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048e474a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048e474a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0557e092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0557e092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048e474a8_5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048e474a8_5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048e474a8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048e474a8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048e474a8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048e474a8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048e474a8_5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048e474a8_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048e474a8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048e474a8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048e474a8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048e474a8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048e474a8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048e474a8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048e474a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048e474a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048e474a8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048e474a8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048e474a8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048e474a8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048e474a8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048e474a8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048e474a8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048e474a8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048e474a8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048e474a8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048e474a8_5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048e474a8_5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0557e092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0557e092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ranslate.yandex.ru/?utm_source=imagesearch&amp;ocr_image_url=https%3A%2F%2Favatars.mds.yandex.net%2Fget-images-cbir%2F4760051%2FANagrej_A09M8S_W_piSHw8678%2Focr&amp;text=%D1%87%D0%B8%D1%81%D0%BB%D0%BE%20%3C%20%D0%B0%D1%82%D0%BE%D0%BC%20%3C%20%D1%81%D1%81%D1%8B%D0%BB%D0%BA%D0%B0%20%3C%20%D1%84%D1%83%D0%BD%D0%BA%D1%86%D0%B8%D1%8F%20%3C%20%D0%BF%D0%BE%D1%80%D1%82%20%3C%20pid%20%3C%20%D0%BA%D0%BE%D1%80%D1%82%D0%B5%D0%B6%20%3C%20%D1%81%D0%BF%D0%B8%D1%81%D0%BE%D0%BA%20%3C%20%D0%B4%D0%B2%D0%BE%D0%B8%D1%87%D0%BD%D1%8B%D0%B5%20%D0%B4%D0%B0%D0%BD%D0%BD%D1%8B%D0%B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</a:t>
            </a:r>
            <a:r>
              <a:rPr lang="ru"/>
              <a:t>ы</a:t>
            </a:r>
            <a:r>
              <a:rPr lang="ru"/>
              <a:t> данных в Erlang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25" y="1017725"/>
            <a:ext cx="57340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25" y="3333300"/>
            <a:ext cx="5734050" cy="124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ru" sz="2750"/>
              <a:t>Список</a:t>
            </a:r>
            <a:endParaRPr sz="275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Списки используются для хранения коллекций объектов, и в том и другом случае объекты могут быть разных типов и размер контейнера не ограничен.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Элементы списка записываются через запятую в квадратных скобках [...]. Типы элементов могут сильно отличатся друг от друга.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При­ведем примеры списков: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300">
                <a:solidFill>
                  <a:schemeClr val="dk1"/>
                </a:solidFill>
              </a:rPr>
            </a:br>
            <a:r>
              <a:rPr lang="ru" sz="1300">
                <a:solidFill>
                  <a:schemeClr val="dk1"/>
                </a:solidFill>
              </a:rPr>
              <a:t>[January, february, march]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</a:rPr>
              <a:t>[a, [ b , [ c , d , e ] , f ] , g]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[ ]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[{person, 'Joe' , 'Armstrong'}, {person, 'Robert ' , 'Virding' }, {person, 'Mike' , 'Williams' }]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[72,101,108,108,111,32,87,111,114,108,100]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[$H,$e,$l,$l,$o,$,$W,$o,$r,$l,$d]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"Hello World"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8976"/>
              <a:buFont typeface="Arial"/>
              <a:buNone/>
            </a:pPr>
            <a:r>
              <a:rPr lang="ru" sz="2822"/>
              <a:t>Создание и обработка списков</a:t>
            </a:r>
            <a:endParaRPr sz="2822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</a:rPr>
              <a:t> </a:t>
            </a:r>
            <a:r>
              <a:rPr lang="ru" sz="1300">
                <a:solidFill>
                  <a:schemeClr val="dk1"/>
                </a:solidFill>
              </a:rPr>
              <a:t>Список (list), если он не пустой, может быть разделён на две части: голова и хвост. Головой списка называют первый элемент списка, а хвостом — список всех оставшихся элементов, этот список также может быть разбит на голову и хвост. На рис. 2.1 изображена структура списка. Таким образом можно не только разбивать списки, но и конструировать. Из элемента Head и списка Tail можно построить новый список [Head|Tail]. Это пример оператора cons (сокращение от constructor).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525" y="3305175"/>
            <a:ext cx="40671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8976"/>
              <a:buFont typeface="Arial"/>
              <a:buNone/>
            </a:pPr>
            <a:r>
              <a:rPr lang="ru" sz="2822"/>
              <a:t>Создание и обработка списков</a:t>
            </a:r>
            <a:endParaRPr sz="2822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576500"/>
            <a:ext cx="3999900" cy="19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</a:rPr>
              <a:t>Список, последний хвост которого равен пустому списку, называют </a:t>
            </a:r>
            <a:r>
              <a:rPr b="1" lang="ru" sz="1300">
                <a:solidFill>
                  <a:schemeClr val="dk1"/>
                </a:solidFill>
              </a:rPr>
              <a:t>регулярным </a:t>
            </a:r>
            <a:r>
              <a:rPr lang="ru" sz="1300">
                <a:solidFill>
                  <a:schemeClr val="dk1"/>
                </a:solidFill>
              </a:rPr>
              <a:t>или правильно построенным.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</a:rPr>
              <a:t>Erlang список может быть и </a:t>
            </a:r>
            <a:r>
              <a:rPr b="1" lang="ru" sz="1300">
                <a:solidFill>
                  <a:schemeClr val="dk1"/>
                </a:solidFill>
              </a:rPr>
              <a:t>нерегулярным</a:t>
            </a:r>
            <a:r>
              <a:rPr lang="ru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</a:rPr>
              <a:t>Такие выражения, как 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</a:rPr>
              <a:t>[1 | 2] и [ 1,2 | foo ],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</a:rPr>
              <a:t>синтаксически допустимы в Erlang. Но область их применения ограничена.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10770" t="0"/>
          <a:stretch/>
        </p:blipFill>
        <p:spPr>
          <a:xfrm>
            <a:off x="4771350" y="1696815"/>
            <a:ext cx="3999900" cy="174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38" y="3814225"/>
            <a:ext cx="8435725" cy="49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списков (пример)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705825"/>
            <a:ext cx="3098100" cy="28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Все способы создание списков, которые находятся справа эквивалентны.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800" y="1086875"/>
            <a:ext cx="57340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825" y="2918150"/>
            <a:ext cx="38576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600"/>
              <a:t>Строки</a:t>
            </a:r>
            <a:endParaRPr sz="3320"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В Erlang строки представлены списками значений ASCII, в записи строки заключены в двойные кавычки ("). 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Примеры: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 строка "Hello World" на самом деле является списком: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[72, 101, 108, 108, 111, 32, 87, 111, 114, 108, 100].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Eсли вы запишете числа с помощью кода ASCII в виде $Символ, вы получите [$Н, $е, $l, $l, $о, $ , $W, $o, $r, $l, $d].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Пустая строка эквивалентна пустому списку [].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38076"/>
              <a:buFont typeface="Arial"/>
              <a:buNone/>
            </a:pPr>
            <a:r>
              <a:rPr lang="ru" sz="2888"/>
              <a:t>Строки. Примеры</a:t>
            </a:r>
            <a:endParaRPr sz="368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Erlang будет печать списки чисел как числа, когда хотя бы одно из них не может представлять букву!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059" y="1987000"/>
            <a:ext cx="4575875" cy="17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Атомы и строки</a:t>
            </a:r>
            <a:endParaRPr sz="2500"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чём разница между атомами и строками? Они по-разному обрабатываются: атомы можно только сравнивать, в то время как со строками можно выполнять самые различные операции.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Основное различие между строками и литералами заключается в эффективности хранения и обработки.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Erlang суще</a:t>
            </a: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ствуют с</a:t>
            </a: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ледующие типы данных: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BFB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число - integer float</a:t>
            </a:r>
            <a:endParaRPr sz="2000">
              <a:solidFill>
                <a:schemeClr val="dk1"/>
              </a:solidFill>
              <a:highlight>
                <a:srgbClr val="FBFBF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BFB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атом  </a:t>
            </a:r>
            <a:endParaRPr sz="2000">
              <a:solidFill>
                <a:schemeClr val="dk1"/>
              </a:solidFill>
              <a:highlight>
                <a:srgbClr val="FBFBF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BFB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кортеж  </a:t>
            </a:r>
            <a:endParaRPr sz="2000">
              <a:solidFill>
                <a:schemeClr val="dk1"/>
              </a:solidFill>
              <a:highlight>
                <a:srgbClr val="FBFBF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BFB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список  </a:t>
            </a:r>
            <a:endParaRPr sz="2000">
              <a:solidFill>
                <a:schemeClr val="dk1"/>
              </a:solidFill>
              <a:highlight>
                <a:srgbClr val="FBFBF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BFB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двоичные данные</a:t>
            </a:r>
            <a:endParaRPr sz="2000">
              <a:solidFill>
                <a:schemeClr val="dk1"/>
              </a:solidFill>
              <a:highlight>
                <a:srgbClr val="FBFBF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BFB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порт  </a:t>
            </a:r>
            <a:endParaRPr sz="2000">
              <a:solidFill>
                <a:schemeClr val="dk1"/>
              </a:solidFill>
              <a:highlight>
                <a:srgbClr val="FBFBF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BFB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pid  </a:t>
            </a:r>
            <a:endParaRPr sz="2000">
              <a:solidFill>
                <a:schemeClr val="dk1"/>
              </a:solidFill>
              <a:highlight>
                <a:srgbClr val="FBFBF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BFB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ссылка </a:t>
            </a:r>
            <a:endParaRPr sz="2000">
              <a:solidFill>
                <a:schemeClr val="dk1"/>
              </a:solidFill>
              <a:highlight>
                <a:srgbClr val="FBFBF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2600" marR="457200" rtl="0" algn="ctr">
              <a:lnSpc>
                <a:spcPct val="28695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BFBFB"/>
              </a:highlight>
              <a:uFill>
                <a:noFill/>
              </a:uFill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Integer</a:t>
            </a:r>
            <a:r>
              <a:rPr lang="ru" sz="3120"/>
              <a:t> </a:t>
            </a:r>
            <a:endParaRPr sz="31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Тип данных, который хранит целые числа.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700" y="2203900"/>
            <a:ext cx="35433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00" y="1567900"/>
            <a:ext cx="5269650" cy="27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Float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 Erlang действительные числа (floats) представлены типом Float.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825" y="2783500"/>
            <a:ext cx="23907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79250"/>
            <a:ext cx="6143150" cy="23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4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Атом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6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 Erlang существует отдельный тип для неизменяемых литералов, называемый атомом (atom). Он служит тем же целям, что и тип перечисление.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75" y="3700438"/>
            <a:ext cx="33147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375" y="1364900"/>
            <a:ext cx="57340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ct val="39599"/>
              <a:buFont typeface="Arial"/>
              <a:buNone/>
            </a:pPr>
            <a:r>
              <a:rPr lang="ru" sz="2777"/>
              <a:t>Bool</a:t>
            </a:r>
            <a:endParaRPr sz="3577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Erlang нет специального типа данных для логических значений. Эту роль выполняют атомы true и false.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00" y="2363588"/>
            <a:ext cx="57340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650" y="2739838"/>
            <a:ext cx="26670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500"/>
              <a:t>Кортеж (tuple) 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Кортеж— это составной тип данных, который содержит фиксированное коли-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чество термов, заключённое {в фигурные скобки}. Например: {Терм1,...,ТермN}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Каждый из ТермX в кортеже называется </a:t>
            </a:r>
            <a:r>
              <a:rPr b="1" lang="ru" sz="1500">
                <a:solidFill>
                  <a:schemeClr val="dk1"/>
                </a:solidFill>
              </a:rPr>
              <a:t>элементом</a:t>
            </a:r>
            <a:r>
              <a:rPr lang="ru" sz="1500">
                <a:solidFill>
                  <a:schemeClr val="dk1"/>
                </a:solidFill>
              </a:rPr>
              <a:t>. Количество элементов на-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зывается </a:t>
            </a:r>
            <a:r>
              <a:rPr b="1" lang="ru" sz="1500">
                <a:solidFill>
                  <a:schemeClr val="dk1"/>
                </a:solidFill>
              </a:rPr>
              <a:t>размером</a:t>
            </a:r>
            <a:r>
              <a:rPr lang="ru" sz="1500">
                <a:solidFill>
                  <a:schemeClr val="dk1"/>
                </a:solidFill>
              </a:rPr>
              <a:t> данного кортежа.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Функции для работы с кортежами: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size(Кортеж) - возвращает размер Кортежа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element(N,Кортеж) - возвращает N-ый элемент в Кортеже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setelement(N,Кортеж1,Выражение) - возвращает новый кортеж,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скопированный из Кортеж1, в котором N-ый элемент заменён новым значением Выражение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Кортеж (пример)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6800"/>
            <a:ext cx="57340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0525" y="1993900"/>
            <a:ext cx="29241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Записи (records) представляют собой структуру данных с набором полей (fields), к которым можно обращаться по имени (name), так же как к структурам в С или записям в Pascal. Этим они отличаются от кортежей, в которых доступ к данным производится по индексу.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Перейдем к примеру: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