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9" r:id="rId3"/>
    <p:sldId id="917" r:id="rId4"/>
    <p:sldId id="918" r:id="rId5"/>
    <p:sldId id="920" r:id="rId6"/>
    <p:sldId id="921" r:id="rId7"/>
    <p:sldId id="922" r:id="rId8"/>
    <p:sldId id="923" r:id="rId9"/>
    <p:sldId id="925" r:id="rId10"/>
    <p:sldId id="926" r:id="rId11"/>
    <p:sldId id="927" r:id="rId12"/>
    <p:sldId id="928" r:id="rId13"/>
    <p:sldId id="27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EDD"/>
    <a:srgbClr val="FF9F1C"/>
    <a:srgbClr val="FC4016"/>
    <a:srgbClr val="0D307E"/>
    <a:srgbClr val="074F85"/>
    <a:srgbClr val="50D873"/>
    <a:srgbClr val="292F63"/>
    <a:srgbClr val="E3714A"/>
    <a:srgbClr val="E6EEA6"/>
    <a:srgbClr val="15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75" d="100"/>
          <a:sy n="75" d="100"/>
        </p:scale>
        <p:origin x="996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A0C59-CEEA-4451-A61C-69DB19C5D01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B5B7B-E21F-4D7B-8E2D-FE277E3F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504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58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43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655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32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468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06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1.png"/><Relationship Id="rId4" Type="http://schemas.openxmlformats.org/officeDocument/2006/relationships/image" Target="../media/image7.png"/><Relationship Id="rId9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11002" y="2591268"/>
            <a:ext cx="47620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cap="all" dirty="0">
                <a:solidFill>
                  <a:srgbClr val="0D307E"/>
                </a:solidFill>
                <a:latin typeface="Montserrat" pitchFamily="2" charset="-52"/>
                <a:ea typeface="Montserrat" charset="0"/>
                <a:cs typeface="Montserrat" charset="0"/>
              </a:rPr>
              <a:t>Data Science</a:t>
            </a:r>
          </a:p>
          <a:p>
            <a:r>
              <a:rPr lang="en-US" sz="4400" b="1" cap="all" dirty="0">
                <a:solidFill>
                  <a:srgbClr val="FC4016"/>
                </a:solidFill>
                <a:latin typeface="Montserrat" pitchFamily="2" charset="-52"/>
                <a:ea typeface="Montserrat" charset="0"/>
                <a:cs typeface="Montserrat" charset="0"/>
              </a:rPr>
              <a:t>for Business</a:t>
            </a:r>
          </a:p>
        </p:txBody>
      </p:sp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00025" y="182957"/>
            <a:ext cx="383791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>
              <a:defRPr sz="20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NAÏVE BAYES: SOME MATH!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5155" y="5391374"/>
                <a:ext cx="5984358" cy="912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1/60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4/60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55" y="5391374"/>
                <a:ext cx="5984358" cy="9120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402471" y="4287872"/>
                <a:ext cx="5691430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smilar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observations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𝑟𝑒𝑡𝑖𝑟𝑖𝑛𝑔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=1/40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71" y="4287872"/>
                <a:ext cx="5691430" cy="531171"/>
              </a:xfrm>
              <a:prstGeom prst="rect">
                <a:avLst/>
              </a:prstGeom>
              <a:blipFill rotWithShape="0">
                <a:blip r:embed="rId6"/>
                <a:stretch>
                  <a:fillRect l="-642" b="-56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4992761" y="1341786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4918148" y="2655395"/>
            <a:ext cx="449057" cy="4164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2572370" y="1486206"/>
            <a:ext cx="740608" cy="49360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402472" y="3770179"/>
                <a:ext cx="6275216" cy="543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points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 40/60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72" y="3770179"/>
                <a:ext cx="6275216" cy="543739"/>
              </a:xfrm>
              <a:prstGeom prst="rect">
                <a:avLst/>
              </a:prstGeom>
              <a:blipFill rotWithShape="0">
                <a:blip r:embed="rId7"/>
                <a:stretch>
                  <a:fillRect l="-583" b="-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15155" y="4851381"/>
                <a:ext cx="4938592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Similar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observations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4/60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55" y="4851381"/>
                <a:ext cx="4938592" cy="499624"/>
              </a:xfrm>
              <a:prstGeom prst="rect">
                <a:avLst/>
              </a:prstGeom>
              <a:blipFill rotWithShape="0">
                <a:blip r:embed="rId8"/>
                <a:stretch>
                  <a:fillRect l="-741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694544" y="728641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10230" y="1271120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35419" y="2990754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81000"/>
            <a:ext cx="5435600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NAÏVE BAYES: QUIZ/CALCULATE THE PROBABILTY OT NON-RETIRING (RED CLASS)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164708" y="2057400"/>
                <a:ext cx="33042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CA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𝑵𝒐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𝑹𝒆𝒕𝒊𝒓𝒆</m:t>
                        </m:r>
                      </m:e>
                    </m:d>
                    <m:r>
                      <a:rPr lang="en-CA" sz="28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CA" sz="2800" b="1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CA" sz="2800" b="1" dirty="0" smtClean="0"/>
                  <a:t>?</a:t>
                </a:r>
                <a:endParaRPr lang="en-CA" sz="2800" b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08" y="2057400"/>
                <a:ext cx="3304238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765" r="-2952" b="-3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8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-10058"/>
            <a:ext cx="12192000" cy="6868058"/>
          </a:xfrm>
          <a:prstGeom prst="rect">
            <a:avLst/>
          </a:prstGeom>
          <a:solidFill>
            <a:srgbClr val="E2DE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1275" y="168574"/>
            <a:ext cx="6291686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NAÏVE BAYES: QUIZ/CALCULATE THE PROBABILTY OT NON-RETIRING (RED CLASS)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2284" y="5050195"/>
                <a:ext cx="5984358" cy="944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3/60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4/60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4" y="5050195"/>
                <a:ext cx="5984358" cy="9440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09600" y="3946693"/>
                <a:ext cx="6267165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smilar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observations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𝑟𝑒𝑡𝑖𝑟𝑖𝑛𝑔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=3/20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46693"/>
                <a:ext cx="6267165" cy="531171"/>
              </a:xfrm>
              <a:prstGeom prst="rect">
                <a:avLst/>
              </a:prstGeom>
              <a:blipFill rotWithShape="0">
                <a:blip r:embed="rId6"/>
                <a:stretch>
                  <a:fillRect l="-584" b="-56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4992761" y="1341786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4918148" y="2819400"/>
            <a:ext cx="449057" cy="4164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2388010" y="1721116"/>
            <a:ext cx="924968" cy="25869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9601" y="3429000"/>
                <a:ext cx="6275216" cy="543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points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=20/60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3429000"/>
                <a:ext cx="6275216" cy="543739"/>
              </a:xfrm>
              <a:prstGeom prst="rect">
                <a:avLst/>
              </a:prstGeom>
              <a:blipFill rotWithShape="0">
                <a:blip r:embed="rId7"/>
                <a:stretch>
                  <a:fillRect l="-583" b="-33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22284" y="4510202"/>
                <a:ext cx="4938592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Similar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observations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4/60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4" y="4510202"/>
                <a:ext cx="4938592" cy="499624"/>
              </a:xfrm>
              <a:prstGeom prst="rect">
                <a:avLst/>
              </a:prstGeom>
              <a:blipFill rotWithShape="0">
                <a:blip r:embed="rId8"/>
                <a:stretch>
                  <a:fillRect l="-741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785829" y="1300368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NO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53106" y="1516568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35419" y="3154759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9505491" y="5352225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62852" y="2597760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33" name="Oval 32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TextBox 84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37953" y="49275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10455987" y="138857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106687" y="46973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CLASS 0: NO RETIRE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22236" y="5766920"/>
                <a:ext cx="4853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𝑵𝑶𝑻𝑬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𝑵𝒐𝒏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𝑹𝒆𝒕𝒊𝒓𝒆</m:t>
                          </m:r>
                        </m:e>
                      </m:d>
                      <m:r>
                        <a:rPr lang="en-CA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36" y="5766920"/>
                <a:ext cx="485312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7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xmlns="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Google Shape;123;p17">
            <a:extLst>
              <a:ext uri="{FF2B5EF4-FFF2-40B4-BE49-F238E27FC236}">
                <a16:creationId xmlns:a16="http://schemas.microsoft.com/office/drawing/2014/main" xmlns="" id="{D1E9097B-74AA-408C-BF2E-5CB7E721EA4D}"/>
              </a:ext>
            </a:extLst>
          </p:cNvPr>
          <p:cNvSpPr txBox="1"/>
          <p:nvPr/>
        </p:nvSpPr>
        <p:spPr>
          <a:xfrm>
            <a:off x="-1054101" y="18076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51331E6D-6EA1-484C-93AD-373AF463B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46049"/>
              </p:ext>
            </p:extLst>
          </p:nvPr>
        </p:nvGraphicFramePr>
        <p:xfrm>
          <a:off x="2811498" y="22893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27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xmlns="" id="{2DDFFDD2-1084-416C-824A-775FECB4E667}"/>
              </a:ext>
            </a:extLst>
          </p:cNvPr>
          <p:cNvSpPr/>
          <p:nvPr/>
        </p:nvSpPr>
        <p:spPr>
          <a:xfrm>
            <a:off x="2167629" y="22822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CA" ker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xmlns="" id="{03FA3D4A-1DF6-42EA-ADC7-AFEE5EF8BC40}"/>
              </a:ext>
            </a:extLst>
          </p:cNvPr>
          <p:cNvSpPr/>
          <p:nvPr/>
        </p:nvSpPr>
        <p:spPr>
          <a:xfrm rot="5400000">
            <a:off x="4692226" y="-1144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CA" ker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CF2B8F-B442-4194-8F38-CE60834DDA9C}"/>
              </a:ext>
            </a:extLst>
          </p:cNvPr>
          <p:cNvSpPr txBox="1"/>
          <p:nvPr/>
        </p:nvSpPr>
        <p:spPr>
          <a:xfrm rot="16200000">
            <a:off x="551118" y="382098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477E440-16C8-465C-BF54-0A42FB173162}"/>
              </a:ext>
            </a:extLst>
          </p:cNvPr>
          <p:cNvSpPr txBox="1"/>
          <p:nvPr/>
        </p:nvSpPr>
        <p:spPr>
          <a:xfrm>
            <a:off x="3766040" y="10821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2E74BBB-D983-4774-99E3-0E40D55CAFB1}"/>
              </a:ext>
            </a:extLst>
          </p:cNvPr>
          <p:cNvSpPr txBox="1"/>
          <p:nvPr/>
        </p:nvSpPr>
        <p:spPr>
          <a:xfrm>
            <a:off x="3209243" y="29512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3821892-AA58-4042-ADDB-E84BC96470FD}"/>
              </a:ext>
            </a:extLst>
          </p:cNvPr>
          <p:cNvSpPr txBox="1"/>
          <p:nvPr/>
        </p:nvSpPr>
        <p:spPr>
          <a:xfrm>
            <a:off x="5314962" y="47370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E7E125-8E26-4CF1-9931-2E70D696EE79}"/>
              </a:ext>
            </a:extLst>
          </p:cNvPr>
          <p:cNvSpPr txBox="1"/>
          <p:nvPr/>
        </p:nvSpPr>
        <p:spPr>
          <a:xfrm>
            <a:off x="2411913" y="28902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B04DADC-8978-4E1B-9689-B2C858031D6B}"/>
              </a:ext>
            </a:extLst>
          </p:cNvPr>
          <p:cNvSpPr txBox="1"/>
          <p:nvPr/>
        </p:nvSpPr>
        <p:spPr>
          <a:xfrm>
            <a:off x="2428670" y="50506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30E68DA-91FE-4D11-A2D9-58B38795DC93}"/>
              </a:ext>
            </a:extLst>
          </p:cNvPr>
          <p:cNvSpPr txBox="1"/>
          <p:nvPr/>
        </p:nvSpPr>
        <p:spPr>
          <a:xfrm>
            <a:off x="3687772" y="18205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245B48-480A-419D-AE81-F6F8F5F80774}"/>
              </a:ext>
            </a:extLst>
          </p:cNvPr>
          <p:cNvSpPr txBox="1"/>
          <p:nvPr/>
        </p:nvSpPr>
        <p:spPr>
          <a:xfrm>
            <a:off x="5794586" y="18038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C446109-D270-48B2-A01F-0ACADE7EF641}"/>
              </a:ext>
            </a:extLst>
          </p:cNvPr>
          <p:cNvSpPr txBox="1"/>
          <p:nvPr/>
        </p:nvSpPr>
        <p:spPr>
          <a:xfrm>
            <a:off x="5210753" y="29608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F732E28-85AB-45F8-9197-1C654F9AF24C}"/>
              </a:ext>
            </a:extLst>
          </p:cNvPr>
          <p:cNvSpPr txBox="1"/>
          <p:nvPr/>
        </p:nvSpPr>
        <p:spPr>
          <a:xfrm>
            <a:off x="3234554" y="47370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21" name="Curved Connector 64">
            <a:extLst>
              <a:ext uri="{FF2B5EF4-FFF2-40B4-BE49-F238E27FC236}">
                <a16:creationId xmlns:a16="http://schemas.microsoft.com/office/drawing/2014/main" xmlns="" id="{A7EF2B70-D6B2-4978-BF8B-11082AAD6264}"/>
              </a:ext>
            </a:extLst>
          </p:cNvPr>
          <p:cNvCxnSpPr/>
          <p:nvPr/>
        </p:nvCxnSpPr>
        <p:spPr>
          <a:xfrm rot="10800000" flipV="1">
            <a:off x="1456695" y="55655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Curved Connector 65">
            <a:extLst>
              <a:ext uri="{FF2B5EF4-FFF2-40B4-BE49-F238E27FC236}">
                <a16:creationId xmlns:a16="http://schemas.microsoft.com/office/drawing/2014/main" xmlns="" id="{CE3CFCF8-52CF-4075-A728-F6CA09E8CF3E}"/>
              </a:ext>
            </a:extLst>
          </p:cNvPr>
          <p:cNvCxnSpPr/>
          <p:nvPr/>
        </p:nvCxnSpPr>
        <p:spPr>
          <a:xfrm flipV="1">
            <a:off x="6536277" y="24718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ECEA84E-D901-4ADA-9AE7-CB08566E764A}"/>
              </a:ext>
            </a:extLst>
          </p:cNvPr>
          <p:cNvSpPr txBox="1"/>
          <p:nvPr/>
        </p:nvSpPr>
        <p:spPr>
          <a:xfrm>
            <a:off x="271974" y="5512334"/>
            <a:ext cx="1625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D0AF8CA-777A-4DBA-A3A6-F3C181D5A2F0}"/>
              </a:ext>
            </a:extLst>
          </p:cNvPr>
          <p:cNvSpPr txBox="1"/>
          <p:nvPr/>
        </p:nvSpPr>
        <p:spPr>
          <a:xfrm>
            <a:off x="7513148" y="2677084"/>
            <a:ext cx="1401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294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CONFUSION MATRIX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372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9" grpId="0"/>
      <p:bldP spid="20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xmlns="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17277F-5B85-41EF-9714-B02B61EB8485}"/>
              </a:ext>
            </a:extLst>
          </p:cNvPr>
          <p:cNvSpPr txBox="1"/>
          <p:nvPr/>
        </p:nvSpPr>
        <p:spPr>
          <a:xfrm>
            <a:off x="18967" y="519780"/>
            <a:ext cx="9315616" cy="37856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Natural language processing can be used to build predictive models to perform sentiment analysis on social media posts and reviews and predict if customers are happy or not. 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Natural </a:t>
            </a:r>
            <a:r>
              <a:rPr lang="en-CA" sz="2400" dirty="0"/>
              <a:t>language processors work by converting words into numbers and training a machine learning models to make predictions. 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That </a:t>
            </a:r>
            <a:r>
              <a:rPr lang="en-CA" sz="2400" dirty="0"/>
              <a:t>way, you can automatically know if your customers are happy or not without manually going through massive number of tweets or reviews</a:t>
            </a:r>
            <a:r>
              <a:rPr lang="en-CA" sz="24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783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xmlns="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17277F-5B85-41EF-9714-B02B61EB8485}"/>
              </a:ext>
            </a:extLst>
          </p:cNvPr>
          <p:cNvSpPr txBox="1"/>
          <p:nvPr/>
        </p:nvSpPr>
        <p:spPr>
          <a:xfrm>
            <a:off x="18967" y="519780"/>
            <a:ext cx="8869660" cy="30469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You </a:t>
            </a:r>
            <a:r>
              <a:rPr lang="en-CA" sz="2400" dirty="0"/>
              <a:t>work as a data scientist at a multinational corporation.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The </a:t>
            </a:r>
            <a:r>
              <a:rPr lang="en-CA" sz="2400" dirty="0" smtClean="0"/>
              <a:t>Public relations department team has collected </a:t>
            </a:r>
            <a:r>
              <a:rPr lang="en-CA" sz="2400" dirty="0"/>
              <a:t>extensive data </a:t>
            </a:r>
            <a:r>
              <a:rPr lang="en-CA" sz="2400" dirty="0" smtClean="0"/>
              <a:t>on their customers such as product reviews. </a:t>
            </a: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Based on the reviews ( in text format), the </a:t>
            </a:r>
            <a:r>
              <a:rPr lang="en-CA" sz="2400" dirty="0"/>
              <a:t>team </a:t>
            </a:r>
            <a:r>
              <a:rPr lang="en-CA" sz="2400" dirty="0" smtClean="0"/>
              <a:t>would like to predict whether their customers are satisfied with the product or not. </a:t>
            </a:r>
            <a:endParaRPr lang="en-US" sz="2400" b="1" dirty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158953" y="305267"/>
            <a:ext cx="5221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Montserrat" charset="0"/>
                <a:ea typeface="Montserrat" charset="0"/>
                <a:cs typeface="Montserrat" charset="0"/>
              </a:rPr>
              <a:t>TOKENIZATION </a:t>
            </a: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(COUNT VECTORIZER)</a:t>
            </a:r>
            <a:endParaRPr lang="ru-RU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Прямоугольник 5"/>
          <p:cNvSpPr/>
          <p:nvPr/>
        </p:nvSpPr>
        <p:spPr>
          <a:xfrm>
            <a:off x="279003" y="1120676"/>
            <a:ext cx="11309573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CA" b="1" dirty="0">
                <a:solidFill>
                  <a:srgbClr val="212121"/>
                </a:solidFill>
                <a:latin typeface="Courier New" panose="02070309020205020404" pitchFamily="49" charset="0"/>
              </a:rPr>
              <a:t>This is the first document.</a:t>
            </a:r>
          </a:p>
          <a:p>
            <a:r>
              <a:rPr lang="en-CA" b="1" dirty="0">
                <a:solidFill>
                  <a:srgbClr val="212121"/>
                </a:solidFill>
                <a:latin typeface="Courier New" panose="02070309020205020404" pitchFamily="49" charset="0"/>
              </a:rPr>
              <a:t>This document is the second document.</a:t>
            </a:r>
          </a:p>
          <a:p>
            <a:r>
              <a:rPr lang="en-CA" b="1" dirty="0">
                <a:solidFill>
                  <a:srgbClr val="212121"/>
                </a:solidFill>
                <a:latin typeface="Courier New" panose="02070309020205020404" pitchFamily="49" charset="0"/>
              </a:rPr>
              <a:t>And this is the third one.</a:t>
            </a:r>
          </a:p>
          <a:p>
            <a:r>
              <a:rPr lang="en-CA" b="1" dirty="0">
                <a:solidFill>
                  <a:srgbClr val="212121"/>
                </a:solidFill>
                <a:latin typeface="Courier New" panose="02070309020205020404" pitchFamily="49" charset="0"/>
              </a:rPr>
              <a:t>Is this the first document?</a:t>
            </a:r>
          </a:p>
          <a:p>
            <a:endParaRPr lang="en-CA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endParaRPr lang="en-CA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endParaRPr lang="en-CA" b="1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5307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 dirty="0">
                <a:solidFill>
                  <a:srgbClr val="212121"/>
                </a:solidFill>
                <a:latin typeface="Courier New" panose="02070309020205020404" pitchFamily="49" charset="0"/>
              </a:rPr>
              <a:t>[[0 1 1 1 0 0 1 0 1] </a:t>
            </a:r>
            <a:endParaRPr lang="en-CA" b="1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CA" b="1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[</a:t>
            </a:r>
            <a:r>
              <a:rPr lang="en-CA" b="1" dirty="0">
                <a:solidFill>
                  <a:srgbClr val="212121"/>
                </a:solidFill>
                <a:latin typeface="Courier New" panose="02070309020205020404" pitchFamily="49" charset="0"/>
              </a:rPr>
              <a:t>0 2 0 1 0 1 1 0 1] </a:t>
            </a:r>
            <a:endParaRPr lang="en-CA" b="1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CA" b="1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[</a:t>
            </a:r>
            <a:r>
              <a:rPr lang="en-CA" b="1" dirty="0">
                <a:solidFill>
                  <a:srgbClr val="212121"/>
                </a:solidFill>
                <a:latin typeface="Courier New" panose="02070309020205020404" pitchFamily="49" charset="0"/>
              </a:rPr>
              <a:t>1 0 0 1 1 0 1 1 1] </a:t>
            </a:r>
            <a:endParaRPr lang="en-CA" b="1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CA" b="1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[</a:t>
            </a:r>
            <a:r>
              <a:rPr lang="en-CA" b="1" dirty="0">
                <a:solidFill>
                  <a:srgbClr val="212121"/>
                </a:solidFill>
                <a:latin typeface="Courier New" panose="02070309020205020404" pitchFamily="49" charset="0"/>
              </a:rPr>
              <a:t>0 1 1 1 0 0 1 0 1]]</a:t>
            </a:r>
            <a:endParaRPr lang="en-CA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15445"/>
              </p:ext>
            </p:extLst>
          </p:nvPr>
        </p:nvGraphicFramePr>
        <p:xfrm>
          <a:off x="28575" y="2808045"/>
          <a:ext cx="8337347" cy="29311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33734"/>
                <a:gridCol w="759913"/>
                <a:gridCol w="1190625"/>
                <a:gridCol w="885825"/>
                <a:gridCol w="685800"/>
                <a:gridCol w="723900"/>
                <a:gridCol w="942975"/>
                <a:gridCol w="657225"/>
                <a:gridCol w="876300"/>
                <a:gridCol w="781050"/>
              </a:tblGrid>
              <a:tr h="370840">
                <a:tc>
                  <a:txBody>
                    <a:bodyPr/>
                    <a:lstStyle/>
                    <a:p>
                      <a:endParaRPr lang="en-C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'and'</a:t>
                      </a:r>
                      <a:endParaRPr lang="en-C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'document'</a:t>
                      </a:r>
                      <a:endParaRPr lang="en-C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'first'</a:t>
                      </a:r>
                      <a:endParaRPr lang="en-C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'is'</a:t>
                      </a:r>
                      <a:endParaRPr lang="en-C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'one'</a:t>
                      </a:r>
                      <a:endParaRPr lang="en-C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'second'</a:t>
                      </a:r>
                      <a:endParaRPr lang="en-C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'the'</a:t>
                      </a:r>
                      <a:endParaRPr lang="en-C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'third'</a:t>
                      </a:r>
                      <a:endParaRPr lang="en-C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'this'</a:t>
                      </a:r>
                      <a:endParaRPr lang="en-C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Training</a:t>
                      </a:r>
                      <a:r>
                        <a:rPr lang="en-CA" sz="1200" b="1" baseline="0" dirty="0" smtClean="0"/>
                        <a:t> Sample #1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dirty="0" smtClean="0"/>
                        <a:t>Training</a:t>
                      </a:r>
                      <a:r>
                        <a:rPr lang="en-CA" sz="1200" b="1" baseline="0" dirty="0" smtClean="0"/>
                        <a:t> Sample #2</a:t>
                      </a:r>
                      <a:endParaRPr lang="en-CA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2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dirty="0" smtClean="0"/>
                        <a:t>Training</a:t>
                      </a:r>
                      <a:r>
                        <a:rPr lang="en-CA" sz="1200" b="1" baseline="0" dirty="0" smtClean="0"/>
                        <a:t> Sample #3</a:t>
                      </a:r>
                      <a:endParaRPr lang="en-CA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dirty="0" smtClean="0"/>
                        <a:t>Training</a:t>
                      </a:r>
                      <a:r>
                        <a:rPr lang="en-CA" sz="1200" b="1" baseline="0" dirty="0" smtClean="0"/>
                        <a:t> Sample #4</a:t>
                      </a:r>
                      <a:endParaRPr lang="en-CA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0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1</a:t>
                      </a:r>
                      <a:endParaRPr lang="en-CA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4903787" y="1965301"/>
            <a:ext cx="1130300" cy="585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4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14593" y="206306"/>
            <a:ext cx="349166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>
              <a:defRPr sz="20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NAÏVE BAYES: 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69632" y="707605"/>
            <a:ext cx="8960093" cy="1346010"/>
          </a:xfrm>
        </p:spPr>
        <p:txBody>
          <a:bodyPr wrap="square">
            <a:spAutoFit/>
          </a:bodyPr>
          <a:lstStyle/>
          <a:p>
            <a:pPr marL="285750" indent="-285750"/>
            <a:r>
              <a:rPr lang="en-CA" sz="1800" b="1" dirty="0">
                <a:latin typeface="Montserrat" charset="0"/>
                <a:ea typeface="Montserrat" charset="0"/>
                <a:cs typeface="Montserrat" charset="0"/>
              </a:rPr>
              <a:t>Naïve Bayes is a classification technique based on Bayes’ Theorem.</a:t>
            </a:r>
          </a:p>
          <a:p>
            <a:pPr marL="285750" indent="-285750"/>
            <a:r>
              <a:rPr lang="en-CA" sz="1800" b="1" dirty="0">
                <a:latin typeface="Montserrat" charset="0"/>
                <a:ea typeface="Montserrat" charset="0"/>
                <a:cs typeface="Montserrat" charset="0"/>
              </a:rPr>
              <a:t>Let’s assume that you are data scientist working major bank in NYC and you want to classify a new client as eligible to retire or not.</a:t>
            </a:r>
          </a:p>
          <a:p>
            <a:pPr marL="285750" indent="-285750"/>
            <a:r>
              <a:rPr lang="en-CA" sz="1800" b="1" dirty="0">
                <a:latin typeface="Montserrat" charset="0"/>
                <a:ea typeface="Montserrat" charset="0"/>
                <a:cs typeface="Montserrat" charset="0"/>
              </a:rPr>
              <a:t>Customer features are his/her age and salary.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508019" y="6189684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3479219" y="2825432"/>
            <a:ext cx="28801" cy="33992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029365" y="498759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4511057" y="46845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5396630" y="51340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3887265" y="43305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4453381" y="42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5512212" y="437813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4288845" y="536509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3984730" y="6150315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1610281" y="3991970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73" name="Oval 72"/>
          <p:cNvSpPr/>
          <p:nvPr/>
        </p:nvSpPr>
        <p:spPr>
          <a:xfrm>
            <a:off x="4656194" y="364755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5173236" y="369559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5020575" y="41713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4173049" y="39476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5192590" y="46782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4672112" y="516506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3633883" y="51101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3553164" y="452819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5966486" y="26013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6917404" y="288929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5885648" y="35799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6421361" y="34399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6288862" y="395584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6930346" y="35060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6295711" y="29627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6900334" y="390351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7343010" y="29913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7427329" y="35358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7458051" y="39877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7725152" y="317007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6709966" y="31869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6604250" y="41856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6035521" y="45029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6617192" y="48024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6587180" y="519990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7029856" y="428774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7114175" y="48322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7144897" y="528411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7411998" y="44664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6817053" y="455496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7928134" y="388557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>
          <a:xfrm>
            <a:off x="4449966" y="3041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/>
          <p:cNvSpPr/>
          <p:nvPr/>
        </p:nvSpPr>
        <p:spPr>
          <a:xfrm>
            <a:off x="5091450" y="25914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5061438" y="29889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5588433" y="26212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6557323" y="260585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5503008" y="3006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5896661" y="29093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5442386" y="341044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6042610" y="32311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5588335" y="373219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5626515" y="4832606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TextBox 122"/>
          <p:cNvSpPr txBox="1"/>
          <p:nvPr/>
        </p:nvSpPr>
        <p:spPr>
          <a:xfrm>
            <a:off x="5589461" y="475854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072553" y="2553297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763070" y="5809981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59503" y="2293247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514642" y="5603502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96411" y="5110188"/>
            <a:ext cx="0" cy="107949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3" idx="1"/>
          </p:cNvCxnSpPr>
          <p:nvPr/>
        </p:nvCxnSpPr>
        <p:spPr>
          <a:xfrm flipH="1" flipV="1">
            <a:off x="3514642" y="4983995"/>
            <a:ext cx="2074819" cy="538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>
            <a:off x="2262015" y="3203961"/>
            <a:ext cx="3418816" cy="1651122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3681" y="3041108"/>
            <a:ext cx="1771511" cy="369332"/>
          </a:xfrm>
          <a:prstGeom prst="rect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NEW CUSTOMER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207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9" grpId="0" animBg="1"/>
      <p:bldP spid="110" grpId="0" animBg="1"/>
      <p:bldP spid="112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/>
      <p:bldP spid="127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92638" y="261838"/>
            <a:ext cx="501130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>
              <a:defRPr sz="20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NAÏVE BAYES: 1. PRIOR PROBABILITY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270595" y="734883"/>
            <a:ext cx="8768629" cy="1217769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/>
            <a:r>
              <a:rPr lang="en-CA" sz="1800" b="1" dirty="0">
                <a:latin typeface="Montserrat" charset="0"/>
                <a:ea typeface="Montserrat" charset="0"/>
                <a:cs typeface="Montserrat" charset="0"/>
              </a:rPr>
              <a:t>Points can be classified as RED or BLUE and our task is to classify a new point to RED or BLUE.</a:t>
            </a:r>
          </a:p>
          <a:p>
            <a:pPr marL="285750" indent="-285750"/>
            <a:r>
              <a:rPr lang="en-CA" sz="1800" b="1" dirty="0">
                <a:latin typeface="Montserrat" charset="0"/>
                <a:ea typeface="Montserrat" charset="0"/>
                <a:cs typeface="Montserrat" charset="0"/>
              </a:rPr>
              <a:t>Prior Probability: Since we have more BLUE compared to RED, we can assume that our new point is twice as likely to be BLUE than RED.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83776" y="2035901"/>
                <a:ext cx="3653992" cy="845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776" y="2035901"/>
                <a:ext cx="3653992" cy="8458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051400" y="3139412"/>
                <a:ext cx="4197784" cy="845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400" y="3139412"/>
                <a:ext cx="4197784" cy="8458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>
            <a:off x="679277" y="636875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660164" y="271486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1200623" y="516666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1682315" y="486366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2567888" y="53131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1058523" y="450958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1624639" y="44124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2683470" y="455720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1460103" y="554416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TextBox 108"/>
          <p:cNvSpPr txBox="1"/>
          <p:nvPr/>
        </p:nvSpPr>
        <p:spPr>
          <a:xfrm>
            <a:off x="1905424" y="6434435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-1194271" y="3425925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111" name="Oval 110"/>
          <p:cNvSpPr/>
          <p:nvPr/>
        </p:nvSpPr>
        <p:spPr>
          <a:xfrm>
            <a:off x="1827452" y="38266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2344494" y="38746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/>
          <p:cNvSpPr/>
          <p:nvPr/>
        </p:nvSpPr>
        <p:spPr>
          <a:xfrm>
            <a:off x="2191833" y="435043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1344307" y="41267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/>
          <p:cNvSpPr/>
          <p:nvPr/>
        </p:nvSpPr>
        <p:spPr>
          <a:xfrm>
            <a:off x="2363848" y="48573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986026" y="58573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805141" y="528925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724422" y="470726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3744319" y="2739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3137744" y="278037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4088662" y="30683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3056906" y="37590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Oval 122"/>
          <p:cNvSpPr/>
          <p:nvPr/>
        </p:nvSpPr>
        <p:spPr>
          <a:xfrm>
            <a:off x="3592619" y="36189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val 123"/>
          <p:cNvSpPr/>
          <p:nvPr/>
        </p:nvSpPr>
        <p:spPr>
          <a:xfrm>
            <a:off x="3460120" y="413490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val 124"/>
          <p:cNvSpPr/>
          <p:nvPr/>
        </p:nvSpPr>
        <p:spPr>
          <a:xfrm>
            <a:off x="4101604" y="36851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Oval 125"/>
          <p:cNvSpPr/>
          <p:nvPr/>
        </p:nvSpPr>
        <p:spPr>
          <a:xfrm>
            <a:off x="3466969" y="314181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Oval 126"/>
          <p:cNvSpPr/>
          <p:nvPr/>
        </p:nvSpPr>
        <p:spPr>
          <a:xfrm>
            <a:off x="4071592" y="408258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/>
          <p:cNvSpPr/>
          <p:nvPr/>
        </p:nvSpPr>
        <p:spPr>
          <a:xfrm>
            <a:off x="4514268" y="31704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Oval 128"/>
          <p:cNvSpPr/>
          <p:nvPr/>
        </p:nvSpPr>
        <p:spPr>
          <a:xfrm>
            <a:off x="4598587" y="371493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Oval 129"/>
          <p:cNvSpPr/>
          <p:nvPr/>
        </p:nvSpPr>
        <p:spPr>
          <a:xfrm>
            <a:off x="4629309" y="41667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/>
          <p:cNvSpPr/>
          <p:nvPr/>
        </p:nvSpPr>
        <p:spPr>
          <a:xfrm>
            <a:off x="4896410" y="334914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Oval 131"/>
          <p:cNvSpPr/>
          <p:nvPr/>
        </p:nvSpPr>
        <p:spPr>
          <a:xfrm>
            <a:off x="3881224" y="336605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Oval 132"/>
          <p:cNvSpPr/>
          <p:nvPr/>
        </p:nvSpPr>
        <p:spPr>
          <a:xfrm>
            <a:off x="3775508" y="43647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/>
          <p:cNvSpPr/>
          <p:nvPr/>
        </p:nvSpPr>
        <p:spPr>
          <a:xfrm>
            <a:off x="3206779" y="4682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/>
          <p:cNvSpPr/>
          <p:nvPr/>
        </p:nvSpPr>
        <p:spPr>
          <a:xfrm>
            <a:off x="3788450" y="498149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/>
          <p:cNvSpPr/>
          <p:nvPr/>
        </p:nvSpPr>
        <p:spPr>
          <a:xfrm>
            <a:off x="3758438" y="537897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Oval 136"/>
          <p:cNvSpPr/>
          <p:nvPr/>
        </p:nvSpPr>
        <p:spPr>
          <a:xfrm>
            <a:off x="4201114" y="44668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Oval 137"/>
          <p:cNvSpPr/>
          <p:nvPr/>
        </p:nvSpPr>
        <p:spPr>
          <a:xfrm>
            <a:off x="4285433" y="50113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Oval 138"/>
          <p:cNvSpPr/>
          <p:nvPr/>
        </p:nvSpPr>
        <p:spPr>
          <a:xfrm>
            <a:off x="4316155" y="54631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Oval 139"/>
          <p:cNvSpPr/>
          <p:nvPr/>
        </p:nvSpPr>
        <p:spPr>
          <a:xfrm>
            <a:off x="4583256" y="46455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1" name="Oval 140"/>
          <p:cNvSpPr/>
          <p:nvPr/>
        </p:nvSpPr>
        <p:spPr>
          <a:xfrm>
            <a:off x="3988311" y="473403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Oval 141"/>
          <p:cNvSpPr/>
          <p:nvPr/>
        </p:nvSpPr>
        <p:spPr>
          <a:xfrm>
            <a:off x="3521892" y="243379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/>
          <p:cNvSpPr/>
          <p:nvPr/>
        </p:nvSpPr>
        <p:spPr>
          <a:xfrm>
            <a:off x="5099392" y="406464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5" name="Oval 144"/>
          <p:cNvSpPr/>
          <p:nvPr/>
        </p:nvSpPr>
        <p:spPr>
          <a:xfrm>
            <a:off x="2778539" y="287197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Oval 145"/>
          <p:cNvSpPr/>
          <p:nvPr/>
        </p:nvSpPr>
        <p:spPr>
          <a:xfrm>
            <a:off x="5213873" y="36189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Oval 146"/>
          <p:cNvSpPr/>
          <p:nvPr/>
        </p:nvSpPr>
        <p:spPr>
          <a:xfrm>
            <a:off x="1621224" y="32203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Oval 147"/>
          <p:cNvSpPr/>
          <p:nvPr/>
        </p:nvSpPr>
        <p:spPr>
          <a:xfrm>
            <a:off x="5503746" y="414343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val 149"/>
          <p:cNvSpPr/>
          <p:nvPr/>
        </p:nvSpPr>
        <p:spPr>
          <a:xfrm>
            <a:off x="2232696" y="316799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5" name="Oval 154"/>
          <p:cNvSpPr/>
          <p:nvPr/>
        </p:nvSpPr>
        <p:spPr>
          <a:xfrm>
            <a:off x="2674266" y="31854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6" name="Oval 155"/>
          <p:cNvSpPr/>
          <p:nvPr/>
        </p:nvSpPr>
        <p:spPr>
          <a:xfrm>
            <a:off x="3067919" y="30884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Oval 156"/>
          <p:cNvSpPr/>
          <p:nvPr/>
        </p:nvSpPr>
        <p:spPr>
          <a:xfrm>
            <a:off x="2613644" y="358950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8" name="Oval 157"/>
          <p:cNvSpPr/>
          <p:nvPr/>
        </p:nvSpPr>
        <p:spPr>
          <a:xfrm>
            <a:off x="3213868" y="341018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Oval 158"/>
          <p:cNvSpPr/>
          <p:nvPr/>
        </p:nvSpPr>
        <p:spPr>
          <a:xfrm>
            <a:off x="2759593" y="391126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0" name="Oval 159"/>
          <p:cNvSpPr/>
          <p:nvPr/>
        </p:nvSpPr>
        <p:spPr>
          <a:xfrm>
            <a:off x="2797773" y="501167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1" name="TextBox 160"/>
          <p:cNvSpPr txBox="1"/>
          <p:nvPr/>
        </p:nvSpPr>
        <p:spPr>
          <a:xfrm>
            <a:off x="2760719" y="493761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598073" y="2485054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746752" y="588677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546732" y="2265496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744302" y="5654313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6613" y="293986"/>
            <a:ext cx="409439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>
              <a:defRPr sz="20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NAÏVE BAYES: 2. LIKELIHOOD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66106" y="6371841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46993" y="2717955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87452" y="51697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869144" y="48667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2754717" y="53162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245352" y="45126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811468" y="44155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870299" y="456029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1646932" y="55472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2709653" y="6435694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958707" y="3821774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2014281" y="382971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2531323" y="38777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378662" y="435351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1531136" y="412982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2550677" y="486040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1172855" y="586040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991970" y="52923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911251" y="47103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931148" y="274277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324573" y="27834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275491" y="307145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3243735" y="37621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3779448" y="36220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646949" y="413799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4288433" y="368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3653798" y="31449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4258421" y="40856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4785416" y="37180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4816138" y="41698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4068053" y="336914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331493" y="742980"/>
            <a:ext cx="9022057" cy="1844608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/>
            <a:r>
              <a:rPr lang="en-CA" sz="1800" b="1" dirty="0">
                <a:latin typeface="Montserrat" charset="0"/>
                <a:ea typeface="Montserrat" charset="0"/>
                <a:cs typeface="Montserrat" charset="0"/>
              </a:rPr>
              <a:t>For the new point, if there are more BLUE points in its vicinity, it is more likely that the new point will be classified as BLUE. </a:t>
            </a:r>
          </a:p>
          <a:p>
            <a:pPr marL="285750" indent="-285750"/>
            <a:r>
              <a:rPr lang="en-CA" sz="1800" b="1" dirty="0">
                <a:latin typeface="Montserrat" charset="0"/>
                <a:ea typeface="Montserrat" charset="0"/>
                <a:cs typeface="Montserrat" charset="0"/>
              </a:rPr>
              <a:t>So we draw a circle around the point</a:t>
            </a:r>
          </a:p>
          <a:p>
            <a:pPr marL="285750" indent="-285750"/>
            <a:r>
              <a:rPr lang="en-CA" sz="1800" b="1" dirty="0">
                <a:latin typeface="Montserrat" charset="0"/>
                <a:ea typeface="Montserrat" charset="0"/>
                <a:cs typeface="Montserrat" charset="0"/>
              </a:rPr>
              <a:t>Then we calculate the number of points in the circle belonging to each class label. </a:t>
            </a:r>
            <a:br>
              <a:rPr lang="en-CA" sz="18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8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62337" y="43678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3393608" y="468512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3975279" y="498458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3945267" y="538206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4387943" y="446989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4472262" y="50144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4770085" y="464862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4175140" y="473712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3708721" y="243688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1404839" y="28475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1940552" y="27074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1808053" y="322340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2449537" y="277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2419525" y="317108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2862201" y="22589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2946520" y="280343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3244343" y="243764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2229157" y="245455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2861095" y="31885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3254748" y="30915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2800473" y="359259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3400697" y="341327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2946422" y="391435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2984602" y="5014763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2947548" y="4940706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16138" y="2123163"/>
                <a:ext cx="3980847" cy="751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𝑣𝑖𝑐𝑖𝑛𝑖𝑡𝑦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138" y="2123163"/>
                <a:ext cx="3980847" cy="7518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3125725" y="2011904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84836" y="5905452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411713" y="4312776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638090" y="3126639"/>
                <a:ext cx="4267993" cy="751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𝑣𝑖𝑐𝑖𝑛𝑖𝑡𝑦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90" y="3126639"/>
                <a:ext cx="4267993" cy="7518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5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871987" y="5722708"/>
            <a:ext cx="3433716" cy="664102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0500" y="291502"/>
            <a:ext cx="576472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>
              <a:defRPr sz="20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NAÏVE BAYES: 3. POSTERIOR PROBABILITY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84455" y="6522136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65342" y="2868250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405801" y="53200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887493" y="50170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2773066" y="54665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263701" y="466296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829817" y="456583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888648" y="471058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1665281" y="56975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3245341" y="6516388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897298" y="4059566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2032630" y="39800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2549672" y="40280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397011" y="45038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1549485" y="42801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2569026" y="50107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1191204" y="60107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010319" y="54426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929600" y="48606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949497" y="289307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5095043" y="45901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293840" y="32217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3262084" y="39124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3797797" y="377235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665298" y="428829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4306782" y="3838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3672147" y="32952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4276770" y="423596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4719446" y="33238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4803765" y="38683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4834487" y="43201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5101588" y="35025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4086402" y="351944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213112" y="676662"/>
            <a:ext cx="8911838" cy="1806648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/>
            <a:r>
              <a:rPr lang="en-CA" sz="1600" b="1" dirty="0">
                <a:latin typeface="Montserrat" charset="0"/>
                <a:ea typeface="Montserrat" charset="0"/>
                <a:cs typeface="Montserrat" charset="0"/>
              </a:rPr>
              <a:t>Let’s combine prior probability and likelihood to create a posterior probability. </a:t>
            </a:r>
          </a:p>
          <a:p>
            <a:pPr marL="285750" indent="-285750"/>
            <a:r>
              <a:rPr lang="en-CA" sz="1600" b="1" dirty="0">
                <a:latin typeface="Montserrat" charset="0"/>
                <a:ea typeface="Montserrat" charset="0"/>
                <a:cs typeface="Montserrat" charset="0"/>
              </a:rPr>
              <a:t>Prior probabilities: suggests that X may be classified as BLUE Because there are twice as much blue points.</a:t>
            </a:r>
          </a:p>
          <a:p>
            <a:pPr marL="285750" indent="-285750"/>
            <a:r>
              <a:rPr lang="en-CA" sz="1600" b="1" dirty="0">
                <a:latin typeface="Montserrat" charset="0"/>
                <a:ea typeface="Montserrat" charset="0"/>
                <a:cs typeface="Montserrat" charset="0"/>
              </a:rPr>
              <a:t>Likelihood: suggests that X is RED because there are more RED points in the vicinity of X.</a:t>
            </a:r>
          </a:p>
          <a:p>
            <a:pPr marL="285750" indent="-285750"/>
            <a:r>
              <a:rPr lang="en-CA" sz="1600" b="1" dirty="0">
                <a:latin typeface="Montserrat" charset="0"/>
                <a:ea typeface="Montserrat" charset="0"/>
                <a:cs typeface="Montserrat" charset="0"/>
              </a:rPr>
              <a:t>Bayes’ Rule combines both to form a posterior probability.</a:t>
            </a:r>
          </a:p>
        </p:txBody>
      </p:sp>
      <p:sp>
        <p:nvSpPr>
          <p:cNvPr id="66" name="Oval 65"/>
          <p:cNvSpPr/>
          <p:nvPr/>
        </p:nvSpPr>
        <p:spPr>
          <a:xfrm>
            <a:off x="3980686" y="451814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3411957" y="48354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3993628" y="51348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3963616" y="55323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4406292" y="46201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4490611" y="51647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4521333" y="56165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4788434" y="47989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4193489" y="488741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4561374" y="40948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4840145" y="51315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5135308" y="385389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4982245" y="31535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1826402" y="33737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2467886" y="29238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2437874" y="332137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2964869" y="29537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2879444" y="333885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3273097" y="32418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2818822" y="374289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3419046" y="35635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2964771" y="40646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3002951" y="5165058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2965897" y="5091001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07851" y="2558645"/>
                <a:ext cx="3371921" cy="1230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ru-RU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851" y="2558645"/>
                <a:ext cx="3371921" cy="1230465"/>
              </a:xfrm>
              <a:prstGeom prst="rect">
                <a:avLst/>
              </a:prstGeom>
              <a:blipFill rotWithShape="0">
                <a:blip r:embed="rId4"/>
                <a:stretch>
                  <a:fillRect b="-34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870590" y="3074834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03185" y="6055747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430062" y="4463071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392204" y="4128306"/>
                <a:ext cx="3451694" cy="1230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4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14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04" y="4128306"/>
                <a:ext cx="3451694" cy="1230465"/>
              </a:xfrm>
              <a:prstGeom prst="rect">
                <a:avLst/>
              </a:prstGeom>
              <a:blipFill rotWithShape="0">
                <a:blip r:embed="rId5"/>
                <a:stretch>
                  <a:fillRect b="-34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945320" y="5825779"/>
            <a:ext cx="3360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X CLASSIFIED AS RED (NON RETIRING) SINCE IT HAS LARGER POSTERIOR PROBABILITY</a:t>
            </a:r>
            <a:endParaRPr lang="en-CA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4775" y="202944"/>
            <a:ext cx="383791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>
              <a:defRPr sz="20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NAÏVE BAYES: SOME MATH!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86931" y="3332123"/>
            <a:ext cx="9838390" cy="313932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/>
            <a:r>
              <a:rPr lang="en-CA" sz="1600" b="1" dirty="0">
                <a:latin typeface="Montserrat" charset="0"/>
                <a:ea typeface="Montserrat" charset="0"/>
                <a:cs typeface="Montserrat" charset="0"/>
              </a:rPr>
              <a:t>Naïve Bayes is a classification technique based on Bayes’ Theorem.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-484373" y="1986365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4373" y="1986365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6793" y="4210567"/>
                <a:ext cx="81250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probability of customer retiring given his/her features, such as age and savings</a:t>
                </a:r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3" y="4210567"/>
                <a:ext cx="8125052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450" t="-5660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86931" y="5241770"/>
                <a:ext cx="2776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𝑅𝑒𝑡𝑖𝑟𝑒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likelihood</a:t>
                </a:r>
                <a:endParaRPr lang="en-CA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31" y="5241770"/>
                <a:ext cx="277601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16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6057900" y="1169447"/>
            <a:ext cx="923925" cy="78575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06317" y="3743426"/>
                <a:ext cx="4735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 smtClean="0"/>
                  <a:t>: New Customer’s features; age and savings</a:t>
                </a:r>
                <a:endParaRPr lang="en-CA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17" y="3743426"/>
                <a:ext cx="473559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0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/>
          <p:cNvCxnSpPr/>
          <p:nvPr/>
        </p:nvCxnSpPr>
        <p:spPr>
          <a:xfrm>
            <a:off x="4686300" y="2738349"/>
            <a:ext cx="1191291" cy="44399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1714500" y="1518633"/>
            <a:ext cx="2019974" cy="47678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86931" y="4803799"/>
                <a:ext cx="7078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𝑅𝑒𝑡𝑖𝑟𝑒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Prior probability of retiring, without any prior knowledge </a:t>
                </a:r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31" y="4803799"/>
                <a:ext cx="707898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16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96792" y="5708934"/>
                <a:ext cx="7945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Marginal likelihood, the probability of any point added lies into the circle</a:t>
                </a:r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2" y="5708934"/>
                <a:ext cx="794525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60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892552" y="838540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8930" y="1328697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57900" y="2907033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6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9" grpId="0"/>
      <p:bldP spid="10" grpId="0"/>
      <p:bldP spid="17" grpId="0"/>
      <p:bldP spid="18" grpId="0"/>
      <p:bldP spid="15" grpId="0"/>
      <p:bldP spid="20" grpId="0"/>
      <p:bldP spid="1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898</Words>
  <Application>Microsoft Office PowerPoint</Application>
  <PresentationFormat>Widescreen</PresentationFormat>
  <Paragraphs>179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Montserrat</vt:lpstr>
      <vt:lpstr>Montserrat Black</vt:lpstr>
      <vt:lpstr>Roboto</vt:lpstr>
      <vt:lpstr>Trebuchet MS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Dr. Ryan</cp:lastModifiedBy>
  <cp:revision>77</cp:revision>
  <dcterms:created xsi:type="dcterms:W3CDTF">2019-05-23T09:27:58Z</dcterms:created>
  <dcterms:modified xsi:type="dcterms:W3CDTF">2020-04-23T17:54:04Z</dcterms:modified>
</cp:coreProperties>
</file>