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74" r:id="rId5"/>
    <p:sldId id="275" r:id="rId6"/>
    <p:sldId id="260" r:id="rId7"/>
    <p:sldId id="276" r:id="rId8"/>
    <p:sldId id="278" r:id="rId9"/>
    <p:sldId id="277" r:id="rId10"/>
    <p:sldId id="262" r:id="rId11"/>
    <p:sldId id="263" r:id="rId12"/>
    <p:sldId id="264" r:id="rId13"/>
    <p:sldId id="265" r:id="rId14"/>
    <p:sldId id="266" r:id="rId15"/>
    <p:sldId id="267" r:id="rId16"/>
    <p:sldId id="268" r:id="rId17"/>
    <p:sldId id="279" r:id="rId18"/>
    <p:sldId id="280" r:id="rId19"/>
    <p:sldId id="283" r:id="rId20"/>
    <p:sldId id="281" r:id="rId21"/>
    <p:sldId id="282" r:id="rId22"/>
    <p:sldId id="284" r:id="rId23"/>
    <p:sldId id="285"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90" autoAdjust="0"/>
  </p:normalViewPr>
  <p:slideViewPr>
    <p:cSldViewPr snapToGrid="0">
      <p:cViewPr varScale="1">
        <p:scale>
          <a:sx n="91" d="100"/>
          <a:sy n="91" d="100"/>
        </p:scale>
        <p:origin x="195" y="6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0242-592B-B133-A88E-BF40F74CB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74802E-1915-950C-957E-54666F90A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68FD13-3A0F-86DA-0B35-BB531203AA6A}"/>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5" name="Footer Placeholder 4">
            <a:extLst>
              <a:ext uri="{FF2B5EF4-FFF2-40B4-BE49-F238E27FC236}">
                <a16:creationId xmlns:a16="http://schemas.microsoft.com/office/drawing/2014/main" id="{DDA12AB3-361C-D44E-7A17-D5C41693A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B70B3-4A74-C6D0-C7B7-17FD3FAFACAA}"/>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221115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D3EE-4894-1B0D-E427-A34973763C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6CEE42-29A2-99F6-F47A-D71BAC704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DC88D7-8F9A-EEEF-88FD-7BFCFCC3318C}"/>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5" name="Footer Placeholder 4">
            <a:extLst>
              <a:ext uri="{FF2B5EF4-FFF2-40B4-BE49-F238E27FC236}">
                <a16:creationId xmlns:a16="http://schemas.microsoft.com/office/drawing/2014/main" id="{53F46564-CF32-9A96-6644-9D74D549B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949B6-FD25-9EA5-F049-208E51B85DB9}"/>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426530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4A9F2-04BC-4D4D-32BA-A8B94B852B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31AF0E-3C55-E843-FFDF-5B2B9D0E15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E63F0-C331-F6FF-AC2B-514B1500FAEB}"/>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5" name="Footer Placeholder 4">
            <a:extLst>
              <a:ext uri="{FF2B5EF4-FFF2-40B4-BE49-F238E27FC236}">
                <a16:creationId xmlns:a16="http://schemas.microsoft.com/office/drawing/2014/main" id="{8E95A4F1-18D0-8367-519C-0FA2C4FCC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2E13D-EF0E-D9BC-29D5-880347C19567}"/>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9527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1510-B31B-50BA-0ED6-3EC2C1821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F3CB29-B158-23D0-FE8D-B5B28B433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9F0D26-51F8-9AAA-EAD5-F6EAE933F66D}"/>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5" name="Footer Placeholder 4">
            <a:extLst>
              <a:ext uri="{FF2B5EF4-FFF2-40B4-BE49-F238E27FC236}">
                <a16:creationId xmlns:a16="http://schemas.microsoft.com/office/drawing/2014/main" id="{C1E96DCE-4836-EACD-1FF0-99746EB30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6C28F-3F0C-D3A0-7BD3-5A1BEF75242D}"/>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27529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EC68-6D65-8BF0-034C-BAE2F6D443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20B05D-B8D6-A1F7-CB91-776C0DA1C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F957E-E8FD-E094-2719-9AB629B9280C}"/>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5" name="Footer Placeholder 4">
            <a:extLst>
              <a:ext uri="{FF2B5EF4-FFF2-40B4-BE49-F238E27FC236}">
                <a16:creationId xmlns:a16="http://schemas.microsoft.com/office/drawing/2014/main" id="{159DE675-86A9-81A0-A6B7-239F424EE5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53504-7AEA-23A0-AC56-985EE0A08096}"/>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221753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60CB-E009-D94C-4A64-B380EDE0D8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53D6A9-D325-EFBE-BFC4-F75D9BF6F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5662C4-D751-F1C8-1450-7A8D468BD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AE139D-A69E-78A4-5AB5-9035C406B993}"/>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6" name="Footer Placeholder 5">
            <a:extLst>
              <a:ext uri="{FF2B5EF4-FFF2-40B4-BE49-F238E27FC236}">
                <a16:creationId xmlns:a16="http://schemas.microsoft.com/office/drawing/2014/main" id="{70DF1083-03BC-9BC2-6675-8EE7F9902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620856-4B41-14AA-A653-C1B201DB15F6}"/>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116191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0848-3180-002B-CCC2-15AC9D4E8D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7EE656-8411-5C2A-61AD-AE8F08C4D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5905E-BE4D-686A-FA26-C4C1086B5E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8BCA8-238F-8EA4-BCAE-F917CF2D1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A5789D-3989-1E65-A711-31DEC2574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9274FB-A020-280B-67E4-09C5920C9E7C}"/>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8" name="Footer Placeholder 7">
            <a:extLst>
              <a:ext uri="{FF2B5EF4-FFF2-40B4-BE49-F238E27FC236}">
                <a16:creationId xmlns:a16="http://schemas.microsoft.com/office/drawing/2014/main" id="{5B81F087-7F00-CCD9-7483-6D0385C01B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5B1251-98A9-3DC8-82FA-9DFFF758CED7}"/>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75082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776C-3E4F-5C88-E4C1-6EB74D886F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D1AB9B-235A-19AA-247B-192650111147}"/>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4" name="Footer Placeholder 3">
            <a:extLst>
              <a:ext uri="{FF2B5EF4-FFF2-40B4-BE49-F238E27FC236}">
                <a16:creationId xmlns:a16="http://schemas.microsoft.com/office/drawing/2014/main" id="{7C3A7466-0037-BDE1-B36C-3090590862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B248D2-8691-41F9-B063-FC4BEB95C584}"/>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362135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0F032A-FFB7-39FE-AA53-2DEED6004AB5}"/>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3" name="Footer Placeholder 2">
            <a:extLst>
              <a:ext uri="{FF2B5EF4-FFF2-40B4-BE49-F238E27FC236}">
                <a16:creationId xmlns:a16="http://schemas.microsoft.com/office/drawing/2014/main" id="{52A041E5-041F-8323-2289-0000D664C5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7C61D0-4DED-A606-AAC9-398811B68728}"/>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86523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CF75-436E-EFF5-B531-EC606A144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A37EB-9038-F80C-01DA-78B97910D3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FAE830-5A87-6C1B-BBE4-F11798A5E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F1872-C9B3-B439-2A83-189DF9BFC5EE}"/>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6" name="Footer Placeholder 5">
            <a:extLst>
              <a:ext uri="{FF2B5EF4-FFF2-40B4-BE49-F238E27FC236}">
                <a16:creationId xmlns:a16="http://schemas.microsoft.com/office/drawing/2014/main" id="{4B121B38-12E9-FE2F-2EB8-749005121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414936-8F97-0ABC-2D49-080F66ADE8A4}"/>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334033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78B-C0C3-D28B-66DF-0C0395897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B472A7-BD32-633B-7539-1BE19D92B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954766-3E45-59CD-4E9D-C3D01AED2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B5EE3-E817-7618-805F-00637F8FCB2B}"/>
              </a:ext>
            </a:extLst>
          </p:cNvPr>
          <p:cNvSpPr>
            <a:spLocks noGrp="1"/>
          </p:cNvSpPr>
          <p:nvPr>
            <p:ph type="dt" sz="half" idx="10"/>
          </p:nvPr>
        </p:nvSpPr>
        <p:spPr/>
        <p:txBody>
          <a:bodyPr/>
          <a:lstStyle/>
          <a:p>
            <a:fld id="{BD3B00BD-833E-41A8-9A8C-1E05BAC52A2E}" type="datetimeFigureOut">
              <a:rPr lang="en-IN" smtClean="0"/>
              <a:t>18-11-2023</a:t>
            </a:fld>
            <a:endParaRPr lang="en-IN"/>
          </a:p>
        </p:txBody>
      </p:sp>
      <p:sp>
        <p:nvSpPr>
          <p:cNvPr id="6" name="Footer Placeholder 5">
            <a:extLst>
              <a:ext uri="{FF2B5EF4-FFF2-40B4-BE49-F238E27FC236}">
                <a16:creationId xmlns:a16="http://schemas.microsoft.com/office/drawing/2014/main" id="{6E5D208A-A054-5159-9270-DBD0CD36A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C926D-D499-4010-3250-DE3FC17E083D}"/>
              </a:ext>
            </a:extLst>
          </p:cNvPr>
          <p:cNvSpPr>
            <a:spLocks noGrp="1"/>
          </p:cNvSpPr>
          <p:nvPr>
            <p:ph type="sldNum" sz="quarter" idx="12"/>
          </p:nvPr>
        </p:nvSpPr>
        <p:spPr/>
        <p:txBody>
          <a:bodyPr/>
          <a:lstStyle/>
          <a:p>
            <a:fld id="{EF2E7BF7-412E-49E5-BCD3-617853D100B8}" type="slidenum">
              <a:rPr lang="en-IN" smtClean="0"/>
              <a:t>‹#›</a:t>
            </a:fld>
            <a:endParaRPr lang="en-IN"/>
          </a:p>
        </p:txBody>
      </p:sp>
    </p:spTree>
    <p:extLst>
      <p:ext uri="{BB962C8B-B14F-4D97-AF65-F5344CB8AC3E}">
        <p14:creationId xmlns:p14="http://schemas.microsoft.com/office/powerpoint/2010/main" val="379285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8817C-9F10-A986-6ECC-6D9357333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1EF18B-1C01-3F84-6856-F2CB5B07F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21D91-A6B2-0E20-D494-3D97171D8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B00BD-833E-41A8-9A8C-1E05BAC52A2E}" type="datetimeFigureOut">
              <a:rPr lang="en-IN" smtClean="0"/>
              <a:t>18-11-2023</a:t>
            </a:fld>
            <a:endParaRPr lang="en-IN"/>
          </a:p>
        </p:txBody>
      </p:sp>
      <p:sp>
        <p:nvSpPr>
          <p:cNvPr id="5" name="Footer Placeholder 4">
            <a:extLst>
              <a:ext uri="{FF2B5EF4-FFF2-40B4-BE49-F238E27FC236}">
                <a16:creationId xmlns:a16="http://schemas.microsoft.com/office/drawing/2014/main" id="{D226A2FF-535C-A84C-F195-7B1251D203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55C067-4444-6F2A-5C48-1948D4006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E7BF7-412E-49E5-BCD3-617853D100B8}" type="slidenum">
              <a:rPr lang="en-IN" smtClean="0"/>
              <a:t>‹#›</a:t>
            </a:fld>
            <a:endParaRPr lang="en-IN"/>
          </a:p>
        </p:txBody>
      </p:sp>
    </p:spTree>
    <p:extLst>
      <p:ext uri="{BB962C8B-B14F-4D97-AF65-F5344CB8AC3E}">
        <p14:creationId xmlns:p14="http://schemas.microsoft.com/office/powerpoint/2010/main" val="237275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A250-DE4B-FFAF-4787-D491BAC8C1D0}"/>
              </a:ext>
            </a:extLst>
          </p:cNvPr>
          <p:cNvSpPr>
            <a:spLocks noGrp="1"/>
          </p:cNvSpPr>
          <p:nvPr>
            <p:ph type="ctrTitle"/>
          </p:nvPr>
        </p:nvSpPr>
        <p:spPr>
          <a:xfrm>
            <a:off x="1524000" y="174457"/>
            <a:ext cx="9144000" cy="652463"/>
          </a:xfrm>
        </p:spPr>
        <p:txBody>
          <a:bodyPr>
            <a:normAutofit fontScale="90000"/>
          </a:bodyPr>
          <a:lstStyle/>
          <a:p>
            <a:r>
              <a:rPr lang="en-IN" sz="4800" b="1" dirty="0">
                <a:latin typeface="Times New Roman" panose="02020603050405020304" pitchFamily="18" charset="0"/>
                <a:cs typeface="Times New Roman" panose="02020603050405020304" pitchFamily="18" charset="0"/>
              </a:rPr>
              <a:t>CO2 Emissions Prediction</a:t>
            </a:r>
          </a:p>
        </p:txBody>
      </p:sp>
      <p:sp>
        <p:nvSpPr>
          <p:cNvPr id="3" name="Subtitle 2">
            <a:extLst>
              <a:ext uri="{FF2B5EF4-FFF2-40B4-BE49-F238E27FC236}">
                <a16:creationId xmlns:a16="http://schemas.microsoft.com/office/drawing/2014/main" id="{D2961B26-340D-8A7E-D8CF-E956CDFBF9F2}"/>
              </a:ext>
            </a:extLst>
          </p:cNvPr>
          <p:cNvSpPr>
            <a:spLocks noGrp="1"/>
          </p:cNvSpPr>
          <p:nvPr>
            <p:ph type="subTitle" idx="1"/>
          </p:nvPr>
        </p:nvSpPr>
        <p:spPr>
          <a:xfrm>
            <a:off x="1524000" y="826920"/>
            <a:ext cx="9144000" cy="652463"/>
          </a:xfrm>
        </p:spPr>
        <p:txBody>
          <a:bodyPr>
            <a:normAutofit/>
          </a:bodyPr>
          <a:lstStyle/>
          <a:p>
            <a:r>
              <a:rPr lang="en-IN" sz="3600" dirty="0">
                <a:latin typeface="Times New Roman" panose="02020603050405020304" pitchFamily="18" charset="0"/>
                <a:cs typeface="Times New Roman" panose="02020603050405020304" pitchFamily="18" charset="0"/>
              </a:rPr>
              <a:t>P305 (Group-2)</a:t>
            </a:r>
          </a:p>
        </p:txBody>
      </p:sp>
      <p:sp>
        <p:nvSpPr>
          <p:cNvPr id="5" name="TextBox 4">
            <a:extLst>
              <a:ext uri="{FF2B5EF4-FFF2-40B4-BE49-F238E27FC236}">
                <a16:creationId xmlns:a16="http://schemas.microsoft.com/office/drawing/2014/main" id="{861BF927-3D32-EA37-B4EF-BF85B65A9900}"/>
              </a:ext>
            </a:extLst>
          </p:cNvPr>
          <p:cNvSpPr txBox="1"/>
          <p:nvPr/>
        </p:nvSpPr>
        <p:spPr>
          <a:xfrm>
            <a:off x="2285999" y="2406718"/>
            <a:ext cx="3895362" cy="2616101"/>
          </a:xfrm>
          <a:prstGeom prst="rect">
            <a:avLst/>
          </a:prstGeom>
          <a:noFill/>
        </p:spPr>
        <p:txBody>
          <a:bodyPr wrap="none" rtlCol="0">
            <a:spAutoFit/>
          </a:bodyPr>
          <a:lstStyle/>
          <a:p>
            <a:r>
              <a:rPr lang="en-GB" sz="2000" b="1" u="sng" dirty="0">
                <a:latin typeface="Times New Roman" panose="02020603050405020304" pitchFamily="18" charset="0"/>
                <a:cs typeface="Times New Roman" panose="02020603050405020304" pitchFamily="18" charset="0"/>
              </a:rPr>
              <a:t>Group Members:</a:t>
            </a:r>
          </a:p>
          <a:p>
            <a:endParaRPr lang="en-GB" dirty="0"/>
          </a:p>
          <a:p>
            <a:r>
              <a:rPr lang="en-GB" dirty="0">
                <a:latin typeface="Times New Roman" panose="02020603050405020304" pitchFamily="18" charset="0"/>
                <a:cs typeface="Times New Roman" panose="02020603050405020304" pitchFamily="18" charset="0"/>
              </a:rPr>
              <a:t>- Ms ISHIKA PRASHANT WELEKAR</a:t>
            </a:r>
          </a:p>
          <a:p>
            <a:r>
              <a:rPr lang="en-GB" dirty="0">
                <a:latin typeface="Times New Roman" panose="02020603050405020304" pitchFamily="18" charset="0"/>
                <a:cs typeface="Times New Roman" panose="02020603050405020304" pitchFamily="18" charset="0"/>
              </a:rPr>
              <a:t>- MUPPALLA AJITH KUMAR</a:t>
            </a:r>
          </a:p>
          <a:p>
            <a:r>
              <a:rPr lang="en-GB" dirty="0">
                <a:latin typeface="Times New Roman" panose="02020603050405020304" pitchFamily="18" charset="0"/>
                <a:cs typeface="Times New Roman" panose="02020603050405020304" pitchFamily="18" charset="0"/>
              </a:rPr>
              <a:t>- Mr. N Deepak Ram</a:t>
            </a:r>
          </a:p>
          <a:p>
            <a:r>
              <a:rPr lang="en-IN" dirty="0">
                <a:latin typeface="Times New Roman" panose="02020603050405020304" pitchFamily="18" charset="0"/>
                <a:cs typeface="Times New Roman" panose="02020603050405020304" pitchFamily="18" charset="0"/>
              </a:rPr>
              <a:t>- Mr. Samit Dhawal</a:t>
            </a:r>
            <a:endParaRPr lang="en-GB"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Sujeeth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kothwal</a:t>
            </a:r>
            <a:endParaRPr lang="en-GB"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Mr. Sandesh Halli</a:t>
            </a:r>
            <a:endParaRPr lang="en-GB"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Mrs. Kanuri Geeta Manasa</a:t>
            </a:r>
          </a:p>
        </p:txBody>
      </p:sp>
      <p:pic>
        <p:nvPicPr>
          <p:cNvPr id="1026" name="Picture 2" descr="ExcelR Solutions - Crunchbase Company Profile &amp; Funding">
            <a:extLst>
              <a:ext uri="{FF2B5EF4-FFF2-40B4-BE49-F238E27FC236}">
                <a16:creationId xmlns:a16="http://schemas.microsoft.com/office/drawing/2014/main" id="{925DC5D5-5DF6-EF4A-CC80-EE29BBD5B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456" b="38245"/>
          <a:stretch/>
        </p:blipFill>
        <p:spPr bwMode="auto">
          <a:xfrm>
            <a:off x="8309811" y="5919376"/>
            <a:ext cx="3757863" cy="913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02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38C35-23BC-F812-A959-BA831526B8C1}"/>
              </a:ext>
            </a:extLst>
          </p:cNvPr>
          <p:cNvPicPr>
            <a:picLocks noChangeAspect="1"/>
          </p:cNvPicPr>
          <p:nvPr/>
        </p:nvPicPr>
        <p:blipFill>
          <a:blip r:embed="rId2"/>
          <a:stretch>
            <a:fillRect/>
          </a:stretch>
        </p:blipFill>
        <p:spPr>
          <a:xfrm>
            <a:off x="811763" y="531845"/>
            <a:ext cx="10543592" cy="5887616"/>
          </a:xfrm>
          <a:prstGeom prst="rect">
            <a:avLst/>
          </a:prstGeom>
        </p:spPr>
      </p:pic>
    </p:spTree>
    <p:extLst>
      <p:ext uri="{BB962C8B-B14F-4D97-AF65-F5344CB8AC3E}">
        <p14:creationId xmlns:p14="http://schemas.microsoft.com/office/powerpoint/2010/main" val="143535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9F6948-3C62-E10B-976E-BF169C83D535}"/>
              </a:ext>
            </a:extLst>
          </p:cNvPr>
          <p:cNvPicPr>
            <a:picLocks noChangeAspect="1"/>
          </p:cNvPicPr>
          <p:nvPr/>
        </p:nvPicPr>
        <p:blipFill>
          <a:blip r:embed="rId2"/>
          <a:stretch>
            <a:fillRect/>
          </a:stretch>
        </p:blipFill>
        <p:spPr>
          <a:xfrm>
            <a:off x="914401" y="457200"/>
            <a:ext cx="4422709" cy="3069771"/>
          </a:xfrm>
          <a:prstGeom prst="rect">
            <a:avLst/>
          </a:prstGeom>
        </p:spPr>
      </p:pic>
      <p:pic>
        <p:nvPicPr>
          <p:cNvPr id="5" name="Picture 4">
            <a:extLst>
              <a:ext uri="{FF2B5EF4-FFF2-40B4-BE49-F238E27FC236}">
                <a16:creationId xmlns:a16="http://schemas.microsoft.com/office/drawing/2014/main" id="{F61EE7CA-D219-6E2B-E9F0-BF902322A158}"/>
              </a:ext>
            </a:extLst>
          </p:cNvPr>
          <p:cNvPicPr>
            <a:picLocks noChangeAspect="1"/>
          </p:cNvPicPr>
          <p:nvPr/>
        </p:nvPicPr>
        <p:blipFill>
          <a:blip r:embed="rId3"/>
          <a:stretch>
            <a:fillRect/>
          </a:stretch>
        </p:blipFill>
        <p:spPr>
          <a:xfrm>
            <a:off x="5635690" y="522513"/>
            <a:ext cx="5075854" cy="2761863"/>
          </a:xfrm>
          <a:prstGeom prst="rect">
            <a:avLst/>
          </a:prstGeom>
        </p:spPr>
      </p:pic>
      <p:pic>
        <p:nvPicPr>
          <p:cNvPr id="7" name="Picture 6">
            <a:extLst>
              <a:ext uri="{FF2B5EF4-FFF2-40B4-BE49-F238E27FC236}">
                <a16:creationId xmlns:a16="http://schemas.microsoft.com/office/drawing/2014/main" id="{1DF6806E-32F2-1418-9659-305B063D6309}"/>
              </a:ext>
            </a:extLst>
          </p:cNvPr>
          <p:cNvPicPr>
            <a:picLocks noChangeAspect="1"/>
          </p:cNvPicPr>
          <p:nvPr/>
        </p:nvPicPr>
        <p:blipFill>
          <a:blip r:embed="rId4"/>
          <a:stretch>
            <a:fillRect/>
          </a:stretch>
        </p:blipFill>
        <p:spPr>
          <a:xfrm>
            <a:off x="3314459" y="3526971"/>
            <a:ext cx="5563082" cy="3069772"/>
          </a:xfrm>
          <a:prstGeom prst="rect">
            <a:avLst/>
          </a:prstGeom>
        </p:spPr>
      </p:pic>
    </p:spTree>
    <p:extLst>
      <p:ext uri="{BB962C8B-B14F-4D97-AF65-F5344CB8AC3E}">
        <p14:creationId xmlns:p14="http://schemas.microsoft.com/office/powerpoint/2010/main" val="359752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FEAA0B-CDB7-8029-9524-BB53B1C089B9}"/>
              </a:ext>
            </a:extLst>
          </p:cNvPr>
          <p:cNvPicPr>
            <a:picLocks noChangeAspect="1"/>
          </p:cNvPicPr>
          <p:nvPr/>
        </p:nvPicPr>
        <p:blipFill>
          <a:blip r:embed="rId2"/>
          <a:stretch>
            <a:fillRect/>
          </a:stretch>
        </p:blipFill>
        <p:spPr>
          <a:xfrm>
            <a:off x="195944" y="613448"/>
            <a:ext cx="5346440" cy="2815551"/>
          </a:xfrm>
          <a:prstGeom prst="rect">
            <a:avLst/>
          </a:prstGeom>
        </p:spPr>
      </p:pic>
      <p:pic>
        <p:nvPicPr>
          <p:cNvPr id="5" name="Picture 4">
            <a:extLst>
              <a:ext uri="{FF2B5EF4-FFF2-40B4-BE49-F238E27FC236}">
                <a16:creationId xmlns:a16="http://schemas.microsoft.com/office/drawing/2014/main" id="{95F43B3A-3128-B42C-4FA2-499ADCA16E19}"/>
              </a:ext>
            </a:extLst>
          </p:cNvPr>
          <p:cNvPicPr>
            <a:picLocks noChangeAspect="1"/>
          </p:cNvPicPr>
          <p:nvPr/>
        </p:nvPicPr>
        <p:blipFill>
          <a:blip r:embed="rId3"/>
          <a:stretch>
            <a:fillRect/>
          </a:stretch>
        </p:blipFill>
        <p:spPr>
          <a:xfrm>
            <a:off x="5645020" y="770116"/>
            <a:ext cx="6186197" cy="4996202"/>
          </a:xfrm>
          <a:prstGeom prst="rect">
            <a:avLst/>
          </a:prstGeom>
        </p:spPr>
      </p:pic>
      <p:pic>
        <p:nvPicPr>
          <p:cNvPr id="7" name="Picture 6">
            <a:extLst>
              <a:ext uri="{FF2B5EF4-FFF2-40B4-BE49-F238E27FC236}">
                <a16:creationId xmlns:a16="http://schemas.microsoft.com/office/drawing/2014/main" id="{9931C65B-DB02-C701-B0C6-380A1DE6DC5C}"/>
              </a:ext>
            </a:extLst>
          </p:cNvPr>
          <p:cNvPicPr>
            <a:picLocks noChangeAspect="1"/>
          </p:cNvPicPr>
          <p:nvPr/>
        </p:nvPicPr>
        <p:blipFill>
          <a:blip r:embed="rId4"/>
          <a:stretch>
            <a:fillRect/>
          </a:stretch>
        </p:blipFill>
        <p:spPr>
          <a:xfrm>
            <a:off x="429207" y="3722915"/>
            <a:ext cx="4823927" cy="2708250"/>
          </a:xfrm>
          <a:prstGeom prst="rect">
            <a:avLst/>
          </a:prstGeom>
        </p:spPr>
      </p:pic>
    </p:spTree>
    <p:extLst>
      <p:ext uri="{BB962C8B-B14F-4D97-AF65-F5344CB8AC3E}">
        <p14:creationId xmlns:p14="http://schemas.microsoft.com/office/powerpoint/2010/main" val="424011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EDBC7E-8CA6-0DB0-2C87-626B3DEAA8CB}"/>
              </a:ext>
            </a:extLst>
          </p:cNvPr>
          <p:cNvPicPr>
            <a:picLocks noChangeAspect="1"/>
          </p:cNvPicPr>
          <p:nvPr/>
        </p:nvPicPr>
        <p:blipFill>
          <a:blip r:embed="rId2"/>
          <a:stretch>
            <a:fillRect/>
          </a:stretch>
        </p:blipFill>
        <p:spPr>
          <a:xfrm>
            <a:off x="1156996" y="737118"/>
            <a:ext cx="10002416" cy="5299788"/>
          </a:xfrm>
          <a:prstGeom prst="rect">
            <a:avLst/>
          </a:prstGeom>
        </p:spPr>
      </p:pic>
    </p:spTree>
    <p:extLst>
      <p:ext uri="{BB962C8B-B14F-4D97-AF65-F5344CB8AC3E}">
        <p14:creationId xmlns:p14="http://schemas.microsoft.com/office/powerpoint/2010/main" val="2436939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F4A449-2722-EE33-17D2-BF06D0A8AF9C}"/>
              </a:ext>
            </a:extLst>
          </p:cNvPr>
          <p:cNvPicPr>
            <a:picLocks noChangeAspect="1"/>
          </p:cNvPicPr>
          <p:nvPr/>
        </p:nvPicPr>
        <p:blipFill>
          <a:blip r:embed="rId2"/>
          <a:stretch>
            <a:fillRect/>
          </a:stretch>
        </p:blipFill>
        <p:spPr>
          <a:xfrm>
            <a:off x="1630293" y="563631"/>
            <a:ext cx="8931414" cy="5730737"/>
          </a:xfrm>
          <a:prstGeom prst="rect">
            <a:avLst/>
          </a:prstGeom>
        </p:spPr>
      </p:pic>
    </p:spTree>
    <p:extLst>
      <p:ext uri="{BB962C8B-B14F-4D97-AF65-F5344CB8AC3E}">
        <p14:creationId xmlns:p14="http://schemas.microsoft.com/office/powerpoint/2010/main" val="254319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B82013-0946-0C68-7C7C-85577791FFC4}"/>
              </a:ext>
            </a:extLst>
          </p:cNvPr>
          <p:cNvPicPr>
            <a:picLocks noChangeAspect="1"/>
          </p:cNvPicPr>
          <p:nvPr/>
        </p:nvPicPr>
        <p:blipFill>
          <a:blip r:embed="rId2"/>
          <a:stretch>
            <a:fillRect/>
          </a:stretch>
        </p:blipFill>
        <p:spPr>
          <a:xfrm>
            <a:off x="2715208" y="502666"/>
            <a:ext cx="6587411" cy="6084746"/>
          </a:xfrm>
          <a:prstGeom prst="rect">
            <a:avLst/>
          </a:prstGeom>
        </p:spPr>
      </p:pic>
    </p:spTree>
    <p:extLst>
      <p:ext uri="{BB962C8B-B14F-4D97-AF65-F5344CB8AC3E}">
        <p14:creationId xmlns:p14="http://schemas.microsoft.com/office/powerpoint/2010/main" val="1252453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B58D76-837D-146B-1F2D-37FACDAC4854}"/>
              </a:ext>
            </a:extLst>
          </p:cNvPr>
          <p:cNvPicPr>
            <a:picLocks noChangeAspect="1"/>
          </p:cNvPicPr>
          <p:nvPr/>
        </p:nvPicPr>
        <p:blipFill>
          <a:blip r:embed="rId2"/>
          <a:stretch>
            <a:fillRect/>
          </a:stretch>
        </p:blipFill>
        <p:spPr>
          <a:xfrm>
            <a:off x="2528597" y="1129004"/>
            <a:ext cx="6839338" cy="4376057"/>
          </a:xfrm>
          <a:prstGeom prst="rect">
            <a:avLst/>
          </a:prstGeom>
        </p:spPr>
      </p:pic>
    </p:spTree>
    <p:extLst>
      <p:ext uri="{BB962C8B-B14F-4D97-AF65-F5344CB8AC3E}">
        <p14:creationId xmlns:p14="http://schemas.microsoft.com/office/powerpoint/2010/main" val="124803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A973C-BDA6-F715-31CA-567382994F8B}"/>
              </a:ext>
            </a:extLst>
          </p:cNvPr>
          <p:cNvSpPr txBox="1"/>
          <p:nvPr/>
        </p:nvSpPr>
        <p:spPr>
          <a:xfrm>
            <a:off x="4105038" y="-54142"/>
            <a:ext cx="3981924" cy="754053"/>
          </a:xfrm>
          <a:prstGeom prst="rect">
            <a:avLst/>
          </a:prstGeom>
          <a:noFill/>
        </p:spPr>
        <p:txBody>
          <a:bodyPr wrap="none" rtlCol="0">
            <a:spAutoFit/>
          </a:bodyPr>
          <a:lstStyle/>
          <a:p>
            <a:r>
              <a:rPr lang="en-GB" sz="4300" dirty="0"/>
              <a:t>Data Preparation</a:t>
            </a:r>
            <a:endParaRPr lang="en-IN" sz="4300" dirty="0"/>
          </a:p>
        </p:txBody>
      </p:sp>
      <p:pic>
        <p:nvPicPr>
          <p:cNvPr id="4" name="Picture 3">
            <a:extLst>
              <a:ext uri="{FF2B5EF4-FFF2-40B4-BE49-F238E27FC236}">
                <a16:creationId xmlns:a16="http://schemas.microsoft.com/office/drawing/2014/main" id="{27C7A42C-4C7D-D531-8F32-2296FB5EDFBC}"/>
              </a:ext>
            </a:extLst>
          </p:cNvPr>
          <p:cNvPicPr>
            <a:picLocks noChangeAspect="1"/>
          </p:cNvPicPr>
          <p:nvPr/>
        </p:nvPicPr>
        <p:blipFill>
          <a:blip r:embed="rId2"/>
          <a:stretch>
            <a:fillRect/>
          </a:stretch>
        </p:blipFill>
        <p:spPr>
          <a:xfrm>
            <a:off x="450482" y="825567"/>
            <a:ext cx="11321110" cy="2809436"/>
          </a:xfrm>
          <a:prstGeom prst="rect">
            <a:avLst/>
          </a:prstGeom>
        </p:spPr>
      </p:pic>
      <p:pic>
        <p:nvPicPr>
          <p:cNvPr id="6" name="Picture 5">
            <a:extLst>
              <a:ext uri="{FF2B5EF4-FFF2-40B4-BE49-F238E27FC236}">
                <a16:creationId xmlns:a16="http://schemas.microsoft.com/office/drawing/2014/main" id="{575FC6CC-3D81-1F9D-0B6B-C98C6FEDA1BA}"/>
              </a:ext>
            </a:extLst>
          </p:cNvPr>
          <p:cNvPicPr>
            <a:picLocks noChangeAspect="1"/>
          </p:cNvPicPr>
          <p:nvPr/>
        </p:nvPicPr>
        <p:blipFill>
          <a:blip r:embed="rId3"/>
          <a:stretch>
            <a:fillRect/>
          </a:stretch>
        </p:blipFill>
        <p:spPr>
          <a:xfrm>
            <a:off x="450483" y="3879616"/>
            <a:ext cx="11321110" cy="2670174"/>
          </a:xfrm>
          <a:prstGeom prst="rect">
            <a:avLst/>
          </a:prstGeom>
        </p:spPr>
      </p:pic>
    </p:spTree>
    <p:extLst>
      <p:ext uri="{BB962C8B-B14F-4D97-AF65-F5344CB8AC3E}">
        <p14:creationId xmlns:p14="http://schemas.microsoft.com/office/powerpoint/2010/main" val="9432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AD508E-59B1-69AE-327C-2CB85590EA83}"/>
              </a:ext>
            </a:extLst>
          </p:cNvPr>
          <p:cNvPicPr>
            <a:picLocks noChangeAspect="1"/>
          </p:cNvPicPr>
          <p:nvPr/>
        </p:nvPicPr>
        <p:blipFill>
          <a:blip r:embed="rId2"/>
          <a:stretch>
            <a:fillRect/>
          </a:stretch>
        </p:blipFill>
        <p:spPr>
          <a:xfrm>
            <a:off x="296484" y="770021"/>
            <a:ext cx="11599032" cy="5086557"/>
          </a:xfrm>
          <a:prstGeom prst="rect">
            <a:avLst/>
          </a:prstGeom>
        </p:spPr>
      </p:pic>
    </p:spTree>
    <p:extLst>
      <p:ext uri="{BB962C8B-B14F-4D97-AF65-F5344CB8AC3E}">
        <p14:creationId xmlns:p14="http://schemas.microsoft.com/office/powerpoint/2010/main" val="5264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5D1F0-1390-B3EA-D2E9-E49B66264D62}"/>
              </a:ext>
            </a:extLst>
          </p:cNvPr>
          <p:cNvPicPr>
            <a:picLocks noChangeAspect="1"/>
          </p:cNvPicPr>
          <p:nvPr/>
        </p:nvPicPr>
        <p:blipFill>
          <a:blip r:embed="rId2"/>
          <a:stretch>
            <a:fillRect/>
          </a:stretch>
        </p:blipFill>
        <p:spPr>
          <a:xfrm>
            <a:off x="567804" y="144380"/>
            <a:ext cx="11208054" cy="5209673"/>
          </a:xfrm>
          <a:prstGeom prst="rect">
            <a:avLst/>
          </a:prstGeom>
        </p:spPr>
      </p:pic>
      <p:pic>
        <p:nvPicPr>
          <p:cNvPr id="5" name="Picture 4">
            <a:extLst>
              <a:ext uri="{FF2B5EF4-FFF2-40B4-BE49-F238E27FC236}">
                <a16:creationId xmlns:a16="http://schemas.microsoft.com/office/drawing/2014/main" id="{43FCE48F-ED77-3AEC-E489-40231673AF20}"/>
              </a:ext>
            </a:extLst>
          </p:cNvPr>
          <p:cNvPicPr>
            <a:picLocks noChangeAspect="1"/>
          </p:cNvPicPr>
          <p:nvPr/>
        </p:nvPicPr>
        <p:blipFill>
          <a:blip r:embed="rId3"/>
          <a:stretch>
            <a:fillRect/>
          </a:stretch>
        </p:blipFill>
        <p:spPr>
          <a:xfrm>
            <a:off x="567804" y="5354053"/>
            <a:ext cx="11208053" cy="1413709"/>
          </a:xfrm>
          <a:prstGeom prst="rect">
            <a:avLst/>
          </a:prstGeom>
        </p:spPr>
      </p:pic>
    </p:spTree>
    <p:extLst>
      <p:ext uri="{BB962C8B-B14F-4D97-AF65-F5344CB8AC3E}">
        <p14:creationId xmlns:p14="http://schemas.microsoft.com/office/powerpoint/2010/main" val="27295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3A882CD-B869-DF88-B85E-E3FB70B1C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637" y="854242"/>
            <a:ext cx="8324726" cy="4703471"/>
          </a:xfrm>
        </p:spPr>
      </p:pic>
      <p:sp>
        <p:nvSpPr>
          <p:cNvPr id="8" name="TextBox 7">
            <a:extLst>
              <a:ext uri="{FF2B5EF4-FFF2-40B4-BE49-F238E27FC236}">
                <a16:creationId xmlns:a16="http://schemas.microsoft.com/office/drawing/2014/main" id="{60348BBF-DB95-BB59-E838-AB372B9F42E5}"/>
              </a:ext>
            </a:extLst>
          </p:cNvPr>
          <p:cNvSpPr txBox="1"/>
          <p:nvPr/>
        </p:nvSpPr>
        <p:spPr>
          <a:xfrm flipH="1">
            <a:off x="4598338" y="60432"/>
            <a:ext cx="2995323" cy="754053"/>
          </a:xfrm>
          <a:prstGeom prst="rect">
            <a:avLst/>
          </a:prstGeom>
          <a:noFill/>
        </p:spPr>
        <p:txBody>
          <a:bodyPr wrap="square" rtlCol="0">
            <a:spAutoFit/>
          </a:bodyPr>
          <a:lstStyle/>
          <a:p>
            <a:r>
              <a:rPr lang="en-GB" sz="4300" dirty="0"/>
              <a:t>Project Flow</a:t>
            </a:r>
            <a:endParaRPr lang="en-IN" sz="4300" dirty="0"/>
          </a:p>
        </p:txBody>
      </p:sp>
    </p:spTree>
    <p:extLst>
      <p:ext uri="{BB962C8B-B14F-4D97-AF65-F5344CB8AC3E}">
        <p14:creationId xmlns:p14="http://schemas.microsoft.com/office/powerpoint/2010/main" val="692607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0F76A-2ACD-FC99-2A54-0B1F7759CCCE}"/>
              </a:ext>
            </a:extLst>
          </p:cNvPr>
          <p:cNvSpPr txBox="1"/>
          <p:nvPr/>
        </p:nvSpPr>
        <p:spPr>
          <a:xfrm>
            <a:off x="4875953" y="68142"/>
            <a:ext cx="2440092" cy="754053"/>
          </a:xfrm>
          <a:prstGeom prst="rect">
            <a:avLst/>
          </a:prstGeom>
          <a:noFill/>
        </p:spPr>
        <p:txBody>
          <a:bodyPr wrap="none" rtlCol="0">
            <a:spAutoFit/>
          </a:bodyPr>
          <a:lstStyle/>
          <a:p>
            <a:r>
              <a:rPr lang="en-GB" sz="4300" dirty="0"/>
              <a:t>Modelling</a:t>
            </a:r>
            <a:endParaRPr lang="en-IN" sz="4300" dirty="0"/>
          </a:p>
        </p:txBody>
      </p:sp>
      <p:pic>
        <p:nvPicPr>
          <p:cNvPr id="4" name="Picture 3">
            <a:extLst>
              <a:ext uri="{FF2B5EF4-FFF2-40B4-BE49-F238E27FC236}">
                <a16:creationId xmlns:a16="http://schemas.microsoft.com/office/drawing/2014/main" id="{08B3162F-038E-446F-DF83-E9B5F1E76056}"/>
              </a:ext>
            </a:extLst>
          </p:cNvPr>
          <p:cNvPicPr>
            <a:picLocks noChangeAspect="1"/>
          </p:cNvPicPr>
          <p:nvPr/>
        </p:nvPicPr>
        <p:blipFill>
          <a:blip r:embed="rId2"/>
          <a:stretch>
            <a:fillRect/>
          </a:stretch>
        </p:blipFill>
        <p:spPr>
          <a:xfrm>
            <a:off x="273949" y="965912"/>
            <a:ext cx="11644101" cy="5446919"/>
          </a:xfrm>
          <a:prstGeom prst="rect">
            <a:avLst/>
          </a:prstGeom>
        </p:spPr>
      </p:pic>
    </p:spTree>
    <p:extLst>
      <p:ext uri="{BB962C8B-B14F-4D97-AF65-F5344CB8AC3E}">
        <p14:creationId xmlns:p14="http://schemas.microsoft.com/office/powerpoint/2010/main" val="2610473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7CC5B-C132-C122-1179-56FD669F75B1}"/>
              </a:ext>
            </a:extLst>
          </p:cNvPr>
          <p:cNvSpPr txBox="1"/>
          <p:nvPr/>
        </p:nvSpPr>
        <p:spPr>
          <a:xfrm>
            <a:off x="4839341" y="0"/>
            <a:ext cx="2513317" cy="754053"/>
          </a:xfrm>
          <a:prstGeom prst="rect">
            <a:avLst/>
          </a:prstGeom>
          <a:noFill/>
        </p:spPr>
        <p:txBody>
          <a:bodyPr wrap="none" rtlCol="0">
            <a:spAutoFit/>
          </a:bodyPr>
          <a:lstStyle/>
          <a:p>
            <a:r>
              <a:rPr lang="en-GB" sz="4300" dirty="0"/>
              <a:t>Evaluation</a:t>
            </a:r>
            <a:endParaRPr lang="en-IN" sz="4300" dirty="0"/>
          </a:p>
        </p:txBody>
      </p:sp>
      <p:pic>
        <p:nvPicPr>
          <p:cNvPr id="4" name="Picture 3">
            <a:extLst>
              <a:ext uri="{FF2B5EF4-FFF2-40B4-BE49-F238E27FC236}">
                <a16:creationId xmlns:a16="http://schemas.microsoft.com/office/drawing/2014/main" id="{4B94595F-895D-B0BE-7148-1AD2D13B6920}"/>
              </a:ext>
            </a:extLst>
          </p:cNvPr>
          <p:cNvPicPr>
            <a:picLocks noChangeAspect="1"/>
          </p:cNvPicPr>
          <p:nvPr/>
        </p:nvPicPr>
        <p:blipFill>
          <a:blip r:embed="rId2"/>
          <a:stretch>
            <a:fillRect/>
          </a:stretch>
        </p:blipFill>
        <p:spPr>
          <a:xfrm>
            <a:off x="459756" y="1841335"/>
            <a:ext cx="11272487" cy="3175329"/>
          </a:xfrm>
          <a:prstGeom prst="rect">
            <a:avLst/>
          </a:prstGeom>
        </p:spPr>
      </p:pic>
    </p:spTree>
    <p:extLst>
      <p:ext uri="{BB962C8B-B14F-4D97-AF65-F5344CB8AC3E}">
        <p14:creationId xmlns:p14="http://schemas.microsoft.com/office/powerpoint/2010/main" val="560210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1CE16-8169-A5A8-AA6A-2FCA75A3ED63}"/>
              </a:ext>
            </a:extLst>
          </p:cNvPr>
          <p:cNvSpPr txBox="1"/>
          <p:nvPr/>
        </p:nvSpPr>
        <p:spPr>
          <a:xfrm>
            <a:off x="4627521" y="-78205"/>
            <a:ext cx="2936958" cy="754053"/>
          </a:xfrm>
          <a:prstGeom prst="rect">
            <a:avLst/>
          </a:prstGeom>
          <a:noFill/>
        </p:spPr>
        <p:txBody>
          <a:bodyPr wrap="none" rtlCol="0">
            <a:spAutoFit/>
          </a:bodyPr>
          <a:lstStyle/>
          <a:p>
            <a:r>
              <a:rPr lang="en-GB" sz="4300" dirty="0"/>
              <a:t>Deployment</a:t>
            </a:r>
            <a:endParaRPr lang="en-IN" sz="4300" dirty="0"/>
          </a:p>
        </p:txBody>
      </p:sp>
      <p:pic>
        <p:nvPicPr>
          <p:cNvPr id="4" name="Picture 3">
            <a:extLst>
              <a:ext uri="{FF2B5EF4-FFF2-40B4-BE49-F238E27FC236}">
                <a16:creationId xmlns:a16="http://schemas.microsoft.com/office/drawing/2014/main" id="{2E489B4A-5916-98B9-3B28-BA2C72AB8EC7}"/>
              </a:ext>
            </a:extLst>
          </p:cNvPr>
          <p:cNvPicPr>
            <a:picLocks noChangeAspect="1"/>
          </p:cNvPicPr>
          <p:nvPr/>
        </p:nvPicPr>
        <p:blipFill>
          <a:blip r:embed="rId2"/>
          <a:stretch>
            <a:fillRect/>
          </a:stretch>
        </p:blipFill>
        <p:spPr>
          <a:xfrm>
            <a:off x="360947" y="612169"/>
            <a:ext cx="11470105" cy="6245831"/>
          </a:xfrm>
          <a:prstGeom prst="rect">
            <a:avLst/>
          </a:prstGeom>
        </p:spPr>
      </p:pic>
    </p:spTree>
    <p:extLst>
      <p:ext uri="{BB962C8B-B14F-4D97-AF65-F5344CB8AC3E}">
        <p14:creationId xmlns:p14="http://schemas.microsoft.com/office/powerpoint/2010/main" val="4130076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A54D48-A169-BC79-F364-136A5C3942F9}"/>
              </a:ext>
            </a:extLst>
          </p:cNvPr>
          <p:cNvPicPr>
            <a:picLocks noChangeAspect="1"/>
          </p:cNvPicPr>
          <p:nvPr/>
        </p:nvPicPr>
        <p:blipFill>
          <a:blip r:embed="rId2"/>
          <a:stretch>
            <a:fillRect/>
          </a:stretch>
        </p:blipFill>
        <p:spPr>
          <a:xfrm>
            <a:off x="0" y="109537"/>
            <a:ext cx="12192000" cy="6638925"/>
          </a:xfrm>
          <a:prstGeom prst="rect">
            <a:avLst/>
          </a:prstGeom>
        </p:spPr>
      </p:pic>
    </p:spTree>
    <p:extLst>
      <p:ext uri="{BB962C8B-B14F-4D97-AF65-F5344CB8AC3E}">
        <p14:creationId xmlns:p14="http://schemas.microsoft.com/office/powerpoint/2010/main" val="32185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5E02E6-7C03-7089-7098-81E49932DD69}"/>
              </a:ext>
            </a:extLst>
          </p:cNvPr>
          <p:cNvPicPr>
            <a:picLocks noChangeAspect="1"/>
          </p:cNvPicPr>
          <p:nvPr/>
        </p:nvPicPr>
        <p:blipFill>
          <a:blip r:embed="rId2"/>
          <a:stretch>
            <a:fillRect/>
          </a:stretch>
        </p:blipFill>
        <p:spPr>
          <a:xfrm>
            <a:off x="0" y="111919"/>
            <a:ext cx="12192000" cy="6634162"/>
          </a:xfrm>
          <a:prstGeom prst="rect">
            <a:avLst/>
          </a:prstGeom>
        </p:spPr>
      </p:pic>
    </p:spTree>
    <p:extLst>
      <p:ext uri="{BB962C8B-B14F-4D97-AF65-F5344CB8AC3E}">
        <p14:creationId xmlns:p14="http://schemas.microsoft.com/office/powerpoint/2010/main" val="241103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168A1C-388E-2671-24A7-4B2E01396D91}"/>
              </a:ext>
            </a:extLst>
          </p:cNvPr>
          <p:cNvSpPr>
            <a:spLocks noGrp="1"/>
          </p:cNvSpPr>
          <p:nvPr>
            <p:ph idx="1"/>
          </p:nvPr>
        </p:nvSpPr>
        <p:spPr>
          <a:xfrm>
            <a:off x="838200" y="1043609"/>
            <a:ext cx="10515600" cy="5814391"/>
          </a:xfrm>
        </p:spPr>
        <p:txBody>
          <a:bodyPr>
            <a:normAutofit fontScale="70000" lnSpcReduction="20000"/>
          </a:bodyPr>
          <a:lstStyle/>
          <a:p>
            <a:pPr marL="0" indent="0">
              <a:lnSpc>
                <a:spcPct val="115000"/>
              </a:lnSpc>
              <a:buNone/>
            </a:pPr>
            <a:r>
              <a:rPr lang="en-IN" sz="1900" b="1" dirty="0">
                <a:effectLst/>
                <a:latin typeface="Arial" panose="020B0604020202020204" pitchFamily="34" charset="0"/>
                <a:ea typeface="Arial" panose="020B0604020202020204" pitchFamily="34" charset="0"/>
              </a:rPr>
              <a:t>Business objective</a:t>
            </a:r>
          </a:p>
          <a:p>
            <a:pPr>
              <a:lnSpc>
                <a:spcPct val="115000"/>
              </a:lnSpc>
            </a:pPr>
            <a:r>
              <a:rPr lang="en-GB" sz="1800" dirty="0">
                <a:effectLst/>
                <a:latin typeface="Arial" panose="020B0604020202020204" pitchFamily="34" charset="0"/>
                <a:ea typeface="Arial" panose="020B0604020202020204" pitchFamily="34" charset="0"/>
              </a:rPr>
              <a:t>The objective is to develop a Machine Learning model to predict CO2 emissions based on various vehicle attributes.</a:t>
            </a:r>
          </a:p>
          <a:p>
            <a:pPr marL="0" indent="0">
              <a:lnSpc>
                <a:spcPct val="115000"/>
              </a:lnSpc>
              <a:buNone/>
            </a:pPr>
            <a:endParaRPr lang="en-GB" sz="1800" b="1" dirty="0">
              <a:latin typeface="Arial" panose="020B0604020202020204" pitchFamily="34" charset="0"/>
              <a:ea typeface="Arial" panose="020B0604020202020204" pitchFamily="34" charset="0"/>
            </a:endParaRPr>
          </a:p>
          <a:p>
            <a:pPr marL="0" indent="0">
              <a:lnSpc>
                <a:spcPct val="115000"/>
              </a:lnSpc>
              <a:buNone/>
            </a:pPr>
            <a:r>
              <a:rPr lang="en-IN" sz="1800" b="1" dirty="0">
                <a:effectLst/>
                <a:latin typeface="Arial" panose="020B0604020202020204" pitchFamily="34" charset="0"/>
                <a:ea typeface="Arial" panose="020B0604020202020204" pitchFamily="34" charset="0"/>
              </a:rPr>
              <a:t>Data Set Details: </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The file contains the data for this example. Here the number of variables (columns) is 12, and the number of instances (rows) is 7385. In that way, this problem has the 12 following variables:</a:t>
            </a:r>
          </a:p>
          <a:p>
            <a:pPr>
              <a:lnSpc>
                <a:spcPct val="115000"/>
              </a:lnSpc>
            </a:pPr>
            <a:r>
              <a:rPr lang="en-IN" sz="1800" b="1" dirty="0">
                <a:effectLst/>
                <a:latin typeface="Arial" panose="020B0604020202020204" pitchFamily="34" charset="0"/>
                <a:ea typeface="Arial" panose="020B0604020202020204" pitchFamily="34" charset="0"/>
              </a:rPr>
              <a:t>make</a:t>
            </a:r>
            <a:r>
              <a:rPr lang="en-IN" sz="1800" dirty="0">
                <a:effectLst/>
                <a:latin typeface="Arial" panose="020B0604020202020204" pitchFamily="34" charset="0"/>
                <a:ea typeface="Arial" panose="020B0604020202020204" pitchFamily="34" charset="0"/>
              </a:rPr>
              <a:t>, car brand under study.</a:t>
            </a:r>
          </a:p>
          <a:p>
            <a:pPr>
              <a:lnSpc>
                <a:spcPct val="115000"/>
              </a:lnSpc>
            </a:pPr>
            <a:r>
              <a:rPr lang="en-IN" sz="1800" b="1" dirty="0">
                <a:effectLst/>
                <a:latin typeface="Arial" panose="020B0604020202020204" pitchFamily="34" charset="0"/>
                <a:ea typeface="Arial" panose="020B0604020202020204" pitchFamily="34" charset="0"/>
              </a:rPr>
              <a:t>model</a:t>
            </a:r>
            <a:r>
              <a:rPr lang="en-IN" sz="1800" dirty="0">
                <a:effectLst/>
                <a:latin typeface="Arial" panose="020B0604020202020204" pitchFamily="34" charset="0"/>
                <a:ea typeface="Arial" panose="020B0604020202020204" pitchFamily="34" charset="0"/>
              </a:rPr>
              <a:t>, the specific model of the car.</a:t>
            </a:r>
          </a:p>
          <a:p>
            <a:pPr>
              <a:lnSpc>
                <a:spcPct val="115000"/>
              </a:lnSpc>
            </a:pPr>
            <a:r>
              <a:rPr lang="en-IN" sz="1800" b="1" dirty="0" err="1">
                <a:effectLst/>
                <a:latin typeface="Arial" panose="020B0604020202020204" pitchFamily="34" charset="0"/>
                <a:ea typeface="Arial" panose="020B0604020202020204" pitchFamily="34" charset="0"/>
              </a:rPr>
              <a:t>vehicle_class</a:t>
            </a:r>
            <a:r>
              <a:rPr lang="en-IN" sz="1800" dirty="0">
                <a:effectLst/>
                <a:latin typeface="Arial" panose="020B0604020202020204" pitchFamily="34" charset="0"/>
                <a:ea typeface="Arial" panose="020B0604020202020204" pitchFamily="34" charset="0"/>
              </a:rPr>
              <a:t>, car body type of the car.</a:t>
            </a:r>
          </a:p>
          <a:p>
            <a:pPr>
              <a:lnSpc>
                <a:spcPct val="115000"/>
              </a:lnSpc>
            </a:pPr>
            <a:r>
              <a:rPr lang="en-IN" sz="1800" b="1" dirty="0" err="1">
                <a:effectLst/>
                <a:latin typeface="Arial" panose="020B0604020202020204" pitchFamily="34" charset="0"/>
                <a:ea typeface="Arial" panose="020B0604020202020204" pitchFamily="34" charset="0"/>
              </a:rPr>
              <a:t>engine_size</a:t>
            </a:r>
            <a:r>
              <a:rPr lang="en-IN" sz="1800" dirty="0">
                <a:effectLst/>
                <a:latin typeface="Arial" panose="020B0604020202020204" pitchFamily="34" charset="0"/>
                <a:ea typeface="Arial" panose="020B0604020202020204" pitchFamily="34" charset="0"/>
              </a:rPr>
              <a:t>, size of the car engine, in Litres.</a:t>
            </a:r>
          </a:p>
          <a:p>
            <a:pPr>
              <a:lnSpc>
                <a:spcPct val="115000"/>
              </a:lnSpc>
            </a:pPr>
            <a:r>
              <a:rPr lang="en-IN" sz="1800" b="1" dirty="0">
                <a:effectLst/>
                <a:latin typeface="Arial" panose="020B0604020202020204" pitchFamily="34" charset="0"/>
                <a:ea typeface="Arial" panose="020B0604020202020204" pitchFamily="34" charset="0"/>
              </a:rPr>
              <a:t>cylinders</a:t>
            </a:r>
            <a:r>
              <a:rPr lang="en-IN" sz="1800" dirty="0">
                <a:effectLst/>
                <a:latin typeface="Arial" panose="020B0604020202020204" pitchFamily="34" charset="0"/>
                <a:ea typeface="Arial" panose="020B0604020202020204" pitchFamily="34" charset="0"/>
              </a:rPr>
              <a:t>, number of cylinders.</a:t>
            </a:r>
          </a:p>
          <a:p>
            <a:pPr>
              <a:lnSpc>
                <a:spcPct val="115000"/>
              </a:lnSpc>
            </a:pPr>
            <a:r>
              <a:rPr lang="en-IN" sz="1800" b="1" dirty="0">
                <a:effectLst/>
                <a:latin typeface="Arial" panose="020B0604020202020204" pitchFamily="34" charset="0"/>
                <a:ea typeface="Arial" panose="020B0604020202020204" pitchFamily="34" charset="0"/>
              </a:rPr>
              <a:t>transmission</a:t>
            </a:r>
            <a:r>
              <a:rPr lang="en-IN" sz="1800" dirty="0">
                <a:effectLst/>
                <a:latin typeface="Arial" panose="020B0604020202020204" pitchFamily="34" charset="0"/>
                <a:ea typeface="Arial" panose="020B0604020202020204" pitchFamily="34" charset="0"/>
              </a:rPr>
              <a:t>, "A" for 'Automatic', "AM" for 'Automated manual', "AS" for 'Automatic with </a:t>
            </a:r>
            <a:r>
              <a:rPr lang="en-IN" sz="1800" b="1" dirty="0">
                <a:effectLst/>
                <a:latin typeface="Arial" panose="020B0604020202020204" pitchFamily="34" charset="0"/>
                <a:ea typeface="Arial" panose="020B0604020202020204" pitchFamily="34" charset="0"/>
              </a:rPr>
              <a:t>select shift'</a:t>
            </a:r>
            <a:r>
              <a:rPr lang="en-IN" sz="1800" dirty="0">
                <a:effectLst/>
                <a:latin typeface="Arial" panose="020B0604020202020204" pitchFamily="34" charset="0"/>
                <a:ea typeface="Arial" panose="020B0604020202020204" pitchFamily="34" charset="0"/>
              </a:rPr>
              <a:t>, "AV" for 'Continuously variable', "M" for 'Manual'.</a:t>
            </a:r>
          </a:p>
          <a:p>
            <a:pPr>
              <a:lnSpc>
                <a:spcPct val="115000"/>
              </a:lnSpc>
            </a:pPr>
            <a:r>
              <a:rPr lang="en-IN" sz="1800" b="1" dirty="0" err="1">
                <a:effectLst/>
                <a:latin typeface="Arial" panose="020B0604020202020204" pitchFamily="34" charset="0"/>
                <a:ea typeface="Arial" panose="020B0604020202020204" pitchFamily="34" charset="0"/>
              </a:rPr>
              <a:t>fuel_type</a:t>
            </a:r>
            <a:r>
              <a:rPr lang="en-IN" sz="1800" dirty="0">
                <a:effectLst/>
                <a:latin typeface="Arial" panose="020B0604020202020204" pitchFamily="34" charset="0"/>
                <a:ea typeface="Arial" panose="020B0604020202020204" pitchFamily="34" charset="0"/>
              </a:rPr>
              <a:t>, "X" for 'Regular gasoline', "Z" for 'Premium gasoline', "D" for 'Diesel', "E" for 'Ethanol (E85)', "N" for 'Natural gas'.</a:t>
            </a:r>
          </a:p>
          <a:p>
            <a:pPr>
              <a:lnSpc>
                <a:spcPct val="115000"/>
              </a:lnSpc>
            </a:pPr>
            <a:r>
              <a:rPr lang="en-IN" sz="1800" b="1" dirty="0" err="1">
                <a:effectLst/>
                <a:latin typeface="Arial" panose="020B0604020202020204" pitchFamily="34" charset="0"/>
                <a:ea typeface="Arial" panose="020B0604020202020204" pitchFamily="34" charset="0"/>
              </a:rPr>
              <a:t>fuel_consumption_city</a:t>
            </a:r>
            <a:r>
              <a:rPr lang="en-IN" sz="1800" dirty="0">
                <a:effectLst/>
                <a:latin typeface="Arial" panose="020B0604020202020204" pitchFamily="34" charset="0"/>
                <a:ea typeface="Arial" panose="020B0604020202020204" pitchFamily="34" charset="0"/>
              </a:rPr>
              <a:t>, City fuel consumption ratings, in litres per 100 kilometres.</a:t>
            </a:r>
          </a:p>
          <a:p>
            <a:pPr>
              <a:lnSpc>
                <a:spcPct val="115000"/>
              </a:lnSpc>
            </a:pPr>
            <a:r>
              <a:rPr lang="en-IN" sz="1800" b="1" dirty="0" err="1">
                <a:effectLst/>
                <a:latin typeface="Arial" panose="020B0604020202020204" pitchFamily="34" charset="0"/>
                <a:ea typeface="Arial" panose="020B0604020202020204" pitchFamily="34" charset="0"/>
              </a:rPr>
              <a:t>fuel_consumption_hwy</a:t>
            </a:r>
            <a:r>
              <a:rPr lang="en-IN" sz="1800" dirty="0">
                <a:effectLst/>
                <a:latin typeface="Arial" panose="020B0604020202020204" pitchFamily="34" charset="0"/>
                <a:ea typeface="Arial" panose="020B0604020202020204" pitchFamily="34" charset="0"/>
              </a:rPr>
              <a:t>, Highway fuel consumption ratings, in litres per 100 kilometres.</a:t>
            </a:r>
          </a:p>
          <a:p>
            <a:pPr>
              <a:lnSpc>
                <a:spcPct val="115000"/>
              </a:lnSpc>
            </a:pPr>
            <a:r>
              <a:rPr lang="en-IN" sz="1800" b="1" dirty="0" err="1">
                <a:effectLst/>
                <a:latin typeface="Arial" panose="020B0604020202020204" pitchFamily="34" charset="0"/>
                <a:ea typeface="Arial" panose="020B0604020202020204" pitchFamily="34" charset="0"/>
              </a:rPr>
              <a:t>fuel_consumption_comb</a:t>
            </a:r>
            <a:r>
              <a:rPr lang="en-IN" sz="1800" b="1" dirty="0">
                <a:effectLst/>
                <a:latin typeface="Arial" panose="020B0604020202020204" pitchFamily="34" charset="0"/>
                <a:ea typeface="Arial" panose="020B0604020202020204" pitchFamily="34" charset="0"/>
              </a:rPr>
              <a:t>(l/100km)</a:t>
            </a:r>
            <a:r>
              <a:rPr lang="en-IN" sz="1800" dirty="0">
                <a:effectLst/>
                <a:latin typeface="Arial" panose="020B0604020202020204" pitchFamily="34" charset="0"/>
                <a:ea typeface="Arial" panose="020B0604020202020204" pitchFamily="34" charset="0"/>
              </a:rPr>
              <a:t>, the combined fuel consumption rating (55% city, 45% highway), in L/100 km.</a:t>
            </a:r>
          </a:p>
          <a:p>
            <a:pPr>
              <a:lnSpc>
                <a:spcPct val="115000"/>
              </a:lnSpc>
            </a:pPr>
            <a:r>
              <a:rPr lang="en-IN" sz="1800" b="1" dirty="0" err="1">
                <a:effectLst/>
                <a:latin typeface="Arial" panose="020B0604020202020204" pitchFamily="34" charset="0"/>
                <a:ea typeface="Arial" panose="020B0604020202020204" pitchFamily="34" charset="0"/>
              </a:rPr>
              <a:t>fuel_consumption_comb</a:t>
            </a:r>
            <a:r>
              <a:rPr lang="en-IN" sz="1800" b="1" dirty="0">
                <a:effectLst/>
                <a:latin typeface="Arial" panose="020B0604020202020204" pitchFamily="34" charset="0"/>
                <a:ea typeface="Arial" panose="020B0604020202020204" pitchFamily="34" charset="0"/>
              </a:rPr>
              <a:t>(mpg)</a:t>
            </a:r>
            <a:r>
              <a:rPr lang="en-IN" sz="1800" dirty="0">
                <a:effectLst/>
                <a:latin typeface="Arial" panose="020B0604020202020204" pitchFamily="34" charset="0"/>
                <a:ea typeface="Arial" panose="020B0604020202020204" pitchFamily="34" charset="0"/>
              </a:rPr>
              <a:t>, the combined fuel consumption rating (55% city, 45% highway), in miles per gallon (mpg).</a:t>
            </a:r>
          </a:p>
          <a:p>
            <a:r>
              <a:rPr lang="en-IN" sz="1800" b="1" dirty="0">
                <a:effectLst/>
                <a:latin typeface="Arial" panose="020B0604020202020204" pitchFamily="34" charset="0"/>
                <a:ea typeface="Arial" panose="020B0604020202020204" pitchFamily="34" charset="0"/>
              </a:rPr>
              <a:t>co2_emissions</a:t>
            </a:r>
            <a:r>
              <a:rPr lang="en-IN" sz="1800" dirty="0">
                <a:effectLst/>
                <a:latin typeface="Arial" panose="020B0604020202020204" pitchFamily="34" charset="0"/>
                <a:ea typeface="Arial" panose="020B0604020202020204" pitchFamily="34" charset="0"/>
              </a:rPr>
              <a:t>, the tailpipe emissions of carbon dioxide for combined city and highway driving, in grams per </a:t>
            </a:r>
            <a:r>
              <a:rPr lang="en-IN" sz="1800" dirty="0" err="1">
                <a:effectLst/>
                <a:latin typeface="Arial" panose="020B0604020202020204" pitchFamily="34" charset="0"/>
                <a:ea typeface="Arial" panose="020B0604020202020204" pitchFamily="34" charset="0"/>
              </a:rPr>
              <a:t>kilometer</a:t>
            </a:r>
            <a:r>
              <a:rPr lang="en-IN" sz="1800" dirty="0">
                <a:effectLst/>
                <a:latin typeface="Arial" panose="020B0604020202020204" pitchFamily="34" charset="0"/>
                <a:ea typeface="Arial" panose="020B0604020202020204" pitchFamily="34" charset="0"/>
              </a:rPr>
              <a:t>.</a:t>
            </a:r>
            <a:endParaRPr lang="en-IN" dirty="0"/>
          </a:p>
        </p:txBody>
      </p:sp>
      <p:sp>
        <p:nvSpPr>
          <p:cNvPr id="2" name="TextBox 1">
            <a:extLst>
              <a:ext uri="{FF2B5EF4-FFF2-40B4-BE49-F238E27FC236}">
                <a16:creationId xmlns:a16="http://schemas.microsoft.com/office/drawing/2014/main" id="{ABD5F80A-51EE-CC8D-295E-4D0FE56E0943}"/>
              </a:ext>
            </a:extLst>
          </p:cNvPr>
          <p:cNvSpPr txBox="1"/>
          <p:nvPr/>
        </p:nvSpPr>
        <p:spPr>
          <a:xfrm flipH="1">
            <a:off x="3336670" y="0"/>
            <a:ext cx="5518659" cy="754053"/>
          </a:xfrm>
          <a:prstGeom prst="rect">
            <a:avLst/>
          </a:prstGeom>
          <a:noFill/>
        </p:spPr>
        <p:txBody>
          <a:bodyPr wrap="square" rtlCol="0">
            <a:spAutoFit/>
          </a:bodyPr>
          <a:lstStyle/>
          <a:p>
            <a:r>
              <a:rPr lang="en-GB" sz="4300" dirty="0"/>
              <a:t>Business Understanding</a:t>
            </a:r>
            <a:endParaRPr lang="en-IN" sz="4300" dirty="0"/>
          </a:p>
        </p:txBody>
      </p:sp>
    </p:spTree>
    <p:extLst>
      <p:ext uri="{BB962C8B-B14F-4D97-AF65-F5344CB8AC3E}">
        <p14:creationId xmlns:p14="http://schemas.microsoft.com/office/powerpoint/2010/main" val="89264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3FCF-01F9-9239-3604-8DE7CB8A117D}"/>
              </a:ext>
            </a:extLst>
          </p:cNvPr>
          <p:cNvSpPr>
            <a:spLocks noGrp="1"/>
          </p:cNvSpPr>
          <p:nvPr>
            <p:ph type="title"/>
          </p:nvPr>
        </p:nvSpPr>
        <p:spPr>
          <a:xfrm>
            <a:off x="3622813" y="0"/>
            <a:ext cx="4946374" cy="766349"/>
          </a:xfrm>
        </p:spPr>
        <p:txBody>
          <a:bodyPr>
            <a:normAutofit/>
          </a:bodyPr>
          <a:lstStyle/>
          <a:p>
            <a:r>
              <a:rPr lang="en-GB" sz="4300" dirty="0">
                <a:latin typeface="+mn-lt"/>
              </a:rPr>
              <a:t>Data Understanding</a:t>
            </a:r>
            <a:endParaRPr lang="en-IN" sz="4300" dirty="0">
              <a:latin typeface="+mn-lt"/>
            </a:endParaRPr>
          </a:p>
        </p:txBody>
      </p:sp>
      <p:pic>
        <p:nvPicPr>
          <p:cNvPr id="5" name="Picture 4">
            <a:extLst>
              <a:ext uri="{FF2B5EF4-FFF2-40B4-BE49-F238E27FC236}">
                <a16:creationId xmlns:a16="http://schemas.microsoft.com/office/drawing/2014/main" id="{0F5E66E2-A4F9-640B-9670-B3453F1F8F0B}"/>
              </a:ext>
            </a:extLst>
          </p:cNvPr>
          <p:cNvPicPr>
            <a:picLocks noChangeAspect="1"/>
          </p:cNvPicPr>
          <p:nvPr/>
        </p:nvPicPr>
        <p:blipFill>
          <a:blip r:embed="rId2"/>
          <a:stretch>
            <a:fillRect/>
          </a:stretch>
        </p:blipFill>
        <p:spPr>
          <a:xfrm>
            <a:off x="29777" y="883721"/>
            <a:ext cx="12132446" cy="2046568"/>
          </a:xfrm>
          <a:prstGeom prst="rect">
            <a:avLst/>
          </a:prstGeom>
        </p:spPr>
      </p:pic>
      <p:pic>
        <p:nvPicPr>
          <p:cNvPr id="7" name="Picture 6">
            <a:extLst>
              <a:ext uri="{FF2B5EF4-FFF2-40B4-BE49-F238E27FC236}">
                <a16:creationId xmlns:a16="http://schemas.microsoft.com/office/drawing/2014/main" id="{1922BB2E-DC44-A9E2-4544-F3A086C84497}"/>
              </a:ext>
            </a:extLst>
          </p:cNvPr>
          <p:cNvPicPr>
            <a:picLocks noChangeAspect="1"/>
          </p:cNvPicPr>
          <p:nvPr/>
        </p:nvPicPr>
        <p:blipFill>
          <a:blip r:embed="rId3"/>
          <a:stretch>
            <a:fillRect/>
          </a:stretch>
        </p:blipFill>
        <p:spPr>
          <a:xfrm>
            <a:off x="29777" y="2930289"/>
            <a:ext cx="12132446" cy="3155824"/>
          </a:xfrm>
          <a:prstGeom prst="rect">
            <a:avLst/>
          </a:prstGeom>
        </p:spPr>
      </p:pic>
    </p:spTree>
    <p:extLst>
      <p:ext uri="{BB962C8B-B14F-4D97-AF65-F5344CB8AC3E}">
        <p14:creationId xmlns:p14="http://schemas.microsoft.com/office/powerpoint/2010/main" val="384287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2B93-1497-34D6-D925-1B2616B632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3CB349-3A41-998A-51E9-79A398809FF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70D2D11-9C80-5EB2-C196-DC3975099B8A}"/>
              </a:ext>
            </a:extLst>
          </p:cNvPr>
          <p:cNvPicPr>
            <a:picLocks noChangeAspect="1"/>
          </p:cNvPicPr>
          <p:nvPr/>
        </p:nvPicPr>
        <p:blipFill>
          <a:blip r:embed="rId2"/>
          <a:stretch>
            <a:fillRect/>
          </a:stretch>
        </p:blipFill>
        <p:spPr>
          <a:xfrm>
            <a:off x="149523" y="-1"/>
            <a:ext cx="11892954" cy="4487779"/>
          </a:xfrm>
          <a:prstGeom prst="rect">
            <a:avLst/>
          </a:prstGeom>
        </p:spPr>
      </p:pic>
      <p:pic>
        <p:nvPicPr>
          <p:cNvPr id="7" name="Picture 6">
            <a:extLst>
              <a:ext uri="{FF2B5EF4-FFF2-40B4-BE49-F238E27FC236}">
                <a16:creationId xmlns:a16="http://schemas.microsoft.com/office/drawing/2014/main" id="{6BA00356-484F-7458-9B6D-4D60C57D5456}"/>
              </a:ext>
            </a:extLst>
          </p:cNvPr>
          <p:cNvPicPr>
            <a:picLocks noChangeAspect="1"/>
          </p:cNvPicPr>
          <p:nvPr/>
        </p:nvPicPr>
        <p:blipFill>
          <a:blip r:embed="rId3"/>
          <a:stretch>
            <a:fillRect/>
          </a:stretch>
        </p:blipFill>
        <p:spPr>
          <a:xfrm>
            <a:off x="149523" y="4487778"/>
            <a:ext cx="11892954" cy="2335623"/>
          </a:xfrm>
          <a:prstGeom prst="rect">
            <a:avLst/>
          </a:prstGeom>
        </p:spPr>
      </p:pic>
    </p:spTree>
    <p:extLst>
      <p:ext uri="{BB962C8B-B14F-4D97-AF65-F5344CB8AC3E}">
        <p14:creationId xmlns:p14="http://schemas.microsoft.com/office/powerpoint/2010/main" val="162535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0EF5D4-1187-03A1-BF5C-E822F2AB40D7}"/>
              </a:ext>
            </a:extLst>
          </p:cNvPr>
          <p:cNvPicPr>
            <a:picLocks noChangeAspect="1"/>
          </p:cNvPicPr>
          <p:nvPr/>
        </p:nvPicPr>
        <p:blipFill>
          <a:blip r:embed="rId2"/>
          <a:stretch>
            <a:fillRect/>
          </a:stretch>
        </p:blipFill>
        <p:spPr>
          <a:xfrm>
            <a:off x="681135" y="485191"/>
            <a:ext cx="10748865" cy="5682343"/>
          </a:xfrm>
          <a:prstGeom prst="rect">
            <a:avLst/>
          </a:prstGeom>
        </p:spPr>
      </p:pic>
    </p:spTree>
    <p:extLst>
      <p:ext uri="{BB962C8B-B14F-4D97-AF65-F5344CB8AC3E}">
        <p14:creationId xmlns:p14="http://schemas.microsoft.com/office/powerpoint/2010/main" val="96206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AC003-7C83-F106-043A-8EFDEDC431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6A093C-FB80-A920-B503-32BB8AF6A23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4D6D1DA-906B-5E65-1568-62E16081FBC0}"/>
              </a:ext>
            </a:extLst>
          </p:cNvPr>
          <p:cNvPicPr>
            <a:picLocks noChangeAspect="1"/>
          </p:cNvPicPr>
          <p:nvPr/>
        </p:nvPicPr>
        <p:blipFill>
          <a:blip r:embed="rId2"/>
          <a:stretch>
            <a:fillRect/>
          </a:stretch>
        </p:blipFill>
        <p:spPr>
          <a:xfrm>
            <a:off x="195788" y="54340"/>
            <a:ext cx="11800423" cy="6749319"/>
          </a:xfrm>
          <a:prstGeom prst="rect">
            <a:avLst/>
          </a:prstGeom>
        </p:spPr>
      </p:pic>
    </p:spTree>
    <p:extLst>
      <p:ext uri="{BB962C8B-B14F-4D97-AF65-F5344CB8AC3E}">
        <p14:creationId xmlns:p14="http://schemas.microsoft.com/office/powerpoint/2010/main" val="251966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E66-9FD3-F2DB-7905-21D938E3D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CFBDAA-7983-964E-7D3A-9C2EC2494A5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193F21E-28D4-E195-5CA6-5A31A330076B}"/>
              </a:ext>
            </a:extLst>
          </p:cNvPr>
          <p:cNvPicPr>
            <a:picLocks noChangeAspect="1"/>
          </p:cNvPicPr>
          <p:nvPr/>
        </p:nvPicPr>
        <p:blipFill>
          <a:blip r:embed="rId2"/>
          <a:stretch>
            <a:fillRect/>
          </a:stretch>
        </p:blipFill>
        <p:spPr>
          <a:xfrm>
            <a:off x="290049" y="0"/>
            <a:ext cx="11611901" cy="6858000"/>
          </a:xfrm>
          <a:prstGeom prst="rect">
            <a:avLst/>
          </a:prstGeom>
        </p:spPr>
      </p:pic>
    </p:spTree>
    <p:extLst>
      <p:ext uri="{BB962C8B-B14F-4D97-AF65-F5344CB8AC3E}">
        <p14:creationId xmlns:p14="http://schemas.microsoft.com/office/powerpoint/2010/main" val="31116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AA6A-AEB6-BDEF-C85A-214BC1D7FF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5BB7D2-AF3A-B653-40F2-35F6398CB1B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DFD42E7-3A20-2ED4-E8F9-A6F2675128C8}"/>
              </a:ext>
            </a:extLst>
          </p:cNvPr>
          <p:cNvPicPr>
            <a:picLocks noChangeAspect="1"/>
          </p:cNvPicPr>
          <p:nvPr/>
        </p:nvPicPr>
        <p:blipFill>
          <a:blip r:embed="rId2"/>
          <a:stretch>
            <a:fillRect/>
          </a:stretch>
        </p:blipFill>
        <p:spPr>
          <a:xfrm>
            <a:off x="252664" y="0"/>
            <a:ext cx="11658600" cy="6858000"/>
          </a:xfrm>
          <a:prstGeom prst="rect">
            <a:avLst/>
          </a:prstGeom>
        </p:spPr>
      </p:pic>
    </p:spTree>
    <p:extLst>
      <p:ext uri="{BB962C8B-B14F-4D97-AF65-F5344CB8AC3E}">
        <p14:creationId xmlns:p14="http://schemas.microsoft.com/office/powerpoint/2010/main" val="1011273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360</Words>
  <Application>Microsoft Office PowerPoint</Application>
  <PresentationFormat>Widescreen</PresentationFormat>
  <Paragraphs>35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CO2 Emissions Prediction</vt:lpstr>
      <vt:lpstr>PowerPoint Presentation</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CO2 Emissions in Cars</dc:title>
  <dc:creator>Geetha Krishna</dc:creator>
  <cp:lastModifiedBy>Samit Dhawal</cp:lastModifiedBy>
  <cp:revision>2</cp:revision>
  <dcterms:created xsi:type="dcterms:W3CDTF">2023-11-16T16:21:19Z</dcterms:created>
  <dcterms:modified xsi:type="dcterms:W3CDTF">2023-11-18T12:34:06Z</dcterms:modified>
</cp:coreProperties>
</file>