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7" r:id="rId5"/>
    <p:sldId id="268" r:id="rId6"/>
    <p:sldId id="259" r:id="rId7"/>
    <p:sldId id="267" r:id="rId8"/>
    <p:sldId id="272" r:id="rId9"/>
    <p:sldId id="261" r:id="rId10"/>
    <p:sldId id="273" r:id="rId11"/>
    <p:sldId id="275" r:id="rId12"/>
    <p:sldId id="276" r:id="rId13"/>
    <p:sldId id="277" r:id="rId14"/>
    <p:sldId id="265" r:id="rId15"/>
    <p:sldId id="278" r:id="rId16"/>
    <p:sldId id="286" r:id="rId17"/>
    <p:sldId id="287" r:id="rId18"/>
    <p:sldId id="288" r:id="rId19"/>
    <p:sldId id="289" r:id="rId20"/>
    <p:sldId id="290" r:id="rId21"/>
    <p:sldId id="279" r:id="rId22"/>
    <p:sldId id="281" r:id="rId23"/>
    <p:sldId id="282" r:id="rId24"/>
    <p:sldId id="283" r:id="rId25"/>
    <p:sldId id="284" r:id="rId26"/>
    <p:sldId id="285" r:id="rId27"/>
    <p:sldId id="291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A806C2-4CD4-4035-9613-C9E9A9AF9D54}" v="7" dt="2025-05-08T20:47:02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>
      <p:cViewPr varScale="1">
        <p:scale>
          <a:sx n="112" d="100"/>
          <a:sy n="112" d="100"/>
        </p:scale>
        <p:origin x="492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th Binda Pantho" userId="163bd84a7c440253" providerId="LiveId" clId="{71A806C2-4CD4-4035-9613-C9E9A9AF9D54}"/>
    <pc:docChg chg="undo custSel delSld modSld sldOrd">
      <pc:chgData name="Samith Binda Pantho" userId="163bd84a7c440253" providerId="LiveId" clId="{71A806C2-4CD4-4035-9613-C9E9A9AF9D54}" dt="2025-05-08T20:47:11.252" v="80" actId="1076"/>
      <pc:docMkLst>
        <pc:docMk/>
      </pc:docMkLst>
      <pc:sldChg chg="modSp del mod ord">
        <pc:chgData name="Samith Binda Pantho" userId="163bd84a7c440253" providerId="LiveId" clId="{71A806C2-4CD4-4035-9613-C9E9A9AF9D54}" dt="2025-05-08T20:42:36.081" v="24" actId="2696"/>
        <pc:sldMkLst>
          <pc:docMk/>
          <pc:sldMk cId="397710800" sldId="262"/>
        </pc:sldMkLst>
        <pc:spChg chg="mod">
          <ac:chgData name="Samith Binda Pantho" userId="163bd84a7c440253" providerId="LiveId" clId="{71A806C2-4CD4-4035-9613-C9E9A9AF9D54}" dt="2025-05-08T20:41:36.859" v="21" actId="20577"/>
          <ac:spMkLst>
            <pc:docMk/>
            <pc:sldMk cId="397710800" sldId="262"/>
            <ac:spMk id="3" creationId="{00000000-0000-0000-0000-000000000000}"/>
          </ac:spMkLst>
        </pc:spChg>
      </pc:sldChg>
      <pc:sldChg chg="addSp delSp modSp mod ord modClrScheme chgLayout">
        <pc:chgData name="Samith Binda Pantho" userId="163bd84a7c440253" providerId="LiveId" clId="{71A806C2-4CD4-4035-9613-C9E9A9AF9D54}" dt="2025-05-08T20:47:11.252" v="80" actId="1076"/>
        <pc:sldMkLst>
          <pc:docMk/>
          <pc:sldMk cId="3480339974" sldId="265"/>
        </pc:sldMkLst>
        <pc:spChg chg="mod">
          <ac:chgData name="Samith Binda Pantho" userId="163bd84a7c440253" providerId="LiveId" clId="{71A806C2-4CD4-4035-9613-C9E9A9AF9D54}" dt="2025-05-08T20:47:04.623" v="79" actId="26606"/>
          <ac:spMkLst>
            <pc:docMk/>
            <pc:sldMk cId="3480339974" sldId="265"/>
            <ac:spMk id="3" creationId="{00000000-0000-0000-0000-000000000000}"/>
          </ac:spMkLst>
        </pc:spChg>
        <pc:spChg chg="mod">
          <ac:chgData name="Samith Binda Pantho" userId="163bd84a7c440253" providerId="LiveId" clId="{71A806C2-4CD4-4035-9613-C9E9A9AF9D54}" dt="2025-05-08T20:47:04.623" v="79" actId="26606"/>
          <ac:spMkLst>
            <pc:docMk/>
            <pc:sldMk cId="3480339974" sldId="265"/>
            <ac:spMk id="5" creationId="{00000000-0000-0000-0000-000000000000}"/>
          </ac:spMkLst>
        </pc:spChg>
        <pc:spChg chg="add del">
          <ac:chgData name="Samith Binda Pantho" userId="163bd84a7c440253" providerId="LiveId" clId="{71A806C2-4CD4-4035-9613-C9E9A9AF9D54}" dt="2025-05-08T20:47:02.356" v="76" actId="931"/>
          <ac:spMkLst>
            <pc:docMk/>
            <pc:sldMk cId="3480339974" sldId="265"/>
            <ac:spMk id="6" creationId="{00000000-0000-0000-0000-000000000000}"/>
          </ac:spMkLst>
        </pc:spChg>
        <pc:picChg chg="add mod">
          <ac:chgData name="Samith Binda Pantho" userId="163bd84a7c440253" providerId="LiveId" clId="{71A806C2-4CD4-4035-9613-C9E9A9AF9D54}" dt="2025-05-08T20:46:38.806" v="75" actId="931"/>
          <ac:picMkLst>
            <pc:docMk/>
            <pc:sldMk cId="3480339974" sldId="265"/>
            <ac:picMk id="7" creationId="{75141E13-7FE5-5F48-F138-E035E8D7D544}"/>
          </ac:picMkLst>
        </pc:picChg>
        <pc:picChg chg="add mod">
          <ac:chgData name="Samith Binda Pantho" userId="163bd84a7c440253" providerId="LiveId" clId="{71A806C2-4CD4-4035-9613-C9E9A9AF9D54}" dt="2025-05-08T20:47:11.252" v="80" actId="1076"/>
          <ac:picMkLst>
            <pc:docMk/>
            <pc:sldMk cId="3480339974" sldId="265"/>
            <ac:picMk id="9" creationId="{F0DB017D-7009-7F33-77C8-84C94B342510}"/>
          </ac:picMkLst>
        </pc:picChg>
      </pc:sldChg>
      <pc:sldChg chg="modSp mod">
        <pc:chgData name="Samith Binda Pantho" userId="163bd84a7c440253" providerId="LiveId" clId="{71A806C2-4CD4-4035-9613-C9E9A9AF9D54}" dt="2025-05-08T20:40:50.596" v="0" actId="20577"/>
        <pc:sldMkLst>
          <pc:docMk/>
          <pc:sldMk cId="298363723" sldId="273"/>
        </pc:sldMkLst>
        <pc:spChg chg="mod">
          <ac:chgData name="Samith Binda Pantho" userId="163bd84a7c440253" providerId="LiveId" clId="{71A806C2-4CD4-4035-9613-C9E9A9AF9D54}" dt="2025-05-08T20:40:50.596" v="0" actId="20577"/>
          <ac:spMkLst>
            <pc:docMk/>
            <pc:sldMk cId="298363723" sldId="273"/>
            <ac:spMk id="14" creationId="{1899FD8C-DD49-13F1-7772-27233FFEBC6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5/9/2025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5/9/2025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lEFldGMXjo?start=27&amp;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Bluff game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225296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3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Course: </a:t>
            </a:r>
            <a:r>
              <a:rPr lang="en-FI" sz="23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COMP.SEC.300 Secure Programming</a:t>
            </a:r>
            <a:endParaRPr lang="en-US" sz="2300" b="1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r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Samith Binda Pantho [ID: 152702670] </a:t>
            </a:r>
            <a:endParaRPr lang="en-FI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Md Sakib Hasan [ID: 153061145]</a:t>
            </a:r>
            <a:endParaRPr lang="en-FI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Saurav Paul [ID: 153060573] </a:t>
            </a:r>
            <a:endParaRPr lang="en-FI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</a:pPr>
            <a:endParaRPr lang="en-FI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52923-8F7A-DA51-FE50-3041D52B9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9F9DAB-CBB8-1A04-FD5E-BA7BE085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Services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37593B-890B-07D8-CE80-BC25BDA70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2132856"/>
            <a:ext cx="4875529" cy="4039344"/>
          </a:xfrm>
        </p:spPr>
        <p:txBody>
          <a:bodyPr/>
          <a:lstStyle/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of Docker Volumes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Network Isolation in Docker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Minimal Service Exposure</a:t>
            </a:r>
            <a:endParaRPr lang="en-US" sz="2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DC4AFC37-A687-F59F-926A-9FC8D94C74B5}"/>
              </a:ext>
            </a:extLst>
          </p:cNvPr>
          <p:cNvSpPr txBox="1">
            <a:spLocks/>
          </p:cNvSpPr>
          <p:nvPr/>
        </p:nvSpPr>
        <p:spPr>
          <a:xfrm>
            <a:off x="6094413" y="2132856"/>
            <a:ext cx="4875529" cy="403934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 Password Protection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 Initialization Scripts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 Data Persistence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Container Restart 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3B0A1A3E-0D34-9352-342C-CAF0F3ECE032}"/>
              </a:ext>
            </a:extLst>
          </p:cNvPr>
          <p:cNvSpPr txBox="1">
            <a:spLocks/>
          </p:cNvSpPr>
          <p:nvPr/>
        </p:nvSpPr>
        <p:spPr>
          <a:xfrm>
            <a:off x="1218883" y="1498600"/>
            <a:ext cx="4875530" cy="59628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kern="100" dirty="0">
                <a:solidFill>
                  <a:schemeClr val="accent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Backend Service</a:t>
            </a:r>
            <a:endParaRPr lang="en-FI" sz="2800" kern="100" dirty="0">
              <a:solidFill>
                <a:schemeClr val="accent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8E1D4C55-68DE-B276-7C27-8D010D14D259}"/>
              </a:ext>
            </a:extLst>
          </p:cNvPr>
          <p:cNvSpPr txBox="1">
            <a:spLocks/>
          </p:cNvSpPr>
          <p:nvPr/>
        </p:nvSpPr>
        <p:spPr>
          <a:xfrm>
            <a:off x="6102324" y="1498600"/>
            <a:ext cx="4875530" cy="59628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kern="100" dirty="0">
                <a:solidFill>
                  <a:schemeClr val="accent2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MySQL Service</a:t>
            </a:r>
            <a:endParaRPr lang="en-FI" sz="2800" kern="100" dirty="0">
              <a:solidFill>
                <a:schemeClr val="accent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8D91AA-9453-F5AC-DE00-AA356CC7CBC8}"/>
              </a:ext>
            </a:extLst>
          </p:cNvPr>
          <p:cNvCxnSpPr/>
          <p:nvPr/>
        </p:nvCxnSpPr>
        <p:spPr>
          <a:xfrm>
            <a:off x="5950396" y="1628800"/>
            <a:ext cx="0" cy="4543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14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Access Token &amp; Details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FI" sz="2000">
                <a:effectLst/>
              </a:rPr>
              <a:t>eyJhbGciOiJIUzI1NiIsInR5cCI6IkpXVCJ9.eyJVc2VySWQiOiJ0UjIzRiszZ3RFVUYrcXcvYTZoQlphbmJlMVUzSUZkOVRveFQvY25oZXVrPSIsIlNlc3Npb25JRCI6InRSMjNGKzNndEVVRitxdy9hNmhCWld4L0tCeDljc1kzK213cFAveTlOaHNVTGFFOExObjUvTVdIcU5ZL1hDbmNNVGJJR1VrUlQxdWRaeHdHZS9pYzNnPT0iLCJTdGFydERhdGUiOiIwNS1NYXktMjAyNSAyMzozOTo1MSIsIkV4cGlyeURhdGUiOiIwNS1NYXktMjAyNSAyMzo1NDo1MSIsImV4cCI6MTc0NjQ4OTI5MSwiaXNzIjoiU2VjdXJlU2VydmljZSIsImF1ZCI6IlNlY3VyZVNlcnZpY2UifQ</a:t>
            </a:r>
            <a:r>
              <a:rPr lang="en-FI" sz="2000" b="1">
                <a:effectLst/>
              </a:rPr>
              <a:t>.</a:t>
            </a:r>
            <a:r>
              <a:rPr lang="en-FI" sz="2000">
                <a:effectLst/>
              </a:rPr>
              <a:t>GIDzJYl1g0L0W9JfFW6H6ocgqLTgLr5BDsClr6Detqs</a:t>
            </a:r>
            <a:endParaRPr lang="en-US" sz="2000"/>
          </a:p>
        </p:txBody>
      </p:sp>
      <p:pic>
        <p:nvPicPr>
          <p:cNvPr id="9" name="Picture Placeholder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0DB017D-7009-7F33-77C8-84C94B3425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55" y="2132856"/>
            <a:ext cx="5078677" cy="2755181"/>
          </a:xfrm>
          <a:noFill/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859AF-A6E1-DBC3-1AA7-F11D30F05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3AF6A6-2946-B9BC-4448-F4854D57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Aspects Considered in Game Engine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3C15D-99B9-61BA-54AF-96FE03610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Saurav Paul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C18D2-C08B-F773-5466-2E3B5E951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4576CC6-503A-8197-EFB4-848E7697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C52659-41C1-E375-E78C-E1F488B95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2132856"/>
            <a:ext cx="9484041" cy="4039344"/>
          </a:xfrm>
        </p:spPr>
        <p:txBody>
          <a:bodyPr/>
          <a:lstStyle/>
          <a:p>
            <a:r>
              <a:rPr lang="en-US" sz="1800" dirty="0"/>
              <a:t>Framework: Built with </a:t>
            </a:r>
            <a:r>
              <a:rPr lang="en-US" sz="1800" dirty="0" err="1"/>
              <a:t>FastAPI</a:t>
            </a:r>
            <a:r>
              <a:rPr lang="en-US" sz="1800" dirty="0"/>
              <a:t> for high-performance asynchronous web services.</a:t>
            </a:r>
          </a:p>
          <a:p>
            <a:r>
              <a:rPr lang="en-US" sz="1800" dirty="0"/>
              <a:t>Modular Design:</a:t>
            </a:r>
          </a:p>
          <a:p>
            <a:pPr lvl="1"/>
            <a:r>
              <a:rPr lang="en-US" sz="1400" dirty="0"/>
              <a:t>websocket_routes.py </a:t>
            </a:r>
          </a:p>
          <a:p>
            <a:pPr lvl="1"/>
            <a:r>
              <a:rPr lang="en-US" sz="1400" dirty="0"/>
              <a:t>Manages real-time game communication.api_routes.py </a:t>
            </a:r>
          </a:p>
          <a:p>
            <a:pPr lvl="1"/>
            <a:r>
              <a:rPr lang="en-US" sz="1400" dirty="0"/>
              <a:t>Handles REST API endpoints for player actions.game.py </a:t>
            </a:r>
          </a:p>
          <a:p>
            <a:pPr lvl="1"/>
            <a:r>
              <a:rPr lang="en-US" sz="1400" dirty="0"/>
              <a:t>Contains core game logic and state management.external_requests.py </a:t>
            </a:r>
          </a:p>
          <a:p>
            <a:pPr lvl="1"/>
            <a:r>
              <a:rPr lang="en-US" sz="1400" dirty="0"/>
              <a:t>Integrates with external services (e.g., match result updates).</a:t>
            </a:r>
          </a:p>
          <a:p>
            <a:r>
              <a:rPr lang="en-US" sz="1800" dirty="0"/>
              <a:t>Game State Management:</a:t>
            </a:r>
          </a:p>
          <a:p>
            <a:pPr lvl="1"/>
            <a:r>
              <a:rPr lang="en-US" sz="1400" dirty="0"/>
              <a:t>Uses in-memory dictionaries (</a:t>
            </a:r>
            <a:r>
              <a:rPr lang="en-US" sz="1400" dirty="0" err="1"/>
              <a:t>game_data</a:t>
            </a:r>
            <a:r>
              <a:rPr lang="en-US" sz="1400" dirty="0"/>
              <a:t>, </a:t>
            </a:r>
            <a:r>
              <a:rPr lang="en-US" sz="1400" dirty="0" err="1"/>
              <a:t>match_players</a:t>
            </a:r>
            <a:r>
              <a:rPr lang="en-US" sz="1400" dirty="0"/>
              <a:t>) for real-time responsiveness.</a:t>
            </a:r>
          </a:p>
          <a:p>
            <a:pPr lvl="1"/>
            <a:r>
              <a:rPr lang="en-US" sz="1400" dirty="0" err="1"/>
              <a:t>GameManager</a:t>
            </a:r>
            <a:r>
              <a:rPr lang="en-US" sz="1400" dirty="0"/>
              <a:t> class orchestrates game flow, turns, and transitions.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94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91151-BA41-EF83-C826-7EDAF3541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3655FE-E826-C625-F8A1-B147F6AF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FA1CA0-EE1F-7B69-C4AC-19B27AD10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2132856"/>
            <a:ext cx="9484041" cy="4039344"/>
          </a:xfrm>
        </p:spPr>
        <p:txBody>
          <a:bodyPr/>
          <a:lstStyle/>
          <a:p>
            <a:r>
              <a:rPr lang="en-GB" sz="1800" dirty="0"/>
              <a:t>Enables traditional HTTP-based interaction for core game actions:</a:t>
            </a:r>
          </a:p>
          <a:p>
            <a:pPr lvl="1"/>
            <a:r>
              <a:rPr lang="en-GB" sz="1400" dirty="0"/>
              <a:t>/roll-dice – Player rolls dice; triggers </a:t>
            </a:r>
            <a:r>
              <a:rPr lang="en-GB" sz="1400" dirty="0" err="1"/>
              <a:t>handle_game_roll_dice</a:t>
            </a:r>
            <a:r>
              <a:rPr lang="en-GB" sz="1400" dirty="0"/>
              <a:t>.</a:t>
            </a:r>
          </a:p>
          <a:p>
            <a:pPr lvl="1"/>
            <a:r>
              <a:rPr lang="en-GB" sz="1400" dirty="0"/>
              <a:t>/claim – Player makes a claim; processed via </a:t>
            </a:r>
            <a:r>
              <a:rPr lang="en-GB" sz="1400" dirty="0" err="1"/>
              <a:t>handle_game_claim_dice</a:t>
            </a:r>
            <a:r>
              <a:rPr lang="en-GB" sz="1400" dirty="0"/>
              <a:t>.</a:t>
            </a:r>
          </a:p>
          <a:p>
            <a:pPr lvl="1"/>
            <a:r>
              <a:rPr lang="en-GB" sz="1400" dirty="0"/>
              <a:t>/decide – Player accepts/rejects a claim; handled by </a:t>
            </a:r>
            <a:r>
              <a:rPr lang="en-GB" sz="1400" dirty="0" err="1"/>
              <a:t>handle_game_round_decide</a:t>
            </a:r>
            <a:r>
              <a:rPr lang="en-GB" sz="1400" dirty="0"/>
              <a:t>.</a:t>
            </a:r>
          </a:p>
          <a:p>
            <a:pPr lvl="1"/>
            <a:r>
              <a:rPr lang="en-GB" sz="1400" dirty="0"/>
              <a:t>/match/request – Sends match invitation to another player.</a:t>
            </a:r>
          </a:p>
          <a:p>
            <a:pPr lvl="1"/>
            <a:r>
              <a:rPr lang="en-GB" sz="1400" dirty="0"/>
              <a:t>/match/accept – Accepts invitation and starts a new game session.</a:t>
            </a:r>
          </a:p>
          <a:p>
            <a:r>
              <a:rPr lang="en-GB" sz="1800" dirty="0"/>
              <a:t>Decouples frontend logic from backend mechanics for better scalability.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31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54CEE-B89A-5696-FDE6-38B30A708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F5C6049-F22C-8B35-465D-1804E72D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WebSocket Communication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E52E8C-0496-C9BF-745A-D027DBFC5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2132856"/>
            <a:ext cx="9484041" cy="4039344"/>
          </a:xfrm>
        </p:spPr>
        <p:txBody>
          <a:bodyPr/>
          <a:lstStyle/>
          <a:p>
            <a:r>
              <a:rPr lang="en-GB" sz="1800" dirty="0"/>
              <a:t>Enables real-time bi-directional communication for dynamic game state updates.</a:t>
            </a:r>
          </a:p>
          <a:p>
            <a:r>
              <a:rPr lang="en-GB" sz="1800" dirty="0"/>
              <a:t>WebSocket Routes:</a:t>
            </a:r>
          </a:p>
          <a:p>
            <a:pPr lvl="1"/>
            <a:r>
              <a:rPr lang="en-GB" sz="1400" dirty="0"/>
              <a:t>/</a:t>
            </a:r>
            <a:r>
              <a:rPr lang="en-GB" sz="1400" dirty="0" err="1"/>
              <a:t>ws</a:t>
            </a:r>
            <a:r>
              <a:rPr lang="en-GB" sz="1400" dirty="0"/>
              <a:t>/lobby – Manages lobby interactions via </a:t>
            </a:r>
            <a:r>
              <a:rPr lang="en-GB" sz="1400" dirty="0" err="1"/>
              <a:t>handle_lobby_socket</a:t>
            </a:r>
            <a:r>
              <a:rPr lang="en-GB" sz="1400" dirty="0"/>
              <a:t>.</a:t>
            </a:r>
          </a:p>
          <a:p>
            <a:pPr lvl="1"/>
            <a:r>
              <a:rPr lang="en-GB" sz="1400" dirty="0"/>
              <a:t>/</a:t>
            </a:r>
            <a:r>
              <a:rPr lang="en-GB" sz="1400" dirty="0" err="1"/>
              <a:t>ws</a:t>
            </a:r>
            <a:r>
              <a:rPr lang="en-GB" sz="1400" dirty="0"/>
              <a:t>/user/{</a:t>
            </a:r>
            <a:r>
              <a:rPr lang="en-GB" sz="1400" dirty="0" err="1"/>
              <a:t>user_id</a:t>
            </a:r>
            <a:r>
              <a:rPr lang="en-GB" sz="1400" dirty="0"/>
              <a:t>} – User-specific channels handled by </a:t>
            </a:r>
            <a:r>
              <a:rPr lang="en-GB" sz="1400" dirty="0" err="1"/>
              <a:t>handle_user_socket</a:t>
            </a:r>
            <a:r>
              <a:rPr lang="en-GB" sz="1400" dirty="0"/>
              <a:t>.</a:t>
            </a:r>
          </a:p>
          <a:p>
            <a:pPr lvl="1"/>
            <a:r>
              <a:rPr lang="en-GB" sz="1400" dirty="0"/>
              <a:t>/</a:t>
            </a:r>
            <a:r>
              <a:rPr lang="en-GB" sz="1400" dirty="0" err="1"/>
              <a:t>ws</a:t>
            </a:r>
            <a:r>
              <a:rPr lang="en-GB" sz="1400" dirty="0"/>
              <a:t>/game/{</a:t>
            </a:r>
            <a:r>
              <a:rPr lang="en-GB" sz="1400" dirty="0" err="1"/>
              <a:t>user_id</a:t>
            </a:r>
            <a:r>
              <a:rPr lang="en-GB" sz="1400" dirty="0"/>
              <a:t>}/{</a:t>
            </a:r>
            <a:r>
              <a:rPr lang="en-GB" sz="1400" dirty="0" err="1"/>
              <a:t>match_id</a:t>
            </a:r>
            <a:r>
              <a:rPr lang="en-GB" sz="1400" dirty="0"/>
              <a:t>} – Game session communication handled by </a:t>
            </a:r>
            <a:r>
              <a:rPr lang="en-GB" sz="1400" dirty="0" err="1"/>
              <a:t>handle_match_join</a:t>
            </a:r>
            <a:r>
              <a:rPr lang="en-GB" sz="1400" dirty="0"/>
              <a:t>.</a:t>
            </a:r>
          </a:p>
          <a:p>
            <a:r>
              <a:rPr lang="en-GB" sz="1800" dirty="0"/>
              <a:t>Ensures instant synchronization of game events, turns, and match updates.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13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5ED5C-4E25-2DBE-9E93-E817B375F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7D740C4-4811-0BB3-F92A-7A25F3F3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Highlights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EBC242-3DF3-4115-4D08-8F05777D4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1844824"/>
            <a:ext cx="9484041" cy="4327376"/>
          </a:xfrm>
        </p:spPr>
        <p:txBody>
          <a:bodyPr/>
          <a:lstStyle/>
          <a:p>
            <a:r>
              <a:rPr lang="en-GB" sz="1800" dirty="0"/>
              <a:t>Token-Based Authentication</a:t>
            </a:r>
          </a:p>
          <a:p>
            <a:pPr lvl="1"/>
            <a:r>
              <a:rPr lang="en-GB" sz="1400" dirty="0"/>
              <a:t>All API endpoints and WebSocket routes require valid user tokens.</a:t>
            </a:r>
          </a:p>
          <a:p>
            <a:pPr lvl="1"/>
            <a:r>
              <a:rPr lang="en-GB" sz="1400" dirty="0"/>
              <a:t>Tokens verified via </a:t>
            </a:r>
            <a:r>
              <a:rPr lang="en-GB" sz="1400" dirty="0" err="1"/>
              <a:t>verify_user_permission</a:t>
            </a:r>
            <a:r>
              <a:rPr lang="en-GB" sz="1400" dirty="0"/>
              <a:t> to restrict actions to authenticated users</a:t>
            </a:r>
          </a:p>
          <a:p>
            <a:r>
              <a:rPr lang="en-GB" sz="1800" dirty="0"/>
              <a:t> Authentication Server Communication</a:t>
            </a:r>
          </a:p>
          <a:p>
            <a:pPr lvl="1"/>
            <a:r>
              <a:rPr lang="en-GB" sz="1400" dirty="0"/>
              <a:t>/match/request and /match/accept APIs are restricted to the Auth Server.</a:t>
            </a:r>
          </a:p>
          <a:p>
            <a:pPr lvl="1"/>
            <a:r>
              <a:rPr lang="en-GB" sz="1400" dirty="0"/>
              <a:t>Secured with a </a:t>
            </a:r>
            <a:r>
              <a:rPr lang="en-GB" sz="1400" dirty="0" err="1"/>
              <a:t>websecret</a:t>
            </a:r>
            <a:r>
              <a:rPr lang="en-GB" sz="1400" dirty="0"/>
              <a:t> key passed via headers.</a:t>
            </a:r>
          </a:p>
          <a:p>
            <a:pPr lvl="1"/>
            <a:r>
              <a:rPr lang="en-GB" sz="1400" dirty="0"/>
              <a:t>Invalid/missing keys return 403 Forbidden, ensuring only trusted systems trigger match events.</a:t>
            </a:r>
          </a:p>
          <a:p>
            <a:r>
              <a:rPr lang="en-GB" sz="1800" dirty="0"/>
              <a:t>Role-Based Access Control (RBAC)</a:t>
            </a:r>
          </a:p>
          <a:p>
            <a:r>
              <a:rPr lang="en-GB" sz="1400" dirty="0"/>
              <a:t>Enforces strict turn-based logic:</a:t>
            </a:r>
          </a:p>
          <a:p>
            <a:pPr lvl="1"/>
            <a:r>
              <a:rPr lang="en-GB" sz="1000" dirty="0"/>
              <a:t>Only current player may roll.</a:t>
            </a:r>
          </a:p>
          <a:p>
            <a:pPr lvl="1"/>
            <a:r>
              <a:rPr lang="en-GB" sz="1000" dirty="0"/>
              <a:t>Only opponent may claim.</a:t>
            </a:r>
          </a:p>
          <a:p>
            <a:r>
              <a:rPr lang="en-GB" sz="1400" dirty="0"/>
              <a:t>Unauthorized attempts are blocked with 403 Forbidden responses.</a:t>
            </a:r>
          </a:p>
        </p:txBody>
      </p:sp>
    </p:spTree>
    <p:extLst>
      <p:ext uri="{BB962C8B-B14F-4D97-AF65-F5344CB8AC3E}">
        <p14:creationId xmlns:p14="http://schemas.microsoft.com/office/powerpoint/2010/main" val="162346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86525-2402-3D5E-C449-805D8E623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5504BD5-8916-CAEA-912E-6AB965F1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GameManager</a:t>
            </a:r>
            <a:r>
              <a:rPr lang="en-US" dirty="0"/>
              <a:t> Class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C3F9799-18C8-4AEF-3A27-1170A8FCC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1844824"/>
            <a:ext cx="9484041" cy="4327376"/>
          </a:xfrm>
        </p:spPr>
        <p:txBody>
          <a:bodyPr/>
          <a:lstStyle/>
          <a:p>
            <a:r>
              <a:rPr lang="en-GB" sz="1800" dirty="0"/>
              <a:t>Game Initialization</a:t>
            </a:r>
          </a:p>
          <a:p>
            <a:r>
              <a:rPr lang="en-GB" sz="1800" dirty="0"/>
              <a:t>Game State Management</a:t>
            </a:r>
          </a:p>
          <a:p>
            <a:r>
              <a:rPr lang="en-GB" sz="1800" dirty="0"/>
              <a:t>Turn Management</a:t>
            </a:r>
          </a:p>
          <a:p>
            <a:r>
              <a:rPr lang="en-GB" sz="1800" dirty="0"/>
              <a:t>Player Interaction</a:t>
            </a:r>
          </a:p>
          <a:p>
            <a:r>
              <a:rPr lang="en-GB" sz="1800" dirty="0"/>
              <a:t>Game Completion</a:t>
            </a:r>
          </a:p>
        </p:txBody>
      </p:sp>
    </p:spTree>
    <p:extLst>
      <p:ext uri="{BB962C8B-B14F-4D97-AF65-F5344CB8AC3E}">
        <p14:creationId xmlns:p14="http://schemas.microsoft.com/office/powerpoint/2010/main" val="42439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27170-6421-5B9C-D4B5-992E7F7CE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71A26A-BC16-E7A7-0171-167B10C2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Aspects Considered in Game Client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18D39-8C8A-76F0-3F86-07CB3C5AF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MD SAKIB HASAN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0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6AA82-05E3-6F2B-5673-4C18172E5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6F34F2B-D676-7B96-4859-0B8766B2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Locally Stored Credentials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F73D4D-0E8A-3C2F-95CB-41E176E45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012" y="3133800"/>
            <a:ext cx="4469701" cy="2881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6C177E-84E6-E42B-B866-06823F2EF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13" y="3144069"/>
            <a:ext cx="4650300" cy="28811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54A449-827F-DB29-9A74-A683AB94F7E3}"/>
              </a:ext>
            </a:extLst>
          </p:cNvPr>
          <p:cNvSpPr txBox="1"/>
          <p:nvPr/>
        </p:nvSpPr>
        <p:spPr>
          <a:xfrm>
            <a:off x="1218883" y="1844824"/>
            <a:ext cx="5153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Persistent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Locally stored user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AES Encrypted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451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2420887"/>
            <a:ext cx="10360501" cy="3743181"/>
          </a:xfrm>
        </p:spPr>
        <p:txBody>
          <a:bodyPr/>
          <a:lstStyle/>
          <a:p>
            <a:r>
              <a:rPr lang="en-US" dirty="0"/>
              <a:t>Demo of Bluff Game</a:t>
            </a:r>
          </a:p>
          <a:p>
            <a:r>
              <a:rPr lang="en-US" dirty="0"/>
              <a:t>Security Aspects Considered in Authentication Server</a:t>
            </a:r>
          </a:p>
          <a:p>
            <a:r>
              <a:rPr lang="en-US" dirty="0"/>
              <a:t>Security Aspects Considered in Game Engine</a:t>
            </a:r>
          </a:p>
          <a:p>
            <a:r>
              <a:rPr lang="en-US" dirty="0"/>
              <a:t>Security Aspects Considered in Game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00E6D-9E24-94D5-6C9A-1B9A7C99F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AE442D7-F1B0-001D-DBCB-5586D1BA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Auth APIs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03B13A-D939-CF36-A24F-87643034E42D}"/>
              </a:ext>
            </a:extLst>
          </p:cNvPr>
          <p:cNvSpPr txBox="1"/>
          <p:nvPr/>
        </p:nvSpPr>
        <p:spPr>
          <a:xfrm>
            <a:off x="1218883" y="1845990"/>
            <a:ext cx="415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Encrypted Sign In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Encrypted Sign Up info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DF391-57A9-3D11-819C-825AA0978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364" y="3734122"/>
            <a:ext cx="5734850" cy="2332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3A8603-50F9-A54B-B5AD-1C600AFCB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1844824"/>
            <a:ext cx="5734850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2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481E0-830B-670F-05B7-C5DB67554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04E6E5-72BE-ACF7-77DA-8F4F6776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Preserve Game States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D350DE-441A-A954-6156-701A9DBF3AFC}"/>
              </a:ext>
            </a:extLst>
          </p:cNvPr>
          <p:cNvSpPr txBox="1"/>
          <p:nvPr/>
        </p:nvSpPr>
        <p:spPr>
          <a:xfrm>
            <a:off x="1218883" y="1844824"/>
            <a:ext cx="515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Controlling availability of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Validating the requested actions in backend</a:t>
            </a: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839A27-E6A1-52AB-AF44-49CB1FEAD5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3"/>
          <a:stretch/>
        </p:blipFill>
        <p:spPr>
          <a:xfrm>
            <a:off x="1718613" y="3429000"/>
            <a:ext cx="9361040" cy="30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7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B3D0F-31C7-2067-479C-519B1F367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082B4C-C617-E176-C52B-3DC448A5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Anti Cheat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083014-A943-BDA5-B5ED-4674F06D261F}"/>
              </a:ext>
            </a:extLst>
          </p:cNvPr>
          <p:cNvSpPr txBox="1"/>
          <p:nvPr/>
        </p:nvSpPr>
        <p:spPr>
          <a:xfrm>
            <a:off x="1218883" y="1844824"/>
            <a:ext cx="3579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Dice-rolling logic on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Aptos" panose="020B0004020202020204" pitchFamily="34" charset="0"/>
              </a:rPr>
              <a:t>Role management</a:t>
            </a: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097E41-8F77-A0CE-2461-A18D67AAB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226" y="1844824"/>
            <a:ext cx="6493084" cy="391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8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20F09-38E8-992A-C5A6-9CA873206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0B8CDF-A9E6-9613-094A-D20284CD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Prevent Statistics Data Manipulation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5C6637-0013-6F24-2A78-E53B2C970331}"/>
              </a:ext>
            </a:extLst>
          </p:cNvPr>
          <p:cNvSpPr txBox="1"/>
          <p:nvPr/>
        </p:nvSpPr>
        <p:spPr>
          <a:xfrm>
            <a:off x="1218883" y="1844824"/>
            <a:ext cx="415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Game service detects game over</a:t>
            </a:r>
            <a:r>
              <a:rPr lang="en-GB" sz="1800" dirty="0"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Update or stores last match’s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By design prevents any statistics related data manipulation</a:t>
            </a: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99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4ACB7E-630E-BBDB-05D9-0B78B54F760F}"/>
              </a:ext>
            </a:extLst>
          </p:cNvPr>
          <p:cNvSpPr txBox="1"/>
          <p:nvPr/>
        </p:nvSpPr>
        <p:spPr>
          <a:xfrm>
            <a:off x="1" y="2852936"/>
            <a:ext cx="12188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0469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 title="BluffGame">
            <a:hlinkClick r:id="" action="ppaction://media"/>
            <a:extLst>
              <a:ext uri="{FF2B5EF4-FFF2-40B4-BE49-F238E27FC236}">
                <a16:creationId xmlns:a16="http://schemas.microsoft.com/office/drawing/2014/main" id="{B6C0AF18-ADAC-164F-08A6-755C1C44779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41884" y="764704"/>
            <a:ext cx="9505056" cy="54726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33605-254E-4573-8FF8-32DF1CF0F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343362-CA3E-4096-3057-20816593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Aspects Considered in Authentication Server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16E60-4956-6604-DEAC-641FCF03A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Samith Binda Pantho</a:t>
            </a:r>
          </a:p>
        </p:txBody>
      </p:sp>
    </p:spTree>
    <p:extLst>
      <p:ext uri="{BB962C8B-B14F-4D97-AF65-F5344CB8AC3E}">
        <p14:creationId xmlns:p14="http://schemas.microsoft.com/office/powerpoint/2010/main" val="227680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218883" y="2132856"/>
            <a:ext cx="9484041" cy="4039344"/>
          </a:xfrm>
        </p:spPr>
        <p:txBody>
          <a:bodyPr/>
          <a:lstStyle/>
          <a:p>
            <a:r>
              <a:rPr lang="en-US" sz="1800" dirty="0"/>
              <a:t>ASP .NET Core 8.0</a:t>
            </a:r>
          </a:p>
          <a:p>
            <a:r>
              <a:rPr lang="en-FI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Layered Architecture with Responsibility Separation</a:t>
            </a: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r>
              <a:rPr lang="en-FI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JWT-Based Authentication</a:t>
            </a:r>
            <a:endParaRPr lang="en-US" sz="1800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r>
              <a:rPr lang="en-FI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IP Filtering Middleware </a:t>
            </a: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r>
              <a:rPr lang="en-FI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Strong Typing &amp; DTO Usage</a:t>
            </a:r>
            <a:endParaRPr lang="en-US" sz="1800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r>
              <a:rPr lang="en-FI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Logging </a:t>
            </a: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r>
              <a:rPr lang="en-FI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Dependency Injection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29515-1AAD-7A6E-8EE6-2F388AA84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249CA7-21E3-F785-8B65-E57061B0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BCA03C-150F-D1AE-7777-A69523F49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2132856"/>
            <a:ext cx="4875529" cy="4039344"/>
          </a:xfrm>
        </p:spPr>
        <p:txBody>
          <a:bodyPr/>
          <a:lstStyle/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Encrypted Input Handling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Strong Input Validation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FI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UserId</a:t>
            </a:r>
            <a:r>
              <a:rPr lang="en-FI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Validation</a:t>
            </a:r>
            <a:endParaRPr lang="en-US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Email Validation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Password validation</a:t>
            </a:r>
            <a:endParaRPr lang="en-US" sz="14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2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Password Hashing</a:t>
            </a:r>
            <a:endParaRPr lang="en-US" sz="2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Cross-Site Scripting (XSS) Protection</a:t>
            </a:r>
            <a:endParaRPr lang="en-US" sz="22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Prevention of Duplicate Accounts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Error Handling and Logging</a:t>
            </a:r>
            <a:endParaRPr lang="en-US" sz="2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4D79FF3D-49AE-BD69-4EA3-E237A1D2BD13}"/>
              </a:ext>
            </a:extLst>
          </p:cNvPr>
          <p:cNvSpPr txBox="1">
            <a:spLocks/>
          </p:cNvSpPr>
          <p:nvPr/>
        </p:nvSpPr>
        <p:spPr>
          <a:xfrm>
            <a:off x="6094413" y="2132856"/>
            <a:ext cx="4875529" cy="403934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1B936E8D-FAE1-1650-48CA-0F7563B4BD04}"/>
              </a:ext>
            </a:extLst>
          </p:cNvPr>
          <p:cNvSpPr txBox="1">
            <a:spLocks/>
          </p:cNvSpPr>
          <p:nvPr/>
        </p:nvSpPr>
        <p:spPr>
          <a:xfrm>
            <a:off x="1218883" y="1498600"/>
            <a:ext cx="4875530" cy="59628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accent2"/>
                </a:solidFill>
              </a:rPr>
              <a:t>Registration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433D33-19C3-D4A1-AD90-B51779061FDF}"/>
              </a:ext>
            </a:extLst>
          </p:cNvPr>
          <p:cNvCxnSpPr/>
          <p:nvPr/>
        </p:nvCxnSpPr>
        <p:spPr>
          <a:xfrm>
            <a:off x="5950396" y="1628800"/>
            <a:ext cx="0" cy="4543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6">
            <a:extLst>
              <a:ext uri="{FF2B5EF4-FFF2-40B4-BE49-F238E27FC236}">
                <a16:creationId xmlns:a16="http://schemas.microsoft.com/office/drawing/2014/main" id="{6F60A60E-65AB-F306-7C2D-02451A4D6BA7}"/>
              </a:ext>
            </a:extLst>
          </p:cNvPr>
          <p:cNvSpPr txBox="1">
            <a:spLocks/>
          </p:cNvSpPr>
          <p:nvPr/>
        </p:nvSpPr>
        <p:spPr>
          <a:xfrm>
            <a:off x="6099321" y="1536572"/>
            <a:ext cx="4875530" cy="59628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accent2"/>
                </a:solidFill>
              </a:rPr>
              <a:t>Login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1899FD8C-DD49-13F1-7772-27233FFEBC60}"/>
              </a:ext>
            </a:extLst>
          </p:cNvPr>
          <p:cNvSpPr txBox="1">
            <a:spLocks/>
          </p:cNvSpPr>
          <p:nvPr/>
        </p:nvSpPr>
        <p:spPr>
          <a:xfrm>
            <a:off x="6089504" y="2170828"/>
            <a:ext cx="4875529" cy="403934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Password Hash Comparison Using </a:t>
            </a:r>
            <a:r>
              <a:rPr lang="en-FI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FixedTimeEquals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Account Lockout After 3 Failed Attempts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Encrypted Credentials from Client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JWT and Refresh Token </a:t>
            </a:r>
            <a:r>
              <a:rPr lang="en-FI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Usag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Session Management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Error Logging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6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BFEF3-71AA-89B8-2860-71444DD9E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27EF442-A89A-4CB9-A39D-250FF383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31F95D-4E00-7FCC-E939-5271E3542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2132856"/>
            <a:ext cx="4875529" cy="4039344"/>
          </a:xfrm>
        </p:spPr>
        <p:txBody>
          <a:bodyPr/>
          <a:lstStyle/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Claim Validation and Decryption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Refresh Token Expiry Check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Refresh Token Expiry Check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Revocation of Previous Sessions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Creation of New Session with UUID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Creation of New Session with UUID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ID is valid.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Token is active.</a:t>
            </a: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Token and user match.</a:t>
            </a:r>
          </a:p>
          <a:p>
            <a:endParaRPr lang="en-US" sz="2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10BF9DB0-4422-DABB-FF15-DE9CD85341E9}"/>
              </a:ext>
            </a:extLst>
          </p:cNvPr>
          <p:cNvSpPr txBox="1">
            <a:spLocks/>
          </p:cNvSpPr>
          <p:nvPr/>
        </p:nvSpPr>
        <p:spPr>
          <a:xfrm>
            <a:off x="6094413" y="2132856"/>
            <a:ext cx="4875529" cy="403934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Claims Decryption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Token Expiry Check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Session Validation in Database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Multi-layer Validation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Identity presence.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Decrypted claim values.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Expiration time.</a:t>
            </a: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FI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Session and user presence in DB.</a:t>
            </a: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Fails Fast on Invalid Inputs</a:t>
            </a:r>
            <a:endParaRPr lang="en-US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C155B208-79A1-93A3-D209-640AE2DB4A22}"/>
              </a:ext>
            </a:extLst>
          </p:cNvPr>
          <p:cNvSpPr txBox="1">
            <a:spLocks/>
          </p:cNvSpPr>
          <p:nvPr/>
        </p:nvSpPr>
        <p:spPr>
          <a:xfrm>
            <a:off x="1218883" y="1498600"/>
            <a:ext cx="4875530" cy="59628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kern="100" dirty="0">
                <a:solidFill>
                  <a:schemeClr val="accent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Login using Refresh Token</a:t>
            </a:r>
            <a:endParaRPr lang="en-FI" sz="2800" kern="100" dirty="0">
              <a:solidFill>
                <a:schemeClr val="accent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B134E4AD-385A-9C10-6D4A-1FC6440FC742}"/>
              </a:ext>
            </a:extLst>
          </p:cNvPr>
          <p:cNvSpPr txBox="1">
            <a:spLocks/>
          </p:cNvSpPr>
          <p:nvPr/>
        </p:nvSpPr>
        <p:spPr>
          <a:xfrm>
            <a:off x="6102324" y="1498600"/>
            <a:ext cx="4875530" cy="59628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kern="100" dirty="0">
                <a:solidFill>
                  <a:schemeClr val="accent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Access Token Validation</a:t>
            </a:r>
            <a:endParaRPr lang="en-FI" sz="2800" kern="100" dirty="0">
              <a:solidFill>
                <a:schemeClr val="accent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16BA63-177F-6502-BAD9-D28ADCECCFED}"/>
              </a:ext>
            </a:extLst>
          </p:cNvPr>
          <p:cNvCxnSpPr/>
          <p:nvPr/>
        </p:nvCxnSpPr>
        <p:spPr>
          <a:xfrm>
            <a:off x="5950396" y="1628800"/>
            <a:ext cx="0" cy="4543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6A6BF-30DB-5765-98D2-AD5B9FF08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1750A3-CD0C-529E-A8C5-26D2D3C5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AEE3CE0-F1BF-12A9-4BBB-C7BBC834B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2132856"/>
            <a:ext cx="4875529" cy="4039344"/>
          </a:xfrm>
        </p:spPr>
        <p:txBody>
          <a:bodyPr/>
          <a:lstStyle/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Session Invalidation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Refresh Token Revocation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 Update for Both Sessions and Tokens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Handling of Null User</a:t>
            </a:r>
            <a:endParaRPr lang="en-US" sz="2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5BE58847-FD60-BE13-7492-E48D0F8EC2C7}"/>
              </a:ext>
            </a:extLst>
          </p:cNvPr>
          <p:cNvSpPr txBox="1">
            <a:spLocks/>
          </p:cNvSpPr>
          <p:nvPr/>
        </p:nvSpPr>
        <p:spPr>
          <a:xfrm>
            <a:off x="6094413" y="2132856"/>
            <a:ext cx="4875529" cy="403934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AES Encryption Used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FI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Hashing with SHA-256</a:t>
            </a:r>
            <a:endParaRPr lang="en-US" sz="1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FI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Environment-based Key Management</a:t>
            </a:r>
            <a:endParaRPr lang="en-US" sz="14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Supports Multiple Date Formats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SHA-256 Hashing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CORS Configuration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MySQL Database Integration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Rate Limiting</a:t>
            </a:r>
            <a:endParaRPr lang="en-US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D3A9D04C-EEE5-1CB6-10A7-ECE9856629B1}"/>
              </a:ext>
            </a:extLst>
          </p:cNvPr>
          <p:cNvSpPr txBox="1">
            <a:spLocks/>
          </p:cNvSpPr>
          <p:nvPr/>
        </p:nvSpPr>
        <p:spPr>
          <a:xfrm>
            <a:off x="1218883" y="1498600"/>
            <a:ext cx="4875530" cy="59628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kern="100" dirty="0">
                <a:solidFill>
                  <a:schemeClr val="accent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Logout</a:t>
            </a:r>
            <a:endParaRPr lang="en-FI" sz="2800" kern="100" dirty="0">
              <a:solidFill>
                <a:schemeClr val="accent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476FC617-6811-B276-A95F-4DB9611BE167}"/>
              </a:ext>
            </a:extLst>
          </p:cNvPr>
          <p:cNvSpPr txBox="1">
            <a:spLocks/>
          </p:cNvSpPr>
          <p:nvPr/>
        </p:nvSpPr>
        <p:spPr>
          <a:xfrm>
            <a:off x="6102324" y="1498600"/>
            <a:ext cx="4875530" cy="59628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kern="100" dirty="0">
                <a:solidFill>
                  <a:schemeClr val="accent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Global Settings</a:t>
            </a:r>
            <a:endParaRPr lang="en-FI" sz="2800" kern="100" dirty="0">
              <a:solidFill>
                <a:schemeClr val="accent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9EDEA3-22AC-312B-A55F-F80469513148}"/>
              </a:ext>
            </a:extLst>
          </p:cNvPr>
          <p:cNvCxnSpPr/>
          <p:nvPr/>
        </p:nvCxnSpPr>
        <p:spPr>
          <a:xfrm>
            <a:off x="5950396" y="1628800"/>
            <a:ext cx="0" cy="4543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98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147</TotalTime>
  <Words>806</Words>
  <Application>Microsoft Office PowerPoint</Application>
  <PresentationFormat>Custom</PresentationFormat>
  <Paragraphs>155</Paragraphs>
  <Slides>24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Arial</vt:lpstr>
      <vt:lpstr>Calibri</vt:lpstr>
      <vt:lpstr>Cambria</vt:lpstr>
      <vt:lpstr>Wingdings</vt:lpstr>
      <vt:lpstr>Tech 16x9</vt:lpstr>
      <vt:lpstr>Bluff game</vt:lpstr>
      <vt:lpstr>Contents</vt:lpstr>
      <vt:lpstr>Demo</vt:lpstr>
      <vt:lpstr>PowerPoint Presentation</vt:lpstr>
      <vt:lpstr>Security Aspects Considered in Authentication Server</vt:lpstr>
      <vt:lpstr>Architecture</vt:lpstr>
      <vt:lpstr>Rest APIs</vt:lpstr>
      <vt:lpstr>Rest APIs</vt:lpstr>
      <vt:lpstr>Rest APIs</vt:lpstr>
      <vt:lpstr>Docker Services</vt:lpstr>
      <vt:lpstr>Access Token &amp; Details</vt:lpstr>
      <vt:lpstr>Security Aspects Considered in Game Engine</vt:lpstr>
      <vt:lpstr>Architecture</vt:lpstr>
      <vt:lpstr>RESTful APIs</vt:lpstr>
      <vt:lpstr>WebSocket Communication</vt:lpstr>
      <vt:lpstr>Security Highlights</vt:lpstr>
      <vt:lpstr>GameManager Class Overview</vt:lpstr>
      <vt:lpstr>Security Aspects Considered in Game Client</vt:lpstr>
      <vt:lpstr>Secure Locally Stored Credentials</vt:lpstr>
      <vt:lpstr>Secure Auth APIs</vt:lpstr>
      <vt:lpstr>Preserve Game States</vt:lpstr>
      <vt:lpstr>Anti Cheat</vt:lpstr>
      <vt:lpstr>Prevent Statistics Data Manipulation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Samith Binda Pantho</dc:creator>
  <cp:lastModifiedBy>Sakib Hasan</cp:lastModifiedBy>
  <cp:revision>58</cp:revision>
  <dcterms:created xsi:type="dcterms:W3CDTF">2025-05-08T19:26:50Z</dcterms:created>
  <dcterms:modified xsi:type="dcterms:W3CDTF">2025-05-08T23:52:08Z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