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266" r:id="rId8"/>
    <p:sldId id="267" r:id="rId9"/>
    <p:sldId id="16140632" r:id="rId10"/>
    <p:sldId id="16140633" r:id="rId11"/>
    <p:sldId id="16140634" r:id="rId12"/>
    <p:sldId id="268" r:id="rId13"/>
    <p:sldId id="16140623" r:id="rId14"/>
    <p:sldId id="1614063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NAAN MUDHALVAN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85595" y="4568825"/>
            <a:ext cx="9037320" cy="1014730"/>
          </a:xfrm>
          <a:prstGeom prst="rect">
            <a:avLst/>
          </a:prstGeom>
          <a:noFill/>
        </p:spPr>
        <p:txBody>
          <a:bodyPr wrap="square" lIns="91440" tIns="45720" rIns="91440" bIns="45720" rtlCol="0" anchor="t">
            <a:spAutoFit/>
          </a:bodyPr>
          <a:lstStyle/>
          <a:p>
            <a:pPr algn="l"/>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pPr algn="l"/>
            <a:r>
              <a:rPr lang="en-US" sz="2000" b="1">
                <a:solidFill>
                  <a:schemeClr val="accent1">
                    <a:lumMod val="75000"/>
                  </a:schemeClr>
                </a:solidFill>
                <a:latin typeface="Arial" panose="020B0604020202020204"/>
                <a:cs typeface="Arial" panose="020B0604020202020204"/>
              </a:rPr>
              <a:t>Samiukktha Dharmalingam-CEG Anna University-Information Science and Technology</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10" name="TextBox 3"/>
          <p:cNvSpPr txBox="1"/>
          <p:nvPr/>
        </p:nvSpPr>
        <p:spPr>
          <a:xfrm>
            <a:off x="3898900" y="6000368"/>
            <a:ext cx="4846320" cy="368300"/>
          </a:xfrm>
          <a:prstGeom prst="rect">
            <a:avLst/>
          </a:prstGeom>
          <a:noFill/>
        </p:spPr>
        <p:txBody>
          <a:bodyPr wrap="square" rtlCol="0">
            <a:spAutoFit/>
          </a:bodyPr>
          <a:p>
            <a:pPr algn="ctr"/>
            <a:r>
              <a:rPr lang="en-US" dirty="0">
                <a:sym typeface="+mn-ea"/>
              </a:rPr>
              <a:t>Contents of </a:t>
            </a:r>
            <a:r>
              <a:rPr lang="en-US" dirty="0" err="1">
                <a:sym typeface="+mn-ea"/>
              </a:rPr>
              <a:t>key_log.json</a:t>
            </a:r>
            <a:endParaRPr lang="en-IN" dirty="0"/>
          </a:p>
        </p:txBody>
      </p:sp>
      <p:pic>
        <p:nvPicPr>
          <p:cNvPr id="2" name="Picture 1" descr="Screenshot 2024-04-05 at 10.04.29 PM"/>
          <p:cNvPicPr>
            <a:picLocks noChangeAspect="1"/>
          </p:cNvPicPr>
          <p:nvPr/>
        </p:nvPicPr>
        <p:blipFill>
          <a:blip r:embed="rId1"/>
          <a:stretch>
            <a:fillRect/>
          </a:stretch>
        </p:blipFill>
        <p:spPr>
          <a:xfrm>
            <a:off x="2840355" y="1216025"/>
            <a:ext cx="6963410" cy="4426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4" name="Text Box 3"/>
          <p:cNvSpPr txBox="1"/>
          <p:nvPr/>
        </p:nvSpPr>
        <p:spPr>
          <a:xfrm>
            <a:off x="581025" y="1552575"/>
            <a:ext cx="11265535" cy="2491740"/>
          </a:xfrm>
          <a:prstGeom prst="rect">
            <a:avLst/>
          </a:prstGeom>
          <a:noFill/>
        </p:spPr>
        <p:txBody>
          <a:bodyPr wrap="square" rtlCol="0">
            <a:spAutoFit/>
          </a:bodyPr>
          <a:p>
            <a:r>
              <a:rPr lang="en-US" sz="1200"/>
              <a:t>In conclusion, the keylogger application provides a comprehensive solution for monitoring and logging keyboard events with efficiency and user-friendliness. Through the utilization of a graphical user interface (GUI), real-time status updates, and logging file creation, users can easily initiate and control the keylogging process while obtaining valuable insights into keyboard activities.</a:t>
            </a:r>
            <a:endParaRPr lang="en-US" sz="1200"/>
          </a:p>
          <a:p>
            <a:endParaRPr lang="en-US" sz="1200"/>
          </a:p>
          <a:p>
            <a:r>
              <a:rPr lang="en-US" sz="1200"/>
              <a:t>The application's seamless operation in the background ensures discreet monitoring of keyboard events, without interrupting the user's workflow. Users receive immediate feedback through the GUI, reassuring them of the keylogger's active functionality.</a:t>
            </a:r>
            <a:endParaRPr lang="en-US" sz="1200"/>
          </a:p>
          <a:p>
            <a:endParaRPr lang="en-US" sz="1200"/>
          </a:p>
          <a:p>
            <a:r>
              <a:rPr lang="en-US" sz="1200"/>
              <a:t>By capturing keystrokes in real-time and storing them in both text and JSON logging files, the application facilitates detailed analysis and investigation of user keyboard interactions. This comprehensive logging capability enhances cybersecurity measures and aids in identifying potential security threats or suspicious activities.</a:t>
            </a:r>
            <a:endParaRPr lang="en-US" sz="1200"/>
          </a:p>
          <a:p>
            <a:endParaRPr lang="en-US" sz="1200"/>
          </a:p>
          <a:p>
            <a:r>
              <a:rPr lang="en-US" sz="1200"/>
              <a:t>Overall, the keylogger application offers users a reliable and user-friendly tool for monitoring keyboard events, providing valuable insights into user activities while prioritizing ease of use and data integrity.</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Text Box 1"/>
          <p:cNvSpPr txBox="1"/>
          <p:nvPr/>
        </p:nvSpPr>
        <p:spPr>
          <a:xfrm>
            <a:off x="535940" y="1485900"/>
            <a:ext cx="11163300" cy="4707890"/>
          </a:xfrm>
          <a:prstGeom prst="rect">
            <a:avLst/>
          </a:prstGeom>
          <a:noFill/>
        </p:spPr>
        <p:txBody>
          <a:bodyPr wrap="square" rtlCol="0">
            <a:spAutoFit/>
          </a:bodyPr>
          <a:p>
            <a:r>
              <a:rPr lang="en-US" sz="1200" b="1"/>
              <a:t>1. Enhanced User Interface: </a:t>
            </a:r>
            <a:endParaRPr lang="en-US" sz="1200" b="1"/>
          </a:p>
          <a:p>
            <a:r>
              <a:rPr lang="en-US" sz="1200"/>
              <a:t>Develop a more intuitive GUI with customizable settings to cater to user preferences. Incorporate visualizations such as charts or graphs to provide users with insightful data representations.</a:t>
            </a:r>
            <a:endParaRPr lang="en-US" sz="1200"/>
          </a:p>
          <a:p>
            <a:endParaRPr lang="en-US" sz="1200"/>
          </a:p>
          <a:p>
            <a:r>
              <a:rPr lang="en-US" sz="1200" b="1"/>
              <a:t>2. Advanced Logging: </a:t>
            </a:r>
            <a:endParaRPr lang="en-US" sz="1200" b="1"/>
          </a:p>
          <a:p>
            <a:r>
              <a:rPr lang="en-US" sz="1200"/>
              <a:t>Implement advanced logging functionalities such as data encryption to ensure the security of logged information. Introduce metadata logging to include timestamps and application context, enhancing the depth of logged data. Enable integration with cloud storage solutions for convenient access to logged data from anywhere.</a:t>
            </a:r>
            <a:endParaRPr lang="en-US" sz="1200"/>
          </a:p>
          <a:p>
            <a:endParaRPr lang="en-US" sz="1200"/>
          </a:p>
          <a:p>
            <a:r>
              <a:rPr lang="en-US" sz="1200" b="1"/>
              <a:t>3. Machine Learning Integration: </a:t>
            </a:r>
            <a:endParaRPr lang="en-US" sz="1200" b="1"/>
          </a:p>
          <a:p>
            <a:r>
              <a:rPr lang="en-US" sz="1200"/>
              <a:t>Explore the integration of machine learning algorithms to analyze keystroke patterns and detect anomalies indicative of potential security threats. This could involve training models to recognize normal user behavior and flagging deviations for further investigation.</a:t>
            </a:r>
            <a:endParaRPr lang="en-US" sz="1200"/>
          </a:p>
          <a:p>
            <a:endParaRPr lang="en-US" sz="1200"/>
          </a:p>
          <a:p>
            <a:r>
              <a:rPr lang="en-US" sz="1200" b="1"/>
              <a:t>4. Remote Monitoring: </a:t>
            </a:r>
            <a:endParaRPr lang="en-US" sz="1200" b="1"/>
          </a:p>
          <a:p>
            <a:r>
              <a:rPr lang="en-US" sz="1200"/>
              <a:t>Develop capabilities for remote monitoring and control, allowing administrators to start, stop, and configure the keylogger application from a central management console. This would enhance flexibility and facilitate centralized management in enterprise environments.</a:t>
            </a:r>
            <a:endParaRPr lang="en-US" sz="1200"/>
          </a:p>
          <a:p>
            <a:endParaRPr lang="en-US" sz="1200"/>
          </a:p>
          <a:p>
            <a:r>
              <a:rPr lang="en-US" sz="1200" b="1"/>
              <a:t>5. Cross-Platform Support: </a:t>
            </a:r>
            <a:endParaRPr lang="en-US" sz="1200" b="1"/>
          </a:p>
          <a:p>
            <a:r>
              <a:rPr lang="en-US" sz="1200"/>
              <a:t>Extend compatibility to mobile platforms such as iOS and Android, enabling users to monitor keyboard activities across a wider range of devices. This expansion would cater to the increasing use of mobile devices in today's computing landscape.</a:t>
            </a:r>
            <a:endParaRPr lang="en-US" sz="1200"/>
          </a:p>
          <a:p>
            <a:endParaRPr lang="en-US" sz="1200"/>
          </a:p>
          <a:p>
            <a:r>
              <a:rPr lang="en-US" sz="1200" b="1"/>
              <a:t>6. Compliance Features: </a:t>
            </a:r>
            <a:endParaRPr lang="en-US" sz="1200" b="1"/>
          </a:p>
          <a:p>
            <a:r>
              <a:rPr lang="en-US" sz="1200"/>
              <a:t>Implement features to assist organizations in meeting regulatory compliance requirements, such as GDPR or HIPAA. This may include providing detailed audit trails, generating compliance reports, and ensuring adherence to data privacy regulations.</a:t>
            </a:r>
            <a:endParaRPr lang="en-US" sz="1200"/>
          </a:p>
          <a:p>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Text Box 1"/>
          <p:cNvSpPr txBox="1"/>
          <p:nvPr/>
        </p:nvSpPr>
        <p:spPr>
          <a:xfrm>
            <a:off x="535940" y="1282065"/>
            <a:ext cx="11163300" cy="3599815"/>
          </a:xfrm>
          <a:prstGeom prst="rect">
            <a:avLst/>
          </a:prstGeom>
          <a:noFill/>
        </p:spPr>
        <p:txBody>
          <a:bodyPr wrap="square" rtlCol="0">
            <a:spAutoFit/>
          </a:bodyPr>
          <a:p>
            <a:endParaRPr lang="en-US" sz="1200"/>
          </a:p>
          <a:p>
            <a:endParaRPr lang="en-US" sz="1200"/>
          </a:p>
          <a:p>
            <a:r>
              <a:rPr lang="en-US" sz="1200" b="1">
                <a:sym typeface="+mn-ea"/>
              </a:rPr>
              <a:t>7. Security Integration: </a:t>
            </a:r>
            <a:endParaRPr lang="en-US" sz="1200" b="1"/>
          </a:p>
          <a:p>
            <a:r>
              <a:rPr lang="en-US" sz="1200">
                <a:sym typeface="+mn-ea"/>
              </a:rPr>
              <a:t>Integrate the keylogger application with existing security solutions such as antivirus software and intrusion detection systems. This collaboration would enhance overall cybersecurity posture by leveraging complementary technologies for threat detection and mitigation.</a:t>
            </a:r>
            <a:endParaRPr lang="en-US" sz="1200" b="1">
              <a:sym typeface="+mn-ea"/>
            </a:endParaRPr>
          </a:p>
          <a:p>
            <a:endParaRPr lang="en-US" sz="1200" b="1">
              <a:sym typeface="+mn-ea"/>
            </a:endParaRPr>
          </a:p>
          <a:p>
            <a:r>
              <a:rPr lang="en-US" sz="1200" b="1">
                <a:sym typeface="+mn-ea"/>
              </a:rPr>
              <a:t>8. User Activity Monitoring: </a:t>
            </a:r>
            <a:endParaRPr lang="en-US" sz="1200" b="1">
              <a:sym typeface="+mn-ea"/>
            </a:endParaRPr>
          </a:p>
          <a:p>
            <a:r>
              <a:rPr lang="en-US" sz="1200">
                <a:sym typeface="+mn-ea"/>
              </a:rPr>
              <a:t>Expand the scope of the application to monitor additional user activities beyond keyboard events, such as mouse movements, application usage, and network interactions. This comprehensive approach would provide a more holistic view of user behavior for security analysis.</a:t>
            </a:r>
            <a:endParaRPr lang="en-US" sz="1200"/>
          </a:p>
          <a:p>
            <a:endParaRPr lang="en-US" sz="1200"/>
          </a:p>
          <a:p>
            <a:r>
              <a:rPr lang="en-US" sz="1200" b="1">
                <a:sym typeface="+mn-ea"/>
              </a:rPr>
              <a:t>9. Alerts and Notifications: </a:t>
            </a:r>
            <a:endParaRPr lang="en-US" sz="1200" b="1">
              <a:sym typeface="+mn-ea"/>
            </a:endParaRPr>
          </a:p>
          <a:p>
            <a:r>
              <a:rPr lang="en-US" sz="1200">
                <a:sym typeface="+mn-ea"/>
              </a:rPr>
              <a:t>Allow users to configure alerts and notifications based on predefined triggers, such as unusual keystroke patterns or unauthorized access attempts. This proactive approach would enable users to respond promptly to potential security incidents.</a:t>
            </a:r>
            <a:endParaRPr lang="en-US" sz="1200"/>
          </a:p>
          <a:p>
            <a:endParaRPr lang="en-US" sz="1200" b="1"/>
          </a:p>
          <a:p>
            <a:r>
              <a:rPr lang="en-US" sz="1200" b="1">
                <a:sym typeface="+mn-ea"/>
              </a:rPr>
              <a:t>10. Community Engagement: </a:t>
            </a:r>
            <a:endParaRPr lang="en-US" sz="1200" b="1">
              <a:sym typeface="+mn-ea"/>
            </a:endParaRPr>
          </a:p>
          <a:p>
            <a:r>
              <a:rPr lang="en-US" sz="1200">
                <a:sym typeface="+mn-ea"/>
              </a:rPr>
              <a:t>Foster a community around the keylogger application to encourage collaboration, feedback, and contributions from users and developers. This collaborative environment would drive ongoing innovation and improvement, ensuring the application remains relevant and effective in addressing evolving cybersecurity challenges.</a:t>
            </a:r>
            <a:endParaRPr lang="en-US" sz="1200"/>
          </a:p>
          <a:p>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4" name="Text Box 3"/>
          <p:cNvSpPr txBox="1"/>
          <p:nvPr/>
        </p:nvSpPr>
        <p:spPr>
          <a:xfrm>
            <a:off x="581025" y="1330325"/>
            <a:ext cx="10274300" cy="5077460"/>
          </a:xfrm>
          <a:prstGeom prst="rect">
            <a:avLst/>
          </a:prstGeom>
          <a:noFill/>
        </p:spPr>
        <p:txBody>
          <a:bodyPr wrap="square" rtlCol="0">
            <a:spAutoFit/>
          </a:bodyPr>
          <a:p>
            <a:pPr marL="171450" indent="-171450">
              <a:buFont typeface="Arial" panose="020B0604020202020204" pitchFamily="34" charset="0"/>
              <a:buChar char="•"/>
            </a:pP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Python Documentation - https://docs.python.org/</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tkinter Documentation - https://docs.python.org/3/library/tkinter.html</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pynput Documentation - https://pynput.readthedocs.io/en/latest/</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JSON Documentation - https://docs.python.org/3/library/json.html</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Brownlee, Jason. "How to Develop a Keylogger in Python." Machine Learning Mastery, 2020. [Online]. Available</a:t>
            </a:r>
            <a:r>
              <a:rPr lang="en-IN" sz="1200" dirty="0">
                <a:latin typeface="Söhne"/>
                <a:sym typeface="+mn-ea"/>
                <a:hlinkClick r:id="rId1"/>
              </a:rPr>
              <a:t>:.https</a:t>
            </a:r>
            <a:r>
              <a:rPr lang="en-IN" sz="1200" dirty="0">
                <a:latin typeface="Söhne"/>
                <a:sym typeface="+mn-ea"/>
                <a:hlinkClick r:id="rId1"/>
              </a:rPr>
              <a:t>://machinelearningmastery.com/how-to-develop-a-keylogger-in-python/</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"Keylogger Detection Techniques: A Survey" by Abdullah N. Al-Dhelaan and Hazem M. El-Bakry</a:t>
            </a: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   (https://www.researchgate.net/publication/265402553_Keylogger_Detection_Techniques_A_Survey)</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"A Review of Keylogging and Spyware Detection and Removal Software" by Akashdeep Bhardwaj, Simranjit Kaur, and Gurpreet Singh (https://www.researchgate.net/publication/318759702_A_Review_of_Keylogging_and_Spyware_Detection_and_Removal_Software)</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"Detection and Prevention of Keyloggers Using Data Mining Techniques" by A. Saravanan and A. Murugan (https://www.researchgate.net/publication/273634444_Detection_and_Prevention_of_Keyloggers_Using_Data_Mining_Techniques)</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"Keystroke Dynamics-Based Authentication for Online Examinations" by Pranav Kumar Singh, Shalini Singh, and Praveen Ranjan Srivastava</a:t>
            </a: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(https://www.researchgate.net/publication/324355946_Keystroke_Dynamics-Based_Authentication_for_Online_Examinations)</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8445" y="3169285"/>
            <a:ext cx="9298940" cy="520065"/>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a:rPr>
              <a:t>System </a:t>
            </a:r>
            <a:r>
              <a:rPr lang="en-US" sz="2000" b="1" dirty="0">
                <a:latin typeface="Arial" panose="020B0604020202020204"/>
                <a:ea typeface="+mn-lt"/>
                <a:cs typeface="+mn-lt"/>
              </a:rPr>
              <a:t>Development Approach</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7615"/>
            <a:ext cx="11029315" cy="2969260"/>
          </a:xfrm>
        </p:spPr>
        <p:txBody>
          <a:bodyPr/>
          <a:lstStyle/>
          <a:p>
            <a:pPr marL="0" indent="0">
              <a:buNone/>
            </a:pPr>
            <a:r>
              <a:rPr lang="en-IN" sz="160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6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Text Box 2"/>
          <p:cNvSpPr txBox="1"/>
          <p:nvPr/>
        </p:nvSpPr>
        <p:spPr>
          <a:xfrm>
            <a:off x="563245" y="1435100"/>
            <a:ext cx="11065510" cy="4338320"/>
          </a:xfrm>
          <a:prstGeom prst="rect">
            <a:avLst/>
          </a:prstGeom>
          <a:noFill/>
        </p:spPr>
        <p:txBody>
          <a:bodyPr wrap="square" rtlCol="0">
            <a:spAutoFit/>
          </a:bodyPr>
          <a:p>
            <a:pPr marL="0" indent="0">
              <a:buNone/>
            </a:pPr>
            <a:r>
              <a:rPr lang="en-US" altLang="en-IN" sz="1200">
                <a:sym typeface="+mn-ea"/>
              </a:rPr>
              <a:t>A</a:t>
            </a:r>
            <a:r>
              <a:rPr lang="en-IN" sz="1200">
                <a:sym typeface="+mn-ea"/>
              </a:rPr>
              <a:t> simple keylogger application designed to monitor keyboard events and log them in both text and JSON formats. This solution aims to provide users with a flexible and user-friendly tool for capturing keystrokes while prioritizing security and data integrity.</a:t>
            </a:r>
            <a:endParaRPr lang="en-IN" sz="1200"/>
          </a:p>
          <a:p>
            <a:pPr marL="0" indent="0">
              <a:buNone/>
            </a:pPr>
            <a:endParaRPr lang="en-IN" sz="1200"/>
          </a:p>
          <a:p>
            <a:pPr marL="0" indent="0">
              <a:buNone/>
            </a:pPr>
            <a:r>
              <a:rPr lang="en-IN" sz="1200">
                <a:sym typeface="+mn-ea"/>
              </a:rPr>
              <a:t>Key Features:</a:t>
            </a:r>
            <a:endParaRPr lang="en-IN" sz="1200"/>
          </a:p>
          <a:p>
            <a:pPr marL="0" indent="0">
              <a:buNone/>
            </a:pPr>
            <a:endParaRPr lang="en-IN" sz="1200"/>
          </a:p>
          <a:p>
            <a:pPr marL="0" indent="0">
              <a:buNone/>
            </a:pPr>
            <a:r>
              <a:rPr lang="en-IN" sz="1200">
                <a:sym typeface="+mn-ea"/>
              </a:rPr>
              <a:t>1. Keyboard Event Monitoring: The application utilizes the `pynput` library to monitor three types of keyboard events: key press, key hold, and key release. This comprehensive approach ensures accurate recording of all keystrokes.</a:t>
            </a:r>
            <a:endParaRPr lang="en-IN" sz="1200"/>
          </a:p>
          <a:p>
            <a:pPr marL="0" indent="0">
              <a:buNone/>
            </a:pPr>
            <a:endParaRPr lang="en-IN" sz="1200"/>
          </a:p>
          <a:p>
            <a:pPr marL="0" indent="0">
              <a:buNone/>
            </a:pPr>
            <a:r>
              <a:rPr lang="en-IN" sz="1200">
                <a:sym typeface="+mn-ea"/>
              </a:rPr>
              <a:t>2. Dual Logging Mechanism: Captured keystrokes are logged in two formats - a text file (`key_log.txt`) and a JSON file (`key_log.json`). This dual logging mechanism offers flexibility and compatibility with various data processing and analysis tools.</a:t>
            </a:r>
            <a:endParaRPr lang="en-IN" sz="1200"/>
          </a:p>
          <a:p>
            <a:pPr marL="0" indent="0">
              <a:buNone/>
            </a:pPr>
            <a:endParaRPr lang="en-IN" sz="1200"/>
          </a:p>
          <a:p>
            <a:pPr marL="0" indent="0">
              <a:buNone/>
            </a:pPr>
            <a:r>
              <a:rPr lang="en-IN" sz="1200">
                <a:sym typeface="+mn-ea"/>
              </a:rPr>
              <a:t>3. User-Friendly Interface: The application features a graphical user interface (GUI) created using the `tkinter` library, providing users with easy access to start and stop the keylogging process.</a:t>
            </a:r>
            <a:endParaRPr lang="en-IN" sz="1200"/>
          </a:p>
          <a:p>
            <a:pPr marL="0" indent="0">
              <a:buNone/>
            </a:pPr>
            <a:endParaRPr lang="en-IN" sz="1200"/>
          </a:p>
          <a:p>
            <a:pPr marL="0" indent="0">
              <a:buNone/>
            </a:pPr>
            <a:r>
              <a:rPr lang="en-IN" sz="1200">
                <a:sym typeface="+mn-ea"/>
              </a:rPr>
              <a:t>4. Real-Time Monitoring: The keylogger operates in real-time, continuously monitoring keyboard events as they occur. Users can start and stop the keylogger at their convenience, providing flexibility in data collection and analysis.</a:t>
            </a:r>
            <a:endParaRPr lang="en-IN" sz="1200"/>
          </a:p>
          <a:p>
            <a:pPr marL="0" indent="0">
              <a:buNone/>
            </a:pPr>
            <a:endParaRPr lang="en-IN" sz="1200"/>
          </a:p>
          <a:p>
            <a:pPr marL="0" indent="0">
              <a:buNone/>
            </a:pPr>
            <a:r>
              <a:rPr lang="en-IN" sz="1200">
                <a:sym typeface="+mn-ea"/>
              </a:rPr>
              <a:t>5. Security Considerations: The keylogger application is developed with security considerations in mind. It operates locally on the user's system and does not transmit captured data over the network, minimizing the risk of unauthorized access or data breaches.</a:t>
            </a:r>
            <a:endParaRPr lang="en-IN" sz="1200"/>
          </a:p>
          <a:p>
            <a:pPr marL="0" indent="0">
              <a:buNone/>
            </a:pPr>
            <a:endParaRPr lang="en-IN" sz="1200"/>
          </a:p>
          <a:p>
            <a:pPr marL="0" indent="0">
              <a:buNone/>
            </a:pPr>
            <a:r>
              <a:rPr lang="en-IN" sz="1200">
                <a:sym typeface="+mn-ea"/>
              </a:rPr>
              <a:t>By utilizing this keylogger application, users can effectively capture and analyze keystrokes while maintaining security and data privacy. Additionally, the modular design of the application allows for further customization and enhancement to meet specific user requirements and preferences.</a:t>
            </a:r>
            <a:endParaRPr lang="en-IN" sz="1200"/>
          </a:p>
          <a:p>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4" name="Text Box 3"/>
          <p:cNvSpPr txBox="1"/>
          <p:nvPr/>
        </p:nvSpPr>
        <p:spPr>
          <a:xfrm>
            <a:off x="590550" y="1282700"/>
            <a:ext cx="11020425" cy="4892675"/>
          </a:xfrm>
          <a:prstGeom prst="rect">
            <a:avLst/>
          </a:prstGeom>
          <a:noFill/>
        </p:spPr>
        <p:txBody>
          <a:bodyPr wrap="square" rtlCol="0">
            <a:spAutoFit/>
          </a:bodyPr>
          <a:p>
            <a:r>
              <a:rPr lang="en-US" sz="1200"/>
              <a:t>The system development approach for the keylogger application harnessed specific technologies and libraries within the Python ecosystem to ensure robust functionality and efficient keystroke monitoring and logging:</a:t>
            </a:r>
            <a:endParaRPr lang="en-US" sz="1200"/>
          </a:p>
          <a:p>
            <a:endParaRPr lang="en-US" sz="1200"/>
          </a:p>
          <a:p>
            <a:r>
              <a:rPr lang="en-US" sz="1200" b="1"/>
              <a:t>1. Python Programming Language:</a:t>
            </a:r>
            <a:endParaRPr lang="en-US" sz="1200" b="1"/>
          </a:p>
          <a:p>
            <a:r>
              <a:rPr lang="en-US" sz="1200"/>
              <a:t>   - Python was selected as the primary programming language for its simplicity, flexibility, and extensive library support, enabling rapid development and ease of maintenance.</a:t>
            </a:r>
            <a:endParaRPr lang="en-US" sz="1200"/>
          </a:p>
          <a:p>
            <a:endParaRPr lang="en-US" sz="1200"/>
          </a:p>
          <a:p>
            <a:r>
              <a:rPr lang="en-US" sz="1200" b="1"/>
              <a:t>2. tkinter Library for GUI:</a:t>
            </a:r>
            <a:endParaRPr lang="en-US" sz="1200" b="1"/>
          </a:p>
          <a:p>
            <a:r>
              <a:rPr lang="en-US" sz="1200"/>
              <a:t>   - The tkinter library was instrumental in crafting an intuitive graphical user interface (GUI) for the application. Its simplicity and versatility allowed for the creation of windows, buttons, and labels, enhancing user interaction.</a:t>
            </a:r>
            <a:endParaRPr lang="en-US" sz="1200"/>
          </a:p>
          <a:p>
            <a:endParaRPr lang="en-US" sz="1200"/>
          </a:p>
          <a:p>
            <a:r>
              <a:rPr lang="en-US" sz="1200" b="1"/>
              <a:t>3. pynput Library for Keyboard Monitoring:</a:t>
            </a:r>
            <a:endParaRPr lang="en-US" sz="1200" b="1"/>
          </a:p>
          <a:p>
            <a:r>
              <a:rPr lang="en-US" sz="1200"/>
              <a:t>   - Leveraging the pynput library facilitated precise monitoring of keyboard events in real-time. This library abstracted low-level keyboard input details, ensuring seamless integration and accurate capture of keystrokes.</a:t>
            </a:r>
            <a:endParaRPr lang="en-US" sz="1200"/>
          </a:p>
          <a:p>
            <a:endParaRPr lang="en-US" sz="1200" b="1"/>
          </a:p>
          <a:p>
            <a:r>
              <a:rPr lang="en-US" sz="1200" b="1"/>
              <a:t>4. JSON Serialization for Data Storage:</a:t>
            </a:r>
            <a:endParaRPr lang="en-US" sz="1200" b="1"/>
          </a:p>
          <a:p>
            <a:r>
              <a:rPr lang="en-US" sz="1200"/>
              <a:t>   - JSON serialization was employed for storing captured keystrokes due to its lightweight and human-readable nature. Python's built-in json module simplified the serialization process, enabling efficient storage and retrieval of keystroke data.</a:t>
            </a:r>
            <a:endParaRPr lang="en-US" sz="1200"/>
          </a:p>
          <a:p>
            <a:endParaRPr lang="en-US" sz="1200"/>
          </a:p>
          <a:p>
            <a:r>
              <a:rPr lang="en-US" sz="1200" b="1"/>
              <a:t>5. File I/O Operations:</a:t>
            </a:r>
            <a:endParaRPr lang="en-US" sz="1200" b="1"/>
          </a:p>
          <a:p>
            <a:r>
              <a:rPr lang="en-US" sz="1200"/>
              <a:t>   - Python's robust file input/output (I/O) functionalities were utilized for writing keystroke data to both text and JSON files. This streamlined approach ensured efficient data storage and retrieval, enhancing overall system performance.</a:t>
            </a:r>
            <a:endParaRPr lang="en-US" sz="1200"/>
          </a:p>
          <a:p>
            <a:endParaRPr lang="en-US" sz="1200"/>
          </a:p>
          <a:p>
            <a:r>
              <a:rPr lang="en-US" sz="1200" b="1"/>
              <a:t>6</a:t>
            </a:r>
            <a:r>
              <a:rPr lang="en-US" sz="1200" b="1"/>
              <a:t>. Cross-Platform Compatibility:</a:t>
            </a:r>
            <a:endParaRPr lang="en-US" sz="1200" b="1"/>
          </a:p>
          <a:p>
            <a:r>
              <a:rPr lang="en-US" sz="1200"/>
              <a:t>   - Python's inherent cross-platform compatibility was pivotal in ensuring seamless operation across various operating systems. The keylogger application could run seamlessly on different platforms without necessitating platform-specific modifications, enhancing accessibility and usability.</a:t>
            </a: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581025" y="1115695"/>
            <a:ext cx="11413490" cy="6554470"/>
          </a:xfrm>
          <a:prstGeom prst="rect">
            <a:avLst/>
          </a:prstGeom>
          <a:noFill/>
        </p:spPr>
        <p:txBody>
          <a:bodyPr wrap="square" rtlCol="0">
            <a:spAutoFit/>
          </a:bodyPr>
          <a:p>
            <a:r>
              <a:rPr lang="en-US" sz="1200" u="sng"/>
              <a:t>Algorithm:</a:t>
            </a:r>
            <a:endParaRPr lang="en-US" sz="1200" u="sng"/>
          </a:p>
          <a:p>
            <a:endParaRPr lang="en-US" sz="1200"/>
          </a:p>
          <a:p>
            <a:r>
              <a:rPr lang="en-US" sz="1200" b="1"/>
              <a:t>Continuous Keyboard Event Monitoring:</a:t>
            </a:r>
            <a:endParaRPr lang="en-US" sz="1200" b="1"/>
          </a:p>
          <a:p>
            <a:pPr marL="171450" indent="-171450">
              <a:buFont typeface="Arial" panose="020B0604020202020204" pitchFamily="34" charset="0"/>
              <a:buChar char="•"/>
            </a:pPr>
            <a:r>
              <a:rPr lang="en-US" sz="1200"/>
              <a:t>Utilize the pynput library to continuously monitor keyboard events in real-time.</a:t>
            </a:r>
            <a:endParaRPr lang="en-US" sz="1200"/>
          </a:p>
          <a:p>
            <a:pPr marL="171450" indent="-171450">
              <a:buFont typeface="Arial" panose="020B0604020202020204" pitchFamily="34" charset="0"/>
              <a:buChar char="•"/>
            </a:pPr>
            <a:r>
              <a:rPr lang="en-US" sz="1200"/>
              <a:t>Detect key press, hold, and release events to capture all keystrokes accurately.</a:t>
            </a:r>
            <a:endParaRPr lang="en-US" sz="1200"/>
          </a:p>
          <a:p>
            <a:pPr indent="0">
              <a:buFont typeface="Arial" panose="020B0604020202020204" pitchFamily="34" charset="0"/>
              <a:buNone/>
            </a:pPr>
            <a:r>
              <a:rPr lang="en-US" sz="1200" b="1"/>
              <a:t>Event Handling:</a:t>
            </a:r>
            <a:endParaRPr lang="en-US" sz="1200"/>
          </a:p>
          <a:p>
            <a:pPr marL="171450" indent="-171450">
              <a:buFont typeface="Arial" panose="020B0604020202020204" pitchFamily="34" charset="0"/>
              <a:buChar char="•"/>
            </a:pPr>
            <a:r>
              <a:rPr lang="en-US" sz="1200"/>
              <a:t>When a key is pressed, register it as a "Pressed" event and add the corresponding key to the keystroke log.</a:t>
            </a:r>
            <a:endParaRPr lang="en-US" sz="1200"/>
          </a:p>
          <a:p>
            <a:pPr marL="171450" indent="-171450">
              <a:buFont typeface="Arial" panose="020B0604020202020204" pitchFamily="34" charset="0"/>
              <a:buChar char="•"/>
            </a:pPr>
            <a:r>
              <a:rPr lang="en-US" sz="1200"/>
              <a:t>If a key is held down, record it as a "Held" event to ensure comprehensive logging of keystrokes.</a:t>
            </a:r>
            <a:endParaRPr lang="en-US" sz="1200"/>
          </a:p>
          <a:p>
            <a:pPr marL="171450" indent="-171450">
              <a:buFont typeface="Arial" panose="020B0604020202020204" pitchFamily="34" charset="0"/>
              <a:buChar char="•"/>
            </a:pPr>
            <a:r>
              <a:rPr lang="en-US" sz="1200"/>
              <a:t>Upon releasing a key, log it as a "Released" event and add it to the keystroke log.</a:t>
            </a:r>
            <a:endParaRPr lang="en-US" sz="1200"/>
          </a:p>
          <a:p>
            <a:pPr marL="171450" indent="-171450"/>
            <a:r>
              <a:rPr lang="en-US" sz="1200" b="1"/>
              <a:t>Data Storage:</a:t>
            </a:r>
            <a:endParaRPr lang="en-US" sz="1200"/>
          </a:p>
          <a:p>
            <a:pPr marL="171450" indent="-171450">
              <a:buFont typeface="Arial" panose="020B0604020202020204" pitchFamily="34" charset="0"/>
              <a:buChar char="•"/>
            </a:pPr>
            <a:r>
              <a:rPr lang="en-US" sz="1200"/>
              <a:t>Maintain a keystroke log in memory to store captured keystrokes.</a:t>
            </a:r>
            <a:endParaRPr lang="en-US" sz="1200"/>
          </a:p>
          <a:p>
            <a:pPr marL="171450" indent="-171450">
              <a:buFont typeface="Arial" panose="020B0604020202020204" pitchFamily="34" charset="0"/>
              <a:buChar char="•"/>
            </a:pPr>
            <a:r>
              <a:rPr lang="en-US" sz="1200"/>
              <a:t>Periodically save the keystroke log to both a text file ('key_log.txt') and a JSON file ('key_log.json') for persistence and analysis.</a:t>
            </a:r>
            <a:endParaRPr lang="en-US" sz="1200"/>
          </a:p>
          <a:p>
            <a:pPr marL="171450" indent="-171450">
              <a:buFont typeface="Arial" panose="020B0604020202020204" pitchFamily="34" charset="0"/>
              <a:buChar char="•"/>
            </a:pPr>
            <a:endParaRPr lang="en-US" sz="1200"/>
          </a:p>
          <a:p>
            <a:pPr indent="0">
              <a:buFont typeface="Arial" panose="020B0604020202020204" pitchFamily="34" charset="0"/>
              <a:buNone/>
            </a:pPr>
            <a:r>
              <a:rPr lang="en-US" sz="1200" u="sng"/>
              <a:t>Deployment:</a:t>
            </a:r>
            <a:endParaRPr lang="en-US" sz="1200" u="sng"/>
          </a:p>
          <a:p>
            <a:pPr indent="0">
              <a:buFont typeface="Arial" panose="020B0604020202020204" pitchFamily="34" charset="0"/>
              <a:buNone/>
            </a:pPr>
            <a:endParaRPr lang="en-US" sz="1200"/>
          </a:p>
          <a:p>
            <a:pPr indent="0">
              <a:buFont typeface="Arial" panose="020B0604020202020204" pitchFamily="34" charset="0"/>
              <a:buNone/>
            </a:pPr>
            <a:r>
              <a:rPr lang="en-US" sz="1200" b="1"/>
              <a:t>Standalone Execution:</a:t>
            </a:r>
            <a:endParaRPr lang="en-US" sz="1200" b="1"/>
          </a:p>
          <a:p>
            <a:pPr marL="171450" indent="-171450">
              <a:buFont typeface="Arial" panose="020B0604020202020204" pitchFamily="34" charset="0"/>
              <a:buChar char="•"/>
            </a:pPr>
            <a:r>
              <a:rPr lang="en-US" sz="1200"/>
              <a:t>Deploy the keylogger application as a standalone executable or script on the target system.</a:t>
            </a:r>
            <a:endParaRPr lang="en-US" sz="1200"/>
          </a:p>
          <a:p>
            <a:pPr marL="171450" indent="-171450">
              <a:buFont typeface="Arial" panose="020B0604020202020204" pitchFamily="34" charset="0"/>
              <a:buChar char="•"/>
            </a:pPr>
            <a:r>
              <a:rPr lang="en-US" sz="1200"/>
              <a:t>Users can execute the Python script or launch the executable file to start the keylogger.</a:t>
            </a:r>
            <a:endParaRPr lang="en-US" sz="1200"/>
          </a:p>
          <a:p>
            <a:pPr marL="171450" indent="-171450">
              <a:buFont typeface="Arial" panose="020B0604020202020204" pitchFamily="34" charset="0"/>
              <a:buNone/>
            </a:pPr>
            <a:r>
              <a:rPr lang="en-US" sz="1200" b="1"/>
              <a:t>Background Operation:</a:t>
            </a:r>
            <a:endParaRPr lang="en-US" sz="1200" b="1"/>
          </a:p>
          <a:p>
            <a:pPr marL="171450" indent="-171450">
              <a:buFont typeface="Arial" panose="020B0604020202020204" pitchFamily="34" charset="0"/>
              <a:buChar char="•"/>
            </a:pPr>
            <a:r>
              <a:rPr lang="en-US" sz="1200"/>
              <a:t>Ensure the keylogger operates discreetly in the background, capturing keyboard events without interrupting the user's workflow.</a:t>
            </a:r>
            <a:endParaRPr lang="en-US" sz="1200"/>
          </a:p>
          <a:p>
            <a:pPr indent="0">
              <a:buFont typeface="Arial" panose="020B0604020202020204" pitchFamily="34" charset="0"/>
              <a:buNone/>
            </a:pPr>
            <a:r>
              <a:rPr lang="en-US" sz="1200" b="1"/>
              <a:t>User Interaction:</a:t>
            </a:r>
            <a:endParaRPr lang="en-US" sz="1200" b="1"/>
          </a:p>
          <a:p>
            <a:pPr marL="171450" indent="-171450">
              <a:buFont typeface="Arial" panose="020B0604020202020204" pitchFamily="34" charset="0"/>
              <a:buChar char="•"/>
            </a:pPr>
            <a:r>
              <a:rPr lang="en-US" sz="1200"/>
              <a:t>Provide a graphical user interface (GUI) with buttons to start and stop the keylogger.</a:t>
            </a:r>
            <a:endParaRPr lang="en-US" sz="1200"/>
          </a:p>
          <a:p>
            <a:pPr marL="171450" indent="-171450">
              <a:buFont typeface="Arial" panose="020B0604020202020204" pitchFamily="34" charset="0"/>
              <a:buChar char="•"/>
            </a:pPr>
            <a:r>
              <a:rPr lang="en-US" sz="1200"/>
              <a:t>Users have the flexibility to initiate or terminate the keylogging process as needed, enhancing convenience and control.</a:t>
            </a:r>
            <a:endParaRPr lang="en-US" sz="1200"/>
          </a:p>
          <a:p>
            <a:pPr indent="0">
              <a:buFont typeface="Arial" panose="020B0604020202020204" pitchFamily="34" charset="0"/>
              <a:buNone/>
            </a:pPr>
            <a:r>
              <a:rPr lang="en-US" sz="1200" b="1"/>
              <a:t>Log Accessibility:</a:t>
            </a:r>
            <a:endParaRPr lang="en-US" sz="1200"/>
          </a:p>
          <a:p>
            <a:pPr indent="0">
              <a:buFont typeface="Arial" panose="020B0604020202020204" pitchFamily="34" charset="0"/>
              <a:buNone/>
            </a:pPr>
            <a:r>
              <a:rPr lang="en-US" sz="1200"/>
              <a:t>After stopping the keylogger, users can access the generated text and JSON log files to review captured keystrokes and analyze user activities.</a:t>
            </a:r>
            <a:endParaRPr lang="en-US" sz="1200"/>
          </a:p>
          <a:p>
            <a:pPr indent="0">
              <a:buFont typeface="Arial" panose="020B0604020202020204" pitchFamily="34" charset="0"/>
              <a:buNone/>
            </a:pPr>
            <a:r>
              <a:rPr lang="en-US" sz="1200" b="1"/>
              <a:t>Simplified Deployment:</a:t>
            </a:r>
            <a:endParaRPr lang="en-US" sz="1200"/>
          </a:p>
          <a:p>
            <a:pPr marL="171450" indent="-171450">
              <a:buFont typeface="Arial" panose="020B0604020202020204" pitchFamily="34" charset="0"/>
              <a:buChar char="•"/>
            </a:pPr>
            <a:r>
              <a:rPr lang="en-US" sz="1200"/>
              <a:t>Design the deployment process to be straightforward and intuitive, allowing users to deploy and utilize the keylogger application effortlessly.</a:t>
            </a:r>
            <a:endParaRPr lang="en-US" sz="1200"/>
          </a:p>
          <a:p>
            <a:pPr indent="0">
              <a:buFont typeface="Arial" panose="020B0604020202020204" pitchFamily="34" charset="0"/>
              <a:buNone/>
            </a:pPr>
            <a:endParaRPr lang="en-US" sz="1200"/>
          </a:p>
          <a:p>
            <a:pPr indent="0">
              <a:buFont typeface="Arial" panose="020B0604020202020204" pitchFamily="34" charset="0"/>
              <a:buNone/>
            </a:pPr>
            <a:r>
              <a:rPr lang="en-US" sz="1200"/>
              <a:t>By following this algorithm and deployment strategy, the keylogger application ensures comprehensive monitoring of keyboard events while providing users with a seamless and user-friendly experience.</a:t>
            </a: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662940" y="1232535"/>
            <a:ext cx="11385550" cy="5446395"/>
          </a:xfrm>
          <a:prstGeom prst="rect">
            <a:avLst/>
          </a:prstGeom>
          <a:noFill/>
        </p:spPr>
        <p:txBody>
          <a:bodyPr wrap="square" rtlCol="0">
            <a:spAutoFit/>
          </a:bodyPr>
          <a:p>
            <a:r>
              <a:rPr lang="en-US" sz="1200"/>
              <a:t>Upon execution, the keylogger application operates seamlessly in the background, offering users clear insights and results through various aspects:</a:t>
            </a:r>
            <a:endParaRPr lang="en-US" sz="1200"/>
          </a:p>
          <a:p>
            <a:endParaRPr lang="en-US" sz="1200"/>
          </a:p>
          <a:p>
            <a:r>
              <a:rPr lang="en-US" sz="1200" b="1"/>
              <a:t>1. Graphical User Interface (GUI) Display:</a:t>
            </a:r>
            <a:endParaRPr lang="en-US" sz="1200" b="1"/>
          </a:p>
          <a:p>
            <a:r>
              <a:rPr lang="en-US" sz="1200"/>
              <a:t>   - The application launches a GUI window upon execution, presenting users with options to start and stop the keylogging process.</a:t>
            </a:r>
            <a:endParaRPr lang="en-US" sz="1200"/>
          </a:p>
          <a:p>
            <a:r>
              <a:rPr lang="en-US" sz="1200"/>
              <a:t>   - A dynamic label within the GUI indicates the current status of the keylogger, prompting users to initiate the keylogging process by clicking "Start."</a:t>
            </a:r>
            <a:endParaRPr lang="en-US" sz="1200"/>
          </a:p>
          <a:p>
            <a:endParaRPr lang="en-US" sz="1200"/>
          </a:p>
          <a:p>
            <a:r>
              <a:rPr lang="en-US" sz="1200" b="1"/>
              <a:t>2. Keylogging Process:</a:t>
            </a:r>
            <a:endParaRPr lang="en-US" sz="1200" b="1"/>
          </a:p>
          <a:p>
            <a:r>
              <a:rPr lang="en-US" sz="1200"/>
              <a:t>   - Upon clicking the "Start" button, the keylogger begins capturing keyboard events in real-time, including key presses, holds, and releases.</a:t>
            </a:r>
            <a:endParaRPr lang="en-US" sz="1200"/>
          </a:p>
          <a:p>
            <a:r>
              <a:rPr lang="en-US" sz="1200"/>
              <a:t>   - Users observe the application actively logging each keystroke as they interact with the keyboard, ensuring comprehensive data collection.</a:t>
            </a:r>
            <a:endParaRPr lang="en-US" sz="1200"/>
          </a:p>
          <a:p>
            <a:endParaRPr lang="en-US" sz="1200"/>
          </a:p>
          <a:p>
            <a:r>
              <a:rPr lang="en-US" sz="1200" b="1"/>
              <a:t>3. Real-Time Status Updates:</a:t>
            </a:r>
            <a:endParaRPr lang="en-US" sz="1200" b="1"/>
          </a:p>
          <a:p>
            <a:r>
              <a:rPr lang="en-US" sz="1200"/>
              <a:t>   - The GUI label dynamically updates to reflect the operational status of the keylogger, reassuring users that keyboard events are being captured effectively.</a:t>
            </a:r>
            <a:endParaRPr lang="en-US" sz="1200"/>
          </a:p>
          <a:p>
            <a:r>
              <a:rPr lang="en-US" sz="1200"/>
              <a:t>   - Real-time feedback through the GUI enhances user confidence in the keylogging process and the application's functionality.</a:t>
            </a:r>
            <a:endParaRPr lang="en-US" sz="1200"/>
          </a:p>
          <a:p>
            <a:endParaRPr lang="en-US" sz="1200"/>
          </a:p>
          <a:p>
            <a:r>
              <a:rPr lang="en-US" sz="1200" b="1"/>
              <a:t>4. Logging Files Creation:</a:t>
            </a:r>
            <a:endParaRPr lang="en-US" sz="1200" b="1"/>
          </a:p>
          <a:p>
            <a:r>
              <a:rPr lang="en-US" sz="1200"/>
              <a:t>   - Simultaneously with capturing keystrokes, the keylogger writes the logged data to two output files: 'key_log.txt' and 'key_log.json.'</a:t>
            </a:r>
            <a:endParaRPr lang="en-US" sz="1200"/>
          </a:p>
          <a:p>
            <a:r>
              <a:rPr lang="en-US" sz="1200"/>
              <a:t>   - These logging files meticulously document all keyboard interactions during the keylogging session, detailing event types and corresponding keys.</a:t>
            </a:r>
            <a:endParaRPr lang="en-US" sz="1200"/>
          </a:p>
          <a:p>
            <a:endParaRPr lang="en-US" sz="1200"/>
          </a:p>
          <a:p>
            <a:r>
              <a:rPr lang="en-US" sz="1200" b="1"/>
              <a:t>5. User Interaction and Control:</a:t>
            </a:r>
            <a:endParaRPr lang="en-US" sz="1200" b="1"/>
          </a:p>
          <a:p>
            <a:r>
              <a:rPr lang="en-US" sz="1200"/>
              <a:t>   - Users retain control over the keylogging process, with the ability to halt it at any time by clicking the "Stop" button on the GUI.</a:t>
            </a:r>
            <a:endParaRPr lang="en-US" sz="1200"/>
          </a:p>
          <a:p>
            <a:r>
              <a:rPr lang="en-US" sz="1200"/>
              <a:t>   - Upon cessation, the GUI label updates to signify the termination of the keylogger, providing users with immediate feedback.</a:t>
            </a:r>
            <a:endParaRPr lang="en-US" sz="1200"/>
          </a:p>
          <a:p>
            <a:endParaRPr lang="en-US" sz="1200"/>
          </a:p>
          <a:p>
            <a:r>
              <a:rPr lang="en-US" sz="1200" b="1"/>
              <a:t>6. Accessing and Analyzing Logged Data:</a:t>
            </a:r>
            <a:endParaRPr lang="en-US" sz="1200" b="1"/>
          </a:p>
          <a:p>
            <a:r>
              <a:rPr lang="en-US" sz="1200"/>
              <a:t>   - Post-session, users can access the generated text and JSON logging files to review the recorded keystrokes comprehensively.</a:t>
            </a:r>
            <a:endParaRPr lang="en-US" sz="1200"/>
          </a:p>
          <a:p>
            <a:r>
              <a:rPr lang="en-US" sz="1200"/>
              <a:t>   - These logging files serve as valuable resources for further analysis or investigation, enabling users to gain insights into user keyboard activities.</a:t>
            </a:r>
            <a:endParaRPr lang="en-US" sz="1200"/>
          </a:p>
          <a:p>
            <a:endParaRPr lang="en-US" sz="1200"/>
          </a:p>
          <a:p>
            <a:r>
              <a:rPr lang="en-US" sz="1200"/>
              <a:t>Through the combined functionality of the GUI, real-time status updates, logging file creation, user control features, and accessibility of logged data, the keylogger application empowers users with a robust tool for monitoring and analyzing keyboard interactions effectively.</a:t>
            </a:r>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TextBox 3"/>
          <p:cNvSpPr txBox="1"/>
          <p:nvPr/>
        </p:nvSpPr>
        <p:spPr>
          <a:xfrm>
            <a:off x="379730" y="5301615"/>
            <a:ext cx="3292475" cy="275590"/>
          </a:xfrm>
          <a:prstGeom prst="rect">
            <a:avLst/>
          </a:prstGeom>
          <a:noFill/>
        </p:spPr>
        <p:txBody>
          <a:bodyPr wrap="square" rtlCol="0">
            <a:spAutoFit/>
          </a:bodyPr>
          <a:p>
            <a:pPr algn="ctr"/>
            <a:r>
              <a:rPr lang="en-US" sz="1200" dirty="0"/>
              <a:t>The GUI display </a:t>
            </a:r>
            <a:endParaRPr lang="en-US" sz="1200" dirty="0"/>
          </a:p>
        </p:txBody>
      </p:sp>
      <p:sp>
        <p:nvSpPr>
          <p:cNvPr id="9" name="TextBox 8"/>
          <p:cNvSpPr txBox="1"/>
          <p:nvPr/>
        </p:nvSpPr>
        <p:spPr>
          <a:xfrm>
            <a:off x="4556760" y="5292725"/>
            <a:ext cx="3115945" cy="275590"/>
          </a:xfrm>
          <a:prstGeom prst="rect">
            <a:avLst/>
          </a:prstGeom>
          <a:noFill/>
        </p:spPr>
        <p:txBody>
          <a:bodyPr wrap="square" rtlCol="0">
            <a:spAutoFit/>
          </a:bodyPr>
          <a:p>
            <a:pPr algn="ctr"/>
            <a:r>
              <a:rPr lang="en-US" sz="1200" dirty="0"/>
              <a:t>After “Start” button is pressed. </a:t>
            </a:r>
            <a:endParaRPr lang="en-US" sz="1200" dirty="0"/>
          </a:p>
        </p:txBody>
      </p:sp>
      <p:sp>
        <p:nvSpPr>
          <p:cNvPr id="7" name="Text Box 6"/>
          <p:cNvSpPr txBox="1"/>
          <p:nvPr/>
        </p:nvSpPr>
        <p:spPr>
          <a:xfrm>
            <a:off x="8969375" y="5311140"/>
            <a:ext cx="2401570" cy="275590"/>
          </a:xfrm>
          <a:prstGeom prst="rect">
            <a:avLst/>
          </a:prstGeom>
          <a:noFill/>
        </p:spPr>
        <p:txBody>
          <a:bodyPr wrap="none" rtlCol="0" anchor="t">
            <a:spAutoFit/>
          </a:bodyPr>
          <a:p>
            <a:pPr algn="ctr"/>
            <a:r>
              <a:rPr lang="en-US" sz="1200" dirty="0">
                <a:sym typeface="+mn-ea"/>
              </a:rPr>
              <a:t>After “Stop” button is pressed.</a:t>
            </a:r>
            <a:endParaRPr lang="en-US" sz="1200" dirty="0">
              <a:sym typeface="+mn-ea"/>
            </a:endParaRPr>
          </a:p>
        </p:txBody>
      </p:sp>
      <p:pic>
        <p:nvPicPr>
          <p:cNvPr id="10" name="Picture 9" descr="Screenshot 2024-04-05 at 10.29.46 PM"/>
          <p:cNvPicPr>
            <a:picLocks noChangeAspect="1"/>
          </p:cNvPicPr>
          <p:nvPr/>
        </p:nvPicPr>
        <p:blipFill>
          <a:blip r:embed="rId1"/>
          <a:stretch>
            <a:fillRect/>
          </a:stretch>
        </p:blipFill>
        <p:spPr>
          <a:xfrm>
            <a:off x="488950" y="1513205"/>
            <a:ext cx="3292475" cy="3606800"/>
          </a:xfrm>
          <a:prstGeom prst="rect">
            <a:avLst/>
          </a:prstGeom>
        </p:spPr>
      </p:pic>
      <p:pic>
        <p:nvPicPr>
          <p:cNvPr id="11" name="Picture 10" descr="Screenshot 2024-04-05 at 10.30.25 PM"/>
          <p:cNvPicPr>
            <a:picLocks noChangeAspect="1"/>
          </p:cNvPicPr>
          <p:nvPr/>
        </p:nvPicPr>
        <p:blipFill>
          <a:blip r:embed="rId2"/>
          <a:stretch>
            <a:fillRect/>
          </a:stretch>
        </p:blipFill>
        <p:spPr>
          <a:xfrm>
            <a:off x="8579485" y="1551940"/>
            <a:ext cx="3181985" cy="3467100"/>
          </a:xfrm>
          <a:prstGeom prst="rect">
            <a:avLst/>
          </a:prstGeom>
        </p:spPr>
      </p:pic>
      <p:pic>
        <p:nvPicPr>
          <p:cNvPr id="12" name="Picture 11" descr="Screenshot 2024-04-05 at 10.32.13 PM"/>
          <p:cNvPicPr>
            <a:picLocks noChangeAspect="1"/>
          </p:cNvPicPr>
          <p:nvPr/>
        </p:nvPicPr>
        <p:blipFill>
          <a:blip r:embed="rId3"/>
          <a:stretch>
            <a:fillRect/>
          </a:stretch>
        </p:blipFill>
        <p:spPr>
          <a:xfrm>
            <a:off x="4556760" y="1512570"/>
            <a:ext cx="3247390" cy="3546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Picture 3" descr="Screenshot 2024-04-05 at 10.04.08 PM"/>
          <p:cNvPicPr>
            <a:picLocks noChangeAspect="1"/>
          </p:cNvPicPr>
          <p:nvPr/>
        </p:nvPicPr>
        <p:blipFill>
          <a:blip r:embed="rId1"/>
          <a:stretch>
            <a:fillRect/>
          </a:stretch>
        </p:blipFill>
        <p:spPr>
          <a:xfrm>
            <a:off x="2501900" y="1422400"/>
            <a:ext cx="6811645" cy="4378325"/>
          </a:xfrm>
          <a:prstGeom prst="rect">
            <a:avLst/>
          </a:prstGeom>
        </p:spPr>
      </p:pic>
      <p:sp>
        <p:nvSpPr>
          <p:cNvPr id="10" name="TextBox 3"/>
          <p:cNvSpPr txBox="1"/>
          <p:nvPr/>
        </p:nvSpPr>
        <p:spPr>
          <a:xfrm>
            <a:off x="3484245" y="5990843"/>
            <a:ext cx="4846320" cy="368300"/>
          </a:xfrm>
          <a:prstGeom prst="rect">
            <a:avLst/>
          </a:prstGeom>
          <a:noFill/>
        </p:spPr>
        <p:txBody>
          <a:bodyPr wrap="square" rtlCol="0">
            <a:spAutoFit/>
          </a:bodyPr>
          <a:p>
            <a:pPr algn="ctr"/>
            <a:r>
              <a:rPr lang="en-US" dirty="0"/>
              <a:t>Contents of key_log.txt file </a:t>
            </a: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14118</Words>
  <Application>WPS Presentation</Application>
  <PresentationFormat>Widescreen</PresentationFormat>
  <Paragraphs>220</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Wingdings 2</vt:lpstr>
      <vt:lpstr>Arial</vt:lpstr>
      <vt:lpstr>Calibri</vt:lpstr>
      <vt:lpstr>Helvetica Neue</vt:lpstr>
      <vt:lpstr>Calibri Light</vt:lpstr>
      <vt:lpstr>Microsoft YaHei</vt:lpstr>
      <vt:lpstr>汉仪旗黑</vt:lpstr>
      <vt:lpstr>Arial Unicode MS</vt:lpstr>
      <vt:lpstr>Franklin Gothic Demi</vt:lpstr>
      <vt:lpstr>苹方-简</vt:lpstr>
      <vt:lpstr>Franklin Gothic Book</vt:lpstr>
      <vt:lpstr>宋体-简</vt:lpstr>
      <vt:lpstr>Söhne</vt:lpstr>
      <vt:lpstr>Thonburi</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samd26013</cp:lastModifiedBy>
  <cp:revision>31</cp:revision>
  <dcterms:created xsi:type="dcterms:W3CDTF">2024-04-05T17:03:53Z</dcterms:created>
  <dcterms:modified xsi:type="dcterms:W3CDTF">2024-04-05T17:03:53Z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1033-5.7.1.8092</vt:lpwstr>
  </property>
</Properties>
</file>