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8" r:id="rId14"/>
    <p:sldId id="268" r:id="rId15"/>
    <p:sldId id="269" r:id="rId16"/>
    <p:sldId id="299" r:id="rId17"/>
    <p:sldId id="300" r:id="rId18"/>
    <p:sldId id="270" r:id="rId19"/>
    <p:sldId id="271" r:id="rId20"/>
    <p:sldId id="272" r:id="rId21"/>
    <p:sldId id="273" r:id="rId22"/>
    <p:sldId id="274" r:id="rId23"/>
    <p:sldId id="275" r:id="rId24"/>
    <p:sldId id="276" r:id="rId25"/>
    <p:sldId id="277" r:id="rId26"/>
    <p:sldId id="278" r:id="rId27"/>
    <p:sldId id="280" r:id="rId28"/>
    <p:sldId id="281" r:id="rId29"/>
    <p:sldId id="282" r:id="rId30"/>
    <p:sldId id="284" r:id="rId31"/>
    <p:sldId id="285" r:id="rId32"/>
    <p:sldId id="286" r:id="rId33"/>
    <p:sldId id="288" r:id="rId34"/>
    <p:sldId id="289" r:id="rId35"/>
    <p:sldId id="290" r:id="rId36"/>
    <p:sldId id="291" r:id="rId37"/>
    <p:sldId id="292" r:id="rId38"/>
    <p:sldId id="293" r:id="rId39"/>
    <p:sldId id="295" r:id="rId40"/>
    <p:sldId id="296" r:id="rId41"/>
    <p:sldId id="297" r:id="rId42"/>
    <p:sldId id="301" r:id="rId43"/>
    <p:sldId id="302" r:id="rId44"/>
    <p:sldId id="303" r:id="rId45"/>
    <p:sldId id="304" r:id="rId46"/>
    <p:sldId id="305" r:id="rId47"/>
    <p:sldId id="306" r:id="rId48"/>
    <p:sldId id="307" r:id="rId49"/>
    <p:sldId id="311" r:id="rId50"/>
    <p:sldId id="309" r:id="rId51"/>
    <p:sldId id="310" r:id="rId52"/>
    <p:sldId id="308"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and CSS</a:t>
            </a:r>
          </a:p>
        </p:txBody>
      </p:sp>
      <p:sp>
        <p:nvSpPr>
          <p:cNvPr id="3" name="Subtitle 2"/>
          <p:cNvSpPr>
            <a:spLocks noGrp="1"/>
          </p:cNvSpPr>
          <p:nvPr>
            <p:ph type="subTitle" idx="1"/>
          </p:nvPr>
        </p:nvSpPr>
        <p:spPr/>
        <p:txBody>
          <a:bodyPr/>
          <a:lstStyle/>
          <a:p>
            <a:r>
              <a:rPr lang="en-US"/>
              <a:t>Prepared By</a:t>
            </a:r>
          </a:p>
          <a:p>
            <a:r>
              <a:rPr lang="en-US"/>
              <a:t>Atika Akter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HTML Tags</a:t>
            </a:r>
            <a:endParaRPr lang="en-US"/>
          </a:p>
        </p:txBody>
      </p:sp>
      <p:sp>
        <p:nvSpPr>
          <p:cNvPr id="3" name="Content Placeholder 2"/>
          <p:cNvSpPr>
            <a:spLocks noGrp="1"/>
          </p:cNvSpPr>
          <p:nvPr>
            <p:ph idx="1"/>
          </p:nvPr>
        </p:nvSpPr>
        <p:spPr/>
        <p:txBody>
          <a:bodyPr>
            <a:noAutofit/>
          </a:bodyPr>
          <a:lstStyle/>
          <a:p>
            <a:pPr marL="0" indent="0">
              <a:buNone/>
            </a:pPr>
            <a:r>
              <a:rPr lang="en-US" altLang="en-US" sz="2300" b="1" dirty="0">
                <a:solidFill>
                  <a:srgbClr val="0070C0"/>
                </a:solidFill>
                <a:latin typeface="Calibri" panose="020F0502020204030204" charset="0"/>
                <a:cs typeface="Calibri" panose="020F0502020204030204" charset="0"/>
                <a:sym typeface="+mn-ea"/>
              </a:rPr>
              <a:t>&lt;u&gt;</a:t>
            </a:r>
            <a:r>
              <a:rPr lang="en-US" altLang="en-US" sz="2300" dirty="0">
                <a:latin typeface="Calibri" panose="020F0502020204030204" charset="0"/>
                <a:cs typeface="Calibri" panose="020F0502020204030204" charset="0"/>
                <a:sym typeface="+mn-ea"/>
              </a:rPr>
              <a:t> </a:t>
            </a:r>
            <a:r>
              <a:rPr lang="en-US" altLang="en-US" sz="2300" b="1" dirty="0">
                <a:latin typeface="Calibri" panose="020F0502020204030204" charset="0"/>
                <a:cs typeface="Calibri" panose="020F0502020204030204" charset="0"/>
                <a:sym typeface="+mn-ea"/>
              </a:rPr>
              <a:t>Underlines the text </a:t>
            </a:r>
            <a:r>
              <a:rPr lang="en-US" altLang="en-US" sz="2300" dirty="0">
                <a:latin typeface="Calibri" panose="020F0502020204030204" charset="0"/>
                <a:cs typeface="Calibri" panose="020F0502020204030204" charset="0"/>
                <a:sym typeface="+mn-ea"/>
              </a:rPr>
              <a:t>it encloses. Gaps between words in the enclosed text are also underlined.</a:t>
            </a:r>
            <a:endParaRPr lang="en-US" altLang="en-US" sz="2300" dirty="0">
              <a:latin typeface="Calibri" panose="020F0502020204030204" charset="0"/>
              <a:cs typeface="Calibri" panose="020F0502020204030204" charset="0"/>
            </a:endParaRPr>
          </a:p>
          <a:p>
            <a:pPr marL="0" indent="0">
              <a:buNone/>
            </a:pPr>
            <a:r>
              <a:rPr lang="en-US" altLang="en-US" sz="2300" b="1" dirty="0">
                <a:solidFill>
                  <a:srgbClr val="0070C0"/>
                </a:solidFill>
                <a:latin typeface="Calibri" panose="020F0502020204030204" charset="0"/>
                <a:cs typeface="Calibri" panose="020F0502020204030204" charset="0"/>
                <a:sym typeface="+mn-ea"/>
              </a:rPr>
              <a:t>&lt;center&gt;</a:t>
            </a:r>
            <a:r>
              <a:rPr lang="en-US" altLang="en-US" sz="2300" dirty="0">
                <a:latin typeface="Calibri" panose="020F0502020204030204" charset="0"/>
                <a:cs typeface="Calibri" panose="020F0502020204030204" charset="0"/>
                <a:sym typeface="+mn-ea"/>
              </a:rPr>
              <a:t> </a:t>
            </a:r>
            <a:r>
              <a:rPr lang="en-US" altLang="en-US" sz="2300" b="1" dirty="0">
                <a:latin typeface="Calibri" panose="020F0502020204030204" charset="0"/>
                <a:cs typeface="Calibri" panose="020F0502020204030204" charset="0"/>
                <a:sym typeface="+mn-ea"/>
              </a:rPr>
              <a:t>Centers the content mentioned in the start and end tags</a:t>
            </a:r>
            <a:r>
              <a:rPr lang="en-US" altLang="en-US" sz="2300" dirty="0">
                <a:latin typeface="Calibri" panose="020F0502020204030204" charset="0"/>
                <a:cs typeface="Calibri" panose="020F0502020204030204" charset="0"/>
                <a:sym typeface="+mn-ea"/>
              </a:rPr>
              <a:t>. It also lets us center elements, such as images, and arbitrary content that could not otherwise be centered. You can place the &lt;center&gt; tag anywhere, such as in the middle of a paragraph.</a:t>
            </a:r>
          </a:p>
          <a:p>
            <a:pPr marL="0" indent="0">
              <a:buNone/>
            </a:pPr>
            <a:r>
              <a:rPr lang="en-US" altLang="en-US" sz="2300" b="1" dirty="0">
                <a:solidFill>
                  <a:srgbClr val="0070C0"/>
                </a:solidFill>
                <a:latin typeface="Calibri" panose="020F0502020204030204" charset="0"/>
                <a:cs typeface="Calibri" panose="020F0502020204030204" charset="0"/>
              </a:rPr>
              <a:t>&lt;</a:t>
            </a:r>
            <a:r>
              <a:rPr lang="en-US" altLang="en-US" sz="2300" b="1" dirty="0" err="1">
                <a:solidFill>
                  <a:srgbClr val="0070C0"/>
                </a:solidFill>
                <a:latin typeface="Calibri" panose="020F0502020204030204" charset="0"/>
                <a:cs typeface="Calibri" panose="020F0502020204030204" charset="0"/>
              </a:rPr>
              <a:t>hr</a:t>
            </a:r>
            <a:r>
              <a:rPr lang="en-US" altLang="en-US" sz="2300" b="1" dirty="0">
                <a:solidFill>
                  <a:srgbClr val="0070C0"/>
                </a:solidFill>
                <a:latin typeface="Calibri" panose="020F0502020204030204" charset="0"/>
                <a:cs typeface="Calibri" panose="020F0502020204030204" charset="0"/>
              </a:rPr>
              <a:t>&gt;</a:t>
            </a:r>
            <a:r>
              <a:rPr lang="en-US" altLang="en-US" sz="2300" dirty="0">
                <a:latin typeface="Calibri" panose="020F0502020204030204" charset="0"/>
                <a:cs typeface="Calibri" panose="020F0502020204030204" charset="0"/>
              </a:rPr>
              <a:t> </a:t>
            </a:r>
            <a:r>
              <a:rPr lang="en-US" altLang="en-US" sz="2300" b="1" dirty="0">
                <a:latin typeface="Calibri" panose="020F0502020204030204" charset="0"/>
                <a:cs typeface="Calibri" panose="020F0502020204030204" charset="0"/>
              </a:rPr>
              <a:t>Draw a horizontal line across the document frame or window</a:t>
            </a:r>
            <a:r>
              <a:rPr lang="en-US" altLang="en-US" sz="2300" dirty="0">
                <a:latin typeface="Calibri" panose="020F0502020204030204" charset="0"/>
                <a:cs typeface="Calibri" panose="020F0502020204030204" charset="0"/>
              </a:rPr>
              <a:t>. You can use a horizontal line to visually divide information or sections.</a:t>
            </a:r>
          </a:p>
          <a:p>
            <a:pPr marL="0" indent="0">
              <a:buNone/>
            </a:pPr>
            <a:r>
              <a:rPr lang="en-US" altLang="en-US" sz="2300" b="1" dirty="0">
                <a:solidFill>
                  <a:srgbClr val="0070C0"/>
                </a:solidFill>
                <a:latin typeface="Calibri" panose="020F0502020204030204" charset="0"/>
                <a:cs typeface="Calibri" panose="020F0502020204030204" charset="0"/>
              </a:rPr>
              <a:t>&lt;sub&gt;</a:t>
            </a:r>
            <a:r>
              <a:rPr lang="en-US" altLang="en-US" sz="2300" dirty="0">
                <a:latin typeface="Calibri" panose="020F0502020204030204" charset="0"/>
                <a:cs typeface="Calibri" panose="020F0502020204030204" charset="0"/>
              </a:rPr>
              <a:t> Displays text as </a:t>
            </a:r>
            <a:r>
              <a:rPr lang="en-US" altLang="en-US" sz="2300" b="1" dirty="0">
                <a:latin typeface="Calibri" panose="020F0502020204030204" charset="0"/>
                <a:cs typeface="Calibri" panose="020F0502020204030204" charset="0"/>
              </a:rPr>
              <a:t>subscript</a:t>
            </a:r>
            <a:r>
              <a:rPr lang="en-US" altLang="en-US" sz="2300" dirty="0">
                <a:latin typeface="Calibri" panose="020F0502020204030204" charset="0"/>
                <a:cs typeface="Calibri" panose="020F0502020204030204" charset="0"/>
              </a:rPr>
              <a:t>. The Subscript </a:t>
            </a:r>
            <a:r>
              <a:rPr lang="en-US" altLang="en-US" sz="2300" b="1" dirty="0">
                <a:latin typeface="Calibri" panose="020F0502020204030204" charset="0"/>
                <a:cs typeface="Calibri" panose="020F0502020204030204" charset="0"/>
              </a:rPr>
              <a:t>appears slightly below the baseline (bottom edge) and in a smaller font</a:t>
            </a:r>
            <a:r>
              <a:rPr lang="en-US" altLang="en-US" sz="2300" dirty="0">
                <a:latin typeface="Calibri" panose="020F0502020204030204" charset="0"/>
                <a:cs typeface="Calibri" panose="020F0502020204030204" charset="0"/>
              </a:rPr>
              <a:t>.</a:t>
            </a:r>
          </a:p>
          <a:p>
            <a:pPr marL="0" indent="0">
              <a:buNone/>
            </a:pPr>
            <a:r>
              <a:rPr lang="en-US" altLang="en-US" sz="2300" b="1" dirty="0">
                <a:solidFill>
                  <a:srgbClr val="0070C0"/>
                </a:solidFill>
                <a:latin typeface="Calibri" panose="020F0502020204030204" charset="0"/>
                <a:cs typeface="Calibri" panose="020F0502020204030204" charset="0"/>
              </a:rPr>
              <a:t>&lt;sup&gt;</a:t>
            </a:r>
            <a:r>
              <a:rPr lang="en-US" altLang="en-US" sz="2300" dirty="0">
                <a:latin typeface="Calibri" panose="020F0502020204030204" charset="0"/>
                <a:cs typeface="Calibri" panose="020F0502020204030204" charset="0"/>
              </a:rPr>
              <a:t> Displays text as superscript</a:t>
            </a:r>
            <a:r>
              <a:rPr lang="en-US" altLang="en-US" sz="2300" b="1" dirty="0">
                <a:latin typeface="Calibri" panose="020F0502020204030204" charset="0"/>
                <a:cs typeface="Calibri" panose="020F0502020204030204" charset="0"/>
              </a:rPr>
              <a:t>. Superscript appears slightly above the top of the preceding text and in a smaller font.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HTML Tags</a:t>
            </a:r>
            <a:endParaRPr lang="en-US"/>
          </a:p>
        </p:txBody>
      </p:sp>
      <p:sp>
        <p:nvSpPr>
          <p:cNvPr id="3" name="Content Placeholder 2"/>
          <p:cNvSpPr>
            <a:spLocks noGrp="1"/>
          </p:cNvSpPr>
          <p:nvPr>
            <p:ph idx="1"/>
          </p:nvPr>
        </p:nvSpPr>
        <p:spPr/>
        <p:txBody>
          <a:bodyPr>
            <a:normAutofit fontScale="80000" lnSpcReduction="10000"/>
          </a:bodyPr>
          <a:lstStyle/>
          <a:p>
            <a:pPr marL="0" indent="0">
              <a:buNone/>
            </a:pPr>
            <a:r>
              <a:rPr lang="en-US" altLang="en-US" b="1" dirty="0">
                <a:solidFill>
                  <a:srgbClr val="0070C0"/>
                </a:solidFill>
                <a:latin typeface="Calibri" panose="020F0502020204030204" charset="0"/>
                <a:cs typeface="Calibri" panose="020F0502020204030204" charset="0"/>
                <a:sym typeface="+mn-ea"/>
              </a:rPr>
              <a:t>&lt;li&gt; </a:t>
            </a:r>
            <a:r>
              <a:rPr lang="en-US" altLang="en-US" dirty="0">
                <a:latin typeface="Calibri" panose="020F0502020204030204" charset="0"/>
                <a:cs typeface="Calibri" panose="020F0502020204030204" charset="0"/>
                <a:sym typeface="+mn-ea"/>
              </a:rPr>
              <a:t>Whenever it is required to make a </a:t>
            </a:r>
            <a:r>
              <a:rPr lang="en-US" altLang="en-US" b="1" dirty="0">
                <a:latin typeface="Calibri" panose="020F0502020204030204" charset="0"/>
                <a:cs typeface="Calibri" panose="020F0502020204030204" charset="0"/>
                <a:sym typeface="+mn-ea"/>
              </a:rPr>
              <a:t>list of certain items, we use the &lt;li&gt; (list item) element</a:t>
            </a:r>
            <a:r>
              <a:rPr lang="en-US" altLang="en-US" dirty="0">
                <a:latin typeface="Calibri" panose="020F0502020204030204" charset="0"/>
                <a:cs typeface="Calibri" panose="020F0502020204030204" charset="0"/>
                <a:sym typeface="+mn-ea"/>
              </a:rPr>
              <a:t>. This tag is used inside list elements, </a:t>
            </a:r>
            <a:r>
              <a:rPr lang="en-US" altLang="en-US" b="1" dirty="0">
                <a:latin typeface="Calibri" panose="020F0502020204030204" charset="0"/>
                <a:cs typeface="Calibri" panose="020F0502020204030204" charset="0"/>
                <a:sym typeface="+mn-ea"/>
              </a:rPr>
              <a:t>such as </a:t>
            </a:r>
            <a:r>
              <a:rPr lang="en-US" altLang="en-US" b="1" dirty="0">
                <a:solidFill>
                  <a:schemeClr val="tx1"/>
                </a:solidFill>
                <a:latin typeface="Calibri" panose="020F0502020204030204" charset="0"/>
                <a:cs typeface="Calibri" panose="020F0502020204030204" charset="0"/>
                <a:sym typeface="+mn-ea"/>
              </a:rPr>
              <a:t>&lt;</a:t>
            </a:r>
            <a:r>
              <a:rPr lang="en-US" altLang="en-US" b="1" dirty="0" err="1">
                <a:solidFill>
                  <a:schemeClr val="tx1"/>
                </a:solidFill>
                <a:latin typeface="Calibri" panose="020F0502020204030204" charset="0"/>
                <a:cs typeface="Calibri" panose="020F0502020204030204" charset="0"/>
                <a:sym typeface="+mn-ea"/>
              </a:rPr>
              <a:t>ol</a:t>
            </a:r>
            <a:r>
              <a:rPr lang="en-US" altLang="en-US" b="1" dirty="0">
                <a:solidFill>
                  <a:schemeClr val="tx1"/>
                </a:solidFill>
                <a:latin typeface="Calibri" panose="020F0502020204030204" charset="0"/>
                <a:cs typeface="Calibri" panose="020F0502020204030204" charset="0"/>
                <a:sym typeface="+mn-ea"/>
              </a:rPr>
              <a:t>&gt;</a:t>
            </a:r>
            <a:r>
              <a:rPr lang="en-US" altLang="en-US" b="1" dirty="0">
                <a:latin typeface="Calibri" panose="020F0502020204030204" charset="0"/>
                <a:cs typeface="Calibri" panose="020F0502020204030204" charset="0"/>
                <a:sym typeface="+mn-ea"/>
              </a:rPr>
              <a:t> to produce an ordered list and &lt;</a:t>
            </a:r>
            <a:r>
              <a:rPr lang="en-US" altLang="en-US" b="1" dirty="0" err="1">
                <a:latin typeface="Calibri" panose="020F0502020204030204" charset="0"/>
                <a:cs typeface="Calibri" panose="020F0502020204030204" charset="0"/>
                <a:sym typeface="+mn-ea"/>
              </a:rPr>
              <a:t>ul</a:t>
            </a:r>
            <a:r>
              <a:rPr lang="en-US" altLang="en-US" b="1" dirty="0">
                <a:latin typeface="Calibri" panose="020F0502020204030204" charset="0"/>
                <a:cs typeface="Calibri" panose="020F0502020204030204" charset="0"/>
                <a:sym typeface="+mn-ea"/>
              </a:rPr>
              <a:t>&gt; to produce an unordered list.</a:t>
            </a:r>
          </a:p>
          <a:p>
            <a:pPr marL="0" indent="0">
              <a:buNone/>
            </a:pPr>
            <a:r>
              <a:rPr lang="en-US" altLang="en-US" b="1" dirty="0">
                <a:solidFill>
                  <a:schemeClr val="accent1">
                    <a:lumMod val="75000"/>
                  </a:schemeClr>
                </a:solidFill>
                <a:latin typeface="Calibri" panose="020F0502020204030204" charset="0"/>
                <a:cs typeface="Calibri" panose="020F0502020204030204" charset="0"/>
              </a:rPr>
              <a:t>&lt;</a:t>
            </a:r>
            <a:r>
              <a:rPr lang="en-US" altLang="en-US" b="1" dirty="0" err="1">
                <a:solidFill>
                  <a:schemeClr val="accent1">
                    <a:lumMod val="75000"/>
                  </a:schemeClr>
                </a:solidFill>
                <a:latin typeface="Calibri" panose="020F0502020204030204" charset="0"/>
                <a:cs typeface="Calibri" panose="020F0502020204030204" charset="0"/>
              </a:rPr>
              <a:t>ul</a:t>
            </a:r>
            <a:r>
              <a:rPr lang="en-US" altLang="en-US" b="1" dirty="0">
                <a:solidFill>
                  <a:schemeClr val="accent1">
                    <a:lumMod val="75000"/>
                  </a:schemeClr>
                </a:solidFill>
                <a:latin typeface="Calibri" panose="020F0502020204030204" charset="0"/>
                <a:cs typeface="Calibri" panose="020F0502020204030204" charset="0"/>
              </a:rPr>
              <a:t>&gt;</a:t>
            </a:r>
            <a:r>
              <a:rPr lang="en-US" altLang="en-US" dirty="0">
                <a:latin typeface="Calibri" panose="020F0502020204030204" charset="0"/>
                <a:cs typeface="Calibri" panose="020F0502020204030204" charset="0"/>
              </a:rPr>
              <a:t> </a:t>
            </a:r>
            <a:r>
              <a:rPr lang="en-US" altLang="en-US" b="1" dirty="0">
                <a:latin typeface="Calibri" panose="020F0502020204030204" charset="0"/>
                <a:cs typeface="Calibri" panose="020F0502020204030204" charset="0"/>
              </a:rPr>
              <a:t>Displays a bulleted list</a:t>
            </a:r>
            <a:r>
              <a:rPr lang="en-US" altLang="en-US" dirty="0">
                <a:latin typeface="Calibri" panose="020F0502020204030204" charset="0"/>
                <a:cs typeface="Calibri" panose="020F0502020204030204" charset="0"/>
              </a:rPr>
              <a:t>. This tag is used when the items are not to be placed in a specific order.</a:t>
            </a:r>
          </a:p>
          <a:p>
            <a:pPr marL="0" indent="0">
              <a:buNone/>
            </a:pPr>
            <a:r>
              <a:rPr lang="en-US" altLang="en-US" b="1" dirty="0">
                <a:solidFill>
                  <a:schemeClr val="accent1">
                    <a:lumMod val="75000"/>
                  </a:schemeClr>
                </a:solidFill>
                <a:latin typeface="Calibri" panose="020F0502020204030204" charset="0"/>
                <a:cs typeface="Calibri" panose="020F0502020204030204" charset="0"/>
              </a:rPr>
              <a:t>&lt;dl&gt;</a:t>
            </a:r>
            <a:r>
              <a:rPr lang="en-US" altLang="en-US" dirty="0">
                <a:latin typeface="Calibri" panose="020F0502020204030204" charset="0"/>
                <a:cs typeface="Calibri" panose="020F0502020204030204" charset="0"/>
              </a:rPr>
              <a:t> This tag (definition list) is used when you need to </a:t>
            </a:r>
            <a:r>
              <a:rPr lang="en-US" altLang="en-US" b="1" dirty="0">
                <a:latin typeface="Calibri" panose="020F0502020204030204" charset="0"/>
                <a:cs typeface="Calibri" panose="020F0502020204030204" charset="0"/>
              </a:rPr>
              <a:t>form a list of terms along with their </a:t>
            </a:r>
          </a:p>
          <a:p>
            <a:pPr marL="0" indent="0">
              <a:buNone/>
            </a:pPr>
            <a:r>
              <a:rPr lang="en-US" altLang="en-US" b="1" dirty="0">
                <a:latin typeface="Calibri" panose="020F0502020204030204" charset="0"/>
                <a:cs typeface="Calibri" panose="020F0502020204030204" charset="0"/>
              </a:rPr>
              <a:t>definitions</a:t>
            </a:r>
            <a:r>
              <a:rPr lang="en-US" altLang="en-US" dirty="0">
                <a:latin typeface="Calibri" panose="020F0502020204030204" charset="0"/>
                <a:cs typeface="Calibri" panose="020F0502020204030204" charset="0"/>
              </a:rPr>
              <a:t>. You can write </a:t>
            </a:r>
            <a:r>
              <a:rPr lang="en-US" altLang="en-US" b="1" dirty="0">
                <a:latin typeface="Calibri" panose="020F0502020204030204" charset="0"/>
                <a:cs typeface="Calibri" panose="020F0502020204030204" charset="0"/>
              </a:rPr>
              <a:t>terms under the &lt;dt&gt; tag and their definition under the &lt;dd&gt; tag.</a:t>
            </a:r>
          </a:p>
          <a:p>
            <a:pPr marL="0" indent="0">
              <a:buNone/>
            </a:pPr>
            <a:r>
              <a:rPr lang="en-US" altLang="en-US" b="1" dirty="0">
                <a:solidFill>
                  <a:schemeClr val="accent1">
                    <a:lumMod val="75000"/>
                  </a:schemeClr>
                </a:solidFill>
                <a:latin typeface="Calibri" panose="020F0502020204030204" charset="0"/>
                <a:cs typeface="Calibri" panose="020F0502020204030204" charset="0"/>
              </a:rPr>
              <a:t>&lt;dt&gt;</a:t>
            </a:r>
            <a:r>
              <a:rPr lang="en-US" altLang="en-US" dirty="0">
                <a:latin typeface="Calibri" panose="020F0502020204030204" charset="0"/>
                <a:cs typeface="Calibri" panose="020F0502020204030204" charset="0"/>
              </a:rPr>
              <a:t> Specifies </a:t>
            </a:r>
            <a:r>
              <a:rPr lang="en-US" altLang="en-US" b="1" dirty="0">
                <a:latin typeface="Calibri" panose="020F0502020204030204" charset="0"/>
                <a:cs typeface="Calibri" panose="020F0502020204030204" charset="0"/>
              </a:rPr>
              <a:t>the term in the definition list</a:t>
            </a:r>
            <a:r>
              <a:rPr lang="en-US" altLang="en-US" dirty="0">
                <a:latin typeface="Calibri" panose="020F0502020204030204" charset="0"/>
                <a:cs typeface="Calibri" panose="020F0502020204030204" charset="0"/>
              </a:rPr>
              <a:t>.</a:t>
            </a:r>
          </a:p>
          <a:p>
            <a:pPr marL="0" indent="0">
              <a:buNone/>
            </a:pPr>
            <a:r>
              <a:rPr lang="en-US" altLang="en-US" b="1" dirty="0">
                <a:solidFill>
                  <a:schemeClr val="accent1">
                    <a:lumMod val="75000"/>
                  </a:schemeClr>
                </a:solidFill>
                <a:latin typeface="Calibri" panose="020F0502020204030204" charset="0"/>
                <a:cs typeface="Calibri" panose="020F0502020204030204" charset="0"/>
              </a:rPr>
              <a:t>&lt;dd&gt; </a:t>
            </a:r>
            <a:r>
              <a:rPr lang="en-US" altLang="en-US" dirty="0">
                <a:latin typeface="Calibri" panose="020F0502020204030204" charset="0"/>
                <a:cs typeface="Calibri" panose="020F0502020204030204" charset="0"/>
              </a:rPr>
              <a:t>Displays a </a:t>
            </a:r>
            <a:r>
              <a:rPr lang="en-US" altLang="en-US" b="1" dirty="0">
                <a:latin typeface="Calibri" panose="020F0502020204030204" charset="0"/>
                <a:cs typeface="Calibri" panose="020F0502020204030204" charset="0"/>
              </a:rPr>
              <a:t>definition description in a defined list</a:t>
            </a:r>
            <a:r>
              <a:rPr lang="en-US" altLang="en-US" dirty="0">
                <a:latin typeface="Calibri" panose="020F0502020204030204" charset="0"/>
                <a:cs typeface="Calibri" panose="020F0502020204030204" charset="0"/>
              </a:rPr>
              <a:t>.</a:t>
            </a:r>
          </a:p>
          <a:p>
            <a:pPr marL="0" indent="0">
              <a:buNone/>
            </a:pPr>
            <a:r>
              <a:rPr lang="en-US" altLang="en-US" b="1" dirty="0">
                <a:solidFill>
                  <a:schemeClr val="accent1">
                    <a:lumMod val="75000"/>
                  </a:schemeClr>
                </a:solidFill>
                <a:latin typeface="Calibri" panose="020F0502020204030204" charset="0"/>
                <a:cs typeface="Calibri" panose="020F0502020204030204" charset="0"/>
              </a:rPr>
              <a:t>&lt;</a:t>
            </a:r>
            <a:r>
              <a:rPr lang="en-US" altLang="en-US" b="1" dirty="0" err="1">
                <a:solidFill>
                  <a:schemeClr val="accent1">
                    <a:lumMod val="75000"/>
                  </a:schemeClr>
                </a:solidFill>
                <a:latin typeface="Calibri" panose="020F0502020204030204" charset="0"/>
                <a:cs typeface="Calibri" panose="020F0502020204030204" charset="0"/>
              </a:rPr>
              <a:t>img</a:t>
            </a:r>
            <a:r>
              <a:rPr lang="en-US" altLang="en-US" b="1" dirty="0">
                <a:solidFill>
                  <a:schemeClr val="accent1">
                    <a:lumMod val="75000"/>
                  </a:schemeClr>
                </a:solidFill>
                <a:latin typeface="Calibri" panose="020F0502020204030204" charset="0"/>
                <a:cs typeface="Calibri" panose="020F0502020204030204" charset="0"/>
              </a:rPr>
              <a:t>&gt; </a:t>
            </a:r>
            <a:r>
              <a:rPr lang="en-US" altLang="en-US" dirty="0">
                <a:latin typeface="Calibri" panose="020F0502020204030204" charset="0"/>
                <a:cs typeface="Calibri" panose="020F0502020204030204" charset="0"/>
              </a:rPr>
              <a:t>Specifies </a:t>
            </a:r>
            <a:r>
              <a:rPr lang="en-US" altLang="en-US" b="1" dirty="0">
                <a:latin typeface="Calibri" panose="020F0502020204030204" charset="0"/>
                <a:cs typeface="Calibri" panose="020F0502020204030204" charset="0"/>
              </a:rPr>
              <a:t>an image to be displayed </a:t>
            </a:r>
            <a:r>
              <a:rPr lang="en-US" altLang="en-US" dirty="0">
                <a:latin typeface="Calibri" panose="020F0502020204030204" charset="0"/>
                <a:cs typeface="Calibri" panose="020F0502020204030204" charset="0"/>
              </a:rPr>
              <a:t>in an HTML document.</a:t>
            </a:r>
          </a:p>
          <a:p>
            <a:pPr marL="0" indent="0">
              <a:buNone/>
            </a:pPr>
            <a:r>
              <a:rPr lang="en-US" altLang="en-US" dirty="0">
                <a:latin typeface="Calibri" panose="020F0502020204030204" charset="0"/>
                <a:cs typeface="Calibri" panose="020F0502020204030204" charset="0"/>
              </a:rPr>
              <a:t>Syntax: &lt;</a:t>
            </a:r>
            <a:r>
              <a:rPr lang="en-US" altLang="en-US" dirty="0" err="1">
                <a:latin typeface="Calibri" panose="020F0502020204030204" charset="0"/>
                <a:cs typeface="Calibri" panose="020F0502020204030204" charset="0"/>
              </a:rPr>
              <a:t>img</a:t>
            </a:r>
            <a:r>
              <a:rPr lang="en-US" altLang="en-US" dirty="0">
                <a:latin typeface="Calibri" panose="020F0502020204030204" charset="0"/>
                <a:cs typeface="Calibri" panose="020F0502020204030204" charset="0"/>
              </a:rPr>
              <a:t> </a:t>
            </a:r>
            <a:r>
              <a:rPr lang="en-US" altLang="en-US" dirty="0" err="1">
                <a:latin typeface="Calibri" panose="020F0502020204030204" charset="0"/>
                <a:cs typeface="Calibri" panose="020F0502020204030204" charset="0"/>
              </a:rPr>
              <a:t>src</a:t>
            </a:r>
            <a:r>
              <a:rPr lang="en-US" altLang="en-US" dirty="0">
                <a:latin typeface="Calibri" panose="020F0502020204030204" charset="0"/>
                <a:cs typeface="Calibri" panose="020F0502020204030204" charset="0"/>
              </a:rPr>
              <a:t>=“location” alt=“Alternative Text”&gt;</a:t>
            </a: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HTML Tags</a:t>
            </a:r>
            <a:endParaRPr lang="en-US"/>
          </a:p>
        </p:txBody>
      </p:sp>
      <p:sp>
        <p:nvSpPr>
          <p:cNvPr id="3" name="Content Placeholder 2"/>
          <p:cNvSpPr>
            <a:spLocks noGrp="1"/>
          </p:cNvSpPr>
          <p:nvPr>
            <p:ph idx="1"/>
          </p:nvPr>
        </p:nvSpPr>
        <p:spPr/>
        <p:txBody>
          <a:bodyPr>
            <a:noAutofit/>
          </a:bodyPr>
          <a:lstStyle/>
          <a:p>
            <a:pPr marL="0" indent="0">
              <a:buNone/>
            </a:pPr>
            <a:r>
              <a:rPr lang="en-US" altLang="en-US" sz="2000" b="1" dirty="0">
                <a:solidFill>
                  <a:schemeClr val="accent1">
                    <a:lumMod val="75000"/>
                  </a:schemeClr>
                </a:solidFill>
              </a:rPr>
              <a:t>&lt;span&gt;</a:t>
            </a:r>
            <a:r>
              <a:rPr lang="en-US" altLang="en-US" sz="2000" dirty="0"/>
              <a:t> Delimits an arbitrary piece of text. </a:t>
            </a:r>
            <a:r>
              <a:rPr lang="en-US" altLang="en-US" sz="2000" b="1" dirty="0"/>
              <a:t>You can apply colors to different spans of text</a:t>
            </a:r>
            <a:r>
              <a:rPr lang="en-US" altLang="en-US" sz="2000" dirty="0"/>
              <a:t>.</a:t>
            </a:r>
          </a:p>
          <a:p>
            <a:pPr marL="0" indent="0">
              <a:buNone/>
            </a:pPr>
            <a:r>
              <a:rPr lang="en-US" sz="2000" b="0" i="0" dirty="0">
                <a:effectLst/>
              </a:rPr>
              <a:t>Example:</a:t>
            </a:r>
            <a:r>
              <a:rPr lang="en-US" sz="2000" b="0" i="0" dirty="0">
                <a:solidFill>
                  <a:srgbClr val="999999"/>
                </a:solidFill>
                <a:effectLst/>
                <a:latin typeface="Consolas" panose="020B0609020204030204" pitchFamily="49" charset="0"/>
              </a:rPr>
              <a:t> &lt;</a:t>
            </a:r>
            <a:r>
              <a:rPr lang="en-US" sz="2000" b="0" i="0" dirty="0">
                <a:solidFill>
                  <a:srgbClr val="990055"/>
                </a:solidFill>
                <a:effectLst/>
                <a:latin typeface="Consolas" panose="020B0609020204030204" pitchFamily="49" charset="0"/>
              </a:rPr>
              <a:t>p</a:t>
            </a:r>
            <a:r>
              <a:rPr lang="en-US" sz="2000" b="0" i="0" dirty="0">
                <a:solidFill>
                  <a:srgbClr val="999999"/>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My mother has </a:t>
            </a:r>
            <a:r>
              <a:rPr lang="en-US" sz="2000" b="0" i="0" dirty="0">
                <a:solidFill>
                  <a:srgbClr val="999999"/>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span</a:t>
            </a:r>
            <a:r>
              <a:rPr lang="en-US" sz="2000" b="0" i="0" dirty="0">
                <a:solidFill>
                  <a:srgbClr val="008000"/>
                </a:solidFill>
                <a:effectLst/>
                <a:latin typeface="Consolas" panose="020B0609020204030204" pitchFamily="49" charset="0"/>
              </a:rPr>
              <a:t> style</a:t>
            </a:r>
            <a:r>
              <a:rPr lang="en-US" sz="2000" b="0" i="0" dirty="0">
                <a:solidFill>
                  <a:srgbClr val="005CC5"/>
                </a:solidFill>
                <a:effectLst/>
                <a:latin typeface="Consolas" panose="020B0609020204030204" pitchFamily="49" charset="0"/>
              </a:rPr>
              <a:t>="</a:t>
            </a:r>
            <a:r>
              <a:rPr lang="en-US" sz="2000" b="0" i="0" dirty="0" err="1">
                <a:solidFill>
                  <a:srgbClr val="005CC5"/>
                </a:solidFill>
                <a:effectLst/>
                <a:latin typeface="Consolas" panose="020B0609020204030204" pitchFamily="49" charset="0"/>
              </a:rPr>
              <a:t>color:blue</a:t>
            </a:r>
            <a:r>
              <a:rPr lang="en-US" sz="2000" b="0" i="0" dirty="0">
                <a:solidFill>
                  <a:srgbClr val="005CC5"/>
                </a:solidFill>
                <a:effectLst/>
                <a:latin typeface="Consolas" panose="020B0609020204030204" pitchFamily="49" charset="0"/>
              </a:rPr>
              <a:t>"</a:t>
            </a:r>
            <a:r>
              <a:rPr lang="en-US" sz="2000" b="0" i="0" dirty="0">
                <a:solidFill>
                  <a:srgbClr val="999999"/>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blue</a:t>
            </a:r>
            <a:r>
              <a:rPr lang="en-US" sz="2000" b="0" i="0" dirty="0">
                <a:solidFill>
                  <a:srgbClr val="999999"/>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/span</a:t>
            </a:r>
            <a:r>
              <a:rPr lang="en-US" sz="2000" b="0" i="0" dirty="0">
                <a:solidFill>
                  <a:srgbClr val="999999"/>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eyes.</a:t>
            </a:r>
            <a:r>
              <a:rPr lang="en-US" sz="2000" b="0" i="0" dirty="0">
                <a:solidFill>
                  <a:srgbClr val="999999"/>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/p</a:t>
            </a:r>
            <a:r>
              <a:rPr lang="en-US" sz="2000" b="0" i="0" dirty="0">
                <a:solidFill>
                  <a:srgbClr val="999999"/>
                </a:solidFill>
                <a:effectLst/>
                <a:latin typeface="Consolas" panose="020B0609020204030204" pitchFamily="49" charset="0"/>
              </a:rPr>
              <a:t>&gt;</a:t>
            </a:r>
            <a:endParaRPr lang="en-US" altLang="en-US" sz="2000" dirty="0"/>
          </a:p>
          <a:p>
            <a:pPr marL="0" indent="0">
              <a:buNone/>
            </a:pPr>
            <a:r>
              <a:rPr lang="en-US" altLang="en-US" sz="2000" b="1" dirty="0">
                <a:solidFill>
                  <a:schemeClr val="accent1">
                    <a:lumMod val="75000"/>
                  </a:schemeClr>
                </a:solidFill>
              </a:rPr>
              <a:t>&lt;table&gt;</a:t>
            </a:r>
            <a:r>
              <a:rPr lang="en-US" altLang="en-US" sz="2000" dirty="0"/>
              <a:t> This is the basic element for creating a table. The </a:t>
            </a:r>
            <a:r>
              <a:rPr lang="en-US" altLang="en-US" sz="2000" b="1" dirty="0"/>
              <a:t>table element is a container element.</a:t>
            </a:r>
          </a:p>
          <a:p>
            <a:pPr marL="0" indent="0">
              <a:buNone/>
            </a:pPr>
            <a:r>
              <a:rPr lang="en-US" altLang="en-US" sz="2000" b="1" dirty="0">
                <a:solidFill>
                  <a:schemeClr val="accent1">
                    <a:lumMod val="75000"/>
                  </a:schemeClr>
                </a:solidFill>
              </a:rPr>
              <a:t>&lt;tr&gt;</a:t>
            </a:r>
            <a:r>
              <a:rPr lang="en-US" altLang="en-US" sz="2000" dirty="0"/>
              <a:t> Used to define </a:t>
            </a:r>
            <a:r>
              <a:rPr lang="en-US" altLang="en-US" sz="2000" b="1" dirty="0"/>
              <a:t>table rows</a:t>
            </a:r>
            <a:r>
              <a:rPr lang="en-US" altLang="en-US" sz="2000" dirty="0"/>
              <a:t>. This is a </a:t>
            </a:r>
            <a:r>
              <a:rPr lang="en-US" altLang="en-US" sz="2000" b="1" dirty="0"/>
              <a:t>container element </a:t>
            </a:r>
            <a:r>
              <a:rPr lang="en-US" altLang="en-US" sz="2000" dirty="0"/>
              <a:t>used inside the &lt;table&gt; element. The </a:t>
            </a:r>
            <a:r>
              <a:rPr lang="en-US" altLang="en-US" sz="2000" b="1" dirty="0"/>
              <a:t>number of rows in a table corresponds to the number of instances of the &lt;tr&gt; element within the table element.</a:t>
            </a:r>
          </a:p>
          <a:p>
            <a:pPr marL="0" indent="0">
              <a:buNone/>
            </a:pPr>
            <a:r>
              <a:rPr lang="en-US" altLang="en-US" sz="2000" b="1" dirty="0">
                <a:solidFill>
                  <a:schemeClr val="accent1">
                    <a:lumMod val="75000"/>
                  </a:schemeClr>
                </a:solidFill>
              </a:rPr>
              <a:t>&lt;td&gt;</a:t>
            </a:r>
            <a:r>
              <a:rPr lang="en-US" altLang="en-US" sz="2000" dirty="0"/>
              <a:t> Specifies </a:t>
            </a:r>
            <a:r>
              <a:rPr lang="en-US" altLang="en-US" sz="2000" b="1" dirty="0"/>
              <a:t>the text in a cell of a table</a:t>
            </a:r>
            <a:r>
              <a:rPr lang="en-US" altLang="en-US" sz="2000" dirty="0"/>
              <a:t>. It is a container </a:t>
            </a:r>
            <a:r>
              <a:rPr lang="en-US" altLang="en-US" sz="2000" b="1" dirty="0"/>
              <a:t>element used inside the &lt;tr&gt; tag</a:t>
            </a:r>
            <a:r>
              <a:rPr lang="en-US" altLang="en-US" sz="2000" dirty="0"/>
              <a:t>. The number of columns in a table depends on the number of &lt;td&gt; elements within the &lt;tr&gt; element.</a:t>
            </a:r>
          </a:p>
          <a:p>
            <a:pPr marL="0" indent="0">
              <a:buNone/>
            </a:pPr>
            <a:r>
              <a:rPr lang="en-US" altLang="en-US" sz="2000" b="1" dirty="0">
                <a:solidFill>
                  <a:schemeClr val="accent1">
                    <a:lumMod val="75000"/>
                  </a:schemeClr>
                </a:solidFill>
                <a:sym typeface="+mn-ea"/>
              </a:rPr>
              <a:t>&lt;</a:t>
            </a:r>
            <a:r>
              <a:rPr lang="en-US" altLang="en-US" sz="2000" b="1" dirty="0" err="1">
                <a:solidFill>
                  <a:schemeClr val="accent1">
                    <a:lumMod val="75000"/>
                  </a:schemeClr>
                </a:solidFill>
                <a:sym typeface="+mn-ea"/>
              </a:rPr>
              <a:t>th</a:t>
            </a:r>
            <a:r>
              <a:rPr lang="en-US" altLang="en-US" sz="2000" b="1" dirty="0">
                <a:solidFill>
                  <a:schemeClr val="accent1">
                    <a:lumMod val="75000"/>
                  </a:schemeClr>
                </a:solidFill>
                <a:sym typeface="+mn-ea"/>
              </a:rPr>
              <a:t>&gt;</a:t>
            </a:r>
            <a:r>
              <a:rPr lang="en-US" altLang="en-US" sz="2000" dirty="0">
                <a:sym typeface="+mn-ea"/>
              </a:rPr>
              <a:t> Used to </a:t>
            </a:r>
            <a:r>
              <a:rPr lang="en-US" altLang="en-US" sz="2000" b="1" dirty="0">
                <a:sym typeface="+mn-ea"/>
              </a:rPr>
              <a:t>create header values</a:t>
            </a:r>
            <a:r>
              <a:rPr lang="en-US" altLang="en-US" sz="2000" dirty="0">
                <a:sym typeface="+mn-ea"/>
              </a:rPr>
              <a:t>. This tag specifies a table cell whose contents are usually displayed in a bolder font than those of regular table cells. The &lt;</a:t>
            </a:r>
            <a:r>
              <a:rPr lang="en-US" altLang="en-US" sz="2000" dirty="0" err="1">
                <a:sym typeface="+mn-ea"/>
              </a:rPr>
              <a:t>th</a:t>
            </a:r>
            <a:r>
              <a:rPr lang="en-US" altLang="en-US" sz="2000" dirty="0">
                <a:sym typeface="+mn-ea"/>
              </a:rPr>
              <a:t>&gt; tag intends that you use it for column or row headings.</a:t>
            </a:r>
          </a:p>
          <a:p>
            <a:pPr marL="0" indent="0">
              <a:buNone/>
            </a:pPr>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B22D-1BBD-C86E-A9BD-BE3F7685D9D5}"/>
              </a:ext>
            </a:extLst>
          </p:cNvPr>
          <p:cNvSpPr>
            <a:spLocks noGrp="1"/>
          </p:cNvSpPr>
          <p:nvPr>
            <p:ph type="title"/>
          </p:nvPr>
        </p:nvSpPr>
        <p:spPr/>
        <p:txBody>
          <a:bodyPr/>
          <a:lstStyle/>
          <a:p>
            <a:r>
              <a:rPr lang="en-US" dirty="0"/>
              <a:t>Table Example</a:t>
            </a:r>
          </a:p>
        </p:txBody>
      </p:sp>
      <p:sp>
        <p:nvSpPr>
          <p:cNvPr id="3" name="Content Placeholder 2">
            <a:extLst>
              <a:ext uri="{FF2B5EF4-FFF2-40B4-BE49-F238E27FC236}">
                <a16:creationId xmlns:a16="http://schemas.microsoft.com/office/drawing/2014/main" id="{86077FF1-9D55-F171-A9BC-BA59CF3506F8}"/>
              </a:ext>
            </a:extLst>
          </p:cNvPr>
          <p:cNvSpPr>
            <a:spLocks noGrp="1"/>
          </p:cNvSpPr>
          <p:nvPr>
            <p:ph idx="1"/>
          </p:nvPr>
        </p:nvSpPr>
        <p:spPr/>
        <p:txBody>
          <a:bodyPr>
            <a:normAutofit/>
          </a:bodyPr>
          <a:lstStyle/>
          <a:p>
            <a:pPr>
              <a:lnSpc>
                <a:spcPts val="1425"/>
              </a:lnSpc>
              <a:buNone/>
            </a:pPr>
            <a:endParaRPr lang="en-US" sz="2800" b="1" dirty="0">
              <a:solidFill>
                <a:srgbClr val="808080"/>
              </a:solidFill>
              <a:effectLst/>
              <a:latin typeface="Consolas" panose="020B0609020204030204" pitchFamily="49" charset="0"/>
            </a:endParaRPr>
          </a:p>
          <a:p>
            <a:pPr>
              <a:lnSpc>
                <a:spcPts val="1425"/>
              </a:lnSpc>
              <a:buNone/>
            </a:pPr>
            <a:endParaRPr lang="en-US" b="1" dirty="0">
              <a:solidFill>
                <a:srgbClr val="808080"/>
              </a:solidFill>
              <a:latin typeface="Consolas" panose="020B0609020204030204" pitchFamily="49" charset="0"/>
            </a:endParaRPr>
          </a:p>
          <a:p>
            <a:pPr>
              <a:lnSpc>
                <a:spcPts val="1425"/>
              </a:lnSpc>
              <a:buNone/>
            </a:pP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table</a:t>
            </a:r>
            <a:r>
              <a:rPr lang="en-US" sz="2800" b="1" dirty="0">
                <a:solidFill>
                  <a:srgbClr val="CCCCCC"/>
                </a:solidFill>
                <a:effectLst/>
                <a:latin typeface="Consolas" panose="020B0609020204030204" pitchFamily="49" charset="0"/>
              </a:rPr>
              <a:t> </a:t>
            </a:r>
            <a:r>
              <a:rPr lang="en-US" sz="2800" b="1" dirty="0">
                <a:solidFill>
                  <a:srgbClr val="F44747"/>
                </a:solidFill>
                <a:effectLst/>
                <a:latin typeface="Consolas" panose="020B0609020204030204" pitchFamily="49" charset="0"/>
              </a:rPr>
              <a:t>align</a:t>
            </a:r>
            <a:r>
              <a:rPr lang="en-US" sz="2800" b="1" dirty="0">
                <a:solidFill>
                  <a:srgbClr val="CCCCCC"/>
                </a:solidFill>
                <a:effectLst/>
                <a:latin typeface="Consolas" panose="020B0609020204030204" pitchFamily="49" charset="0"/>
              </a:rPr>
              <a:t>=</a:t>
            </a:r>
            <a:r>
              <a:rPr lang="en-US" sz="2800" b="1" dirty="0">
                <a:solidFill>
                  <a:srgbClr val="CE9178"/>
                </a:solidFill>
                <a:effectLst/>
                <a:latin typeface="Consolas" panose="020B0609020204030204" pitchFamily="49" charset="0"/>
              </a:rPr>
              <a:t>"center"</a:t>
            </a:r>
            <a:r>
              <a:rPr lang="en-US" sz="2800" b="1" dirty="0">
                <a:solidFill>
                  <a:srgbClr val="CCCCCC"/>
                </a:solidFill>
                <a:effectLst/>
                <a:latin typeface="Consolas" panose="020B0609020204030204" pitchFamily="49" charset="0"/>
              </a:rPr>
              <a:t> </a:t>
            </a:r>
            <a:r>
              <a:rPr lang="en-US" sz="2800" b="1" dirty="0">
                <a:solidFill>
                  <a:srgbClr val="F44747"/>
                </a:solidFill>
                <a:effectLst/>
                <a:latin typeface="Consolas" panose="020B0609020204030204" pitchFamily="49" charset="0"/>
              </a:rPr>
              <a:t>border</a:t>
            </a:r>
            <a:r>
              <a:rPr lang="en-US" sz="2800" b="1" dirty="0">
                <a:solidFill>
                  <a:srgbClr val="CCCCCC"/>
                </a:solidFill>
                <a:effectLst/>
                <a:latin typeface="Consolas" panose="020B0609020204030204" pitchFamily="49" charset="0"/>
              </a:rPr>
              <a:t>=</a:t>
            </a:r>
            <a:r>
              <a:rPr lang="en-US" sz="2800" b="1" dirty="0">
                <a:solidFill>
                  <a:srgbClr val="CE9178"/>
                </a:solidFill>
                <a:effectLst/>
                <a:latin typeface="Consolas" panose="020B0609020204030204" pitchFamily="49" charset="0"/>
              </a:rPr>
              <a:t>"2px blue"</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pPr>
              <a:lnSpc>
                <a:spcPts val="1425"/>
              </a:lnSpc>
              <a:buNone/>
            </a:pPr>
            <a:r>
              <a:rPr lang="en-US" sz="2800" b="1" dirty="0">
                <a:solidFill>
                  <a:srgbClr val="CCCCCC"/>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tr</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pPr>
              <a:lnSpc>
                <a:spcPts val="1425"/>
              </a:lnSpc>
              <a:buNone/>
            </a:pPr>
            <a:r>
              <a:rPr lang="en-US" sz="2800" b="1" dirty="0">
                <a:solidFill>
                  <a:srgbClr val="CCCCCC"/>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err="1">
                <a:solidFill>
                  <a:srgbClr val="569CD6"/>
                </a:solidFill>
                <a:effectLst/>
                <a:latin typeface="Consolas" panose="020B0609020204030204" pitchFamily="49" charset="0"/>
              </a:rPr>
              <a:t>th</a:t>
            </a:r>
            <a:r>
              <a:rPr lang="en-US" sz="2800" b="1" dirty="0">
                <a:solidFill>
                  <a:srgbClr val="808080"/>
                </a:solidFill>
                <a:effectLst/>
                <a:latin typeface="Consolas" panose="020B0609020204030204" pitchFamily="49" charset="0"/>
              </a:rPr>
              <a:t>&gt;</a:t>
            </a:r>
            <a:r>
              <a:rPr lang="en-US" sz="2800" b="1" dirty="0">
                <a:solidFill>
                  <a:schemeClr val="tx1">
                    <a:lumMod val="75000"/>
                    <a:lumOff val="25000"/>
                  </a:schemeClr>
                </a:solidFill>
                <a:effectLst/>
                <a:latin typeface="Consolas" panose="020B0609020204030204" pitchFamily="49" charset="0"/>
              </a:rPr>
              <a:t>Rice</a:t>
            </a:r>
            <a:r>
              <a:rPr lang="en-US" sz="2800" b="1" dirty="0">
                <a:solidFill>
                  <a:srgbClr val="808080"/>
                </a:solidFill>
                <a:effectLst/>
                <a:latin typeface="Consolas" panose="020B0609020204030204" pitchFamily="49" charset="0"/>
              </a:rPr>
              <a:t>&lt;/</a:t>
            </a:r>
            <a:r>
              <a:rPr lang="en-US" sz="2800" b="1" dirty="0" err="1">
                <a:solidFill>
                  <a:srgbClr val="569CD6"/>
                </a:solidFill>
                <a:effectLst/>
                <a:latin typeface="Consolas" panose="020B0609020204030204" pitchFamily="49" charset="0"/>
              </a:rPr>
              <a:t>th</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pPr>
              <a:lnSpc>
                <a:spcPts val="1425"/>
              </a:lnSpc>
              <a:buNone/>
            </a:pPr>
            <a:r>
              <a:rPr lang="en-US" sz="2800" b="1" dirty="0">
                <a:solidFill>
                  <a:srgbClr val="CCCCCC"/>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err="1">
                <a:solidFill>
                  <a:srgbClr val="569CD6"/>
                </a:solidFill>
                <a:effectLst/>
                <a:latin typeface="Consolas" panose="020B0609020204030204" pitchFamily="49" charset="0"/>
              </a:rPr>
              <a:t>th</a:t>
            </a:r>
            <a:r>
              <a:rPr lang="en-US" sz="2800" b="1" dirty="0">
                <a:solidFill>
                  <a:srgbClr val="808080"/>
                </a:solidFill>
                <a:effectLst/>
                <a:latin typeface="Consolas" panose="020B0609020204030204" pitchFamily="49" charset="0"/>
              </a:rPr>
              <a:t>&gt;</a:t>
            </a:r>
            <a:r>
              <a:rPr lang="en-US" sz="2800" b="1" dirty="0">
                <a:solidFill>
                  <a:schemeClr val="tx1">
                    <a:lumMod val="75000"/>
                    <a:lumOff val="25000"/>
                  </a:schemeClr>
                </a:solidFill>
                <a:effectLst/>
                <a:latin typeface="Consolas" panose="020B0609020204030204" pitchFamily="49" charset="0"/>
              </a:rPr>
              <a:t>Noodles</a:t>
            </a:r>
            <a:r>
              <a:rPr lang="en-US" sz="2800" b="1" dirty="0">
                <a:solidFill>
                  <a:srgbClr val="808080"/>
                </a:solidFill>
                <a:effectLst/>
                <a:latin typeface="Consolas" panose="020B0609020204030204" pitchFamily="49" charset="0"/>
              </a:rPr>
              <a:t>&lt;/</a:t>
            </a:r>
            <a:r>
              <a:rPr lang="en-US" sz="2800" b="1" dirty="0" err="1">
                <a:solidFill>
                  <a:srgbClr val="569CD6"/>
                </a:solidFill>
                <a:effectLst/>
                <a:latin typeface="Consolas" panose="020B0609020204030204" pitchFamily="49" charset="0"/>
              </a:rPr>
              <a:t>th</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pPr>
              <a:lnSpc>
                <a:spcPts val="1425"/>
              </a:lnSpc>
              <a:buNone/>
            </a:pPr>
            <a:r>
              <a:rPr lang="en-US" sz="2800" b="1" dirty="0">
                <a:solidFill>
                  <a:srgbClr val="CCCCCC"/>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tr</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pPr>
              <a:lnSpc>
                <a:spcPts val="1425"/>
              </a:lnSpc>
              <a:buNone/>
            </a:pPr>
            <a:r>
              <a:rPr lang="en-US" sz="2800" b="1" dirty="0">
                <a:solidFill>
                  <a:srgbClr val="CCCCCC"/>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tr</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pPr>
              <a:lnSpc>
                <a:spcPts val="1425"/>
              </a:lnSpc>
              <a:buNone/>
            </a:pPr>
            <a:r>
              <a:rPr lang="en-US" sz="2800" b="1" dirty="0">
                <a:solidFill>
                  <a:srgbClr val="CCCCCC"/>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td</a:t>
            </a:r>
            <a:r>
              <a:rPr lang="en-US" sz="2800" b="1" dirty="0">
                <a:solidFill>
                  <a:srgbClr val="808080"/>
                </a:solidFill>
                <a:effectLst/>
                <a:latin typeface="Consolas" panose="020B0609020204030204" pitchFamily="49" charset="0"/>
              </a:rPr>
              <a:t>&gt;</a:t>
            </a:r>
            <a:r>
              <a:rPr lang="en-US" sz="2800" b="1" dirty="0">
                <a:solidFill>
                  <a:schemeClr val="tx1">
                    <a:lumMod val="75000"/>
                    <a:lumOff val="25000"/>
                  </a:schemeClr>
                </a:solidFill>
                <a:effectLst/>
                <a:latin typeface="Consolas" panose="020B0609020204030204" pitchFamily="49" charset="0"/>
              </a:rPr>
              <a:t>Cooked properly</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td</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pPr>
              <a:lnSpc>
                <a:spcPts val="1425"/>
              </a:lnSpc>
              <a:buNone/>
            </a:pPr>
            <a:r>
              <a:rPr lang="en-US" sz="2800" b="1" dirty="0">
                <a:solidFill>
                  <a:srgbClr val="CCCCCC"/>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td</a:t>
            </a:r>
            <a:r>
              <a:rPr lang="en-US" sz="2800" b="1" dirty="0">
                <a:solidFill>
                  <a:srgbClr val="808080"/>
                </a:solidFill>
                <a:effectLst/>
                <a:latin typeface="Consolas" panose="020B0609020204030204" pitchFamily="49" charset="0"/>
              </a:rPr>
              <a:t>&gt;</a:t>
            </a:r>
            <a:r>
              <a:rPr lang="en-US" sz="2800" b="1" dirty="0">
                <a:solidFill>
                  <a:schemeClr val="tx1">
                    <a:lumMod val="75000"/>
                    <a:lumOff val="25000"/>
                  </a:schemeClr>
                </a:solidFill>
                <a:effectLst/>
                <a:latin typeface="Consolas" panose="020B0609020204030204" pitchFamily="49" charset="0"/>
              </a:rPr>
              <a:t>Not cooked</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td</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pPr>
              <a:lnSpc>
                <a:spcPts val="1425"/>
              </a:lnSpc>
              <a:buNone/>
            </a:pPr>
            <a:r>
              <a:rPr lang="en-US" sz="2800" b="1" dirty="0">
                <a:solidFill>
                  <a:srgbClr val="CCCCCC"/>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tr</a:t>
            </a:r>
            <a:r>
              <a:rPr lang="en-US" b="1" dirty="0">
                <a:solidFill>
                  <a:srgbClr val="808080"/>
                </a:solidFill>
                <a:latin typeface="Consolas" panose="020B0609020204030204" pitchFamily="49" charset="0"/>
              </a:rPr>
              <a:t>&gt;</a:t>
            </a:r>
          </a:p>
          <a:p>
            <a:pPr>
              <a:lnSpc>
                <a:spcPts val="1425"/>
              </a:lnSpc>
              <a:buNone/>
            </a:pP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table</a:t>
            </a:r>
            <a:r>
              <a:rPr lang="en-US" sz="2800" b="1" dirty="0">
                <a:solidFill>
                  <a:srgbClr val="808080"/>
                </a:solidFill>
                <a:effectLst/>
                <a:latin typeface="Consolas" panose="020B0609020204030204" pitchFamily="49" charset="0"/>
              </a:rPr>
              <a:t>&gt;</a:t>
            </a:r>
            <a:endParaRPr lang="en-US" sz="2800" b="1" dirty="0">
              <a:solidFill>
                <a:srgbClr val="CCCCCC"/>
              </a:solidFill>
              <a:effectLst/>
              <a:latin typeface="Consolas" panose="020B0609020204030204" pitchFamily="49" charset="0"/>
            </a:endParaRPr>
          </a:p>
          <a:p>
            <a:endParaRPr lang="en-US" b="1" dirty="0"/>
          </a:p>
        </p:txBody>
      </p:sp>
    </p:spTree>
    <p:extLst>
      <p:ext uri="{BB962C8B-B14F-4D97-AF65-F5344CB8AC3E}">
        <p14:creationId xmlns:p14="http://schemas.microsoft.com/office/powerpoint/2010/main" val="141513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HTML Tags</a:t>
            </a:r>
            <a:endParaRPr lang="en-US"/>
          </a:p>
        </p:txBody>
      </p:sp>
      <p:sp>
        <p:nvSpPr>
          <p:cNvPr id="3" name="Content Placeholder 2"/>
          <p:cNvSpPr>
            <a:spLocks noGrp="1"/>
          </p:cNvSpPr>
          <p:nvPr>
            <p:ph idx="1"/>
          </p:nvPr>
        </p:nvSpPr>
        <p:spPr/>
        <p:txBody>
          <a:bodyPr>
            <a:noAutofit/>
          </a:bodyPr>
          <a:lstStyle/>
          <a:p>
            <a:pPr marL="0" indent="0" algn="just">
              <a:buNone/>
            </a:pPr>
            <a:r>
              <a:rPr lang="en-US" altLang="en-US" sz="2400" b="1" dirty="0">
                <a:solidFill>
                  <a:schemeClr val="accent1">
                    <a:lumMod val="75000"/>
                  </a:schemeClr>
                </a:solidFill>
              </a:rPr>
              <a:t>&lt;a&gt;</a:t>
            </a:r>
            <a:r>
              <a:rPr lang="en-US" altLang="en-US" sz="2400" dirty="0"/>
              <a:t> An </a:t>
            </a:r>
            <a:r>
              <a:rPr lang="en-US" altLang="en-US" sz="2400" b="1" dirty="0"/>
              <a:t>anchor defines a place in a document</a:t>
            </a:r>
            <a:r>
              <a:rPr lang="en-US" altLang="en-US" sz="2400" dirty="0"/>
              <a:t>. It is a container element.</a:t>
            </a:r>
          </a:p>
          <a:p>
            <a:pPr marL="0" indent="0" algn="just">
              <a:buNone/>
            </a:pPr>
            <a:r>
              <a:rPr lang="en-US" altLang="en-US" sz="2400" dirty="0"/>
              <a:t>Syntax: &lt;a </a:t>
            </a:r>
            <a:r>
              <a:rPr lang="en-US" altLang="en-US" sz="2400" dirty="0" err="1"/>
              <a:t>href</a:t>
            </a:r>
            <a:r>
              <a:rPr lang="en-US" altLang="en-US" sz="2400" dirty="0"/>
              <a:t>=“location”&gt;............ &lt;/a&gt;</a:t>
            </a:r>
          </a:p>
          <a:p>
            <a:pPr marL="0" indent="0" algn="just">
              <a:buNone/>
            </a:pPr>
            <a:r>
              <a:rPr lang="en-US" altLang="en-US" sz="2400" b="1" dirty="0">
                <a:solidFill>
                  <a:schemeClr val="accent1">
                    <a:lumMod val="75000"/>
                  </a:schemeClr>
                </a:solidFill>
              </a:rPr>
              <a:t>&lt;form&gt;</a:t>
            </a:r>
            <a:r>
              <a:rPr lang="en-US" altLang="en-US" sz="2400" dirty="0"/>
              <a:t> This tag can contain interface elements (such as </a:t>
            </a:r>
            <a:r>
              <a:rPr lang="en-US" altLang="en-US" sz="2400" b="1" dirty="0"/>
              <a:t>text, buttons, checkboxes, radio buttons, and selection lists</a:t>
            </a:r>
            <a:r>
              <a:rPr lang="en-US" altLang="en-US" sz="2400" dirty="0"/>
              <a:t>) that allow the user to enter text and make choices. Each interface element in the form must be defined between the &lt;form&gt; and &lt;/form&gt; tags.</a:t>
            </a:r>
          </a:p>
          <a:p>
            <a:pPr marL="0" indent="0" algn="just">
              <a:buNone/>
            </a:pPr>
            <a:r>
              <a:rPr lang="en-US" altLang="en-US" sz="2400" b="1" dirty="0">
                <a:solidFill>
                  <a:schemeClr val="accent1">
                    <a:lumMod val="75000"/>
                  </a:schemeClr>
                </a:solidFill>
              </a:rPr>
              <a:t>&lt;input&gt;</a:t>
            </a:r>
            <a:r>
              <a:rPr lang="en-US" altLang="en-US" sz="2400" dirty="0"/>
              <a:t> This </a:t>
            </a:r>
            <a:r>
              <a:rPr lang="en-US" altLang="en-US" sz="2400" b="1" dirty="0"/>
              <a:t>tag is required when the user has to give input data</a:t>
            </a:r>
            <a:r>
              <a:rPr lang="en-US" altLang="en-US" sz="2400" dirty="0"/>
              <a:t>. This tag is always used within the &lt;form&gt; tag. The </a:t>
            </a:r>
            <a:r>
              <a:rPr lang="en-US" altLang="en-US" sz="2400" b="1" dirty="0"/>
              <a:t>type attribute determines the specific sort of form element to be created</a:t>
            </a:r>
            <a:r>
              <a:rPr lang="en-US" altLang="en-US" sz="2400" dirty="0"/>
              <a:t>. The value of the type attribute can be </a:t>
            </a:r>
            <a:r>
              <a:rPr lang="en-US" altLang="en-US" sz="2400" b="1" dirty="0"/>
              <a:t>text, email, radio, password, and so on</a:t>
            </a:r>
            <a:r>
              <a:rPr lang="en-US" altLang="en-US" sz="2400" dirty="0"/>
              <a:t>.</a:t>
            </a:r>
          </a:p>
          <a:p>
            <a:pPr marL="0" indent="0" algn="just">
              <a:buNone/>
            </a:pPr>
            <a:r>
              <a:rPr lang="en-US" altLang="en-US" sz="2400" dirty="0"/>
              <a:t>Syntax: &lt;input type=“text” name=“name”&gt;</a:t>
            </a:r>
          </a:p>
          <a:p>
            <a:pPr marL="0" indent="0" algn="just">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HTML Tags</a:t>
            </a:r>
            <a:endParaRPr lang="en-US" dirty="0"/>
          </a:p>
        </p:txBody>
      </p:sp>
      <p:sp>
        <p:nvSpPr>
          <p:cNvPr id="3" name="Content Placeholder 2"/>
          <p:cNvSpPr>
            <a:spLocks noGrp="1"/>
          </p:cNvSpPr>
          <p:nvPr>
            <p:ph idx="1"/>
          </p:nvPr>
        </p:nvSpPr>
        <p:spPr/>
        <p:txBody>
          <a:bodyPr>
            <a:noAutofit/>
          </a:bodyPr>
          <a:lstStyle/>
          <a:p>
            <a:pPr marL="0" indent="0">
              <a:buNone/>
            </a:pPr>
            <a:r>
              <a:rPr lang="en-US" altLang="en-US" sz="2400" b="1" dirty="0">
                <a:solidFill>
                  <a:schemeClr val="accent1">
                    <a:lumMod val="75000"/>
                  </a:schemeClr>
                </a:solidFill>
              </a:rPr>
              <a:t>&lt;</a:t>
            </a:r>
            <a:r>
              <a:rPr lang="en-US" altLang="en-US" sz="2400" b="1" dirty="0" err="1">
                <a:solidFill>
                  <a:schemeClr val="accent1">
                    <a:lumMod val="75000"/>
                  </a:schemeClr>
                </a:solidFill>
              </a:rPr>
              <a:t>textarea</a:t>
            </a:r>
            <a:r>
              <a:rPr lang="en-US" altLang="en-US" sz="2400" b="1" dirty="0">
                <a:solidFill>
                  <a:schemeClr val="accent1">
                    <a:lumMod val="75000"/>
                  </a:schemeClr>
                </a:solidFill>
              </a:rPr>
              <a:t>&gt;</a:t>
            </a:r>
            <a:r>
              <a:rPr lang="en-US" altLang="en-US" sz="2400" dirty="0"/>
              <a:t> Defines a multiline input field on an HTML form. A &lt;</a:t>
            </a:r>
            <a:r>
              <a:rPr lang="en-US" altLang="en-US" sz="2400" dirty="0" err="1"/>
              <a:t>textarea</a:t>
            </a:r>
            <a:r>
              <a:rPr lang="en-US" altLang="en-US" sz="2400" dirty="0"/>
              <a:t>&gt; field lets the user enter words, phrases, or numbers. Scrollbars appear in the text area if the text in the text area element exceeds the number of specified columns or rows.</a:t>
            </a:r>
          </a:p>
          <a:p>
            <a:pPr marL="0" indent="0">
              <a:buNone/>
            </a:pPr>
            <a:r>
              <a:rPr lang="en-US" altLang="en-US" sz="2400" dirty="0"/>
              <a:t>Syntax:</a:t>
            </a:r>
          </a:p>
          <a:p>
            <a:pPr marL="0" indent="0">
              <a:buNone/>
            </a:pPr>
            <a:endParaRPr lang="en-US" altLang="en-US" sz="2400" dirty="0"/>
          </a:p>
          <a:p>
            <a:pPr>
              <a:lnSpc>
                <a:spcPts val="1425"/>
              </a:lnSpc>
              <a:buNone/>
            </a:pP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label</a:t>
            </a: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for</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"feedback"</a:t>
            </a:r>
            <a:r>
              <a:rPr lang="en-US" sz="2400" b="1" dirty="0">
                <a:solidFill>
                  <a:srgbClr val="808080"/>
                </a:solidFill>
                <a:effectLst/>
                <a:latin typeface="Consolas" panose="020B0609020204030204" pitchFamily="49" charset="0"/>
              </a:rPr>
              <a:t>&gt;</a:t>
            </a:r>
            <a:r>
              <a:rPr lang="en-US" sz="2400" b="1" dirty="0">
                <a:solidFill>
                  <a:schemeClr val="tx1">
                    <a:lumMod val="75000"/>
                    <a:lumOff val="25000"/>
                  </a:schemeClr>
                </a:solidFill>
                <a:effectLst/>
                <a:latin typeface="Consolas" panose="020B0609020204030204" pitchFamily="49" charset="0"/>
              </a:rPr>
              <a:t>Give your feedback here</a:t>
            </a:r>
            <a:r>
              <a:rPr lang="en-US" sz="2400" b="1" dirty="0">
                <a:solidFill>
                  <a:srgbClr val="CCCCCC"/>
                </a:solidFill>
                <a:effectLst/>
                <a:latin typeface="Consolas" panose="020B0609020204030204" pitchFamily="49" charset="0"/>
              </a:rPr>
              <a:t>:</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label</a:t>
            </a:r>
            <a:r>
              <a:rPr lang="en-US" sz="2400" b="1" dirty="0">
                <a:solidFill>
                  <a:srgbClr val="808080"/>
                </a:solidFill>
                <a:effectLst/>
                <a:latin typeface="Consolas" panose="020B0609020204030204" pitchFamily="49" charset="0"/>
              </a:rPr>
              <a:t>&gt;&lt;</a:t>
            </a:r>
            <a:r>
              <a:rPr lang="en-US" sz="2400" b="1" dirty="0" err="1">
                <a:solidFill>
                  <a:srgbClr val="569CD6"/>
                </a:solidFill>
                <a:effectLst/>
                <a:latin typeface="Consolas" panose="020B0609020204030204" pitchFamily="49" charset="0"/>
              </a:rPr>
              <a:t>br</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marL="0" indent="0">
              <a:lnSpc>
                <a:spcPts val="1425"/>
              </a:lnSpc>
              <a:buNone/>
            </a:pPr>
            <a:r>
              <a:rPr lang="en-US" sz="2400" b="1" dirty="0">
                <a:solidFill>
                  <a:srgbClr val="808080"/>
                </a:solidFill>
                <a:effectLst/>
                <a:latin typeface="Consolas" panose="020B0609020204030204" pitchFamily="49" charset="0"/>
              </a:rPr>
              <a:t>&lt;</a:t>
            </a:r>
            <a:r>
              <a:rPr lang="en-US" sz="2400" b="1" dirty="0" err="1">
                <a:solidFill>
                  <a:srgbClr val="569CD6"/>
                </a:solidFill>
                <a:effectLst/>
                <a:latin typeface="Consolas" panose="020B0609020204030204" pitchFamily="49" charset="0"/>
              </a:rPr>
              <a:t>textarea</a:t>
            </a: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name</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"feedback"</a:t>
            </a: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id</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a:t>
            </a: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rows</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"10"</a:t>
            </a: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cols</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"30"</a:t>
            </a:r>
            <a:r>
              <a:rPr lang="en-US" sz="2400" b="1" dirty="0">
                <a:solidFill>
                  <a:srgbClr val="808080"/>
                </a:solidFill>
                <a:effectLst/>
                <a:latin typeface="Consolas" panose="020B0609020204030204" pitchFamily="49" charset="0"/>
              </a:rPr>
              <a:t>&gt;</a:t>
            </a:r>
          </a:p>
          <a:p>
            <a:pPr marL="0" indent="0">
              <a:lnSpc>
                <a:spcPts val="1425"/>
              </a:lnSpc>
              <a:buNone/>
            </a:pPr>
            <a:r>
              <a:rPr lang="en-US" sz="2400" b="1" dirty="0">
                <a:solidFill>
                  <a:schemeClr val="tx1">
                    <a:lumMod val="75000"/>
                    <a:lumOff val="25000"/>
                  </a:schemeClr>
                </a:solidFill>
                <a:effectLst/>
                <a:latin typeface="Consolas" panose="020B0609020204030204" pitchFamily="49" charset="0"/>
              </a:rPr>
              <a:t>Enter your text!</a:t>
            </a:r>
          </a:p>
          <a:p>
            <a:pPr marL="0" indent="0">
              <a:lnSpc>
                <a:spcPts val="1425"/>
              </a:lnSpc>
              <a:buNone/>
            </a:pPr>
            <a:r>
              <a:rPr lang="en-US" sz="2400" b="1" dirty="0">
                <a:solidFill>
                  <a:srgbClr val="808080"/>
                </a:solidFill>
                <a:effectLst/>
                <a:latin typeface="Consolas" panose="020B0609020204030204" pitchFamily="49" charset="0"/>
              </a:rPr>
              <a:t>&lt;/</a:t>
            </a:r>
            <a:r>
              <a:rPr lang="en-US" sz="2400" b="1" dirty="0" err="1">
                <a:solidFill>
                  <a:srgbClr val="569CD6"/>
                </a:solidFill>
                <a:effectLst/>
                <a:latin typeface="Consolas" panose="020B0609020204030204" pitchFamily="49" charset="0"/>
              </a:rPr>
              <a:t>textarea</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marL="0" indent="0">
              <a:buNone/>
            </a:pP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E2C7-99F4-A9D9-49AD-99468175BF3E}"/>
              </a:ext>
            </a:extLst>
          </p:cNvPr>
          <p:cNvSpPr>
            <a:spLocks noGrp="1"/>
          </p:cNvSpPr>
          <p:nvPr>
            <p:ph type="title"/>
          </p:nvPr>
        </p:nvSpPr>
        <p:spPr/>
        <p:txBody>
          <a:bodyPr/>
          <a:lstStyle/>
          <a:p>
            <a:r>
              <a:rPr lang="en-US" dirty="0">
                <a:sym typeface="+mn-ea"/>
              </a:rPr>
              <a:t>HTML Tags</a:t>
            </a:r>
            <a:endParaRPr lang="en-US" dirty="0"/>
          </a:p>
        </p:txBody>
      </p:sp>
      <p:sp>
        <p:nvSpPr>
          <p:cNvPr id="3" name="Content Placeholder 2">
            <a:extLst>
              <a:ext uri="{FF2B5EF4-FFF2-40B4-BE49-F238E27FC236}">
                <a16:creationId xmlns:a16="http://schemas.microsoft.com/office/drawing/2014/main" id="{13DAE092-0CA7-B75D-A2C9-C30A4021632E}"/>
              </a:ext>
            </a:extLst>
          </p:cNvPr>
          <p:cNvSpPr>
            <a:spLocks noGrp="1"/>
          </p:cNvSpPr>
          <p:nvPr>
            <p:ph idx="1"/>
          </p:nvPr>
        </p:nvSpPr>
        <p:spPr/>
        <p:txBody>
          <a:bodyPr>
            <a:normAutofit/>
          </a:bodyPr>
          <a:lstStyle/>
          <a:p>
            <a:pPr marL="0" indent="0">
              <a:buNone/>
            </a:pPr>
            <a:r>
              <a:rPr lang="en-US" altLang="en-US" sz="2800" b="1" dirty="0">
                <a:solidFill>
                  <a:schemeClr val="accent1">
                    <a:lumMod val="75000"/>
                  </a:schemeClr>
                </a:solidFill>
              </a:rPr>
              <a:t>&lt;</a:t>
            </a:r>
            <a:r>
              <a:rPr lang="en-US" altLang="en-US" sz="2800" b="1" dirty="0" err="1">
                <a:solidFill>
                  <a:schemeClr val="accent1">
                    <a:lumMod val="75000"/>
                  </a:schemeClr>
                </a:solidFill>
              </a:rPr>
              <a:t>iframe</a:t>
            </a:r>
            <a:r>
              <a:rPr lang="en-US" altLang="en-US" sz="2800" b="1" dirty="0">
                <a:solidFill>
                  <a:schemeClr val="accent1">
                    <a:lumMod val="75000"/>
                  </a:schemeClr>
                </a:solidFill>
              </a:rPr>
              <a:t>&gt; </a:t>
            </a:r>
            <a:r>
              <a:rPr lang="en-US" altLang="en-US" sz="2800" dirty="0"/>
              <a:t>Creates a frame, which is an independently scrollable region of a web browser’s client window. The HTML &lt;</a:t>
            </a:r>
            <a:r>
              <a:rPr lang="en-US" altLang="en-US" sz="2800" dirty="0" err="1"/>
              <a:t>iframe</a:t>
            </a:r>
            <a:r>
              <a:rPr lang="en-US" altLang="en-US" sz="2800" dirty="0"/>
              <a:t>&gt; tag specifies an inline frame. An </a:t>
            </a:r>
            <a:r>
              <a:rPr lang="en-US" altLang="en-US" sz="2800" b="1" dirty="0"/>
              <a:t>inline frame is used to embed another document within the current HTML document</a:t>
            </a:r>
            <a:r>
              <a:rPr lang="en-US" altLang="en-US" sz="2800" dirty="0"/>
              <a:t>.</a:t>
            </a:r>
          </a:p>
          <a:p>
            <a:pPr marL="0" indent="0">
              <a:buNone/>
            </a:pPr>
            <a:endParaRPr lang="en-US" dirty="0"/>
          </a:p>
        </p:txBody>
      </p:sp>
    </p:spTree>
    <p:extLst>
      <p:ext uri="{BB962C8B-B14F-4D97-AF65-F5344CB8AC3E}">
        <p14:creationId xmlns:p14="http://schemas.microsoft.com/office/powerpoint/2010/main" val="367220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C6C0-9A98-7390-8082-2BA991E5265B}"/>
              </a:ext>
            </a:extLst>
          </p:cNvPr>
          <p:cNvSpPr>
            <a:spLocks noGrp="1"/>
          </p:cNvSpPr>
          <p:nvPr>
            <p:ph type="title"/>
          </p:nvPr>
        </p:nvSpPr>
        <p:spPr/>
        <p:txBody>
          <a:bodyPr/>
          <a:lstStyle/>
          <a:p>
            <a:r>
              <a:rPr lang="en-US" dirty="0" err="1"/>
              <a:t>Iframe</a:t>
            </a:r>
            <a:r>
              <a:rPr lang="en-US" dirty="0"/>
              <a:t> Example</a:t>
            </a:r>
          </a:p>
        </p:txBody>
      </p:sp>
      <p:sp>
        <p:nvSpPr>
          <p:cNvPr id="3" name="Content Placeholder 2">
            <a:extLst>
              <a:ext uri="{FF2B5EF4-FFF2-40B4-BE49-F238E27FC236}">
                <a16:creationId xmlns:a16="http://schemas.microsoft.com/office/drawing/2014/main" id="{61F2EFC0-B870-F8AA-CCA6-0A653C6D1C62}"/>
              </a:ext>
            </a:extLst>
          </p:cNvPr>
          <p:cNvSpPr>
            <a:spLocks noGrp="1"/>
          </p:cNvSpPr>
          <p:nvPr>
            <p:ph idx="1"/>
          </p:nvPr>
        </p:nvSpPr>
        <p:spPr/>
        <p:txBody>
          <a:bodyPr>
            <a:normAutofit/>
          </a:bodyPr>
          <a:lstStyle/>
          <a:p>
            <a:pPr>
              <a:lnSpc>
                <a:spcPts val="1425"/>
              </a:lnSpc>
              <a:buNone/>
            </a:pPr>
            <a:endParaRPr lang="en-US" dirty="0"/>
          </a:p>
          <a:p>
            <a:pPr>
              <a:lnSpc>
                <a:spcPts val="1425"/>
              </a:lnSpc>
              <a:buNone/>
            </a:pP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iframe</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err="1">
                <a:solidFill>
                  <a:srgbClr val="9CDCFE"/>
                </a:solidFill>
                <a:effectLst/>
                <a:latin typeface="Consolas" panose="020B0609020204030204" pitchFamily="49" charset="0"/>
              </a:rPr>
              <a:t>src</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"https://www.google.com/maps?q=23.7868726913524</a:t>
            </a:r>
          </a:p>
          <a:p>
            <a:pPr>
              <a:lnSpc>
                <a:spcPts val="1425"/>
              </a:lnSpc>
              <a:buNone/>
            </a:pPr>
            <a:r>
              <a:rPr lang="en-US" b="0" dirty="0">
                <a:solidFill>
                  <a:srgbClr val="CE9178"/>
                </a:solidFill>
                <a:effectLst/>
                <a:latin typeface="Consolas" panose="020B0609020204030204" pitchFamily="49" charset="0"/>
              </a:rPr>
              <a:t>46, 90.34164100277846&amp;output=embed"</a:t>
            </a:r>
            <a:endParaRPr lang="en-US" b="0" dirty="0">
              <a:solidFill>
                <a:srgbClr val="CCCCCC"/>
              </a:solidFill>
              <a:effectLst/>
              <a:latin typeface="Consolas" panose="020B0609020204030204" pitchFamily="49" charset="0"/>
            </a:endParaRPr>
          </a:p>
          <a:p>
            <a:pPr>
              <a:lnSpc>
                <a:spcPts val="1425"/>
              </a:lnSpc>
              <a:buNone/>
            </a:pPr>
            <a:endParaRPr lang="en-US" dirty="0">
              <a:solidFill>
                <a:srgbClr val="CCCCCC"/>
              </a:solidFill>
              <a:latin typeface="Consolas" panose="020B0609020204030204" pitchFamily="49" charset="0"/>
            </a:endParaRPr>
          </a:p>
          <a:p>
            <a:pPr>
              <a:lnSpc>
                <a:spcPts val="1425"/>
              </a:lnSpc>
              <a:buNone/>
            </a:pPr>
            <a:r>
              <a:rPr lang="en-US" b="0" dirty="0">
                <a:solidFill>
                  <a:srgbClr val="9CDCFE"/>
                </a:solidFill>
                <a:effectLst/>
                <a:latin typeface="Consolas" panose="020B0609020204030204" pitchFamily="49" charset="0"/>
              </a:rPr>
              <a:t>width</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“500"</a:t>
            </a:r>
            <a:endParaRPr lang="en-US" b="0" dirty="0">
              <a:solidFill>
                <a:srgbClr val="CCCCCC"/>
              </a:solidFill>
              <a:effectLst/>
              <a:latin typeface="Consolas" panose="020B0609020204030204" pitchFamily="49" charset="0"/>
            </a:endParaRPr>
          </a:p>
          <a:p>
            <a:pPr>
              <a:lnSpc>
                <a:spcPts val="1425"/>
              </a:lnSpc>
              <a:buNone/>
            </a:pPr>
            <a:endParaRPr lang="en-US" dirty="0">
              <a:solidFill>
                <a:srgbClr val="CCCCCC"/>
              </a:solidFill>
              <a:latin typeface="Consolas" panose="020B0609020204030204" pitchFamily="49" charset="0"/>
            </a:endParaRPr>
          </a:p>
          <a:p>
            <a:pPr>
              <a:lnSpc>
                <a:spcPts val="1425"/>
              </a:lnSpc>
              <a:buNone/>
            </a:pPr>
            <a:r>
              <a:rPr lang="en-US" b="0" dirty="0">
                <a:solidFill>
                  <a:srgbClr val="9CDCFE"/>
                </a:solidFill>
                <a:effectLst/>
                <a:latin typeface="Consolas" panose="020B0609020204030204" pitchFamily="49" charset="0"/>
              </a:rPr>
              <a:t>height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"300"</a:t>
            </a:r>
            <a:endParaRPr lang="en-US" b="0" dirty="0">
              <a:solidFill>
                <a:srgbClr val="CCCCCC"/>
              </a:solidFill>
              <a:effectLst/>
              <a:latin typeface="Consolas" panose="020B0609020204030204" pitchFamily="49" charset="0"/>
            </a:endParaRPr>
          </a:p>
          <a:p>
            <a:pPr>
              <a:lnSpc>
                <a:spcPts val="1425"/>
              </a:lnSpc>
              <a:buNone/>
            </a:pPr>
            <a:endParaRPr lang="en-US" dirty="0">
              <a:solidFill>
                <a:srgbClr val="CCCCCC"/>
              </a:solidFill>
              <a:latin typeface="Consolas" panose="020B0609020204030204" pitchFamily="49" charset="0"/>
            </a:endParaRPr>
          </a:p>
          <a:p>
            <a:pPr>
              <a:lnSpc>
                <a:spcPts val="1425"/>
              </a:lnSpc>
              <a:buNone/>
            </a:pPr>
            <a:r>
              <a:rPr lang="en-US" b="0" dirty="0">
                <a:solidFill>
                  <a:srgbClr val="808080"/>
                </a:solidFill>
                <a:effectLst/>
                <a:latin typeface="Consolas" panose="020B0609020204030204" pitchFamily="49" charset="0"/>
              </a:rPr>
              <a:t>&gt;&lt;/</a:t>
            </a:r>
            <a:r>
              <a:rPr lang="en-US" b="0" dirty="0" err="1">
                <a:solidFill>
                  <a:srgbClr val="569CD6"/>
                </a:solidFill>
                <a:effectLst/>
                <a:latin typeface="Consolas" panose="020B0609020204030204" pitchFamily="49" charset="0"/>
              </a:rPr>
              <a:t>iframe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06382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Special Characters in HTML</a:t>
            </a:r>
          </a:p>
        </p:txBody>
      </p:sp>
      <p:sp>
        <p:nvSpPr>
          <p:cNvPr id="3" name="Content Placeholder 2"/>
          <p:cNvSpPr>
            <a:spLocks noGrp="1"/>
          </p:cNvSpPr>
          <p:nvPr>
            <p:ph idx="1"/>
          </p:nvPr>
        </p:nvSpPr>
        <p:spPr/>
        <p:txBody>
          <a:bodyPr>
            <a:normAutofit/>
          </a:bodyPr>
          <a:lstStyle/>
          <a:p>
            <a:pPr marL="0" indent="0" algn="just">
              <a:buNone/>
            </a:pPr>
            <a:r>
              <a:rPr lang="en-US" altLang="en-US" sz="2400" dirty="0">
                <a:latin typeface="Times New Roman" panose="02020603050405020304" charset="0"/>
                <a:cs typeface="Times New Roman" panose="02020603050405020304" charset="0"/>
              </a:rPr>
              <a:t>Several characters in HTML have special meanings with a specialized purpose. For example, the less than symbol</a:t>
            </a:r>
            <a:r>
              <a:rPr lang="en-US" altLang="en-US" sz="2400" b="1" dirty="0">
                <a:latin typeface="Times New Roman" panose="02020603050405020304" charset="0"/>
                <a:cs typeface="Times New Roman" panose="02020603050405020304" charset="0"/>
              </a:rPr>
              <a:t> &lt; in HTML signifies the beginning of a tag to be interpreted by the browser</a:t>
            </a:r>
            <a:r>
              <a:rPr lang="en-US" altLang="en-US" sz="2400" dirty="0">
                <a:latin typeface="Times New Roman" panose="02020603050405020304" charset="0"/>
                <a:cs typeface="Times New Roman" panose="02020603050405020304" charset="0"/>
              </a:rPr>
              <a:t>. Therefore, the &lt; character cannot be used in normal text within the HTML document. Similarly, special characters, such as </a:t>
            </a:r>
            <a:r>
              <a:rPr lang="en-US" altLang="en-US" sz="2400" b="1" dirty="0">
                <a:latin typeface="Times New Roman" panose="02020603050405020304" charset="0"/>
                <a:cs typeface="Times New Roman" panose="02020603050405020304" charset="0"/>
              </a:rPr>
              <a:t>copyright symbols, the registered trademark symbol, angle brackets, and the ampersand symbol (&amp;), require special treatment</a:t>
            </a:r>
            <a:r>
              <a:rPr lang="en-US" altLang="en-US" sz="2400" dirty="0">
                <a:latin typeface="Times New Roman" panose="02020603050405020304" charset="0"/>
                <a:cs typeface="Times New Roman" panose="02020603050405020304" charset="0"/>
              </a:rPr>
              <a:t>. To use these symbols, a replacement code has to be used instead. These characters are referred to as “entities” and are referenced using a particular code that is rendered by the browser for the correct character. The </a:t>
            </a:r>
            <a:r>
              <a:rPr lang="en-US" altLang="en-US" sz="2400" b="1" dirty="0">
                <a:latin typeface="Times New Roman" panose="02020603050405020304" charset="0"/>
                <a:cs typeface="Times New Roman" panose="02020603050405020304" charset="0"/>
              </a:rPr>
              <a:t>code always begins with an ampersand ‘&amp;’ and ends with a semicolon ‘;’</a:t>
            </a:r>
            <a:r>
              <a:rPr lang="en-US" altLang="en-US" sz="2400" dirty="0">
                <a:latin typeface="Times New Roman" panose="02020603050405020304" charset="0"/>
                <a:cs typeface="Times New Roman" panose="02020603050405020304" charset="0"/>
              </a:rPr>
              <a:t>. For example, the entity for the ampersand is ‘&amp;amp;’.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Special Characters in HTML</a:t>
            </a:r>
            <a:endParaRPr lang="en-US"/>
          </a:p>
        </p:txBody>
      </p:sp>
      <p:pic>
        <p:nvPicPr>
          <p:cNvPr id="4" name="Picture 3" descr="3"/>
          <p:cNvPicPr>
            <a:picLocks noChangeAspect="1"/>
          </p:cNvPicPr>
          <p:nvPr/>
        </p:nvPicPr>
        <p:blipFill>
          <a:blip r:embed="rId2"/>
          <a:stretch>
            <a:fillRect/>
          </a:stretch>
        </p:blipFill>
        <p:spPr>
          <a:xfrm>
            <a:off x="3194685" y="2269490"/>
            <a:ext cx="5801995" cy="3213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Hypertext Markup Language (HTML)</a:t>
            </a:r>
          </a:p>
        </p:txBody>
      </p:sp>
      <p:sp>
        <p:nvSpPr>
          <p:cNvPr id="3" name="Content Placeholder 2"/>
          <p:cNvSpPr>
            <a:spLocks noGrp="1"/>
          </p:cNvSpPr>
          <p:nvPr>
            <p:ph idx="1"/>
          </p:nvPr>
        </p:nvSpPr>
        <p:spPr>
          <a:xfrm>
            <a:off x="838200" y="1825625"/>
            <a:ext cx="10515600" cy="4585970"/>
          </a:xfrm>
        </p:spPr>
        <p:txBody>
          <a:bodyPr>
            <a:noAutofit/>
          </a:bodyPr>
          <a:lstStyle/>
          <a:p>
            <a:pPr algn="just"/>
            <a:r>
              <a:rPr lang="en-US" altLang="en-US" sz="2400" dirty="0">
                <a:latin typeface="Times New Roman" panose="02020603050405020304" charset="0"/>
                <a:cs typeface="Times New Roman" panose="02020603050405020304" charset="0"/>
              </a:rPr>
              <a:t>Hypertext Markup Language (HTML) is a </a:t>
            </a:r>
            <a:r>
              <a:rPr lang="en-US" altLang="en-US" sz="2400" b="1" dirty="0">
                <a:latin typeface="Times New Roman" panose="02020603050405020304" charset="0"/>
                <a:cs typeface="Times New Roman" panose="02020603050405020304" charset="0"/>
              </a:rPr>
              <a:t>simple text formatting language </a:t>
            </a:r>
            <a:r>
              <a:rPr lang="en-US" altLang="en-US" sz="2400" dirty="0">
                <a:latin typeface="Times New Roman" panose="02020603050405020304" charset="0"/>
                <a:cs typeface="Times New Roman" panose="02020603050405020304" charset="0"/>
              </a:rPr>
              <a:t>for </a:t>
            </a:r>
            <a:r>
              <a:rPr lang="en-US" altLang="en-US" sz="2400" b="1" dirty="0">
                <a:latin typeface="Times New Roman" panose="02020603050405020304" charset="0"/>
                <a:cs typeface="Times New Roman" panose="02020603050405020304" charset="0"/>
              </a:rPr>
              <a:t>annotating a document </a:t>
            </a:r>
            <a:r>
              <a:rPr lang="en-US" altLang="en-US" sz="2400" dirty="0">
                <a:latin typeface="Times New Roman" panose="02020603050405020304" charset="0"/>
                <a:cs typeface="Times New Roman" panose="02020603050405020304" charset="0"/>
              </a:rPr>
              <a:t>in a way that is syntactically distinguishable from the text, thus creating hypertext documents. A </a:t>
            </a:r>
            <a:r>
              <a:rPr lang="en-US" altLang="en-US" sz="2400" b="1" dirty="0">
                <a:latin typeface="Times New Roman" panose="02020603050405020304" charset="0"/>
                <a:cs typeface="Times New Roman" panose="02020603050405020304" charset="0"/>
              </a:rPr>
              <a:t>hypertext document is viewed in a web browser like Internet Explorer or Netscape Navigator</a:t>
            </a:r>
            <a:r>
              <a:rPr lang="en-US" altLang="en-US" sz="2400" dirty="0">
                <a:latin typeface="Times New Roman" panose="02020603050405020304" charset="0"/>
                <a:cs typeface="Times New Roman" panose="02020603050405020304" charset="0"/>
              </a:rPr>
              <a:t>. The browser is a program that understands the document written in HTML and displays it by interpreting its contents. </a:t>
            </a:r>
          </a:p>
          <a:p>
            <a:pPr algn="just"/>
            <a:r>
              <a:rPr lang="en-US" altLang="en-US" sz="2400" dirty="0">
                <a:latin typeface="Times New Roman" panose="02020603050405020304" charset="0"/>
                <a:cs typeface="Times New Roman" panose="02020603050405020304" charset="0"/>
              </a:rPr>
              <a:t>A unique feature of this versatile language is that </a:t>
            </a:r>
            <a:r>
              <a:rPr lang="en-US" altLang="en-US" sz="2400" b="1" dirty="0">
                <a:latin typeface="Times New Roman" panose="02020603050405020304" charset="0"/>
                <a:cs typeface="Times New Roman" panose="02020603050405020304" charset="0"/>
              </a:rPr>
              <a:t>it allows the creation of links, also known as hyperlinks</a:t>
            </a:r>
            <a:r>
              <a:rPr lang="en-US" altLang="en-US" sz="2400" dirty="0">
                <a:latin typeface="Times New Roman" panose="02020603050405020304" charset="0"/>
                <a:cs typeface="Times New Roman" panose="02020603050405020304" charset="0"/>
              </a:rPr>
              <a:t>. These links are references to data that the user follows </a:t>
            </a:r>
            <a:r>
              <a:rPr lang="en-US" altLang="en-US" sz="2400" b="1" dirty="0">
                <a:latin typeface="Times New Roman" panose="02020603050405020304" charset="0"/>
                <a:cs typeface="Times New Roman" panose="02020603050405020304" charset="0"/>
              </a:rPr>
              <a:t>by clicking or hovering</a:t>
            </a:r>
            <a:r>
              <a:rPr lang="en-US" altLang="en-US" sz="2400" dirty="0">
                <a:latin typeface="Times New Roman" panose="02020603050405020304" charset="0"/>
                <a:cs typeface="Times New Roman" panose="02020603050405020304" charset="0"/>
              </a:rPr>
              <a:t>. A hyperlink may point to a whole document or a specific element within a document. Thus, “hypertext” means machine-readable text, “markup” means to structure it in a specific format, and “hyperlinks” are links from a hypertext document to another location, activated by clicking on the highlighted text, an icon, or a graphic image.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Picture 3" descr="4"/>
          <p:cNvPicPr>
            <a:picLocks noChangeAspect="1"/>
          </p:cNvPicPr>
          <p:nvPr/>
        </p:nvPicPr>
        <p:blipFill>
          <a:blip r:embed="rId2"/>
          <a:stretch>
            <a:fillRect/>
          </a:stretch>
        </p:blipFill>
        <p:spPr>
          <a:xfrm>
            <a:off x="799649" y="2194560"/>
            <a:ext cx="10592701" cy="3281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CSS</a:t>
            </a:r>
          </a:p>
        </p:txBody>
      </p:sp>
      <p:sp>
        <p:nvSpPr>
          <p:cNvPr id="3" name="Content Placeholder 2"/>
          <p:cNvSpPr>
            <a:spLocks noGrp="1"/>
          </p:cNvSpPr>
          <p:nvPr>
            <p:ph idx="1"/>
          </p:nvPr>
        </p:nvSpPr>
        <p:spPr/>
        <p:txBody>
          <a:bodyPr>
            <a:normAutofit/>
          </a:bodyPr>
          <a:lstStyle/>
          <a:p>
            <a:pPr marL="0" indent="0" algn="just">
              <a:buNone/>
            </a:pPr>
            <a:r>
              <a:rPr lang="en-US" altLang="en-US" sz="2400" dirty="0"/>
              <a:t>CSS is the </a:t>
            </a:r>
            <a:r>
              <a:rPr lang="en-US" altLang="en-US" sz="2400" b="1" dirty="0"/>
              <a:t>style language that defines layout of HTML documents </a:t>
            </a:r>
            <a:r>
              <a:rPr lang="en-US" altLang="en-US" sz="2400" dirty="0"/>
              <a:t>to control the look and feel of the content. HTML is used to </a:t>
            </a:r>
            <a:r>
              <a:rPr lang="en-US" altLang="en-US" sz="2400" b="1" dirty="0"/>
              <a:t>structure content, whereas CSS is used to format this structured content.</a:t>
            </a:r>
          </a:p>
          <a:p>
            <a:pPr marL="0" indent="0" algn="just">
              <a:buNone/>
            </a:pPr>
            <a:r>
              <a:rPr lang="en-US" altLang="en-US" sz="2400" dirty="0"/>
              <a:t>CSS provides a powerful and flexible way to control the details of web documents. It is just a set of style rules in a specific format. </a:t>
            </a:r>
            <a:r>
              <a:rPr lang="en-US" altLang="en-US" sz="2400" b="1" dirty="0"/>
              <a:t>They are stored in plain text files with the CSS filename extension.</a:t>
            </a:r>
            <a:r>
              <a:rPr lang="en-US" altLang="en-US" sz="2400" dirty="0"/>
              <a:t> Style sheets contain multiple style definitions. CSS is a language that defines the format for incorporating style information in a style sheet. While HTML is more concerned about the content, CSS is used to impose a particular style on the document. It separates the appearance from the content written in HTML.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Purpose of using CSS</a:t>
            </a:r>
          </a:p>
        </p:txBody>
      </p:sp>
      <p:sp>
        <p:nvSpPr>
          <p:cNvPr id="3" name="Content Placeholder 2"/>
          <p:cNvSpPr>
            <a:spLocks noGrp="1"/>
          </p:cNvSpPr>
          <p:nvPr>
            <p:ph idx="1"/>
          </p:nvPr>
        </p:nvSpPr>
        <p:spPr/>
        <p:txBody>
          <a:bodyPr>
            <a:normAutofit/>
          </a:bodyPr>
          <a:lstStyle/>
          <a:p>
            <a:pPr marL="0" indent="0" algn="just">
              <a:buNone/>
            </a:pPr>
            <a:r>
              <a:rPr lang="en-US" altLang="en-US" sz="2400" dirty="0"/>
              <a:t>The purpose of a style sheet is to create a presentation for an element or set of elements. </a:t>
            </a:r>
            <a:r>
              <a:rPr lang="en-US" altLang="en-US" sz="2400" b="1" dirty="0"/>
              <a:t>Binding an element to a style specification is very simple. </a:t>
            </a:r>
            <a:r>
              <a:rPr lang="en-US" altLang="en-US" sz="2400" dirty="0"/>
              <a:t>It consists </a:t>
            </a:r>
            <a:r>
              <a:rPr lang="en-US" altLang="en-US" sz="2400" b="1" dirty="0"/>
              <a:t>of an element, followed by its associated style defined within curly braces: Element {Style Specification}.</a:t>
            </a:r>
          </a:p>
          <a:p>
            <a:pPr marL="0" indent="0" algn="just">
              <a:buNone/>
            </a:pPr>
            <a:r>
              <a:rPr lang="en-US" altLang="en-US" sz="2400" dirty="0"/>
              <a:t>For example, for binding a style rule to the element such that a </a:t>
            </a:r>
            <a:r>
              <a:rPr lang="en-US" altLang="en-US" sz="2400" b="1" dirty="0"/>
              <a:t>28-point impact font is used every time, the following rule would display the desired result:</a:t>
            </a:r>
          </a:p>
          <a:p>
            <a:pPr marL="0" indent="0" algn="just">
              <a:buNone/>
            </a:pPr>
            <a:endParaRPr lang="en-US" altLang="en-US" sz="2400" dirty="0"/>
          </a:p>
        </p:txBody>
      </p:sp>
      <p:pic>
        <p:nvPicPr>
          <p:cNvPr id="4" name="Picture 3" descr="5"/>
          <p:cNvPicPr>
            <a:picLocks noChangeAspect="1"/>
          </p:cNvPicPr>
          <p:nvPr/>
        </p:nvPicPr>
        <p:blipFill>
          <a:blip r:embed="rId2"/>
          <a:stretch>
            <a:fillRect/>
          </a:stretch>
        </p:blipFill>
        <p:spPr>
          <a:xfrm>
            <a:off x="2162175" y="4661535"/>
            <a:ext cx="8008620" cy="749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Cascading style Sheets Page Layout</a:t>
            </a:r>
          </a:p>
        </p:txBody>
      </p:sp>
      <p:sp>
        <p:nvSpPr>
          <p:cNvPr id="3" name="Content Placeholder 2"/>
          <p:cNvSpPr>
            <a:spLocks noGrp="1"/>
          </p:cNvSpPr>
          <p:nvPr>
            <p:ph idx="1"/>
          </p:nvPr>
        </p:nvSpPr>
        <p:spPr/>
        <p:txBody>
          <a:bodyPr/>
          <a:lstStyle/>
          <a:p>
            <a:pPr marL="0" indent="0" algn="just">
              <a:buNone/>
            </a:pPr>
            <a:r>
              <a:rPr lang="en-US" altLang="en-US" b="1" dirty="0"/>
              <a:t>A CSS file consists of one or more style rules</a:t>
            </a:r>
            <a:r>
              <a:rPr lang="en-US" altLang="en-US" dirty="0"/>
              <a:t>. Every rule specifies the appearance of the content of HTML documents. </a:t>
            </a:r>
            <a:r>
              <a:rPr lang="en-US" altLang="en-US" b="1" dirty="0"/>
              <a:t>A style rule further is divided into two body parts—the selector and the declaration.</a:t>
            </a:r>
            <a:r>
              <a:rPr lang="en-US" altLang="en-US" dirty="0"/>
              <a:t> For example:</a:t>
            </a:r>
          </a:p>
          <a:p>
            <a:pPr marL="0" indent="0" algn="just">
              <a:buNone/>
            </a:pPr>
            <a:endParaRPr lang="en-US" altLang="en-US" dirty="0"/>
          </a:p>
          <a:p>
            <a:pPr marL="0" indent="0" algn="just">
              <a:buNone/>
            </a:pPr>
            <a:endParaRPr lang="en-US" altLang="en-US" dirty="0"/>
          </a:p>
          <a:p>
            <a:pPr marL="0" indent="0" algn="just">
              <a:buNone/>
            </a:pPr>
            <a:r>
              <a:rPr lang="en-US" altLang="en-US" dirty="0"/>
              <a:t>Here, the </a:t>
            </a:r>
            <a:r>
              <a:rPr lang="en-US" altLang="en-US" b="1" dirty="0"/>
              <a:t>body</a:t>
            </a:r>
            <a:r>
              <a:rPr lang="en-US" altLang="en-US" dirty="0"/>
              <a:t> is the </a:t>
            </a:r>
            <a:r>
              <a:rPr lang="en-US" altLang="en-US" b="1" dirty="0">
                <a:solidFill>
                  <a:srgbClr val="C00000"/>
                </a:solidFill>
              </a:rPr>
              <a:t>selector</a:t>
            </a:r>
            <a:r>
              <a:rPr lang="en-US" altLang="en-US" dirty="0"/>
              <a:t> whereas the </a:t>
            </a:r>
            <a:r>
              <a:rPr lang="en-US" altLang="en-US" b="1" dirty="0"/>
              <a:t>declaration is included in curly braces</a:t>
            </a:r>
            <a:r>
              <a:rPr lang="en-US" altLang="en-US" dirty="0"/>
              <a:t>. The selector specifies which body part will be affected by this style rule.</a:t>
            </a:r>
          </a:p>
        </p:txBody>
      </p:sp>
      <p:pic>
        <p:nvPicPr>
          <p:cNvPr id="4" name="Picture 3" descr="6"/>
          <p:cNvPicPr>
            <a:picLocks noChangeAspect="1"/>
          </p:cNvPicPr>
          <p:nvPr/>
        </p:nvPicPr>
        <p:blipFill>
          <a:blip r:embed="rId2"/>
          <a:stretch>
            <a:fillRect/>
          </a:stretch>
        </p:blipFill>
        <p:spPr>
          <a:xfrm>
            <a:off x="3442335" y="3429000"/>
            <a:ext cx="4965700" cy="857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Cascading style Sheets Page Layout</a:t>
            </a:r>
            <a:endParaRPr lang="en-US"/>
          </a:p>
        </p:txBody>
      </p:sp>
      <p:sp>
        <p:nvSpPr>
          <p:cNvPr id="3" name="Content Placeholder 2"/>
          <p:cNvSpPr>
            <a:spLocks noGrp="1"/>
          </p:cNvSpPr>
          <p:nvPr>
            <p:ph idx="1"/>
          </p:nvPr>
        </p:nvSpPr>
        <p:spPr/>
        <p:txBody>
          <a:bodyPr>
            <a:noAutofit/>
          </a:bodyPr>
          <a:lstStyle/>
          <a:p>
            <a:pPr marL="0" indent="0" algn="just">
              <a:buNone/>
            </a:pPr>
            <a:r>
              <a:rPr lang="en-US" altLang="en-US" sz="2400" b="1" dirty="0">
                <a:solidFill>
                  <a:schemeClr val="accent1">
                    <a:lumMod val="50000"/>
                  </a:schemeClr>
                </a:solidFill>
              </a:rPr>
              <a:t>Inline style sheets: </a:t>
            </a:r>
            <a:r>
              <a:rPr lang="en-US" altLang="en-US" sz="2400" b="1" dirty="0"/>
              <a:t>This is the simplest way to attach a style tag–simply include a style attribute with the tag along with a list of properties and their values. </a:t>
            </a:r>
            <a:r>
              <a:rPr lang="en-US" altLang="en-US" sz="2400" dirty="0"/>
              <a:t>The browser uses those style properties and values to render the contents of just this instance of the tag. </a:t>
            </a:r>
          </a:p>
          <a:p>
            <a:pPr marL="0" indent="0" algn="just">
              <a:buNone/>
            </a:pPr>
            <a:r>
              <a:rPr lang="en-US" altLang="en-US" sz="2400" dirty="0"/>
              <a:t>For example:</a:t>
            </a:r>
          </a:p>
          <a:p>
            <a:pPr marL="0" indent="0" algn="just">
              <a:buNone/>
            </a:pPr>
            <a:endParaRPr lang="en-US" altLang="en-US" sz="2400" dirty="0"/>
          </a:p>
          <a:p>
            <a:pPr algn="just">
              <a:lnSpc>
                <a:spcPts val="1425"/>
              </a:lnSpc>
              <a:buNone/>
            </a:pPr>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h1</a:t>
            </a:r>
            <a:r>
              <a:rPr lang="en-US" sz="2000" b="1" dirty="0">
                <a:solidFill>
                  <a:srgbClr val="CCCCCC"/>
                </a:solidFill>
                <a:effectLst/>
                <a:latin typeface="Consolas" panose="020B0609020204030204" pitchFamily="49" charset="0"/>
              </a:rPr>
              <a:t> </a:t>
            </a:r>
            <a:r>
              <a:rPr lang="en-US" sz="2000" b="1" dirty="0">
                <a:solidFill>
                  <a:srgbClr val="9CDCFE"/>
                </a:solidFill>
                <a:effectLst/>
                <a:latin typeface="Consolas" panose="020B0609020204030204" pitchFamily="49" charset="0"/>
              </a:rPr>
              <a:t>style</a:t>
            </a:r>
            <a:r>
              <a:rPr lang="en-US" sz="2000" b="1" dirty="0">
                <a:solidFill>
                  <a:srgbClr val="CCCCCC"/>
                </a:solidFill>
                <a:effectLst/>
                <a:latin typeface="Consolas" panose="020B0609020204030204" pitchFamily="49" charset="0"/>
              </a:rPr>
              <a:t>=</a:t>
            </a:r>
            <a:r>
              <a:rPr lang="en-US" sz="2000" b="1" dirty="0">
                <a:solidFill>
                  <a:srgbClr val="CE9178"/>
                </a:solidFill>
                <a:effectLst/>
                <a:latin typeface="Consolas" panose="020B0609020204030204" pitchFamily="49" charset="0"/>
              </a:rPr>
              <a:t>"color: red; background: black;"</a:t>
            </a:r>
            <a:r>
              <a:rPr lang="en-US" sz="2000" b="1" dirty="0">
                <a:solidFill>
                  <a:srgbClr val="CCCCCC"/>
                </a:solidFill>
                <a:effectLst/>
                <a:latin typeface="Consolas" panose="020B0609020204030204" pitchFamily="49" charset="0"/>
              </a:rPr>
              <a:t> </a:t>
            </a:r>
            <a:r>
              <a:rPr lang="en-US" sz="2000" b="1" dirty="0">
                <a:solidFill>
                  <a:srgbClr val="808080"/>
                </a:solidFill>
                <a:effectLst/>
                <a:latin typeface="Consolas" panose="020B0609020204030204" pitchFamily="49" charset="0"/>
              </a:rPr>
              <a:t>&gt;</a:t>
            </a:r>
            <a:r>
              <a:rPr lang="en-US" sz="2000" b="1" dirty="0">
                <a:effectLst/>
                <a:latin typeface="Consolas" panose="020B0609020204030204" pitchFamily="49" charset="0"/>
              </a:rPr>
              <a:t>Heading Here!</a:t>
            </a:r>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h1</a:t>
            </a:r>
            <a:r>
              <a:rPr lang="en-US" sz="2000" b="1" dirty="0">
                <a:solidFill>
                  <a:srgbClr val="808080"/>
                </a:solidFill>
                <a:effectLst/>
                <a:latin typeface="Consolas" panose="020B0609020204030204" pitchFamily="49" charset="0"/>
              </a:rPr>
              <a:t>&gt;</a:t>
            </a:r>
          </a:p>
          <a:p>
            <a:pPr algn="just">
              <a:lnSpc>
                <a:spcPts val="1425"/>
              </a:lnSpc>
              <a:buNone/>
            </a:pPr>
            <a:endParaRPr lang="en-US" altLang="en-US" sz="2400" dirty="0"/>
          </a:p>
          <a:p>
            <a:pPr marL="0" indent="0" algn="just">
              <a:buNone/>
            </a:pPr>
            <a:r>
              <a:rPr lang="en-US" altLang="en-US" sz="2400" dirty="0"/>
              <a:t>This type of </a:t>
            </a:r>
            <a:r>
              <a:rPr lang="en-US" altLang="en-US" sz="2400" b="1" dirty="0"/>
              <a:t>style definition is called inline </a:t>
            </a:r>
            <a:r>
              <a:rPr lang="en-US" altLang="en-US" sz="2400" dirty="0"/>
              <a:t>because it occurs with the tag as it </a:t>
            </a:r>
          </a:p>
          <a:p>
            <a:pPr marL="0" indent="0" algn="just">
              <a:buNone/>
            </a:pPr>
            <a:r>
              <a:rPr lang="en-US" altLang="en-US" sz="2400" dirty="0"/>
              <a:t>appears in the document. The scope of the style covers that tag only. It is the least flexible method.</a:t>
            </a:r>
          </a:p>
          <a:p>
            <a:pPr marL="0" indent="0" algn="just">
              <a:buNone/>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Cascading style Sheets Page Layout</a:t>
            </a:r>
            <a:endParaRPr lang="en-US"/>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altLang="en-US" sz="2400" b="1" dirty="0">
                <a:solidFill>
                  <a:schemeClr val="accent1">
                    <a:lumMod val="50000"/>
                  </a:schemeClr>
                </a:solidFill>
              </a:rPr>
              <a:t>Internal style sheets:</a:t>
            </a:r>
            <a:r>
              <a:rPr lang="en-US" altLang="en-US" sz="2400" dirty="0"/>
              <a:t> These are also known as </a:t>
            </a:r>
            <a:r>
              <a:rPr lang="en-US" altLang="en-US" sz="2400" b="1" dirty="0"/>
              <a:t>document-level style sheets </a:t>
            </a:r>
            <a:r>
              <a:rPr lang="en-US" altLang="en-US" sz="2400" dirty="0"/>
              <a:t>and </a:t>
            </a:r>
            <a:r>
              <a:rPr lang="en-US" altLang="en-US" sz="2400" b="1" dirty="0"/>
              <a:t>embedded style sheets</a:t>
            </a:r>
            <a:r>
              <a:rPr lang="en-US" altLang="en-US" sz="2400" dirty="0"/>
              <a:t>. The real power of style sheets becomes more evident when you place a list of presentation rules within the head of a document. Enclosed within their own &lt;style&gt; and &lt;/style&gt; tags, these “document-level” style sheets affect all the same tags within that document except for tags that consist of an overriding inline style attribute. The </a:t>
            </a:r>
            <a:r>
              <a:rPr lang="en-US" altLang="en-US" sz="2400" b="1" dirty="0"/>
              <a:t>&lt;style&gt; tag must appear within the &lt;head&gt; of a document. Everything between the &lt;style&gt; and &lt;/style&gt; tags is considered part of the style rules to be applied to the document.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Cascading style Sheets Page Layout</a:t>
            </a:r>
            <a:endParaRPr lang="en-US"/>
          </a:p>
        </p:txBody>
      </p:sp>
      <p:sp>
        <p:nvSpPr>
          <p:cNvPr id="3" name="Content Placeholder 2"/>
          <p:cNvSpPr>
            <a:spLocks noGrp="1"/>
          </p:cNvSpPr>
          <p:nvPr>
            <p:ph idx="1"/>
          </p:nvPr>
        </p:nvSpPr>
        <p:spPr/>
        <p:txBody>
          <a:bodyPr>
            <a:normAutofit/>
          </a:bodyPr>
          <a:lstStyle/>
          <a:p>
            <a:pPr marL="0" indent="0" algn="just">
              <a:buNone/>
            </a:pPr>
            <a:r>
              <a:rPr lang="en-US" altLang="en-US" sz="2400" dirty="0">
                <a:latin typeface="Times New Roman" panose="02020603050405020304" pitchFamily="18" charset="0"/>
                <a:cs typeface="Times New Roman" panose="02020603050405020304" pitchFamily="18" charset="0"/>
              </a:rPr>
              <a:t>Several property-value pairs can be used but they must be separated by semicolons. Values are dependent on the properties. Some properties can have numeric values while some take a value from a predetermined set valid values.</a:t>
            </a:r>
          </a:p>
          <a:p>
            <a:pPr marL="0" indent="0" algn="just">
              <a:buNone/>
            </a:pPr>
            <a:r>
              <a:rPr lang="en-US" altLang="en-US" sz="2400" b="1" dirty="0">
                <a:solidFill>
                  <a:schemeClr val="accent1">
                    <a:lumMod val="50000"/>
                  </a:schemeClr>
                </a:solidFill>
                <a:latin typeface="Times New Roman" panose="02020603050405020304" pitchFamily="18" charset="0"/>
                <a:cs typeface="Times New Roman" panose="02020603050405020304" pitchFamily="18" charset="0"/>
              </a:rPr>
              <a:t>External style sheets: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Style rules can be kept in a separate file with a .CSS extension and then linked up with one or more HTML documents. </a:t>
            </a:r>
            <a:r>
              <a:rPr lang="en-US" altLang="en-US" sz="2400" dirty="0">
                <a:latin typeface="Times New Roman" panose="02020603050405020304" pitchFamily="18" charset="0"/>
                <a:cs typeface="Times New Roman" panose="02020603050405020304" pitchFamily="18" charset="0"/>
              </a:rPr>
              <a:t>This linking can be done by using the &lt;link&gt; tag within the &lt;head&gt;, as shown in the following example.</a:t>
            </a:r>
          </a:p>
          <a:p>
            <a:pPr marL="0" indent="0" algn="just">
              <a:buNone/>
            </a:pPr>
            <a:endParaRPr lang="en-US" altLang="en-US" sz="2400" dirty="0">
              <a:latin typeface="Times New Roman" panose="02020603050405020304" pitchFamily="18" charset="0"/>
              <a:cs typeface="Times New Roman" panose="02020603050405020304" pitchFamily="18" charset="0"/>
            </a:endParaRPr>
          </a:p>
        </p:txBody>
      </p:sp>
      <p:pic>
        <p:nvPicPr>
          <p:cNvPr id="4" name="Content Placeholder 3" descr="8"/>
          <p:cNvPicPr>
            <a:picLocks noChangeAspect="1"/>
          </p:cNvPicPr>
          <p:nvPr/>
        </p:nvPicPr>
        <p:blipFill>
          <a:blip r:embed="rId2"/>
          <a:stretch>
            <a:fillRect/>
          </a:stretch>
        </p:blipFill>
        <p:spPr>
          <a:xfrm>
            <a:off x="2392997" y="4293235"/>
            <a:ext cx="7406005" cy="9696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 Simple CSS Style Rules and Their Syntax</a:t>
            </a:r>
          </a:p>
        </p:txBody>
      </p:sp>
      <p:sp>
        <p:nvSpPr>
          <p:cNvPr id="3" name="Content Placeholder 2"/>
          <p:cNvSpPr>
            <a:spLocks noGrp="1"/>
          </p:cNvSpPr>
          <p:nvPr>
            <p:ph idx="1"/>
          </p:nvPr>
        </p:nvSpPr>
        <p:spPr/>
        <p:txBody>
          <a:bodyPr>
            <a:normAutofit fontScale="97500"/>
          </a:bodyPr>
          <a:lstStyle/>
          <a:p>
            <a:pPr marL="0" indent="0" algn="just">
              <a:buNone/>
            </a:pPr>
            <a:r>
              <a:rPr lang="en-US" altLang="en-US" sz="2400" dirty="0"/>
              <a:t>A CSS style rule is a rule that tells a browser how some part of a web page is to be displayed. For example, here are two simple style rules:</a:t>
            </a:r>
          </a:p>
          <a:p>
            <a:pPr marL="0" indent="0" algn="just">
              <a:buNone/>
            </a:pPr>
            <a:r>
              <a:rPr lang="en-US" altLang="en-US" sz="2400" dirty="0">
                <a:solidFill>
                  <a:schemeClr val="accent1">
                    <a:lumMod val="50000"/>
                  </a:schemeClr>
                </a:solidFill>
              </a:rPr>
              <a:t>body {background-color: yellow;}   /* selectors and declarations, property and property value*/</a:t>
            </a:r>
          </a:p>
          <a:p>
            <a:pPr marL="0" indent="0" algn="just">
              <a:buNone/>
            </a:pPr>
            <a:r>
              <a:rPr lang="en-US" altLang="en-US" sz="2400" dirty="0">
                <a:solidFill>
                  <a:schemeClr val="accent1">
                    <a:lumMod val="50000"/>
                  </a:schemeClr>
                </a:solidFill>
              </a:rPr>
              <a:t>h1 {color: blue;}</a:t>
            </a:r>
          </a:p>
          <a:p>
            <a:pPr marL="0" indent="0" algn="just">
              <a:buNone/>
            </a:pPr>
            <a:r>
              <a:rPr lang="en-US" altLang="en-US" sz="2400" dirty="0"/>
              <a:t>These style rules can be used to tell a browser that the entire body of a web page is to have a background color of yellow, and the text of every h1 element on that page is to be displayed in blue.</a:t>
            </a:r>
          </a:p>
          <a:p>
            <a:pPr marL="0" indent="0" algn="just">
              <a:buNone/>
            </a:pPr>
            <a:r>
              <a:rPr lang="en-US" altLang="en-US" sz="2400" b="1" dirty="0"/>
              <a:t>A collection of style rules is called a style sheet, so the two rules above could comprise a very simple style sheet for a web document</a:t>
            </a:r>
            <a:r>
              <a:rPr lang="en-US" altLang="en-US" sz="2400" dirty="0"/>
              <a:t>, as prepared by a web developer.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 Simple CSS Style Rules and Their Syntax</a:t>
            </a:r>
            <a:endParaRPr lang="en-US"/>
          </a:p>
        </p:txBody>
      </p:sp>
      <p:sp>
        <p:nvSpPr>
          <p:cNvPr id="3" name="Content Placeholder 2"/>
          <p:cNvSpPr>
            <a:spLocks noGrp="1"/>
          </p:cNvSpPr>
          <p:nvPr>
            <p:ph idx="1"/>
          </p:nvPr>
        </p:nvSpPr>
        <p:spPr/>
        <p:txBody>
          <a:bodyPr>
            <a:normAutofit/>
          </a:bodyPr>
          <a:lstStyle/>
          <a:p>
            <a:pPr marL="0" indent="0" algn="just">
              <a:buNone/>
            </a:pPr>
            <a:r>
              <a:rPr lang="en-US" altLang="en-US" sz="2400" dirty="0">
                <a:latin typeface="Times New Roman" panose="02020603050405020304" pitchFamily="18" charset="0"/>
                <a:cs typeface="Times New Roman" panose="02020603050405020304" pitchFamily="18" charset="0"/>
              </a:rPr>
              <a:t>The syntax of these two style rules is typical of any simple style rule. In this case, </a:t>
            </a:r>
            <a:r>
              <a:rPr lang="en-US" altLang="en-US" sz="2400" b="1" dirty="0">
                <a:latin typeface="Times New Roman" panose="02020603050405020304" pitchFamily="18" charset="0"/>
                <a:cs typeface="Times New Roman" panose="02020603050405020304" pitchFamily="18" charset="0"/>
              </a:rPr>
              <a:t>body and h1 are selectors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Think of a selector as the name of an HTML element tag that has been “selected” to have elements of that kind styled in a certain way. </a:t>
            </a:r>
          </a:p>
          <a:p>
            <a:pPr marL="0" indent="0" algn="just">
              <a:buNone/>
            </a:pPr>
            <a:r>
              <a:rPr lang="en-US" altLang="en-US" sz="2400" b="1" dirty="0">
                <a:latin typeface="Times New Roman" panose="02020603050405020304" pitchFamily="18" charset="0"/>
                <a:cs typeface="Times New Roman" panose="02020603050405020304" pitchFamily="18" charset="0"/>
              </a:rPr>
              <a:t>The other part of a rule, the part appearing within the braces, consists of one or more declarations. </a:t>
            </a:r>
            <a:r>
              <a:rPr lang="en-US" altLang="en-US" sz="2400" dirty="0">
                <a:latin typeface="Times New Roman" panose="02020603050405020304" pitchFamily="18" charset="0"/>
                <a:cs typeface="Times New Roman" panose="02020603050405020304" pitchFamily="18" charset="0"/>
              </a:rPr>
              <a:t>In this case, each rule has a single declaration. Multiple declarations are separated by semicolons (;), and even if there is only a single declaration, placing a semicolon after it is permitted and in fact may be regarded as a “best practice”. The braces and the declaration(s) contained therein are together referred to as a declaration block. </a:t>
            </a:r>
          </a:p>
          <a:p>
            <a:pPr marL="0" indent="0" algn="just">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ym typeface="+mn-ea"/>
              </a:rPr>
              <a:t> Simple CSS Style Rules and Their Syntax</a:t>
            </a:r>
            <a:endParaRPr lang="en-US" dirty="0"/>
          </a:p>
        </p:txBody>
      </p:sp>
      <p:sp>
        <p:nvSpPr>
          <p:cNvPr id="3" name="Content Placeholder 2"/>
          <p:cNvSpPr>
            <a:spLocks noGrp="1"/>
          </p:cNvSpPr>
          <p:nvPr>
            <p:ph idx="1"/>
          </p:nvPr>
        </p:nvSpPr>
        <p:spPr/>
        <p:txBody>
          <a:bodyPr>
            <a:normAutofit/>
          </a:bodyPr>
          <a:lstStyle/>
          <a:p>
            <a:pPr marL="0" indent="0" algn="just">
              <a:buNone/>
            </a:pPr>
            <a:r>
              <a:rPr lang="en-US" altLang="en-US" dirty="0">
                <a:sym typeface="+mn-ea"/>
              </a:rPr>
              <a:t>A declaration block determines just how its corresponding selector element is to be styled. Thus </a:t>
            </a:r>
            <a:r>
              <a:rPr lang="en-US" altLang="en-US" b="1" dirty="0">
                <a:sym typeface="+mn-ea"/>
              </a:rPr>
              <a:t>background-color: yellow is a declaration</a:t>
            </a:r>
            <a:r>
              <a:rPr lang="en-US" altLang="en-US" dirty="0">
                <a:sym typeface="+mn-ea"/>
              </a:rPr>
              <a:t>, and so is color: blue. </a:t>
            </a:r>
            <a:r>
              <a:rPr lang="en-US" altLang="en-US" b="1" dirty="0">
                <a:sym typeface="+mn-ea"/>
              </a:rPr>
              <a:t>A </a:t>
            </a:r>
            <a:r>
              <a:rPr lang="en-US" altLang="en-US" b="1" dirty="0">
                <a:latin typeface="Times New Roman" panose="02020603050405020304" pitchFamily="18" charset="0"/>
                <a:cs typeface="Times New Roman" panose="02020603050405020304" pitchFamily="18" charset="0"/>
                <a:sym typeface="+mn-ea"/>
              </a:rPr>
              <a:t>declaration</a:t>
            </a:r>
            <a:r>
              <a:rPr lang="en-US" altLang="en-US" b="1" dirty="0">
                <a:sym typeface="+mn-ea"/>
              </a:rPr>
              <a:t> contains a property (such as background-color or color), followed by the value of that property (yellow or blue in this case)</a:t>
            </a:r>
            <a:r>
              <a:rPr lang="en-US" altLang="en-US" dirty="0">
                <a:sym typeface="+mn-ea"/>
              </a:rPr>
              <a:t>, and separated from it by a colon (:). We have also placed a space after the colon. This is optional, but it enhances declaration readability.</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HTML Document</a:t>
            </a:r>
          </a:p>
        </p:txBody>
      </p:sp>
      <p:sp>
        <p:nvSpPr>
          <p:cNvPr id="3" name="Content Placeholder 2"/>
          <p:cNvSpPr>
            <a:spLocks noGrp="1"/>
          </p:cNvSpPr>
          <p:nvPr>
            <p:ph idx="1"/>
          </p:nvPr>
        </p:nvSpPr>
        <p:spPr/>
        <p:txBody>
          <a:bodyPr>
            <a:normAutofit/>
          </a:bodyPr>
          <a:lstStyle/>
          <a:p>
            <a:pPr marL="0" indent="0">
              <a:buNone/>
            </a:pPr>
            <a:r>
              <a:rPr lang="en-US" altLang="en-US" sz="2400" dirty="0">
                <a:latin typeface="Times New Roman" panose="02020603050405020304" charset="0"/>
                <a:cs typeface="Times New Roman" panose="02020603050405020304" charset="0"/>
              </a:rPr>
              <a:t>Every HTML document corresponds to a single page.</a:t>
            </a:r>
          </a:p>
          <a:p>
            <a:pPr marL="0" indent="0">
              <a:buNone/>
            </a:pPr>
            <a:r>
              <a:rPr lang="en-US" altLang="en-US" sz="2400" dirty="0">
                <a:latin typeface="Times New Roman" panose="02020603050405020304" charset="0"/>
                <a:cs typeface="Times New Roman" panose="02020603050405020304" charset="0"/>
              </a:rPr>
              <a:t>•  An HTML document consists of </a:t>
            </a:r>
            <a:r>
              <a:rPr lang="en-US" altLang="en-US" sz="2400" b="1" dirty="0">
                <a:latin typeface="Times New Roman" panose="02020603050405020304" charset="0"/>
                <a:cs typeface="Times New Roman" panose="02020603050405020304" charset="0"/>
              </a:rPr>
              <a:t>HTML elements</a:t>
            </a:r>
            <a:r>
              <a:rPr lang="en-US" altLang="en-US" sz="2400" dirty="0">
                <a:latin typeface="Times New Roman" panose="02020603050405020304" charset="0"/>
                <a:cs typeface="Times New Roman" panose="02020603050405020304" charset="0"/>
              </a:rPr>
              <a:t>.</a:t>
            </a:r>
          </a:p>
          <a:p>
            <a:pPr marL="0" indent="0">
              <a:buNone/>
            </a:pPr>
            <a:r>
              <a:rPr lang="en-US" altLang="en-US" sz="2400" dirty="0">
                <a:latin typeface="Times New Roman" panose="02020603050405020304" charset="0"/>
                <a:cs typeface="Times New Roman" panose="02020603050405020304" charset="0"/>
              </a:rPr>
              <a:t>•  HTML is a </a:t>
            </a:r>
            <a:r>
              <a:rPr lang="en-US" altLang="en-US" sz="2400" b="1" dirty="0">
                <a:latin typeface="Times New Roman" panose="02020603050405020304" charset="0"/>
                <a:cs typeface="Times New Roman" panose="02020603050405020304" charset="0"/>
              </a:rPr>
              <a:t>tag-oriented language </a:t>
            </a:r>
            <a:r>
              <a:rPr lang="en-US" altLang="en-US" sz="2400" dirty="0">
                <a:latin typeface="Times New Roman" panose="02020603050405020304" charset="0"/>
                <a:cs typeface="Times New Roman" panose="02020603050405020304" charset="0"/>
              </a:rPr>
              <a:t>(most HTML elements consist of a Start Tag and an End Tag).</a:t>
            </a:r>
          </a:p>
          <a:p>
            <a:pPr marL="0" indent="0">
              <a:buNone/>
            </a:pPr>
            <a:r>
              <a:rPr lang="en-US" altLang="en-US" sz="2400" dirty="0">
                <a:latin typeface="Times New Roman" panose="02020603050405020304" charset="0"/>
                <a:cs typeface="Times New Roman" panose="02020603050405020304" charset="0"/>
              </a:rPr>
              <a:t>•  HTML is </a:t>
            </a:r>
            <a:r>
              <a:rPr lang="en-US" altLang="en-US" sz="2400" b="1" dirty="0">
                <a:latin typeface="Times New Roman" panose="02020603050405020304" charset="0"/>
                <a:cs typeface="Times New Roman" panose="02020603050405020304" charset="0"/>
              </a:rPr>
              <a:t>not case-sensitive </a:t>
            </a:r>
            <a:r>
              <a:rPr lang="en-US" altLang="en-US" sz="2400" dirty="0">
                <a:latin typeface="Times New Roman" panose="02020603050405020304" charset="0"/>
                <a:cs typeface="Times New Roman" panose="02020603050405020304" charset="0"/>
              </a:rPr>
              <a:t>(</a:t>
            </a:r>
            <a:r>
              <a:rPr lang="en-US" altLang="en-US" sz="2400" dirty="0" err="1">
                <a:latin typeface="Times New Roman" panose="02020603050405020304" charset="0"/>
                <a:cs typeface="Times New Roman" panose="02020603050405020304" charset="0"/>
              </a:rPr>
              <a:t>HeAD</a:t>
            </a:r>
            <a:r>
              <a:rPr lang="en-US" altLang="en-US" sz="2400" dirty="0">
                <a:latin typeface="Times New Roman" panose="02020603050405020304" charset="0"/>
                <a:cs typeface="Times New Roman" panose="02020603050405020304" charset="0"/>
              </a:rPr>
              <a:t> and </a:t>
            </a:r>
            <a:r>
              <a:rPr lang="en-US" altLang="en-US" sz="2400" dirty="0" err="1">
                <a:latin typeface="Times New Roman" panose="02020603050405020304" charset="0"/>
                <a:cs typeface="Times New Roman" panose="02020603050405020304" charset="0"/>
              </a:rPr>
              <a:t>hEAd</a:t>
            </a:r>
            <a:r>
              <a:rPr lang="en-US" altLang="en-US" sz="2400" dirty="0">
                <a:latin typeface="Times New Roman" panose="02020603050405020304" charset="0"/>
                <a:cs typeface="Times New Roman" panose="02020603050405020304" charset="0"/>
              </a:rPr>
              <a:t> mean the same thing).</a:t>
            </a:r>
          </a:p>
          <a:p>
            <a:pPr marL="0" indent="0">
              <a:buNone/>
            </a:pPr>
            <a:r>
              <a:rPr lang="en-US" altLang="en-US" sz="2400" dirty="0">
                <a:latin typeface="Times New Roman" panose="02020603050405020304" charset="0"/>
                <a:cs typeface="Times New Roman" panose="02020603050405020304" charset="0"/>
              </a:rPr>
              <a:t>•  A file containing HTML elements can only be saved with the file extension as </a:t>
            </a:r>
            <a:r>
              <a:rPr lang="en-US" altLang="en-US" sz="2400" b="1" dirty="0">
                <a:latin typeface="Times New Roman" panose="02020603050405020304" charset="0"/>
                <a:cs typeface="Times New Roman" panose="02020603050405020304" charset="0"/>
              </a:rPr>
              <a:t>.HTM or .HTML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More on Selectors, Declarations, Properties, and Property Values</a:t>
            </a:r>
          </a:p>
        </p:txBody>
      </p:sp>
      <p:sp>
        <p:nvSpPr>
          <p:cNvPr id="3" name="Content Placeholder 2"/>
          <p:cNvSpPr>
            <a:spLocks noGrp="1"/>
          </p:cNvSpPr>
          <p:nvPr>
            <p:ph idx="1"/>
          </p:nvPr>
        </p:nvSpPr>
        <p:spPr/>
        <p:txBody>
          <a:bodyPr/>
          <a:lstStyle/>
          <a:p>
            <a:pPr marL="0" indent="0">
              <a:buNone/>
            </a:pPr>
            <a:r>
              <a:rPr lang="en-US" altLang="en-US" b="1" dirty="0">
                <a:solidFill>
                  <a:schemeClr val="accent1">
                    <a:lumMod val="50000"/>
                  </a:schemeClr>
                </a:solidFill>
              </a:rPr>
              <a:t>h1, h2, h3 {color: blue;}</a:t>
            </a:r>
          </a:p>
          <a:p>
            <a:pPr marL="0" indent="0">
              <a:buNone/>
            </a:pPr>
            <a:r>
              <a:rPr lang="en-US" altLang="en-US" dirty="0"/>
              <a:t>This syntax, containing multiple, </a:t>
            </a:r>
            <a:r>
              <a:rPr lang="en-US" altLang="en-US" b="1" dirty="0"/>
              <a:t>comma-separated selectors, means that all three header elements corresponding to those three selectors </a:t>
            </a:r>
            <a:r>
              <a:rPr lang="en-US" altLang="en-US" dirty="0"/>
              <a:t>are to be displayed in blue text.</a:t>
            </a:r>
          </a:p>
          <a:p>
            <a:pPr marL="0" indent="0">
              <a:buNone/>
            </a:pPr>
            <a:endParaRPr lang="en-US" altLang="en-US" dirty="0"/>
          </a:p>
          <a:p>
            <a:pPr marL="0" indent="0">
              <a:buNone/>
            </a:pPr>
            <a:r>
              <a:rPr lang="en-US" altLang="en-US" b="1" dirty="0">
                <a:solidFill>
                  <a:schemeClr val="accent1">
                    <a:lumMod val="50000"/>
                  </a:schemeClr>
                </a:solidFill>
                <a:sym typeface="+mn-ea"/>
              </a:rPr>
              <a:t>p {color: red; font-size: large;} </a:t>
            </a:r>
            <a:endParaRPr lang="en-US" altLang="en-US" b="1" dirty="0">
              <a:solidFill>
                <a:schemeClr val="accent1">
                  <a:lumMod val="50000"/>
                </a:schemeClr>
              </a:solidFill>
            </a:endParaRPr>
          </a:p>
          <a:p>
            <a:pPr marL="0" indent="0">
              <a:buNone/>
            </a:pPr>
            <a:r>
              <a:rPr lang="en-US" altLang="en-US" dirty="0">
                <a:sym typeface="+mn-ea"/>
              </a:rPr>
              <a:t>This syntax, with its two property-value pairs separated by a semicolon (;), </a:t>
            </a:r>
            <a:r>
              <a:rPr lang="en-US" altLang="en-US" b="1" dirty="0">
                <a:sym typeface="+mn-ea"/>
              </a:rPr>
              <a:t>means that both property-value pairs are to be applied to elements with the p tag (paragraphs).</a:t>
            </a:r>
            <a:endParaRPr lang="en-US" altLang="en-US" b="1" dirty="0"/>
          </a:p>
          <a:p>
            <a:pPr marL="0" indent="0">
              <a:buNone/>
            </a:pPr>
            <a:endParaRPr lang="en-US" altLang="en-US" dirty="0"/>
          </a:p>
          <a:p>
            <a:pPr marL="0" indent="0">
              <a:buNone/>
            </a:pPr>
            <a:endParaRPr lang="en-US" altLang="en-US" dirty="0"/>
          </a:p>
          <a:p>
            <a:pPr marL="0" indent="0">
              <a:buNone/>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More on Selectors, Declarations, Properties, and Property Values</a:t>
            </a:r>
          </a:p>
        </p:txBody>
      </p:sp>
      <p:sp>
        <p:nvSpPr>
          <p:cNvPr id="3" name="Content Placeholder 2"/>
          <p:cNvSpPr>
            <a:spLocks noGrp="1"/>
          </p:cNvSpPr>
          <p:nvPr>
            <p:ph idx="1"/>
          </p:nvPr>
        </p:nvSpPr>
        <p:spPr/>
        <p:txBody>
          <a:bodyPr>
            <a:normAutofit/>
          </a:bodyPr>
          <a:lstStyle/>
          <a:p>
            <a:pPr marL="0" indent="0" algn="just">
              <a:buNone/>
            </a:pPr>
            <a:r>
              <a:rPr lang="en-US" altLang="en-US" sz="2400" b="1" dirty="0">
                <a:solidFill>
                  <a:schemeClr val="accent1">
                    <a:lumMod val="50000"/>
                  </a:schemeClr>
                </a:solidFill>
              </a:rPr>
              <a:t>body {font-family: Verdana, Arial, sans-serif;}</a:t>
            </a:r>
            <a:r>
              <a:rPr lang="en-US" altLang="en-US" sz="2400" dirty="0"/>
              <a:t> </a:t>
            </a:r>
          </a:p>
          <a:p>
            <a:pPr marL="0" indent="0" algn="just">
              <a:buNone/>
            </a:pPr>
            <a:r>
              <a:rPr lang="en-US" altLang="en-US" sz="2400" dirty="0"/>
              <a:t>This syntax, with a comma-separated list of property values for the font-family property, means that </a:t>
            </a:r>
            <a:r>
              <a:rPr lang="en-US" altLang="en-US" sz="2400" b="1" dirty="0"/>
              <a:t>the browser should search for the Verdana font first, then Arial, and then whatever the system provides for a generic sans-serif font </a:t>
            </a:r>
            <a:r>
              <a:rPr lang="en-US" altLang="en-US" sz="2400" dirty="0"/>
              <a:t>(that’s a font without the little curlicues at the ends of its letters). If all these searches fail, the browser will simply use its default font, which may or may not be sans-serif.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 Specifying Measurement Property Values</a:t>
            </a:r>
          </a:p>
        </p:txBody>
      </p:sp>
      <p:sp>
        <p:nvSpPr>
          <p:cNvPr id="3" name="Content Placeholder 2"/>
          <p:cNvSpPr>
            <a:spLocks noGrp="1"/>
          </p:cNvSpPr>
          <p:nvPr>
            <p:ph idx="1"/>
          </p:nvPr>
        </p:nvSpPr>
        <p:spPr/>
        <p:txBody>
          <a:bodyPr>
            <a:normAutofit/>
          </a:bodyPr>
          <a:lstStyle/>
          <a:p>
            <a:pPr marL="0" indent="0" algn="just">
              <a:lnSpc>
                <a:spcPct val="100000"/>
              </a:lnSpc>
              <a:buNone/>
            </a:pPr>
            <a:r>
              <a:rPr lang="en-US" altLang="en-US" sz="2400" dirty="0"/>
              <a:t>The information shown in Table 4.3 requires some comment. </a:t>
            </a:r>
            <a:r>
              <a:rPr lang="en-US" altLang="en-US" sz="2400" b="1" dirty="0"/>
              <a:t>The first line of information in this table shows that several common units like inches (in), centimeters (cm), and millimeters (mm) can be used to specify a measurement property like font-size. </a:t>
            </a:r>
            <a:r>
              <a:rPr lang="en-US" altLang="en-US" sz="2400" dirty="0"/>
              <a:t>The point (pt) and pica (pc) units have been more commonly used by typesetters over the years, but find less use on the web. These units allow the user to choose “absolute” sizes, </a:t>
            </a:r>
            <a:r>
              <a:rPr lang="en-US" altLang="en-US" sz="2400" b="1" dirty="0"/>
              <a:t>in contrast to the “relative” units of the next line in the table (</a:t>
            </a:r>
            <a:r>
              <a:rPr lang="en-US" altLang="en-US" sz="2400" b="1" dirty="0" err="1"/>
              <a:t>px</a:t>
            </a:r>
            <a:r>
              <a:rPr lang="en-US" altLang="en-US" sz="2400" b="1" dirty="0"/>
              <a:t>, </a:t>
            </a:r>
            <a:r>
              <a:rPr lang="en-US" altLang="en-US" sz="2400" b="1" dirty="0" err="1"/>
              <a:t>em</a:t>
            </a:r>
            <a:r>
              <a:rPr lang="en-US" altLang="en-US" sz="2400" b="1" dirty="0"/>
              <a:t>, and ex)</a:t>
            </a:r>
            <a:r>
              <a:rPr lang="en-US" altLang="en-US" sz="2400" dirty="0"/>
              <a:t>. Relative units are generally preferred to absolute units on the web because they </a:t>
            </a:r>
            <a:r>
              <a:rPr lang="en-US" altLang="en-US" sz="2400" b="1" dirty="0"/>
              <a:t>“scale” up and down in size when the user adjusts the size of the browser window in a way that absolute units do not</a:t>
            </a:r>
            <a:r>
              <a:rPr lang="en-US" altLang="en-US" sz="24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 Specifying Measurement Property Values</a:t>
            </a:r>
            <a:endParaRPr lang="en-US"/>
          </a:p>
        </p:txBody>
      </p:sp>
      <p:pic>
        <p:nvPicPr>
          <p:cNvPr id="4" name="Content Placeholder 3" descr="10"/>
          <p:cNvPicPr>
            <a:picLocks noGrp="1" noChangeAspect="1"/>
          </p:cNvPicPr>
          <p:nvPr>
            <p:ph idx="1"/>
          </p:nvPr>
        </p:nvPicPr>
        <p:blipFill>
          <a:blip r:embed="rId2"/>
          <a:stretch>
            <a:fillRect/>
          </a:stretch>
        </p:blipFill>
        <p:spPr>
          <a:xfrm>
            <a:off x="2160270" y="2640965"/>
            <a:ext cx="7870825" cy="19011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 CSS Style Sheet Structure, Comments, </a:t>
            </a:r>
            <a:br>
              <a:rPr lang="en-US" altLang="en-US"/>
            </a:br>
            <a:r>
              <a:rPr lang="en-US" altLang="en-US"/>
              <a:t>and Formatting</a:t>
            </a:r>
          </a:p>
        </p:txBody>
      </p:sp>
      <p:pic>
        <p:nvPicPr>
          <p:cNvPr id="4" name="Picture 3" descr="11"/>
          <p:cNvPicPr>
            <a:picLocks noChangeAspect="1"/>
          </p:cNvPicPr>
          <p:nvPr/>
        </p:nvPicPr>
        <p:blipFill>
          <a:blip r:embed="rId2"/>
          <a:stretch>
            <a:fillRect/>
          </a:stretch>
        </p:blipFill>
        <p:spPr>
          <a:xfrm>
            <a:off x="1884045" y="1784350"/>
            <a:ext cx="8423275" cy="43745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The HTML class and id Attributes and the </a:t>
            </a:r>
            <a:br>
              <a:rPr lang="en-US" altLang="en-US"/>
            </a:br>
            <a:r>
              <a:rPr lang="en-US" altLang="en-US"/>
              <a:t>Non-Semantic HTML div and span Elements</a:t>
            </a:r>
          </a:p>
        </p:txBody>
      </p:sp>
      <p:sp>
        <p:nvSpPr>
          <p:cNvPr id="3" name="Content Placeholder 2"/>
          <p:cNvSpPr>
            <a:spLocks noGrp="1"/>
          </p:cNvSpPr>
          <p:nvPr>
            <p:ph idx="1"/>
          </p:nvPr>
        </p:nvSpPr>
        <p:spPr/>
        <p:txBody>
          <a:bodyPr>
            <a:normAutofit/>
          </a:bodyPr>
          <a:lstStyle/>
          <a:p>
            <a:pPr marL="0" indent="0" algn="just">
              <a:buNone/>
            </a:pPr>
            <a:r>
              <a:rPr lang="en-US" altLang="en-US" sz="2400" b="1" dirty="0"/>
              <a:t>Whenever we have defined a CSS style, up to this point, that style was applied to one or more HTML elements on a web page because we attached the style directly to one or more HTML tags in the style rule definition</a:t>
            </a:r>
            <a:r>
              <a:rPr lang="en-US" altLang="en-US" sz="2400" dirty="0"/>
              <a:t>. In the context of CSS, each such HTML element became a CSS selector, and the given CSS style would apply to each instance of the HTML element found in the styled document.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The HTML class Attribute</a:t>
            </a:r>
            <a:endParaRPr lang="en-US"/>
          </a:p>
        </p:txBody>
      </p:sp>
      <p:sp>
        <p:nvSpPr>
          <p:cNvPr id="3" name="Content Placeholder 2"/>
          <p:cNvSpPr>
            <a:spLocks noGrp="1"/>
          </p:cNvSpPr>
          <p:nvPr>
            <p:ph idx="1"/>
          </p:nvPr>
        </p:nvSpPr>
        <p:spPr/>
        <p:txBody>
          <a:bodyPr>
            <a:normAutofit fontScale="62500" lnSpcReduction="20000"/>
          </a:bodyPr>
          <a:lstStyle/>
          <a:p>
            <a:pPr marL="0" indent="0" algn="just">
              <a:lnSpc>
                <a:spcPct val="120000"/>
              </a:lnSpc>
              <a:buNone/>
            </a:pPr>
            <a:r>
              <a:rPr lang="en-US" altLang="en-US" b="1" dirty="0">
                <a:latin typeface="Times New Roman" panose="02020603050405020304" pitchFamily="18" charset="0"/>
                <a:cs typeface="Times New Roman" panose="02020603050405020304" pitchFamily="18" charset="0"/>
              </a:rPr>
              <a:t>We use the class attribute of the HTML p tag and give it a value of Standout to indicate that this particular paragraph is to be displayed using the Standout style</a:t>
            </a:r>
            <a:r>
              <a:rPr lang="en-US" altLang="en-US" dirty="0">
                <a:latin typeface="Times New Roman" panose="02020603050405020304" pitchFamily="18" charset="0"/>
                <a:cs typeface="Times New Roman" panose="02020603050405020304" pitchFamily="18" charset="0"/>
              </a:rPr>
              <a:t>, and we could do this for however many paragraphs we wish to display in this way. Other paragraphs, that have no class attribute, or whose class attributes do not have this value, are unaffected by the styles of the Standout class.</a:t>
            </a:r>
          </a:p>
          <a:p>
            <a:pPr marL="0" indent="0" algn="just">
              <a:lnSpc>
                <a:spcPct val="120000"/>
              </a:lnSpc>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&lt;p class="Standout"&gt;</a:t>
            </a:r>
          </a:p>
          <a:p>
            <a:pPr marL="0" indent="0" algn="just">
              <a:lnSpc>
                <a:spcPct val="120000"/>
              </a:lnSpc>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This paragraph will stand out on your page ...</a:t>
            </a:r>
          </a:p>
          <a:p>
            <a:pPr marL="0" indent="0" algn="just">
              <a:lnSpc>
                <a:spcPct val="120000"/>
              </a:lnSpc>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&lt;/p&gt;</a:t>
            </a:r>
          </a:p>
          <a:p>
            <a:pPr marL="0" indent="0" algn="just">
              <a:lnSpc>
                <a:spcPct val="120000"/>
              </a:lnSpc>
              <a:buNone/>
            </a:pPr>
            <a:r>
              <a:rPr lang="en-US" altLang="en-US" dirty="0">
                <a:latin typeface="Times New Roman" panose="02020603050405020304" pitchFamily="18" charset="0"/>
                <a:cs typeface="Times New Roman" panose="02020603050405020304" pitchFamily="18" charset="0"/>
              </a:rPr>
              <a:t>On the other hand, if we want to display a paragraph using our </a:t>
            </a:r>
            <a:r>
              <a:rPr lang="en-US" altLang="en-US" dirty="0" err="1">
                <a:latin typeface="Times New Roman" panose="02020603050405020304" pitchFamily="18" charset="0"/>
                <a:cs typeface="Times New Roman" panose="02020603050405020304" pitchFamily="18" charset="0"/>
              </a:rPr>
              <a:t>BoldItalic</a:t>
            </a:r>
            <a:r>
              <a:rPr lang="en-US" altLang="en-US" dirty="0">
                <a:latin typeface="Times New Roman" panose="02020603050405020304" pitchFamily="18" charset="0"/>
                <a:cs typeface="Times New Roman" panose="02020603050405020304" pitchFamily="18" charset="0"/>
              </a:rPr>
              <a:t> class, we simply do this:</a:t>
            </a:r>
          </a:p>
          <a:p>
            <a:pPr marL="0" indent="0" algn="just">
              <a:lnSpc>
                <a:spcPct val="120000"/>
              </a:lnSpc>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&lt;p class="</a:t>
            </a:r>
            <a:r>
              <a:rPr lang="en-US" altLang="en-US" b="1" dirty="0" err="1">
                <a:solidFill>
                  <a:schemeClr val="accent1">
                    <a:lumMod val="75000"/>
                  </a:schemeClr>
                </a:solidFill>
                <a:latin typeface="Times New Roman" panose="02020603050405020304" pitchFamily="18" charset="0"/>
                <a:cs typeface="Times New Roman" panose="02020603050405020304" pitchFamily="18" charset="0"/>
              </a:rPr>
              <a:t>BoldItalic</a:t>
            </a:r>
            <a:r>
              <a:rPr lang="en-US" altLang="en-US" b="1" dirty="0">
                <a:solidFill>
                  <a:schemeClr val="accent1">
                    <a:lumMod val="75000"/>
                  </a:schemeClr>
                </a:solidFill>
                <a:latin typeface="Times New Roman" panose="02020603050405020304" pitchFamily="18" charset="0"/>
                <a:cs typeface="Times New Roman" panose="02020603050405020304" pitchFamily="18" charset="0"/>
              </a:rPr>
              <a:t>"&gt;</a:t>
            </a:r>
          </a:p>
          <a:p>
            <a:pPr marL="0" indent="0" algn="just">
              <a:lnSpc>
                <a:spcPct val="120000"/>
              </a:lnSpc>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This paragraph will appear in bold italics...</a:t>
            </a:r>
          </a:p>
          <a:p>
            <a:pPr marL="0" indent="0" algn="just">
              <a:lnSpc>
                <a:spcPct val="120000"/>
              </a:lnSpc>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&lt;/p&gt;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The HTML class Attribute</a:t>
            </a:r>
            <a:endParaRPr lang="en-US"/>
          </a:p>
        </p:txBody>
      </p:sp>
      <p:sp>
        <p:nvSpPr>
          <p:cNvPr id="3" name="Content Placeholder 2"/>
          <p:cNvSpPr>
            <a:spLocks noGrp="1"/>
          </p:cNvSpPr>
          <p:nvPr>
            <p:ph idx="1"/>
          </p:nvPr>
        </p:nvSpPr>
        <p:spPr/>
        <p:txBody>
          <a:bodyPr>
            <a:normAutofit/>
          </a:bodyPr>
          <a:lstStyle/>
          <a:p>
            <a:pPr marL="0" indent="0">
              <a:buNone/>
            </a:pPr>
            <a:r>
              <a:rPr lang="en-US" altLang="en-US" dirty="0">
                <a:solidFill>
                  <a:schemeClr val="accent1">
                    <a:lumMod val="75000"/>
                  </a:schemeClr>
                </a:solidFill>
              </a:rPr>
              <a:t>.Standout {</a:t>
            </a:r>
          </a:p>
          <a:p>
            <a:pPr marL="0" indent="0">
              <a:buNone/>
            </a:pPr>
            <a:r>
              <a:rPr lang="en-US" altLang="en-US" dirty="0">
                <a:solidFill>
                  <a:schemeClr val="accent1">
                    <a:lumMod val="75000"/>
                  </a:schemeClr>
                </a:solidFill>
              </a:rPr>
              <a:t> color: #FF0000; /* red */</a:t>
            </a:r>
          </a:p>
          <a:p>
            <a:pPr marL="0" indent="0">
              <a:buNone/>
            </a:pPr>
            <a:r>
              <a:rPr lang="en-US" altLang="en-US" dirty="0">
                <a:solidFill>
                  <a:schemeClr val="accent1">
                    <a:lumMod val="75000"/>
                  </a:schemeClr>
                </a:solidFill>
              </a:rPr>
              <a:t> background-color: #D3D3D3; /* </a:t>
            </a:r>
            <a:r>
              <a:rPr lang="en-US" altLang="en-US" dirty="0" err="1">
                <a:solidFill>
                  <a:schemeClr val="accent1">
                    <a:lumMod val="75000"/>
                  </a:schemeClr>
                </a:solidFill>
              </a:rPr>
              <a:t>lightgrey</a:t>
            </a:r>
            <a:r>
              <a:rPr lang="en-US" altLang="en-US" dirty="0">
                <a:solidFill>
                  <a:schemeClr val="accent1">
                    <a:lumMod val="75000"/>
                  </a:schemeClr>
                </a:solidFill>
              </a:rPr>
              <a:t> */</a:t>
            </a:r>
          </a:p>
          <a:p>
            <a:pPr marL="0" indent="0">
              <a:buNone/>
            </a:pPr>
            <a:r>
              <a:rPr lang="en-US" altLang="en-US" dirty="0">
                <a:solidFill>
                  <a:schemeClr val="accent1">
                    <a:lumMod val="75000"/>
                  </a:schemeClr>
                </a:solidFill>
              </a:rPr>
              <a:t>}</a:t>
            </a:r>
          </a:p>
          <a:p>
            <a:pPr marL="0" indent="0">
              <a:buNone/>
            </a:pPr>
            <a:r>
              <a:rPr lang="en-US" altLang="en-US" dirty="0">
                <a:solidFill>
                  <a:schemeClr val="accent1">
                    <a:lumMod val="75000"/>
                  </a:schemeClr>
                </a:solidFill>
              </a:rPr>
              <a:t>.</a:t>
            </a:r>
            <a:r>
              <a:rPr lang="en-US" altLang="en-US" dirty="0" err="1">
                <a:solidFill>
                  <a:schemeClr val="accent1">
                    <a:lumMod val="75000"/>
                  </a:schemeClr>
                </a:solidFill>
              </a:rPr>
              <a:t>BoldItalic</a:t>
            </a:r>
            <a:r>
              <a:rPr lang="en-US" altLang="en-US" dirty="0">
                <a:solidFill>
                  <a:schemeClr val="accent1">
                    <a:lumMod val="75000"/>
                  </a:schemeClr>
                </a:solidFill>
              </a:rPr>
              <a:t> {</a:t>
            </a:r>
          </a:p>
          <a:p>
            <a:pPr marL="0" indent="0">
              <a:buNone/>
            </a:pPr>
            <a:r>
              <a:rPr lang="en-US" altLang="en-US" dirty="0">
                <a:solidFill>
                  <a:schemeClr val="accent1">
                    <a:lumMod val="75000"/>
                  </a:schemeClr>
                </a:solidFill>
              </a:rPr>
              <a:t> font-weight: bold;</a:t>
            </a:r>
          </a:p>
          <a:p>
            <a:pPr marL="0" indent="0">
              <a:buNone/>
            </a:pPr>
            <a:r>
              <a:rPr lang="en-US" altLang="en-US" dirty="0">
                <a:solidFill>
                  <a:schemeClr val="accent1">
                    <a:lumMod val="75000"/>
                  </a:schemeClr>
                </a:solidFill>
              </a:rPr>
              <a:t> font-style: italic;</a:t>
            </a:r>
          </a:p>
          <a:p>
            <a:pPr marL="0" indent="0">
              <a:buNone/>
            </a:pPr>
            <a:r>
              <a:rPr lang="en-US" altLang="en-US" dirty="0">
                <a:solidFill>
                  <a:schemeClr val="accent1">
                    <a:lumMod val="75000"/>
                  </a:schemeClr>
                </a:solidFill>
              </a:rPr>
              <a:t>}</a:t>
            </a:r>
          </a:p>
          <a:p>
            <a:pPr marL="0" indent="0">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The HTML class Attribute &amp; (CSS class Selector)</a:t>
            </a:r>
            <a:endParaRPr lang="en-US"/>
          </a:p>
        </p:txBody>
      </p:sp>
      <p:sp>
        <p:nvSpPr>
          <p:cNvPr id="3" name="Content Placeholder 2"/>
          <p:cNvSpPr>
            <a:spLocks noGrp="1"/>
          </p:cNvSpPr>
          <p:nvPr>
            <p:ph idx="1"/>
          </p:nvPr>
        </p:nvSpPr>
        <p:spPr/>
        <p:txBody>
          <a:bodyPr>
            <a:noAutofit/>
          </a:bodyPr>
          <a:lstStyle/>
          <a:p>
            <a:pPr marL="0" indent="0">
              <a:buNone/>
            </a:pPr>
            <a:r>
              <a:rPr lang="en-US" altLang="en-US" sz="2400" dirty="0"/>
              <a:t>This particular kind of CSS class  definition is often called a “generic” class, since it can be applied to any HTML element, as you will see.</a:t>
            </a:r>
          </a:p>
          <a:p>
            <a:pPr marL="0" indent="0">
              <a:buNone/>
            </a:pPr>
            <a:r>
              <a:rPr lang="en-US" altLang="en-US" sz="2400" dirty="0"/>
              <a:t>On the other hand, if we knew that </a:t>
            </a:r>
            <a:r>
              <a:rPr lang="en-US" altLang="en-US" sz="2400" b="1" dirty="0"/>
              <a:t>we only wanted to apply the styles in the class called Standout to certain paragraph elements, </a:t>
            </a:r>
            <a:r>
              <a:rPr lang="en-US" altLang="en-US" sz="2400" dirty="0"/>
              <a:t>we could make this clear, and restrict the use of the class to paragraph elements, by defining the class like this:</a:t>
            </a:r>
          </a:p>
          <a:p>
            <a:pPr marL="0" indent="0">
              <a:buNone/>
            </a:pPr>
            <a:endParaRPr lang="en-US" altLang="en-US" sz="2400" dirty="0"/>
          </a:p>
          <a:p>
            <a:pPr marL="0" indent="0">
              <a:buNone/>
            </a:pPr>
            <a:r>
              <a:rPr lang="en-US" altLang="en-US" sz="2400" dirty="0" err="1">
                <a:solidFill>
                  <a:schemeClr val="accent1">
                    <a:lumMod val="75000"/>
                  </a:schemeClr>
                </a:solidFill>
              </a:rPr>
              <a:t>p.Standout</a:t>
            </a:r>
            <a:r>
              <a:rPr lang="en-US" altLang="en-US" sz="2400" dirty="0">
                <a:solidFill>
                  <a:schemeClr val="accent1">
                    <a:lumMod val="75000"/>
                  </a:schemeClr>
                </a:solidFill>
              </a:rPr>
              <a:t> {</a:t>
            </a:r>
          </a:p>
          <a:p>
            <a:pPr marL="0" indent="0">
              <a:buNone/>
            </a:pPr>
            <a:r>
              <a:rPr lang="en-US" altLang="en-US" sz="2400" dirty="0">
                <a:solidFill>
                  <a:schemeClr val="accent1">
                    <a:lumMod val="75000"/>
                  </a:schemeClr>
                </a:solidFill>
              </a:rPr>
              <a:t> color: #FF0000; /* red */</a:t>
            </a:r>
          </a:p>
          <a:p>
            <a:pPr marL="0" indent="0">
              <a:buNone/>
            </a:pPr>
            <a:r>
              <a:rPr lang="en-US" altLang="en-US" sz="2400" dirty="0">
                <a:solidFill>
                  <a:schemeClr val="accent1">
                    <a:lumMod val="75000"/>
                  </a:schemeClr>
                </a:solidFill>
              </a:rPr>
              <a:t> background-color: #D3D3D3; /* </a:t>
            </a:r>
            <a:r>
              <a:rPr lang="en-US" altLang="en-US" sz="2400" dirty="0" err="1">
                <a:solidFill>
                  <a:schemeClr val="accent1">
                    <a:lumMod val="75000"/>
                  </a:schemeClr>
                </a:solidFill>
              </a:rPr>
              <a:t>lightgrey</a:t>
            </a:r>
            <a:r>
              <a:rPr lang="en-US" altLang="en-US" sz="2400" dirty="0">
                <a:solidFill>
                  <a:schemeClr val="accent1">
                    <a:lumMod val="75000"/>
                  </a:schemeClr>
                </a:solidFill>
              </a:rPr>
              <a:t> */</a:t>
            </a:r>
          </a:p>
          <a:p>
            <a:pPr marL="0" indent="0">
              <a:buNone/>
            </a:pPr>
            <a:r>
              <a:rPr lang="en-US" altLang="en-US" sz="2400" dirty="0">
                <a:solidFill>
                  <a:schemeClr val="accent1">
                    <a:lumMod val="75000"/>
                  </a:schemeClr>
                </a:solidFill>
              </a:rPr>
              <a:t>}</a:t>
            </a:r>
          </a:p>
          <a:p>
            <a:pPr marL="0" indent="0">
              <a:buNone/>
            </a:pPr>
            <a:endParaRPr lang="en-US"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The HTML id Attribute &amp; </a:t>
            </a:r>
            <a:r>
              <a:rPr lang="en-US" altLang="en-US"/>
              <a:t>(CSS id Selector)</a:t>
            </a:r>
          </a:p>
        </p:txBody>
      </p:sp>
      <p:sp>
        <p:nvSpPr>
          <p:cNvPr id="3" name="Content Placeholder 2"/>
          <p:cNvSpPr>
            <a:spLocks noGrp="1"/>
          </p:cNvSpPr>
          <p:nvPr>
            <p:ph idx="1"/>
          </p:nvPr>
        </p:nvSpPr>
        <p:spPr/>
        <p:txBody>
          <a:bodyPr>
            <a:noAutofit/>
          </a:bodyPr>
          <a:lstStyle/>
          <a:p>
            <a:pPr marL="0" indent="0" algn="just">
              <a:buNone/>
            </a:pPr>
            <a:r>
              <a:rPr lang="en-US" altLang="en-US" sz="2400" dirty="0"/>
              <a:t>The </a:t>
            </a:r>
            <a:r>
              <a:rPr lang="en-US" altLang="en-US" sz="2400" b="1" dirty="0"/>
              <a:t>id selector is very much like the class selector, concerning the way it is defined and used</a:t>
            </a:r>
            <a:r>
              <a:rPr lang="en-US" altLang="en-US" sz="2400" dirty="0"/>
              <a:t>, but there are two major differences:</a:t>
            </a:r>
          </a:p>
          <a:p>
            <a:pPr marL="0" indent="0" algn="just">
              <a:buNone/>
            </a:pPr>
            <a:r>
              <a:rPr lang="en-US" altLang="en-US" sz="2400" dirty="0"/>
              <a:t>1. </a:t>
            </a:r>
            <a:r>
              <a:rPr lang="en-US" altLang="en-US" sz="2400" b="1" dirty="0"/>
              <a:t>An id selector with a given value must be unique within a web document</a:t>
            </a:r>
            <a:r>
              <a:rPr lang="en-US" altLang="en-US" sz="2400" dirty="0"/>
              <a:t>, unlike a class selector with a given value, which can appear many times in the same document.</a:t>
            </a:r>
          </a:p>
          <a:p>
            <a:pPr marL="0" indent="0" algn="just">
              <a:buNone/>
            </a:pPr>
            <a:r>
              <a:rPr lang="en-US" altLang="en-US" sz="2400" dirty="0"/>
              <a:t>2. </a:t>
            </a:r>
            <a:r>
              <a:rPr lang="en-US" altLang="en-US" sz="2400" b="1" dirty="0"/>
              <a:t>The definition of an id selector is marked by an initial hash symbol (#)</a:t>
            </a:r>
            <a:r>
              <a:rPr lang="en-US" altLang="en-US" sz="2400" dirty="0"/>
              <a:t>, rather than the initial period (.) used in the definition of a class selector.</a:t>
            </a:r>
          </a:p>
          <a:p>
            <a:pPr marL="0" indent="0" algn="just">
              <a:buNone/>
            </a:pPr>
            <a:r>
              <a:rPr lang="en-US" altLang="en-US" sz="2400" dirty="0"/>
              <a:t>The uniqueness requirement allows an element with a particular id value to be distinguished from all other elements on the page. </a:t>
            </a:r>
            <a:r>
              <a:rPr lang="en-US" altLang="en-US" sz="2400" b="1" dirty="0"/>
              <a:t>This will be very useful when we wish to access an element from within a JavaScript script</a:t>
            </a:r>
            <a:r>
              <a:rPr lang="en-US" altLang="en-US" sz="2400" dirty="0"/>
              <a:t>, as we will do in later chapters.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p>
        </p:txBody>
      </p:sp>
      <p:sp>
        <p:nvSpPr>
          <p:cNvPr id="3" name="Content Placeholder 2"/>
          <p:cNvSpPr>
            <a:spLocks noGrp="1"/>
          </p:cNvSpPr>
          <p:nvPr>
            <p:ph idx="1"/>
          </p:nvPr>
        </p:nvSpPr>
        <p:spPr/>
        <p:txBody>
          <a:bodyPr>
            <a:normAutofit/>
          </a:bodyPr>
          <a:lstStyle/>
          <a:p>
            <a:pPr marL="0" indent="0" algn="just">
              <a:buNone/>
            </a:pPr>
            <a:r>
              <a:rPr lang="en-US" altLang="en-US" sz="2400" dirty="0">
                <a:latin typeface="Times New Roman" panose="02020603050405020304" charset="0"/>
                <a:cs typeface="Times New Roman" panose="02020603050405020304" charset="0"/>
              </a:rPr>
              <a:t>Tags are </a:t>
            </a:r>
            <a:r>
              <a:rPr lang="en-US" altLang="en-US" sz="2400" b="1" dirty="0">
                <a:latin typeface="Times New Roman" panose="02020603050405020304" charset="0"/>
                <a:cs typeface="Times New Roman" panose="02020603050405020304" charset="0"/>
              </a:rPr>
              <a:t>control text </a:t>
            </a:r>
            <a:r>
              <a:rPr lang="en-US" altLang="en-US" sz="2400" dirty="0">
                <a:latin typeface="Times New Roman" panose="02020603050405020304" charset="0"/>
                <a:cs typeface="Times New Roman" panose="02020603050405020304" charset="0"/>
              </a:rPr>
              <a:t>used to denote various elements in an HTML document. A tag in HTML comprises a </a:t>
            </a:r>
            <a:r>
              <a:rPr lang="en-US" altLang="en-US" sz="2400" b="1" dirty="0">
                <a:latin typeface="Times New Roman" panose="02020603050405020304" charset="0"/>
                <a:cs typeface="Times New Roman" panose="02020603050405020304" charset="0"/>
              </a:rPr>
              <a:t>left angular bracket (&lt;), followed by a tag name, and closed by a right angular bracket (&gt;). </a:t>
            </a:r>
          </a:p>
          <a:p>
            <a:pPr marL="0" indent="0" algn="just">
              <a:buNone/>
            </a:pPr>
            <a:r>
              <a:rPr lang="en-US" altLang="en-US" sz="2400" dirty="0">
                <a:latin typeface="Times New Roman" panose="02020603050405020304" charset="0"/>
                <a:cs typeface="Times New Roman" panose="02020603050405020304" charset="0"/>
              </a:rPr>
              <a:t>For example: &lt;html&gt;, &lt;body&gt;, and &lt;title&gt;. The tags described here are examples of start tags. Every start tag must have an end tag, which is similar to the start tag but with a forward slash sign before the tag name: &lt;/html&gt;, &lt;/body&gt;, and &lt;/title&gt;.</a:t>
            </a:r>
          </a:p>
          <a:p>
            <a:pPr marL="0" indent="0" algn="just">
              <a:buNone/>
            </a:pPr>
            <a:endParaRPr lang="en-US" altLang="en-US" sz="2400" dirty="0">
              <a:latin typeface="Times New Roman" panose="02020603050405020304" charset="0"/>
              <a:cs typeface="Times New Roman" panose="02020603050405020304" charset="0"/>
            </a:endParaRPr>
          </a:p>
          <a:p>
            <a:pPr marL="0" indent="0" algn="ctr">
              <a:buNone/>
            </a:pPr>
            <a:r>
              <a:rPr lang="en-US" altLang="en-US" sz="2400" b="1" dirty="0">
                <a:latin typeface="Times New Roman" panose="02020603050405020304" charset="0"/>
                <a:cs typeface="Times New Roman" panose="02020603050405020304" charset="0"/>
              </a:rPr>
              <a:t>&lt;Tag&gt; Content &lt;/Tag&gt;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The HTML div and span Elements</a:t>
            </a:r>
          </a:p>
        </p:txBody>
      </p:sp>
      <p:sp>
        <p:nvSpPr>
          <p:cNvPr id="3" name="Content Placeholder 2"/>
          <p:cNvSpPr>
            <a:spLocks noGrp="1"/>
          </p:cNvSpPr>
          <p:nvPr>
            <p:ph idx="1"/>
          </p:nvPr>
        </p:nvSpPr>
        <p:spPr/>
        <p:txBody>
          <a:bodyPr>
            <a:normAutofit fontScale="97500"/>
          </a:bodyPr>
          <a:lstStyle/>
          <a:p>
            <a:pPr marL="0" indent="0" algn="just">
              <a:buNone/>
            </a:pPr>
            <a:r>
              <a:rPr lang="en-US" altLang="en-US" sz="2400" dirty="0"/>
              <a:t>Next, we introduce the HTML div and span elements. Neither of these elements has any default layout of its own. </a:t>
            </a:r>
            <a:r>
              <a:rPr lang="en-US" altLang="en-US" sz="2400" b="1" dirty="0"/>
              <a:t>However, since the span element is an inline-level element, we can use a span tag pair to enclose an “inline” portion of some element on our web page (a word or phrase in a paragraph, for example). </a:t>
            </a:r>
          </a:p>
          <a:p>
            <a:pPr marL="0" indent="0" algn="just">
              <a:buNone/>
            </a:pPr>
            <a:r>
              <a:rPr lang="en-US" altLang="en-US" sz="2400" dirty="0"/>
              <a:t>Analogously, because the </a:t>
            </a:r>
            <a:r>
              <a:rPr lang="en-US" altLang="en-US" sz="2400" b="1" dirty="0"/>
              <a:t>div element is a block-level element, we can use a div tag pair to enclose some “block-level” portion of our web page (several contiguous paragraph elements, for example).</a:t>
            </a:r>
          </a:p>
          <a:p>
            <a:pPr marL="0" indent="0" algn="just">
              <a:buNone/>
            </a:pPr>
            <a:r>
              <a:rPr lang="en-US" altLang="en-US" sz="2400" dirty="0"/>
              <a:t>Since both the span tag and the div tag may be given a class attribute, we can apply any generic class or id selector to a span or div element with the same usage syntax we have seen above.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The HTML div and span Elements</a:t>
            </a:r>
            <a:endParaRPr lang="en-US"/>
          </a:p>
        </p:txBody>
      </p:sp>
      <p:sp>
        <p:nvSpPr>
          <p:cNvPr id="3" name="Content Placeholder 2"/>
          <p:cNvSpPr>
            <a:spLocks noGrp="1"/>
          </p:cNvSpPr>
          <p:nvPr>
            <p:ph idx="1"/>
          </p:nvPr>
        </p:nvSpPr>
        <p:spPr/>
        <p:txBody>
          <a:bodyPr>
            <a:noAutofit/>
          </a:bodyPr>
          <a:lstStyle/>
          <a:p>
            <a:pPr marL="0" indent="0">
              <a:buNone/>
            </a:pPr>
            <a:r>
              <a:rPr lang="en-US" altLang="en-US" sz="2200" dirty="0"/>
              <a:t>For example, if there is a section of the web page in which we wish the text to be displayed using a bold, italic style, we could enclose that part of the web page like this</a:t>
            </a:r>
          </a:p>
          <a:p>
            <a:pPr marL="0" indent="0">
              <a:buNone/>
            </a:pPr>
            <a:r>
              <a:rPr lang="en-US" altLang="en-US" sz="2200" dirty="0">
                <a:solidFill>
                  <a:schemeClr val="accent1">
                    <a:lumMod val="50000"/>
                  </a:schemeClr>
                </a:solidFill>
              </a:rPr>
              <a:t>&lt;div class="</a:t>
            </a:r>
            <a:r>
              <a:rPr lang="en-US" altLang="en-US" sz="2200" dirty="0" err="1">
                <a:solidFill>
                  <a:schemeClr val="accent1">
                    <a:lumMod val="50000"/>
                  </a:schemeClr>
                </a:solidFill>
              </a:rPr>
              <a:t>BoldItalic</a:t>
            </a:r>
            <a:r>
              <a:rPr lang="en-US" altLang="en-US" sz="2200" dirty="0">
                <a:solidFill>
                  <a:schemeClr val="accent1">
                    <a:lumMod val="50000"/>
                  </a:schemeClr>
                </a:solidFill>
              </a:rPr>
              <a:t>"&gt;</a:t>
            </a:r>
          </a:p>
          <a:p>
            <a:pPr marL="0" indent="0">
              <a:buNone/>
            </a:pPr>
            <a:r>
              <a:rPr lang="en-US" altLang="en-US" sz="2200" dirty="0">
                <a:solidFill>
                  <a:schemeClr val="accent1">
                    <a:lumMod val="50000"/>
                  </a:schemeClr>
                </a:solidFill>
              </a:rPr>
              <a:t>The part of the web page to have the </a:t>
            </a:r>
            <a:r>
              <a:rPr lang="en-US" altLang="en-US" sz="2200" dirty="0" err="1">
                <a:solidFill>
                  <a:schemeClr val="accent1">
                    <a:lumMod val="50000"/>
                  </a:schemeClr>
                </a:solidFill>
              </a:rPr>
              <a:t>BoldItalic</a:t>
            </a:r>
            <a:r>
              <a:rPr lang="en-US" altLang="en-US" sz="2200" dirty="0">
                <a:solidFill>
                  <a:schemeClr val="accent1">
                    <a:lumMod val="50000"/>
                  </a:schemeClr>
                </a:solidFill>
              </a:rPr>
              <a:t> style goes here ...</a:t>
            </a:r>
          </a:p>
          <a:p>
            <a:pPr marL="0" indent="0">
              <a:buNone/>
            </a:pPr>
            <a:r>
              <a:rPr lang="en-US" altLang="en-US" sz="2200" dirty="0">
                <a:solidFill>
                  <a:schemeClr val="accent1">
                    <a:lumMod val="50000"/>
                  </a:schemeClr>
                </a:solidFill>
              </a:rPr>
              <a:t>&lt;/div&gt;</a:t>
            </a:r>
          </a:p>
          <a:p>
            <a:pPr marL="0" indent="0">
              <a:buNone/>
            </a:pPr>
            <a:r>
              <a:rPr lang="en-US" altLang="en-US" sz="2200" dirty="0"/>
              <a:t>Or, if we want a single word within an otherwise “normal” paragraph to have the </a:t>
            </a:r>
            <a:r>
              <a:rPr lang="en-US" altLang="en-US" sz="2200" dirty="0" err="1"/>
              <a:t>BoldItalic</a:t>
            </a:r>
            <a:r>
              <a:rPr lang="en-US" altLang="en-US" sz="2200" dirty="0"/>
              <a:t> style, we could do this:</a:t>
            </a:r>
          </a:p>
          <a:p>
            <a:pPr marL="0" indent="0">
              <a:buNone/>
            </a:pPr>
            <a:r>
              <a:rPr lang="en-US" altLang="en-US" sz="2200" dirty="0">
                <a:solidFill>
                  <a:schemeClr val="accent1">
                    <a:lumMod val="50000"/>
                  </a:schemeClr>
                </a:solidFill>
              </a:rPr>
              <a:t>&lt;p&gt;</a:t>
            </a:r>
          </a:p>
          <a:p>
            <a:pPr marL="0" indent="0">
              <a:buNone/>
            </a:pPr>
            <a:r>
              <a:rPr lang="en-US" altLang="en-US" sz="2200" dirty="0">
                <a:solidFill>
                  <a:schemeClr val="accent1">
                    <a:lumMod val="50000"/>
                  </a:schemeClr>
                </a:solidFill>
              </a:rPr>
              <a:t>Your users might think you a &lt;span class="</a:t>
            </a:r>
            <a:r>
              <a:rPr lang="en-US" altLang="en-US" sz="2200" dirty="0" err="1">
                <a:solidFill>
                  <a:schemeClr val="accent1">
                    <a:lumMod val="50000"/>
                  </a:schemeClr>
                </a:solidFill>
              </a:rPr>
              <a:t>BoldItalic</a:t>
            </a:r>
            <a:r>
              <a:rPr lang="en-US" altLang="en-US" sz="2200" dirty="0">
                <a:solidFill>
                  <a:schemeClr val="accent1">
                    <a:lumMod val="50000"/>
                  </a:schemeClr>
                </a:solidFill>
              </a:rPr>
              <a:t>"&gt;nutcase&lt;/span&gt;</a:t>
            </a:r>
          </a:p>
          <a:p>
            <a:pPr marL="0" indent="0">
              <a:buNone/>
            </a:pPr>
            <a:r>
              <a:rPr lang="en-US" altLang="en-US" sz="2200" dirty="0">
                <a:solidFill>
                  <a:schemeClr val="accent1">
                    <a:lumMod val="50000"/>
                  </a:schemeClr>
                </a:solidFill>
              </a:rPr>
              <a:t>if you did a great deal of this, but it really is quite handy at times.</a:t>
            </a:r>
          </a:p>
          <a:p>
            <a:pPr marL="0" indent="0">
              <a:buNone/>
            </a:pPr>
            <a:r>
              <a:rPr lang="en-US" altLang="en-US" sz="2200" dirty="0">
                <a:solidFill>
                  <a:schemeClr val="accent1">
                    <a:lumMod val="50000"/>
                  </a:schemeClr>
                </a:solidFill>
              </a:rPr>
              <a:t>&lt;/p&gt;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C1AD-617E-DE63-7A65-1A35C2491A6E}"/>
              </a:ext>
            </a:extLst>
          </p:cNvPr>
          <p:cNvSpPr>
            <a:spLocks noGrp="1"/>
          </p:cNvSpPr>
          <p:nvPr>
            <p:ph type="title"/>
          </p:nvPr>
        </p:nvSpPr>
        <p:spPr/>
        <p:txBody>
          <a:bodyPr/>
          <a:lstStyle/>
          <a:p>
            <a:r>
              <a:rPr lang="en-US" dirty="0"/>
              <a:t>Div Example</a:t>
            </a:r>
          </a:p>
        </p:txBody>
      </p:sp>
      <p:sp>
        <p:nvSpPr>
          <p:cNvPr id="3" name="Content Placeholder 2">
            <a:extLst>
              <a:ext uri="{FF2B5EF4-FFF2-40B4-BE49-F238E27FC236}">
                <a16:creationId xmlns:a16="http://schemas.microsoft.com/office/drawing/2014/main" id="{0FB07F2F-8C5F-FB47-12C7-331CDC63D8DF}"/>
              </a:ext>
            </a:extLst>
          </p:cNvPr>
          <p:cNvSpPr>
            <a:spLocks noGrp="1"/>
          </p:cNvSpPr>
          <p:nvPr>
            <p:ph idx="1"/>
          </p:nvPr>
        </p:nvSpPr>
        <p:spPr/>
        <p:txBody>
          <a:bodyPr>
            <a:normAutofit fontScale="70000" lnSpcReduction="20000"/>
          </a:bodyPr>
          <a:lstStyle/>
          <a:p>
            <a:pPr marL="0" indent="0">
              <a:buNone/>
            </a:pP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style</a:t>
            </a:r>
            <a:r>
              <a:rPr lang="en-US" b="0" i="0" dirty="0">
                <a:solidFill>
                  <a:srgbClr val="999999"/>
                </a:solidFill>
                <a:effectLst/>
                <a:latin typeface="Consolas" panose="020B0609020204030204" pitchFamily="49" charset="0"/>
              </a:rPr>
              <a:t>&gt;</a:t>
            </a:r>
            <a:br>
              <a:rPr lang="en-US" b="0" i="0" dirty="0">
                <a:solidFill>
                  <a:srgbClr val="990055"/>
                </a:solidFill>
                <a:effectLst/>
                <a:latin typeface="Consolas" panose="020B0609020204030204" pitchFamily="49" charset="0"/>
              </a:rPr>
            </a:br>
            <a:r>
              <a:rPr lang="en-US" b="0" i="0" dirty="0">
                <a:solidFill>
                  <a:srgbClr val="990055"/>
                </a:solidFill>
                <a:effectLst/>
                <a:latin typeface="Consolas" panose="020B0609020204030204" pitchFamily="49" charset="0"/>
              </a:rPr>
              <a:t>.</a:t>
            </a:r>
            <a:r>
              <a:rPr lang="en-US" b="0" i="0" dirty="0" err="1">
                <a:solidFill>
                  <a:srgbClr val="990055"/>
                </a:solidFill>
                <a:effectLst/>
                <a:latin typeface="Consolas" panose="020B0609020204030204" pitchFamily="49" charset="0"/>
              </a:rPr>
              <a:t>myDiv</a:t>
            </a:r>
            <a:r>
              <a:rPr lang="en-US" b="0" i="0" dirty="0">
                <a:solidFill>
                  <a:srgbClr val="990055"/>
                </a:solidFill>
                <a:effectLst/>
                <a:latin typeface="Consolas" panose="020B0609020204030204" pitchFamily="49" charset="0"/>
              </a:rPr>
              <a:t> </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border</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5px solid red</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background-color</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a:t>
            </a:r>
            <a:r>
              <a:rPr lang="en-US" b="0" i="0" dirty="0" err="1">
                <a:solidFill>
                  <a:srgbClr val="005CC5"/>
                </a:solidFill>
                <a:effectLst/>
                <a:latin typeface="Consolas" panose="020B0609020204030204" pitchFamily="49" charset="0"/>
              </a:rPr>
              <a:t>lightblue</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text-align</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center</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999999"/>
                </a:solidFill>
                <a:effectLst/>
                <a:latin typeface="Consolas" panose="020B0609020204030204" pitchFamily="49" charset="0"/>
              </a:rPr>
              <a:t>}</a:t>
            </a:r>
            <a:br>
              <a:rPr lang="en-US" b="0" i="0" dirty="0">
                <a:solidFill>
                  <a:srgbClr val="990055"/>
                </a:solidFill>
                <a:effectLst/>
                <a:latin typeface="Consolas" panose="020B0609020204030204" pitchFamily="49" charset="0"/>
              </a:rPr>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/style</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999999"/>
                </a:solidFill>
                <a:effectLst/>
                <a:latin typeface="Consolas" panose="020B0609020204030204" pitchFamily="49" charset="0"/>
              </a:rPr>
              <a:t>&gt;</a:t>
            </a:r>
            <a:br>
              <a:rPr lang="en-US" dirty="0"/>
            </a:b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008000"/>
                </a:solidFill>
                <a:effectLst/>
                <a:latin typeface="Consolas" panose="020B0609020204030204" pitchFamily="49" charset="0"/>
              </a:rPr>
              <a:t> class</a:t>
            </a:r>
            <a:r>
              <a:rPr lang="en-US" b="0" i="0" dirty="0">
                <a:solidFill>
                  <a:srgbClr val="005CC5"/>
                </a:solidFill>
                <a:effectLst/>
                <a:latin typeface="Consolas" panose="020B0609020204030204" pitchFamily="49" charset="0"/>
              </a:rPr>
              <a:t>="</a:t>
            </a:r>
            <a:r>
              <a:rPr lang="en-US" b="0" i="0" dirty="0" err="1">
                <a:solidFill>
                  <a:srgbClr val="005CC5"/>
                </a:solidFill>
                <a:effectLst/>
                <a:latin typeface="Consolas" panose="020B0609020204030204" pitchFamily="49" charset="0"/>
              </a:rPr>
              <a:t>myDiv</a:t>
            </a:r>
            <a:r>
              <a:rPr lang="en-US" b="0" i="0" dirty="0">
                <a:solidFill>
                  <a:srgbClr val="005CC5"/>
                </a:solidFill>
                <a:effectLst/>
                <a:latin typeface="Consolas" panose="020B0609020204030204" pitchFamily="49" charset="0"/>
              </a:rPr>
              <a:t>"</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 in a div element</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999999"/>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999999"/>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text in a div element.</a:t>
            </a: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999999"/>
                </a:solidFill>
                <a:effectLst/>
                <a:latin typeface="Consolas" panose="020B0609020204030204" pitchFamily="49" charset="0"/>
              </a:rPr>
              <a:t>&gt;</a:t>
            </a:r>
            <a:br>
              <a:rPr lang="en-US" dirty="0"/>
            </a:b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999999"/>
                </a:solidFill>
                <a:effectLst/>
                <a:latin typeface="Consolas" panose="020B0609020204030204" pitchFamily="49" charset="0"/>
              </a:rPr>
              <a:t>&gt;</a:t>
            </a:r>
            <a:br>
              <a:rPr lang="en-US" dirty="0"/>
            </a:br>
            <a:r>
              <a:rPr lang="en-US" b="0" i="0" dirty="0">
                <a:solidFill>
                  <a:srgbClr val="999999"/>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999999"/>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321718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FE94-047D-188A-E365-A325678B0CDF}"/>
              </a:ext>
            </a:extLst>
          </p:cNvPr>
          <p:cNvSpPr>
            <a:spLocks noGrp="1"/>
          </p:cNvSpPr>
          <p:nvPr>
            <p:ph type="title"/>
          </p:nvPr>
        </p:nvSpPr>
        <p:spPr/>
        <p:txBody>
          <a:bodyPr/>
          <a:lstStyle/>
          <a:p>
            <a:r>
              <a:rPr lang="en-US" dirty="0"/>
              <a:t>Box-Model</a:t>
            </a:r>
          </a:p>
        </p:txBody>
      </p:sp>
      <p:sp>
        <p:nvSpPr>
          <p:cNvPr id="3" name="Content Placeholder 2">
            <a:extLst>
              <a:ext uri="{FF2B5EF4-FFF2-40B4-BE49-F238E27FC236}">
                <a16:creationId xmlns:a16="http://schemas.microsoft.com/office/drawing/2014/main" id="{59408E7C-70A6-0C05-3EFD-CE953328718E}"/>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CSS box model is important because it underlies everything you see on a web page. </a:t>
            </a:r>
            <a:r>
              <a:rPr lang="en-US" sz="2400" b="1" dirty="0">
                <a:latin typeface="Times New Roman" panose="02020603050405020304" pitchFamily="18" charset="0"/>
                <a:cs typeface="Times New Roman" panose="02020603050405020304" pitchFamily="18" charset="0"/>
              </a:rPr>
              <a:t>Every element, whether it’s an inline element, a block element, or considered as something else within the new HTML5 content model, is treated as a “box”,</a:t>
            </a:r>
            <a:r>
              <a:rPr lang="en-US" sz="2400" dirty="0">
                <a:latin typeface="Times New Roman" panose="02020603050405020304" pitchFamily="18" charset="0"/>
                <a:cs typeface="Times New Roman" panose="02020603050405020304" pitchFamily="18" charset="0"/>
              </a:rPr>
              <a:t> which has a content area at its center. This content area may (or may not) be surrounded by some “padding”, which is often just whitespace around the content. This padding, in turn, may (or may not) be enclosed by a “border”, and finally, the whole thing may (or may not) be surrounded by a “margin”, which again is often just whitespace. These are often properties that you don’t need to worry about because for many elements they may be absent altogether, or a browser may have default values for some of them if you do not specify them yourself</a:t>
            </a:r>
          </a:p>
        </p:txBody>
      </p:sp>
    </p:spTree>
    <p:extLst>
      <p:ext uri="{BB962C8B-B14F-4D97-AF65-F5344CB8AC3E}">
        <p14:creationId xmlns:p14="http://schemas.microsoft.com/office/powerpoint/2010/main" val="1259654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907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5B485-C8F0-BBD3-33AC-766A0503D7B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The Box-model View</a:t>
            </a:r>
          </a:p>
        </p:txBody>
      </p:sp>
      <p:pic>
        <p:nvPicPr>
          <p:cNvPr id="5" name="Content Placeholder 4" descr="A diagram of a rectangular box with a rectangular box with a rectangular box with a rectangular box with a rectangular box with a rectangular box with a rectangular box with a rectangular box with a rectangular box with&#10;&#10;AI-generated content may be incorrect.">
            <a:extLst>
              <a:ext uri="{FF2B5EF4-FFF2-40B4-BE49-F238E27FC236}">
                <a16:creationId xmlns:a16="http://schemas.microsoft.com/office/drawing/2014/main" id="{85889EA4-A2C9-CAE2-BD48-A9D16AE094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3583" y="640080"/>
            <a:ext cx="7136236" cy="5578816"/>
          </a:xfrm>
          <a:prstGeom prst="rect">
            <a:avLst/>
          </a:prstGeom>
        </p:spPr>
      </p:pic>
    </p:spTree>
    <p:extLst>
      <p:ext uri="{BB962C8B-B14F-4D97-AF65-F5344CB8AC3E}">
        <p14:creationId xmlns:p14="http://schemas.microsoft.com/office/powerpoint/2010/main" val="2902978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90C2-9D9D-3018-3A6C-636671E2FB6C}"/>
              </a:ext>
            </a:extLst>
          </p:cNvPr>
          <p:cNvSpPr>
            <a:spLocks noGrp="1"/>
          </p:cNvSpPr>
          <p:nvPr>
            <p:ph type="title"/>
          </p:nvPr>
        </p:nvSpPr>
        <p:spPr/>
        <p:txBody>
          <a:bodyPr/>
          <a:lstStyle/>
          <a:p>
            <a:r>
              <a:rPr lang="en-US" dirty="0"/>
              <a:t>Box-Model Example</a:t>
            </a:r>
          </a:p>
        </p:txBody>
      </p:sp>
      <p:sp>
        <p:nvSpPr>
          <p:cNvPr id="3" name="Content Placeholder 2">
            <a:extLst>
              <a:ext uri="{FF2B5EF4-FFF2-40B4-BE49-F238E27FC236}">
                <a16:creationId xmlns:a16="http://schemas.microsoft.com/office/drawing/2014/main" id="{FA25761A-8B74-FC6A-E2C0-5FE7DF2EEEC0}"/>
              </a:ext>
            </a:extLst>
          </p:cNvPr>
          <p:cNvSpPr>
            <a:spLocks noGrp="1"/>
          </p:cNvSpPr>
          <p:nvPr>
            <p:ph idx="1"/>
          </p:nvPr>
        </p:nvSpPr>
        <p:spPr/>
        <p:txBody>
          <a:bodyPr>
            <a:normAutofit fontScale="92500" lnSpcReduction="20000"/>
          </a:bodyPr>
          <a:lstStyle/>
          <a:p>
            <a:pPr marL="0" indent="0">
              <a:buNone/>
            </a:pPr>
            <a:r>
              <a:rPr lang="en-US" b="0" i="0" dirty="0">
                <a:solidFill>
                  <a:srgbClr val="990055"/>
                </a:solidFill>
                <a:effectLst/>
                <a:latin typeface="Consolas" panose="020B0609020204030204" pitchFamily="49" charset="0"/>
              </a:rPr>
              <a:t>div </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width</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300px</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border</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15px solid green</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padding</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50px</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margin</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20px</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999999"/>
                </a:solidFill>
                <a:effectLst/>
                <a:latin typeface="Consolas" panose="020B0609020204030204" pitchFamily="49" charset="0"/>
              </a:rPr>
              <a:t>}</a:t>
            </a:r>
          </a:p>
          <a:p>
            <a:pPr marL="0" indent="0">
              <a:buNone/>
            </a:pPr>
            <a:r>
              <a:rPr lang="en-US" dirty="0">
                <a:solidFill>
                  <a:schemeClr val="accent1">
                    <a:lumMod val="50000"/>
                  </a:schemeClr>
                </a:solidFill>
                <a:latin typeface="Consolas" panose="020B0609020204030204" pitchFamily="49" charset="0"/>
              </a:rPr>
              <a:t>&lt;body&gt;</a:t>
            </a:r>
          </a:p>
          <a:p>
            <a:pPr marL="0" indent="0">
              <a:buNone/>
            </a:pPr>
            <a:r>
              <a:rPr lang="en-US" dirty="0">
                <a:solidFill>
                  <a:schemeClr val="accent1">
                    <a:lumMod val="50000"/>
                  </a:schemeClr>
                </a:solidFill>
                <a:latin typeface="Consolas" panose="020B0609020204030204" pitchFamily="49" charset="0"/>
              </a:rPr>
              <a:t>&lt;div&gt;</a:t>
            </a:r>
          </a:p>
          <a:p>
            <a:pPr marL="0" indent="0">
              <a:buNone/>
            </a:pPr>
            <a:r>
              <a:rPr lang="en-US" b="0" dirty="0">
                <a:effectLst/>
                <a:latin typeface="Consolas" panose="020B0609020204030204" pitchFamily="49" charset="0"/>
              </a:rPr>
              <a:t>Lorem ipsum dolor sit </a:t>
            </a:r>
            <a:r>
              <a:rPr lang="en-US" b="0" dirty="0" err="1">
                <a:effectLst/>
                <a:latin typeface="Consolas" panose="020B0609020204030204" pitchFamily="49" charset="0"/>
              </a:rPr>
              <a:t>amet</a:t>
            </a:r>
            <a:r>
              <a:rPr lang="en-US" b="0" dirty="0">
                <a:effectLst/>
                <a:latin typeface="Consolas" panose="020B0609020204030204" pitchFamily="49" charset="0"/>
              </a:rPr>
              <a:t>, </a:t>
            </a:r>
            <a:r>
              <a:rPr lang="en-US" b="0" dirty="0" err="1">
                <a:effectLst/>
                <a:latin typeface="Consolas" panose="020B0609020204030204" pitchFamily="49" charset="0"/>
              </a:rPr>
              <a:t>consectetur</a:t>
            </a:r>
            <a:r>
              <a:rPr lang="en-US" b="0" dirty="0">
                <a:effectLst/>
                <a:latin typeface="Consolas" panose="020B0609020204030204" pitchFamily="49" charset="0"/>
              </a:rPr>
              <a:t> </a:t>
            </a:r>
            <a:r>
              <a:rPr lang="en-US" b="0" dirty="0" err="1">
                <a:effectLst/>
                <a:latin typeface="Consolas" panose="020B0609020204030204" pitchFamily="49" charset="0"/>
              </a:rPr>
              <a:t>adipisicing</a:t>
            </a:r>
            <a:r>
              <a:rPr lang="en-US" b="0" dirty="0">
                <a:effectLst/>
                <a:latin typeface="Consolas" panose="020B0609020204030204" pitchFamily="49" charset="0"/>
              </a:rPr>
              <a:t> </a:t>
            </a:r>
            <a:r>
              <a:rPr lang="en-US" b="0" dirty="0" err="1">
                <a:effectLst/>
                <a:latin typeface="Consolas" panose="020B0609020204030204" pitchFamily="49" charset="0"/>
              </a:rPr>
              <a:t>elit</a:t>
            </a:r>
            <a:r>
              <a:rPr lang="en-US" b="0" dirty="0">
                <a:effectLst/>
                <a:latin typeface="Consolas" panose="020B0609020204030204" pitchFamily="49" charset="0"/>
              </a:rPr>
              <a:t>. Sint, sunt!</a:t>
            </a:r>
          </a:p>
          <a:p>
            <a:pPr marL="0" indent="0">
              <a:buNone/>
            </a:pPr>
            <a:r>
              <a:rPr lang="en-US" dirty="0">
                <a:solidFill>
                  <a:schemeClr val="accent1">
                    <a:lumMod val="50000"/>
                  </a:schemeClr>
                </a:solidFill>
                <a:latin typeface="Consolas" panose="020B0609020204030204" pitchFamily="49" charset="0"/>
              </a:rPr>
              <a:t>&lt;/div&gt;</a:t>
            </a:r>
          </a:p>
          <a:p>
            <a:pPr marL="0" indent="0">
              <a:buNone/>
            </a:pPr>
            <a:r>
              <a:rPr lang="en-US" dirty="0">
                <a:solidFill>
                  <a:schemeClr val="accent1">
                    <a:lumMod val="50000"/>
                  </a:schemeClr>
                </a:solidFill>
                <a:latin typeface="Consolas" panose="020B0609020204030204" pitchFamily="49" charset="0"/>
              </a:rPr>
              <a:t>&lt;/body&gt;</a:t>
            </a:r>
          </a:p>
          <a:p>
            <a:pPr marL="0" indent="0">
              <a:buNone/>
            </a:pPr>
            <a:endParaRPr lang="en-US" dirty="0"/>
          </a:p>
        </p:txBody>
      </p:sp>
    </p:spTree>
    <p:extLst>
      <p:ext uri="{BB962C8B-B14F-4D97-AF65-F5344CB8AC3E}">
        <p14:creationId xmlns:p14="http://schemas.microsoft.com/office/powerpoint/2010/main" val="1934296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8EB2-C833-F289-66C6-7185FC0C5133}"/>
              </a:ext>
            </a:extLst>
          </p:cNvPr>
          <p:cNvSpPr>
            <a:spLocks noGrp="1"/>
          </p:cNvSpPr>
          <p:nvPr>
            <p:ph type="title"/>
          </p:nvPr>
        </p:nvSpPr>
        <p:spPr/>
        <p:txBody>
          <a:bodyPr/>
          <a:lstStyle/>
          <a:p>
            <a:r>
              <a:rPr lang="en-US" dirty="0"/>
              <a:t>CSS Flexbox</a:t>
            </a:r>
          </a:p>
        </p:txBody>
      </p:sp>
      <p:sp>
        <p:nvSpPr>
          <p:cNvPr id="3" name="Content Placeholder 2">
            <a:extLst>
              <a:ext uri="{FF2B5EF4-FFF2-40B4-BE49-F238E27FC236}">
                <a16:creationId xmlns:a16="http://schemas.microsoft.com/office/drawing/2014/main" id="{FEB056CA-2A15-2646-0E70-36C815F73FE0}"/>
              </a:ext>
            </a:extLst>
          </p:cNvPr>
          <p:cNvSpPr>
            <a:spLocks noGrp="1"/>
          </p:cNvSpPr>
          <p:nvPr>
            <p:ph idx="1"/>
          </p:nvPr>
        </p:nvSpPr>
        <p:spPr/>
        <p:txBody>
          <a:bodyPr>
            <a:normAutofit/>
          </a:bodyPr>
          <a:lstStyle/>
          <a:p>
            <a:pPr algn="l">
              <a:buNone/>
            </a:pPr>
            <a:r>
              <a:rPr lang="en-US" sz="2400" b="0" i="0" dirty="0">
                <a:solidFill>
                  <a:srgbClr val="000000"/>
                </a:solidFill>
                <a:effectLst/>
                <a:latin typeface="Times New Roman" panose="02020603050405020304" pitchFamily="18" charset="0"/>
                <a:cs typeface="Times New Roman" panose="02020603050405020304" pitchFamily="18" charset="0"/>
              </a:rPr>
              <a:t>Flexbox is short for the Flexible Box Layout module. Flexbox is a layout method for arranging items in rows or columns.</a:t>
            </a: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dirty="0"/>
              <a:t>To start using CSS Flexbox, you need to first define a flex container. The flex container becomes flexible by setting the display property to flex.</a:t>
            </a:r>
          </a:p>
          <a:p>
            <a:pPr algn="l">
              <a:buNone/>
            </a:pPr>
            <a:r>
              <a:rPr lang="en-US" sz="2400" b="0" i="0" dirty="0">
                <a:solidFill>
                  <a:srgbClr val="000000"/>
                </a:solidFill>
                <a:effectLst/>
                <a:latin typeface="Times New Roman" panose="02020603050405020304" pitchFamily="18" charset="0"/>
                <a:cs typeface="Times New Roman" panose="02020603050405020304" pitchFamily="18" charset="0"/>
              </a:rPr>
              <a:t>A flexbox always consists of:</a:t>
            </a:r>
          </a:p>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Flex Container</a:t>
            </a:r>
            <a:r>
              <a:rPr lang="en-US" sz="2400" b="0" i="0" dirty="0">
                <a:solidFill>
                  <a:srgbClr val="000000"/>
                </a:solidFill>
                <a:effectLst/>
                <a:latin typeface="Times New Roman" panose="02020603050405020304" pitchFamily="18" charset="0"/>
                <a:cs typeface="Times New Roman" panose="02020603050405020304" pitchFamily="18" charset="0"/>
              </a:rPr>
              <a:t> - the parent (container) &lt;div&gt; element</a:t>
            </a:r>
          </a:p>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Flex Items</a:t>
            </a:r>
            <a:r>
              <a:rPr lang="en-US" sz="2400" b="0" i="0" dirty="0">
                <a:solidFill>
                  <a:srgbClr val="000000"/>
                </a:solidFill>
                <a:effectLst/>
                <a:latin typeface="Times New Roman" panose="02020603050405020304" pitchFamily="18" charset="0"/>
                <a:cs typeface="Times New Roman" panose="02020603050405020304" pitchFamily="18" charset="0"/>
              </a:rPr>
              <a:t> - the items inside the container &lt;div&gt;</a:t>
            </a:r>
          </a:p>
          <a:p>
            <a:pPr marL="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buNone/>
            </a:pP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773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2934-74A0-89FE-5DC7-F041549B5687}"/>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A Flex Container with Three Flex Items</a:t>
            </a:r>
            <a:endParaRPr lang="en-US" dirty="0"/>
          </a:p>
        </p:txBody>
      </p:sp>
      <p:sp>
        <p:nvSpPr>
          <p:cNvPr id="3" name="Content Placeholder 2">
            <a:extLst>
              <a:ext uri="{FF2B5EF4-FFF2-40B4-BE49-F238E27FC236}">
                <a16:creationId xmlns:a16="http://schemas.microsoft.com/office/drawing/2014/main" id="{FAA1D7A9-BD76-5F9D-8F1E-736BFBBC6B55}"/>
              </a:ext>
            </a:extLst>
          </p:cNvPr>
          <p:cNvSpPr>
            <a:spLocks noGrp="1"/>
          </p:cNvSpPr>
          <p:nvPr>
            <p:ph idx="1"/>
          </p:nvPr>
        </p:nvSpPr>
        <p:spPr/>
        <p:txBody>
          <a:bodyPr/>
          <a:lstStyle/>
          <a:p>
            <a:pPr>
              <a:lnSpc>
                <a:spcPts val="1425"/>
              </a:lnSpc>
              <a:buNone/>
            </a:pPr>
            <a:endParaRPr lang="en-US" b="1" dirty="0">
              <a:solidFill>
                <a:srgbClr val="808080"/>
              </a:solidFill>
              <a:effectLst/>
              <a:latin typeface="Consolas" panose="020B0609020204030204" pitchFamily="49" charset="0"/>
            </a:endParaRPr>
          </a:p>
          <a:p>
            <a:pPr>
              <a:lnSpc>
                <a:spcPts val="1425"/>
              </a:lnSpc>
              <a:buNone/>
            </a:pP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class</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"flex-box"</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class</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"flex-item"</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chemeClr val="tx1">
                    <a:lumMod val="65000"/>
                    <a:lumOff val="35000"/>
                  </a:schemeClr>
                </a:solidFill>
                <a:effectLst/>
                <a:latin typeface="Consolas" panose="020B0609020204030204" pitchFamily="49" charset="0"/>
              </a:rPr>
              <a:t>First</a:t>
            </a: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class</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"flex-item"</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chemeClr val="tx1">
                    <a:lumMod val="65000"/>
                    <a:lumOff val="35000"/>
                  </a:schemeClr>
                </a:solidFill>
                <a:effectLst/>
                <a:latin typeface="Consolas" panose="020B0609020204030204" pitchFamily="49" charset="0"/>
              </a:rPr>
              <a:t>Second</a:t>
            </a: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class</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"flex-item"</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chemeClr val="tx1">
                    <a:lumMod val="65000"/>
                    <a:lumOff val="35000"/>
                  </a:schemeClr>
                </a:solidFill>
                <a:effectLst/>
                <a:latin typeface="Consolas" panose="020B0609020204030204" pitchFamily="49" charset="0"/>
              </a:rPr>
              <a:t>Third</a:t>
            </a: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marL="0" indent="0">
              <a:lnSpc>
                <a:spcPts val="1425"/>
              </a:lnSpc>
              <a:buNone/>
            </a:pP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808080"/>
                </a:solidFill>
                <a:effectLst/>
                <a:latin typeface="Consolas" panose="020B0609020204030204" pitchFamily="49" charset="0"/>
              </a:rPr>
              <a:t>&gt;</a:t>
            </a:r>
          </a:p>
          <a:p>
            <a:pPr marL="0" indent="0">
              <a:lnSpc>
                <a:spcPts val="1425"/>
              </a:lnSpc>
              <a:buNone/>
            </a:pPr>
            <a:endParaRPr lang="en-US" b="1" dirty="0">
              <a:solidFill>
                <a:srgbClr val="CCCCCC"/>
              </a:solidFill>
              <a:effectLst/>
              <a:latin typeface="Consolas" panose="020B0609020204030204" pitchFamily="49" charset="0"/>
            </a:endParaRPr>
          </a:p>
          <a:p>
            <a:pPr marL="0" indent="0">
              <a:buNone/>
            </a:pPr>
            <a:endParaRPr lang="en-US" b="1" dirty="0"/>
          </a:p>
        </p:txBody>
      </p:sp>
    </p:spTree>
    <p:extLst>
      <p:ext uri="{BB962C8B-B14F-4D97-AF65-F5344CB8AC3E}">
        <p14:creationId xmlns:p14="http://schemas.microsoft.com/office/powerpoint/2010/main" val="2149977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5AA5-7002-5EF3-82A1-D931359C590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A Flex Container with Three Flex Items</a:t>
            </a:r>
            <a:endParaRPr lang="en-US" dirty="0"/>
          </a:p>
        </p:txBody>
      </p:sp>
      <p:sp>
        <p:nvSpPr>
          <p:cNvPr id="3" name="Content Placeholder 2">
            <a:extLst>
              <a:ext uri="{FF2B5EF4-FFF2-40B4-BE49-F238E27FC236}">
                <a16:creationId xmlns:a16="http://schemas.microsoft.com/office/drawing/2014/main" id="{9BA5B17F-2FBE-F185-127C-FBC9209B189A}"/>
              </a:ext>
            </a:extLst>
          </p:cNvPr>
          <p:cNvSpPr>
            <a:spLocks noGrp="1"/>
          </p:cNvSpPr>
          <p:nvPr>
            <p:ph idx="1"/>
          </p:nvPr>
        </p:nvSpPr>
        <p:spPr/>
        <p:txBody>
          <a:bodyPr>
            <a:normAutofit fontScale="92500" lnSpcReduction="20000"/>
          </a:bodyPr>
          <a:lstStyle/>
          <a:p>
            <a:pPr>
              <a:lnSpc>
                <a:spcPct val="150000"/>
              </a:lnSpc>
              <a:buNone/>
            </a:pPr>
            <a:r>
              <a:rPr lang="en-US" sz="2400" b="1" dirty="0">
                <a:solidFill>
                  <a:srgbClr val="D7BA7D"/>
                </a:solidFill>
                <a:effectLst/>
                <a:latin typeface="Consolas" panose="020B0609020204030204" pitchFamily="49" charset="0"/>
              </a:rPr>
              <a:t>.flex-box</a:t>
            </a:r>
            <a:r>
              <a:rPr lang="en-US" sz="2400" b="1" dirty="0">
                <a:solidFill>
                  <a:srgbClr val="CCCCCC"/>
                </a:solidFill>
                <a:effectLst/>
                <a:latin typeface="Consolas" panose="020B0609020204030204" pitchFamily="49" charset="0"/>
              </a:rPr>
              <a:t>{</a:t>
            </a:r>
          </a:p>
          <a:p>
            <a:pPr>
              <a:lnSpc>
                <a:spcPct val="150000"/>
              </a:lnSpc>
              <a:buNone/>
            </a:pP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display</a:t>
            </a:r>
            <a:r>
              <a:rPr lang="en-US" sz="2400" b="1" dirty="0">
                <a:solidFill>
                  <a:srgbClr val="CCCCCC"/>
                </a:solidFill>
                <a:effectLst/>
                <a:latin typeface="Consolas" panose="020B0609020204030204" pitchFamily="49" charset="0"/>
              </a:rPr>
              <a:t>: </a:t>
            </a:r>
            <a:r>
              <a:rPr lang="en-US" sz="2400" b="1" dirty="0">
                <a:solidFill>
                  <a:srgbClr val="CE9178"/>
                </a:solidFill>
                <a:effectLst/>
                <a:latin typeface="Consolas" panose="020B0609020204030204" pitchFamily="49" charset="0"/>
              </a:rPr>
              <a:t>flex</a:t>
            </a:r>
            <a:r>
              <a:rPr lang="en-US" sz="2400" b="1" dirty="0">
                <a:solidFill>
                  <a:srgbClr val="CCCCCC"/>
                </a:solidFill>
                <a:effectLst/>
                <a:latin typeface="Consolas" panose="020B0609020204030204" pitchFamily="49" charset="0"/>
              </a:rPr>
              <a:t>;</a:t>
            </a:r>
          </a:p>
          <a:p>
            <a:pPr>
              <a:lnSpc>
                <a:spcPct val="150000"/>
              </a:lnSpc>
              <a:buNone/>
            </a:pP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flex-direction</a:t>
            </a:r>
            <a:r>
              <a:rPr lang="en-US" sz="2400" b="1" dirty="0">
                <a:solidFill>
                  <a:srgbClr val="CCCCCC"/>
                </a:solidFill>
                <a:effectLst/>
                <a:latin typeface="Consolas" panose="020B0609020204030204" pitchFamily="49" charset="0"/>
              </a:rPr>
              <a:t>: </a:t>
            </a:r>
            <a:r>
              <a:rPr lang="en-US" sz="2400" b="1" dirty="0">
                <a:solidFill>
                  <a:srgbClr val="CE9178"/>
                </a:solidFill>
                <a:effectLst/>
                <a:latin typeface="Consolas" panose="020B0609020204030204" pitchFamily="49" charset="0"/>
              </a:rPr>
              <a:t>row</a:t>
            </a:r>
            <a:r>
              <a:rPr lang="en-US" sz="2400" b="1" dirty="0">
                <a:solidFill>
                  <a:srgbClr val="CCCCCC"/>
                </a:solidFill>
                <a:effectLst/>
                <a:latin typeface="Consolas" panose="020B0609020204030204" pitchFamily="49" charset="0"/>
              </a:rPr>
              <a:t>; </a:t>
            </a:r>
            <a:r>
              <a:rPr lang="en-US" sz="2400" b="1" dirty="0">
                <a:solidFill>
                  <a:srgbClr val="6A9955"/>
                </a:solidFill>
                <a:effectLst/>
                <a:latin typeface="Consolas" panose="020B0609020204030204" pitchFamily="49" charset="0"/>
              </a:rPr>
              <a:t>/*row, column, row-reverse, column-reverse*/</a:t>
            </a:r>
            <a:endParaRPr lang="en-US" sz="2400" b="1" dirty="0">
              <a:solidFill>
                <a:srgbClr val="CCCCCC"/>
              </a:solidFill>
              <a:effectLst/>
              <a:latin typeface="Consolas" panose="020B0609020204030204" pitchFamily="49" charset="0"/>
            </a:endParaRPr>
          </a:p>
          <a:p>
            <a:pPr>
              <a:lnSpc>
                <a:spcPct val="150000"/>
              </a:lnSpc>
              <a:buNone/>
            </a:pP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justify-content</a:t>
            </a:r>
            <a:r>
              <a:rPr lang="en-US" sz="2400" b="1" dirty="0">
                <a:solidFill>
                  <a:srgbClr val="CCCCCC"/>
                </a:solidFill>
                <a:effectLst/>
                <a:latin typeface="Consolas" panose="020B0609020204030204" pitchFamily="49" charset="0"/>
              </a:rPr>
              <a:t>: </a:t>
            </a:r>
            <a:r>
              <a:rPr lang="en-US" sz="2400" b="1" dirty="0">
                <a:solidFill>
                  <a:srgbClr val="CE9178"/>
                </a:solidFill>
                <a:effectLst/>
                <a:latin typeface="Consolas" panose="020B0609020204030204" pitchFamily="49" charset="0"/>
              </a:rPr>
              <a:t>space-around</a:t>
            </a:r>
            <a:r>
              <a:rPr lang="en-US" sz="2400" b="1" dirty="0">
                <a:solidFill>
                  <a:srgbClr val="CCCCCC"/>
                </a:solidFill>
                <a:effectLst/>
                <a:latin typeface="Consolas" panose="020B0609020204030204" pitchFamily="49" charset="0"/>
              </a:rPr>
              <a:t>;   </a:t>
            </a:r>
            <a:r>
              <a:rPr lang="en-US" sz="2400" b="1" dirty="0">
                <a:solidFill>
                  <a:srgbClr val="6A9955"/>
                </a:solidFill>
                <a:effectLst/>
                <a:latin typeface="Consolas" panose="020B0609020204030204" pitchFamily="49" charset="0"/>
              </a:rPr>
              <a:t>/*flex start, flex-end, space-between, space-around*/</a:t>
            </a:r>
            <a:endParaRPr lang="en-US" sz="2400" b="1" dirty="0">
              <a:solidFill>
                <a:srgbClr val="CCCCCC"/>
              </a:solidFill>
              <a:effectLst/>
              <a:latin typeface="Consolas" panose="020B0609020204030204" pitchFamily="49" charset="0"/>
            </a:endParaRPr>
          </a:p>
          <a:p>
            <a:pPr>
              <a:lnSpc>
                <a:spcPct val="150000"/>
              </a:lnSpc>
              <a:buNone/>
            </a:pP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flex-wrap</a:t>
            </a:r>
            <a:r>
              <a:rPr lang="en-US" sz="2400" b="1" dirty="0">
                <a:solidFill>
                  <a:srgbClr val="CCCCCC"/>
                </a:solidFill>
                <a:effectLst/>
                <a:latin typeface="Consolas" panose="020B0609020204030204" pitchFamily="49" charset="0"/>
              </a:rPr>
              <a:t>: </a:t>
            </a:r>
            <a:r>
              <a:rPr lang="en-US" sz="2400" b="1" dirty="0">
                <a:solidFill>
                  <a:srgbClr val="CE9178"/>
                </a:solidFill>
                <a:effectLst/>
                <a:latin typeface="Consolas" panose="020B0609020204030204" pitchFamily="49" charset="0"/>
              </a:rPr>
              <a:t>wrap</a:t>
            </a:r>
            <a:r>
              <a:rPr lang="en-US" sz="2400" b="1" dirty="0">
                <a:solidFill>
                  <a:srgbClr val="CCCCCC"/>
                </a:solidFill>
                <a:effectLst/>
                <a:latin typeface="Consolas" panose="020B0609020204030204" pitchFamily="49" charset="0"/>
              </a:rPr>
              <a:t>;   </a:t>
            </a:r>
            <a:r>
              <a:rPr lang="en-US" sz="2400" b="1" dirty="0">
                <a:solidFill>
                  <a:srgbClr val="6A9955"/>
                </a:solidFill>
                <a:effectLst/>
                <a:latin typeface="Consolas" panose="020B0609020204030204" pitchFamily="49" charset="0"/>
              </a:rPr>
              <a:t>/*wrap, no-wrap*/</a:t>
            </a:r>
            <a:endParaRPr lang="en-US" sz="2400" b="1" dirty="0">
              <a:solidFill>
                <a:srgbClr val="CCCCCC"/>
              </a:solidFill>
              <a:effectLst/>
              <a:latin typeface="Consolas" panose="020B0609020204030204" pitchFamily="49" charset="0"/>
            </a:endParaRPr>
          </a:p>
          <a:p>
            <a:pPr marL="0" indent="0">
              <a:lnSpc>
                <a:spcPct val="150000"/>
              </a:lnSpc>
              <a:buNone/>
            </a:pPr>
            <a:r>
              <a:rPr lang="en-US" sz="2400" b="1" dirty="0">
                <a:solidFill>
                  <a:srgbClr val="CCCCCC"/>
                </a:solidFill>
                <a:effectLst/>
                <a:latin typeface="Consolas" panose="020B0609020204030204" pitchFamily="49" charset="0"/>
              </a:rPr>
              <a:t>}</a:t>
            </a:r>
          </a:p>
          <a:p>
            <a:pPr marL="0" indent="0">
              <a:lnSpc>
                <a:spcPct val="150000"/>
              </a:lnSpc>
              <a:buNone/>
            </a:pPr>
            <a:endParaRPr lang="en-US" sz="2400" dirty="0"/>
          </a:p>
        </p:txBody>
      </p:sp>
    </p:spTree>
    <p:extLst>
      <p:ext uri="{BB962C8B-B14F-4D97-AF65-F5344CB8AC3E}">
        <p14:creationId xmlns:p14="http://schemas.microsoft.com/office/powerpoint/2010/main" val="1260525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1E2F-5FAA-0D63-289A-8E281AA3171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F1F48E3F-A7D9-744B-790A-723D31A42AD0}"/>
              </a:ext>
            </a:extLst>
          </p:cNvPr>
          <p:cNvSpPr>
            <a:spLocks noGrp="1"/>
          </p:cNvSpPr>
          <p:nvPr>
            <p:ph idx="1"/>
          </p:nvPr>
        </p:nvSpPr>
        <p:spPr>
          <a:xfrm>
            <a:off x="838200" y="1866265"/>
            <a:ext cx="10515600" cy="4351338"/>
          </a:xfrm>
        </p:spPr>
        <p:txBody>
          <a:bodyPr>
            <a:noAutofit/>
          </a:bodyPr>
          <a:lstStyle/>
          <a:p>
            <a:pPr marL="0" indent="0" algn="just">
              <a:buNone/>
            </a:pPr>
            <a:r>
              <a:rPr lang="en-US" sz="2400" dirty="0"/>
              <a:t>A </a:t>
            </a:r>
            <a:r>
              <a:rPr lang="en-US" sz="2400" b="1" dirty="0"/>
              <a:t>grid container contains one or more grid items arranged in columns and rows</a:t>
            </a:r>
            <a:r>
              <a:rPr lang="en-US" sz="2400" dirty="0"/>
              <a:t>. Direct child elements(s) of the grid container automatically becomes grid items. </a:t>
            </a:r>
            <a:r>
              <a:rPr lang="en-US" sz="2400" b="1" dirty="0"/>
              <a:t>An element becomes a grid container when its display property is set to grid</a:t>
            </a:r>
            <a:r>
              <a:rPr lang="en-US" sz="2400" dirty="0"/>
              <a:t>. The rows and columns of a grid is defined with the </a:t>
            </a:r>
            <a:r>
              <a:rPr lang="en-US" sz="2400" b="1" dirty="0"/>
              <a:t>grid-template-rows and the grid-template-columns </a:t>
            </a:r>
            <a:r>
              <a:rPr lang="en-US" sz="2400" dirty="0"/>
              <a:t>properties.</a:t>
            </a:r>
          </a:p>
          <a:p>
            <a:pPr marL="0" indent="0" algn="just">
              <a:buNone/>
            </a:pPr>
            <a:endParaRPr lang="en-US" sz="2400" dirty="0"/>
          </a:p>
        </p:txBody>
      </p:sp>
    </p:spTree>
    <p:extLst>
      <p:ext uri="{BB962C8B-B14F-4D97-AF65-F5344CB8AC3E}">
        <p14:creationId xmlns:p14="http://schemas.microsoft.com/office/powerpoint/2010/main" val="57875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Hypertext Markup Language Element</a:t>
            </a:r>
          </a:p>
        </p:txBody>
      </p:sp>
      <p:sp>
        <p:nvSpPr>
          <p:cNvPr id="3" name="Content Placeholder 2"/>
          <p:cNvSpPr>
            <a:spLocks noGrp="1"/>
          </p:cNvSpPr>
          <p:nvPr>
            <p:ph idx="1"/>
          </p:nvPr>
        </p:nvSpPr>
        <p:spPr>
          <a:xfrm>
            <a:off x="838200" y="1835785"/>
            <a:ext cx="10515600" cy="4351338"/>
          </a:xfrm>
        </p:spPr>
        <p:txBody>
          <a:bodyPr>
            <a:normAutofit/>
          </a:bodyPr>
          <a:lstStyle/>
          <a:p>
            <a:pPr marL="0" indent="0" algn="just">
              <a:buNone/>
            </a:pPr>
            <a:r>
              <a:rPr lang="en-US" altLang="en-US" sz="2400" dirty="0">
                <a:latin typeface="Times New Roman" panose="02020603050405020304" charset="0"/>
                <a:cs typeface="Times New Roman" panose="02020603050405020304" charset="0"/>
              </a:rPr>
              <a:t>HTML elements are fundamental blocks of a web page. Here is an overview of HTML elements:</a:t>
            </a:r>
          </a:p>
          <a:p>
            <a:pPr marL="0" indent="0" algn="just">
              <a:buNone/>
            </a:pPr>
            <a:endParaRPr lang="en-US" altLang="en-US" sz="2400" dirty="0">
              <a:latin typeface="Times New Roman" panose="02020603050405020304" charset="0"/>
              <a:cs typeface="Times New Roman" panose="02020603050405020304" charset="0"/>
            </a:endParaRPr>
          </a:p>
          <a:p>
            <a:pPr marL="0" indent="0" algn="just">
              <a:buNone/>
            </a:pPr>
            <a:endParaRPr lang="en-US" altLang="en-US" sz="2400" dirty="0">
              <a:latin typeface="Times New Roman" panose="02020603050405020304" charset="0"/>
              <a:cs typeface="Times New Roman" panose="02020603050405020304" charset="0"/>
            </a:endParaRPr>
          </a:p>
          <a:p>
            <a:pPr marL="0" indent="0" algn="just">
              <a:buNone/>
            </a:pPr>
            <a:endParaRPr lang="en-US" altLang="en-US" sz="2400" dirty="0">
              <a:latin typeface="Times New Roman" panose="02020603050405020304" charset="0"/>
              <a:cs typeface="Times New Roman" panose="02020603050405020304" charset="0"/>
            </a:endParaRPr>
          </a:p>
          <a:p>
            <a:pPr marL="0" indent="0" algn="just">
              <a:buNone/>
            </a:pPr>
            <a:r>
              <a:rPr lang="en-US" altLang="en-US" sz="2400" b="1" dirty="0">
                <a:latin typeface="Times New Roman" panose="02020603050405020304" charset="0"/>
                <a:cs typeface="Times New Roman" panose="02020603050405020304" charset="0"/>
              </a:rPr>
              <a:t>Container Elements:</a:t>
            </a:r>
            <a:r>
              <a:rPr lang="en-US" altLang="en-US" sz="2400" dirty="0">
                <a:latin typeface="Times New Roman" panose="02020603050405020304" charset="0"/>
                <a:cs typeface="Times New Roman" panose="02020603050405020304" charset="0"/>
              </a:rPr>
              <a:t> All </a:t>
            </a:r>
            <a:r>
              <a:rPr lang="en-US" altLang="en-US" sz="2400" b="1" dirty="0">
                <a:latin typeface="Times New Roman" panose="02020603050405020304" charset="0"/>
                <a:cs typeface="Times New Roman" panose="02020603050405020304" charset="0"/>
              </a:rPr>
              <a:t>container elements are paired </a:t>
            </a:r>
            <a:r>
              <a:rPr lang="en-US" altLang="en-US" sz="2400" dirty="0">
                <a:latin typeface="Times New Roman" panose="02020603050405020304" charset="0"/>
                <a:cs typeface="Times New Roman" panose="02020603050405020304" charset="0"/>
              </a:rPr>
              <a:t>(i.e., they have start and end tags). The start tag consists of the tag name enclosed in left and right angular brackets (for instance, &lt;body&gt;). The end tag is identical to the start tag except for a slash (/) that precedes the text within the angular brackets of the end tag (e.g., &lt;/body&gt;). </a:t>
            </a:r>
            <a:r>
              <a:rPr lang="en-US" altLang="en-US" sz="2400" b="1" dirty="0">
                <a:latin typeface="Times New Roman" panose="02020603050405020304" charset="0"/>
                <a:cs typeface="Times New Roman" panose="02020603050405020304" charset="0"/>
              </a:rPr>
              <a:t>Container elements contain parameters and the parameters of an element are given between the start tag and the end tag.</a:t>
            </a:r>
          </a:p>
        </p:txBody>
      </p:sp>
      <p:pic>
        <p:nvPicPr>
          <p:cNvPr id="4" name="Picture 3" descr="1"/>
          <p:cNvPicPr>
            <a:picLocks noChangeAspect="1"/>
          </p:cNvPicPr>
          <p:nvPr/>
        </p:nvPicPr>
        <p:blipFill>
          <a:blip r:embed="rId2"/>
          <a:stretch>
            <a:fillRect/>
          </a:stretch>
        </p:blipFill>
        <p:spPr>
          <a:xfrm>
            <a:off x="2145665" y="2678430"/>
            <a:ext cx="7496810" cy="99504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EC89-3EE2-C28D-CB13-B9A2B1FB4180}"/>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F8BEBA-9B19-4FA6-9C23-39163F5C7B98}"/>
              </a:ext>
            </a:extLst>
          </p:cNvPr>
          <p:cNvSpPr>
            <a:spLocks noGrp="1"/>
          </p:cNvSpPr>
          <p:nvPr>
            <p:ph idx="1"/>
          </p:nvPr>
        </p:nvSpPr>
        <p:spPr/>
        <p:txBody>
          <a:bodyPr/>
          <a:lstStyle/>
          <a:p>
            <a:pPr>
              <a:lnSpc>
                <a:spcPts val="1425"/>
              </a:lnSpc>
              <a:buNone/>
            </a:pPr>
            <a:endParaRPr lang="en-US" b="1" dirty="0">
              <a:solidFill>
                <a:srgbClr val="808080"/>
              </a:solidFill>
              <a:effectLst/>
              <a:latin typeface="Consolas" panose="020B0609020204030204" pitchFamily="49" charset="0"/>
            </a:endParaRPr>
          </a:p>
          <a:p>
            <a:pPr>
              <a:lnSpc>
                <a:spcPts val="1425"/>
              </a:lnSpc>
              <a:buNone/>
            </a:pPr>
            <a:endParaRPr lang="en-US" b="1" dirty="0">
              <a:solidFill>
                <a:srgbClr val="808080"/>
              </a:solidFill>
              <a:effectLst/>
              <a:latin typeface="Consolas" panose="020B0609020204030204" pitchFamily="49" charset="0"/>
            </a:endParaRPr>
          </a:p>
          <a:p>
            <a:pPr>
              <a:lnSpc>
                <a:spcPts val="1425"/>
              </a:lnSpc>
              <a:buNone/>
            </a:pP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class</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“Grid"</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class</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“grid-item"</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chemeClr val="tx1">
                    <a:lumMod val="65000"/>
                    <a:lumOff val="35000"/>
                  </a:schemeClr>
                </a:solidFill>
                <a:effectLst/>
                <a:latin typeface="Consolas" panose="020B0609020204030204" pitchFamily="49" charset="0"/>
              </a:rPr>
              <a:t>First</a:t>
            </a: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class</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"grid-item "</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chemeClr val="tx1">
                    <a:lumMod val="65000"/>
                    <a:lumOff val="35000"/>
                  </a:schemeClr>
                </a:solidFill>
                <a:effectLst/>
                <a:latin typeface="Consolas" panose="020B0609020204030204" pitchFamily="49" charset="0"/>
              </a:rPr>
              <a:t>Second</a:t>
            </a: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class</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"grid-item "</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a:lnSpc>
                <a:spcPts val="1425"/>
              </a:lnSpc>
              <a:buNone/>
            </a:pPr>
            <a:r>
              <a:rPr lang="en-US" b="1" dirty="0">
                <a:solidFill>
                  <a:srgbClr val="CCCCCC"/>
                </a:solidFill>
                <a:effectLst/>
                <a:latin typeface="Consolas" panose="020B0609020204030204" pitchFamily="49" charset="0"/>
              </a:rPr>
              <a:t>            </a:t>
            </a:r>
            <a:r>
              <a:rPr lang="en-US" b="1" dirty="0">
                <a:solidFill>
                  <a:schemeClr val="tx1">
                    <a:lumMod val="65000"/>
                    <a:lumOff val="35000"/>
                  </a:schemeClr>
                </a:solidFill>
                <a:effectLst/>
                <a:latin typeface="Consolas" panose="020B0609020204030204" pitchFamily="49" charset="0"/>
              </a:rPr>
              <a:t>Third</a:t>
            </a:r>
          </a:p>
          <a:p>
            <a:pPr>
              <a:lnSpc>
                <a:spcPts val="1425"/>
              </a:lnSpc>
              <a:buNone/>
            </a:pPr>
            <a:r>
              <a:rPr lang="en-US" b="1" dirty="0">
                <a:solidFill>
                  <a:srgbClr val="CCCCCC"/>
                </a:solidFill>
                <a:effectLst/>
                <a:latin typeface="Consolas" panose="020B0609020204030204" pitchFamily="49" charset="0"/>
              </a:rPr>
              <a:t>        </a:t>
            </a: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808080"/>
                </a:solidFill>
                <a:effectLst/>
                <a:latin typeface="Consolas" panose="020B0609020204030204" pitchFamily="49" charset="0"/>
              </a:rPr>
              <a:t>&gt;</a:t>
            </a:r>
            <a:endParaRPr lang="en-US" b="1" dirty="0">
              <a:solidFill>
                <a:srgbClr val="CCCCCC"/>
              </a:solidFill>
              <a:effectLst/>
              <a:latin typeface="Consolas" panose="020B0609020204030204" pitchFamily="49" charset="0"/>
            </a:endParaRPr>
          </a:p>
          <a:p>
            <a:pPr marL="0" indent="0">
              <a:lnSpc>
                <a:spcPts val="1425"/>
              </a:lnSpc>
              <a:buNone/>
            </a:pPr>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div</a:t>
            </a:r>
            <a:r>
              <a:rPr lang="en-US" b="1" dirty="0">
                <a:solidFill>
                  <a:srgbClr val="808080"/>
                </a:solidFill>
                <a:effectLst/>
                <a:latin typeface="Consolas" panose="020B0609020204030204" pitchFamily="49" charset="0"/>
              </a:rPr>
              <a:t>&gt;</a:t>
            </a:r>
          </a:p>
          <a:p>
            <a:pPr marL="0" indent="0">
              <a:buNone/>
            </a:pPr>
            <a:endParaRPr lang="en-US" dirty="0"/>
          </a:p>
        </p:txBody>
      </p:sp>
    </p:spTree>
    <p:extLst>
      <p:ext uri="{BB962C8B-B14F-4D97-AF65-F5344CB8AC3E}">
        <p14:creationId xmlns:p14="http://schemas.microsoft.com/office/powerpoint/2010/main" val="1472848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992E-3B8A-6869-A360-B968C28D8AD9}"/>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FE77FB65-428F-03B0-FD87-82DCA32296ED}"/>
              </a:ext>
            </a:extLst>
          </p:cNvPr>
          <p:cNvSpPr>
            <a:spLocks noGrp="1"/>
          </p:cNvSpPr>
          <p:nvPr>
            <p:ph idx="1"/>
          </p:nvPr>
        </p:nvSpPr>
        <p:spPr/>
        <p:txBody>
          <a:bodyPr>
            <a:normAutofit/>
          </a:bodyPr>
          <a:lstStyle/>
          <a:p>
            <a:pPr>
              <a:lnSpc>
                <a:spcPct val="100000"/>
              </a:lnSpc>
              <a:buNone/>
            </a:pPr>
            <a:r>
              <a:rPr lang="en-US" b="1" dirty="0">
                <a:solidFill>
                  <a:srgbClr val="D7BA7D"/>
                </a:solidFill>
                <a:effectLst/>
                <a:latin typeface="Consolas" panose="020B0609020204030204" pitchFamily="49" charset="0"/>
              </a:rPr>
              <a:t>.grid</a:t>
            </a:r>
            <a:r>
              <a:rPr lang="en-US" b="1" dirty="0">
                <a:solidFill>
                  <a:srgbClr val="CCCCCC"/>
                </a:solidFill>
                <a:effectLst/>
                <a:latin typeface="Consolas" panose="020B0609020204030204" pitchFamily="49" charset="0"/>
              </a:rPr>
              <a:t> </a:t>
            </a:r>
            <a:r>
              <a:rPr lang="en-US" b="1" dirty="0">
                <a:effectLst/>
                <a:latin typeface="Consolas" panose="020B0609020204030204" pitchFamily="49" charset="0"/>
              </a:rPr>
              <a:t>{</a:t>
            </a:r>
          </a:p>
          <a:p>
            <a:pPr>
              <a:lnSpc>
                <a:spcPct val="100000"/>
              </a:lnSpc>
              <a:buNone/>
            </a:pPr>
            <a:r>
              <a:rPr lang="en-US" b="1" dirty="0">
                <a:solidFill>
                  <a:srgbClr val="CCCCCC"/>
                </a:solidFill>
                <a:effectLst/>
                <a:latin typeface="Consolas" panose="020B0609020204030204" pitchFamily="49" charset="0"/>
              </a:rPr>
              <a:t>  </a:t>
            </a:r>
            <a:r>
              <a:rPr lang="en-US" dirty="0">
                <a:solidFill>
                  <a:srgbClr val="C00000"/>
                </a:solidFill>
                <a:effectLst/>
                <a:latin typeface="Consolas" panose="020B0609020204030204" pitchFamily="49" charset="0"/>
              </a:rPr>
              <a:t>display:</a:t>
            </a:r>
            <a:r>
              <a:rPr lang="en-US" b="1" dirty="0">
                <a:solidFill>
                  <a:srgbClr val="CCCCCC"/>
                </a:solidFill>
                <a:effectLst/>
                <a:latin typeface="Consolas" panose="020B0609020204030204" pitchFamily="49" charset="0"/>
              </a:rPr>
              <a:t> </a:t>
            </a:r>
            <a:r>
              <a:rPr lang="en-US" b="1" dirty="0">
                <a:solidFill>
                  <a:schemeClr val="accent2">
                    <a:lumMod val="75000"/>
                  </a:schemeClr>
                </a:solidFill>
                <a:effectLst/>
                <a:latin typeface="Consolas" panose="020B0609020204030204" pitchFamily="49" charset="0"/>
              </a:rPr>
              <a:t>grid;</a:t>
            </a:r>
          </a:p>
          <a:p>
            <a:pPr>
              <a:lnSpc>
                <a:spcPct val="100000"/>
              </a:lnSpc>
              <a:buNone/>
            </a:pPr>
            <a:r>
              <a:rPr lang="en-US" b="1" dirty="0">
                <a:solidFill>
                  <a:srgbClr val="CCCCCC"/>
                </a:solidFill>
                <a:effectLst/>
                <a:latin typeface="Consolas" panose="020B0609020204030204" pitchFamily="49" charset="0"/>
              </a:rPr>
              <a:t>  </a:t>
            </a:r>
            <a:r>
              <a:rPr lang="en-US" b="0" i="0" dirty="0">
                <a:solidFill>
                  <a:srgbClr val="D73A49"/>
                </a:solidFill>
                <a:effectLst/>
                <a:latin typeface="Consolas" panose="020B0609020204030204" pitchFamily="49" charset="0"/>
              </a:rPr>
              <a:t>grid-template-columns</a:t>
            </a:r>
            <a:r>
              <a:rPr lang="en-US" b="0" i="0" dirty="0">
                <a:solidFill>
                  <a:srgbClr val="999999"/>
                </a:solidFill>
                <a:effectLst/>
                <a:latin typeface="Consolas" panose="020B0609020204030204" pitchFamily="49" charset="0"/>
              </a:rPr>
              <a:t>: </a:t>
            </a:r>
            <a:r>
              <a:rPr lang="en-US" b="1" dirty="0">
                <a:solidFill>
                  <a:schemeClr val="tx2">
                    <a:lumMod val="75000"/>
                  </a:schemeClr>
                </a:solidFill>
                <a:effectLst/>
                <a:latin typeface="Consolas" panose="020B0609020204030204" pitchFamily="49" charset="0"/>
              </a:rPr>
              <a:t>repeat(4, 1fr);    </a:t>
            </a:r>
            <a:r>
              <a:rPr lang="en-US" b="1" dirty="0">
                <a:solidFill>
                  <a:srgbClr val="6A9955"/>
                </a:solidFill>
                <a:effectLst/>
                <a:latin typeface="Consolas" panose="020B0609020204030204" pitchFamily="49" charset="0"/>
              </a:rPr>
              <a:t>/* four columns and 1 fraction of the total width*/</a:t>
            </a:r>
          </a:p>
          <a:p>
            <a:pPr>
              <a:lnSpc>
                <a:spcPct val="100000"/>
              </a:lnSpc>
              <a:buNone/>
            </a:pPr>
            <a:r>
              <a:rPr lang="en-US" dirty="0">
                <a:solidFill>
                  <a:srgbClr val="C00000"/>
                </a:solidFill>
                <a:effectLst/>
                <a:latin typeface="Consolas" panose="020B0609020204030204" pitchFamily="49" charset="0"/>
              </a:rPr>
              <a:t>  gap:</a:t>
            </a:r>
            <a:r>
              <a:rPr lang="en-US" b="1" dirty="0">
                <a:solidFill>
                  <a:srgbClr val="CCCCCC"/>
                </a:solidFill>
                <a:effectLst/>
                <a:latin typeface="Consolas" panose="020B0609020204030204" pitchFamily="49" charset="0"/>
              </a:rPr>
              <a:t> </a:t>
            </a:r>
            <a:r>
              <a:rPr lang="en-US" b="1" dirty="0">
                <a:solidFill>
                  <a:schemeClr val="accent6">
                    <a:lumMod val="75000"/>
                  </a:schemeClr>
                </a:solidFill>
                <a:effectLst/>
                <a:latin typeface="Consolas" panose="020B0609020204030204" pitchFamily="49" charset="0"/>
              </a:rPr>
              <a:t>1.5rem;</a:t>
            </a:r>
          </a:p>
          <a:p>
            <a:pPr>
              <a:lnSpc>
                <a:spcPct val="100000"/>
              </a:lnSpc>
              <a:buNone/>
            </a:pPr>
            <a:r>
              <a:rPr lang="en-US" b="1" dirty="0">
                <a:solidFill>
                  <a:srgbClr val="6A9955"/>
                </a:solidFill>
                <a:latin typeface="Consolas" panose="020B0609020204030204" pitchFamily="49" charset="0"/>
              </a:rPr>
              <a:t>/*Or,</a:t>
            </a:r>
            <a:r>
              <a:rPr lang="en-US" b="1" dirty="0">
                <a:solidFill>
                  <a:srgbClr val="6A9955"/>
                </a:solidFill>
                <a:effectLst/>
                <a:latin typeface="Consolas" panose="020B0609020204030204" pitchFamily="49" charset="0"/>
              </a:rPr>
              <a:t>*/</a:t>
            </a:r>
            <a:endParaRPr lang="en-US" b="1" dirty="0">
              <a:solidFill>
                <a:srgbClr val="6A9955"/>
              </a:solidFill>
              <a:latin typeface="Consolas" panose="020B0609020204030204" pitchFamily="49" charset="0"/>
            </a:endParaRPr>
          </a:p>
          <a:p>
            <a:pPr>
              <a:lnSpc>
                <a:spcPct val="100000"/>
              </a:lnSpc>
              <a:buNone/>
            </a:pPr>
            <a:r>
              <a:rPr lang="en-US" b="0" i="0" dirty="0">
                <a:solidFill>
                  <a:srgbClr val="D73A49"/>
                </a:solidFill>
                <a:effectLst/>
                <a:latin typeface="Consolas" panose="020B0609020204030204" pitchFamily="49" charset="0"/>
              </a:rPr>
              <a:t>  grid-template-columns</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auto </a:t>
            </a:r>
            <a:r>
              <a:rPr lang="en-US" b="0" i="0" dirty="0" err="1">
                <a:solidFill>
                  <a:srgbClr val="005CC5"/>
                </a:solidFill>
                <a:effectLst/>
                <a:latin typeface="Consolas" panose="020B0609020204030204" pitchFamily="49" charset="0"/>
              </a:rPr>
              <a:t>auto</a:t>
            </a:r>
            <a:r>
              <a:rPr lang="en-US" b="0" i="0" dirty="0">
                <a:solidFill>
                  <a:srgbClr val="005CC5"/>
                </a:solidFill>
                <a:effectLst/>
                <a:latin typeface="Consolas" panose="020B0609020204030204" pitchFamily="49" charset="0"/>
              </a:rPr>
              <a:t> </a:t>
            </a:r>
            <a:r>
              <a:rPr lang="en-US" b="0" i="0" dirty="0" err="1">
                <a:solidFill>
                  <a:srgbClr val="005CC5"/>
                </a:solidFill>
                <a:effectLst/>
                <a:latin typeface="Consolas" panose="020B0609020204030204" pitchFamily="49" charset="0"/>
              </a:rPr>
              <a:t>auto</a:t>
            </a:r>
            <a:r>
              <a:rPr lang="en-US" b="0" i="0" dirty="0">
                <a:solidFill>
                  <a:srgbClr val="005CC5"/>
                </a:solidFill>
                <a:effectLst/>
                <a:latin typeface="Consolas" panose="020B0609020204030204" pitchFamily="49" charset="0"/>
              </a:rPr>
              <a:t> </a:t>
            </a:r>
            <a:r>
              <a:rPr lang="en-US" b="0" i="0" dirty="0" err="1">
                <a:solidFill>
                  <a:srgbClr val="005CC5"/>
                </a:solidFill>
                <a:effectLst/>
                <a:latin typeface="Consolas" panose="020B0609020204030204" pitchFamily="49" charset="0"/>
              </a:rPr>
              <a:t>auto</a:t>
            </a:r>
            <a:r>
              <a:rPr lang="en-US" b="0" i="0" dirty="0">
                <a:solidFill>
                  <a:srgbClr val="999999"/>
                </a:solidFill>
                <a:effectLst/>
                <a:latin typeface="Consolas" panose="020B0609020204030204" pitchFamily="49" charset="0"/>
              </a:rPr>
              <a:t>;</a:t>
            </a:r>
            <a:endParaRPr lang="en-US" b="1" dirty="0">
              <a:solidFill>
                <a:srgbClr val="CCCCCC"/>
              </a:solidFill>
              <a:effectLst/>
              <a:latin typeface="Consolas" panose="020B0609020204030204" pitchFamily="49" charset="0"/>
            </a:endParaRPr>
          </a:p>
          <a:p>
            <a:pPr>
              <a:lnSpc>
                <a:spcPct val="100000"/>
              </a:lnSpc>
              <a:buNone/>
            </a:pPr>
            <a:r>
              <a:rPr lang="en-US" b="1" dirty="0">
                <a:solidFill>
                  <a:srgbClr val="CCCCCC"/>
                </a:solidFill>
                <a:effectLst/>
                <a:latin typeface="Consolas" panose="020B0609020204030204" pitchFamily="49" charset="0"/>
              </a:rPr>
              <a:t> </a:t>
            </a:r>
            <a:r>
              <a:rPr lang="en-US" b="1" dirty="0">
                <a:effectLst/>
                <a:latin typeface="Consolas" panose="020B0609020204030204" pitchFamily="49" charset="0"/>
              </a:rPr>
              <a:t>}</a:t>
            </a:r>
          </a:p>
          <a:p>
            <a:pPr marL="0" indent="0">
              <a:lnSpc>
                <a:spcPct val="100000"/>
              </a:lnSpc>
              <a:buNone/>
            </a:pPr>
            <a:endParaRPr lang="en-US" b="1" dirty="0"/>
          </a:p>
        </p:txBody>
      </p:sp>
    </p:spTree>
    <p:extLst>
      <p:ext uri="{BB962C8B-B14F-4D97-AF65-F5344CB8AC3E}">
        <p14:creationId xmlns:p14="http://schemas.microsoft.com/office/powerpoint/2010/main" val="3976634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FA73-C98D-57D3-C99D-B9F4D5FF68EA}"/>
              </a:ext>
            </a:extLst>
          </p:cNvPr>
          <p:cNvSpPr>
            <a:spLocks noGrp="1"/>
          </p:cNvSpPr>
          <p:nvPr>
            <p:ph type="title"/>
          </p:nvPr>
        </p:nvSpPr>
        <p:spPr/>
        <p:txBody>
          <a:bodyPr/>
          <a:lstStyle/>
          <a:p>
            <a:r>
              <a:rPr lang="en-US" dirty="0"/>
              <a:t>Navigation Bar</a:t>
            </a:r>
          </a:p>
        </p:txBody>
      </p:sp>
      <p:sp>
        <p:nvSpPr>
          <p:cNvPr id="3" name="Content Placeholder 2">
            <a:extLst>
              <a:ext uri="{FF2B5EF4-FFF2-40B4-BE49-F238E27FC236}">
                <a16:creationId xmlns:a16="http://schemas.microsoft.com/office/drawing/2014/main" id="{6020B385-404B-AF93-5B30-7DF92D0EA15F}"/>
              </a:ext>
            </a:extLst>
          </p:cNvPr>
          <p:cNvSpPr>
            <a:spLocks noGrp="1"/>
          </p:cNvSpPr>
          <p:nvPr>
            <p:ph idx="1"/>
          </p:nvPr>
        </p:nvSpPr>
        <p:spPr>
          <a:xfrm>
            <a:off x="838200" y="1524000"/>
            <a:ext cx="10515600" cy="4652963"/>
          </a:xfrm>
        </p:spPr>
        <p:txBody>
          <a:bodyPr>
            <a:normAutofit fontScale="92500" lnSpcReduction="10000"/>
          </a:bodyPr>
          <a:lstStyle/>
          <a:p>
            <a:pPr marL="0" indent="0">
              <a:buNone/>
            </a:pPr>
            <a:r>
              <a:rPr lang="en-US" sz="2600" b="1" i="0" dirty="0">
                <a:solidFill>
                  <a:schemeClr val="accent1">
                    <a:lumMod val="50000"/>
                  </a:schemeClr>
                </a:solidFill>
                <a:effectLst/>
                <a:latin typeface="Segoe UI" panose="020B0502040204020203" pitchFamily="34" charset="0"/>
              </a:rPr>
              <a:t>Navigation Bar = List of Links</a:t>
            </a:r>
          </a:p>
          <a:p>
            <a:pPr marL="0" indent="0">
              <a:buNone/>
            </a:pPr>
            <a:r>
              <a:rPr lang="en-US" sz="2600" b="0" i="0" dirty="0">
                <a:solidFill>
                  <a:srgbClr val="000000"/>
                </a:solidFill>
                <a:effectLst/>
                <a:latin typeface="Verdana" panose="020B0604030504040204" pitchFamily="34" charset="0"/>
              </a:rPr>
              <a:t>A navigation bar is a list of links, so using the &lt;</a:t>
            </a:r>
            <a:r>
              <a:rPr lang="en-US" sz="2600" b="0" i="0" dirty="0" err="1">
                <a:solidFill>
                  <a:srgbClr val="000000"/>
                </a:solidFill>
                <a:effectLst/>
                <a:latin typeface="Verdana" panose="020B0604030504040204" pitchFamily="34" charset="0"/>
              </a:rPr>
              <a:t>ul</a:t>
            </a:r>
            <a:r>
              <a:rPr lang="en-US" sz="2600" b="0" i="0" dirty="0">
                <a:solidFill>
                  <a:srgbClr val="000000"/>
                </a:solidFill>
                <a:effectLst/>
                <a:latin typeface="Verdana" panose="020B0604030504040204" pitchFamily="34" charset="0"/>
              </a:rPr>
              <a:t>&gt; and &lt;li&gt; elements makes perfect sense:</a:t>
            </a:r>
          </a:p>
          <a:p>
            <a:pPr>
              <a:lnSpc>
                <a:spcPct val="100000"/>
              </a:lnSpc>
              <a:buNone/>
            </a:pP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nav</a:t>
            </a:r>
            <a:r>
              <a:rPr lang="en-US" sz="2400" b="1" dirty="0">
                <a:solidFill>
                  <a:srgbClr val="808080"/>
                </a:solidFill>
                <a:latin typeface="Consolas" panose="020B0609020204030204" pitchFamily="49" charset="0"/>
              </a:rPr>
              <a:t>&gt;</a:t>
            </a:r>
          </a:p>
          <a:p>
            <a:pPr>
              <a:lnSpc>
                <a:spcPct val="100000"/>
              </a:lnSpc>
              <a:buNone/>
            </a:pPr>
            <a:r>
              <a:rPr lang="en-US" sz="2400" b="1" dirty="0">
                <a:solidFill>
                  <a:srgbClr val="CCCCCC"/>
                </a:solidFill>
                <a:effectLst/>
                <a:latin typeface="Consolas" panose="020B0609020204030204" pitchFamily="49" charset="0"/>
              </a:rPr>
              <a:t>    </a:t>
            </a:r>
            <a:r>
              <a:rPr lang="en-US" sz="2400" b="1" dirty="0">
                <a:solidFill>
                  <a:srgbClr val="808080"/>
                </a:solidFill>
                <a:effectLst/>
                <a:latin typeface="Consolas" panose="020B0609020204030204" pitchFamily="49" charset="0"/>
              </a:rPr>
              <a:t>&lt;</a:t>
            </a:r>
            <a:r>
              <a:rPr lang="en-US" sz="2400" b="1" dirty="0" err="1">
                <a:solidFill>
                  <a:srgbClr val="569CD6"/>
                </a:solidFill>
                <a:effectLst/>
                <a:latin typeface="Consolas" panose="020B0609020204030204" pitchFamily="49" charset="0"/>
              </a:rPr>
              <a:t>ul</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a:lnSpc>
                <a:spcPct val="100000"/>
              </a:lnSpc>
              <a:buNone/>
            </a:pPr>
            <a:r>
              <a:rPr lang="en-US" sz="2400" b="1" dirty="0">
                <a:solidFill>
                  <a:srgbClr val="CCCCCC"/>
                </a:solidFill>
                <a:effectLst/>
                <a:latin typeface="Consolas" panose="020B0609020204030204" pitchFamily="49" charset="0"/>
              </a:rPr>
              <a:t>       </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li</a:t>
            </a:r>
            <a:r>
              <a:rPr lang="en-US" sz="2400" b="1" dirty="0">
                <a:solidFill>
                  <a:srgbClr val="808080"/>
                </a:solidFill>
                <a:effectLst/>
                <a:latin typeface="Consolas" panose="020B0609020204030204" pitchFamily="49" charset="0"/>
              </a:rPr>
              <a:t>&gt;&lt;</a:t>
            </a:r>
            <a:r>
              <a:rPr lang="en-US" sz="2400" b="1" dirty="0">
                <a:solidFill>
                  <a:srgbClr val="569CD6"/>
                </a:solidFill>
                <a:effectLst/>
                <a:latin typeface="Consolas" panose="020B0609020204030204" pitchFamily="49" charset="0"/>
              </a:rPr>
              <a:t>a</a:t>
            </a:r>
            <a:r>
              <a:rPr lang="en-US" sz="2400" b="1" dirty="0">
                <a:solidFill>
                  <a:srgbClr val="CCCCCC"/>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href</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"index.html"</a:t>
            </a:r>
            <a:r>
              <a:rPr lang="en-US" sz="2400" b="1" dirty="0">
                <a:solidFill>
                  <a:srgbClr val="808080"/>
                </a:solidFill>
                <a:effectLst/>
                <a:latin typeface="Consolas" panose="020B0609020204030204" pitchFamily="49" charset="0"/>
              </a:rPr>
              <a:t>&gt;</a:t>
            </a:r>
            <a:r>
              <a:rPr lang="en-US" sz="2400" b="1" dirty="0">
                <a:effectLst/>
                <a:latin typeface="Consolas" panose="020B0609020204030204" pitchFamily="49" charset="0"/>
              </a:rPr>
              <a:t>Home</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a</a:t>
            </a:r>
            <a:r>
              <a:rPr lang="en-US" sz="2400" b="1" dirty="0">
                <a:solidFill>
                  <a:srgbClr val="808080"/>
                </a:solidFill>
                <a:effectLst/>
                <a:latin typeface="Consolas" panose="020B0609020204030204" pitchFamily="49" charset="0"/>
              </a:rPr>
              <a:t>&gt;&lt;/</a:t>
            </a:r>
            <a:r>
              <a:rPr lang="en-US" sz="2400" b="1" dirty="0">
                <a:solidFill>
                  <a:srgbClr val="569CD6"/>
                </a:solidFill>
                <a:effectLst/>
                <a:latin typeface="Consolas" panose="020B0609020204030204" pitchFamily="49" charset="0"/>
              </a:rPr>
              <a:t>li</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a:lnSpc>
                <a:spcPct val="100000"/>
              </a:lnSpc>
              <a:buNone/>
            </a:pPr>
            <a:r>
              <a:rPr lang="en-US" sz="2400" b="1" dirty="0">
                <a:solidFill>
                  <a:srgbClr val="CCCCCC"/>
                </a:solidFill>
                <a:effectLst/>
                <a:latin typeface="Consolas" panose="020B0609020204030204" pitchFamily="49" charset="0"/>
              </a:rPr>
              <a:t>       </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li</a:t>
            </a:r>
            <a:r>
              <a:rPr lang="en-US" sz="2400" b="1" dirty="0">
                <a:solidFill>
                  <a:srgbClr val="808080"/>
                </a:solidFill>
                <a:effectLst/>
                <a:latin typeface="Consolas" panose="020B0609020204030204" pitchFamily="49" charset="0"/>
              </a:rPr>
              <a:t>&gt;&lt;</a:t>
            </a:r>
            <a:r>
              <a:rPr lang="en-US" sz="2400" b="1" dirty="0">
                <a:solidFill>
                  <a:srgbClr val="569CD6"/>
                </a:solidFill>
                <a:effectLst/>
                <a:latin typeface="Consolas" panose="020B0609020204030204" pitchFamily="49" charset="0"/>
              </a:rPr>
              <a:t>a</a:t>
            </a:r>
            <a:r>
              <a:rPr lang="en-US" sz="2400" b="1" dirty="0">
                <a:solidFill>
                  <a:srgbClr val="CCCCCC"/>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href</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"products.html”</a:t>
            </a:r>
            <a:r>
              <a:rPr lang="en-US" sz="2400" b="1" dirty="0">
                <a:solidFill>
                  <a:srgbClr val="CCCCCC"/>
                </a:solidFill>
                <a:latin typeface="Consolas" panose="020B0609020204030204" pitchFamily="49" charset="0"/>
              </a:rPr>
              <a:t>&gt;</a:t>
            </a:r>
            <a:r>
              <a:rPr lang="en-US" sz="2400" b="1" dirty="0">
                <a:effectLst/>
                <a:latin typeface="Consolas" panose="020B0609020204030204" pitchFamily="49" charset="0"/>
              </a:rPr>
              <a:t>Products</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a</a:t>
            </a:r>
            <a:r>
              <a:rPr lang="en-US" sz="2400" b="1" dirty="0">
                <a:solidFill>
                  <a:srgbClr val="808080"/>
                </a:solidFill>
                <a:effectLst/>
                <a:latin typeface="Consolas" panose="020B0609020204030204" pitchFamily="49" charset="0"/>
              </a:rPr>
              <a:t>&gt;&lt;/</a:t>
            </a:r>
            <a:r>
              <a:rPr lang="en-US" sz="2400" b="1" dirty="0">
                <a:solidFill>
                  <a:srgbClr val="569CD6"/>
                </a:solidFill>
                <a:effectLst/>
                <a:latin typeface="Consolas" panose="020B0609020204030204" pitchFamily="49" charset="0"/>
              </a:rPr>
              <a:t>li</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a:lnSpc>
                <a:spcPct val="100000"/>
              </a:lnSpc>
              <a:buNone/>
            </a:pPr>
            <a:r>
              <a:rPr lang="en-US" sz="2400" b="1" dirty="0">
                <a:solidFill>
                  <a:srgbClr val="CCCCCC"/>
                </a:solidFill>
                <a:effectLst/>
                <a:latin typeface="Consolas" panose="020B0609020204030204" pitchFamily="49" charset="0"/>
              </a:rPr>
              <a:t>       </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li</a:t>
            </a:r>
            <a:r>
              <a:rPr lang="en-US" sz="2400" b="1" dirty="0">
                <a:solidFill>
                  <a:srgbClr val="808080"/>
                </a:solidFill>
                <a:effectLst/>
                <a:latin typeface="Consolas" panose="020B0609020204030204" pitchFamily="49" charset="0"/>
              </a:rPr>
              <a:t>&gt;&lt;</a:t>
            </a:r>
            <a:r>
              <a:rPr lang="en-US" sz="2400" b="1" dirty="0">
                <a:solidFill>
                  <a:srgbClr val="569CD6"/>
                </a:solidFill>
                <a:effectLst/>
                <a:latin typeface="Consolas" panose="020B0609020204030204" pitchFamily="49" charset="0"/>
              </a:rPr>
              <a:t>a</a:t>
            </a:r>
            <a:r>
              <a:rPr lang="en-US" sz="2400" b="1" dirty="0">
                <a:solidFill>
                  <a:srgbClr val="CCCCCC"/>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href</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"cart.html"</a:t>
            </a:r>
            <a:r>
              <a:rPr lang="en-US" sz="2400" b="1" dirty="0">
                <a:solidFill>
                  <a:srgbClr val="808080"/>
                </a:solidFill>
                <a:effectLst/>
                <a:latin typeface="Consolas" panose="020B0609020204030204" pitchFamily="49" charset="0"/>
              </a:rPr>
              <a:t>&gt;</a:t>
            </a:r>
            <a:r>
              <a:rPr lang="en-US" sz="2400" b="1" dirty="0">
                <a:effectLst/>
                <a:latin typeface="Consolas" panose="020B0609020204030204" pitchFamily="49" charset="0"/>
              </a:rPr>
              <a:t>Cart</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a</a:t>
            </a:r>
            <a:r>
              <a:rPr lang="en-US" sz="2400" b="1" dirty="0">
                <a:solidFill>
                  <a:srgbClr val="808080"/>
                </a:solidFill>
                <a:effectLst/>
                <a:latin typeface="Consolas" panose="020B0609020204030204" pitchFamily="49" charset="0"/>
              </a:rPr>
              <a:t>&gt;&lt;/</a:t>
            </a:r>
            <a:r>
              <a:rPr lang="en-US" sz="2400" b="1" dirty="0">
                <a:solidFill>
                  <a:srgbClr val="569CD6"/>
                </a:solidFill>
                <a:effectLst/>
                <a:latin typeface="Consolas" panose="020B0609020204030204" pitchFamily="49" charset="0"/>
              </a:rPr>
              <a:t>li</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a:lnSpc>
                <a:spcPct val="100000"/>
              </a:lnSpc>
              <a:buNone/>
            </a:pPr>
            <a:r>
              <a:rPr lang="en-US" sz="2400" b="1" dirty="0">
                <a:solidFill>
                  <a:srgbClr val="CCCCCC"/>
                </a:solidFill>
                <a:effectLst/>
                <a:latin typeface="Consolas" panose="020B0609020204030204" pitchFamily="49" charset="0"/>
              </a:rPr>
              <a:t>       </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li</a:t>
            </a:r>
            <a:r>
              <a:rPr lang="en-US" sz="2400" b="1" dirty="0">
                <a:solidFill>
                  <a:srgbClr val="808080"/>
                </a:solidFill>
                <a:effectLst/>
                <a:latin typeface="Consolas" panose="020B0609020204030204" pitchFamily="49" charset="0"/>
              </a:rPr>
              <a:t>&gt;&lt;</a:t>
            </a:r>
            <a:r>
              <a:rPr lang="en-US" sz="2400" b="1" dirty="0">
                <a:solidFill>
                  <a:srgbClr val="569CD6"/>
                </a:solidFill>
                <a:effectLst/>
                <a:latin typeface="Consolas" panose="020B0609020204030204" pitchFamily="49" charset="0"/>
              </a:rPr>
              <a:t>a</a:t>
            </a:r>
            <a:r>
              <a:rPr lang="en-US" sz="2400" b="1" dirty="0">
                <a:solidFill>
                  <a:srgbClr val="CCCCCC"/>
                </a:solidFill>
                <a:effectLst/>
                <a:latin typeface="Consolas" panose="020B0609020204030204" pitchFamily="49" charset="0"/>
              </a:rPr>
              <a:t> </a:t>
            </a:r>
            <a:r>
              <a:rPr lang="en-US" sz="2400" b="1" dirty="0" err="1">
                <a:solidFill>
                  <a:srgbClr val="9CDCFE"/>
                </a:solidFill>
                <a:effectLst/>
                <a:latin typeface="Consolas" panose="020B0609020204030204" pitchFamily="49" charset="0"/>
              </a:rPr>
              <a:t>href</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"contact.html"</a:t>
            </a:r>
            <a:r>
              <a:rPr lang="en-US" sz="2400" b="1" dirty="0">
                <a:solidFill>
                  <a:srgbClr val="808080"/>
                </a:solidFill>
                <a:effectLst/>
                <a:latin typeface="Consolas" panose="020B0609020204030204" pitchFamily="49" charset="0"/>
              </a:rPr>
              <a:t>&gt;</a:t>
            </a:r>
            <a:r>
              <a:rPr lang="en-US" sz="2400" b="1" dirty="0">
                <a:effectLst/>
                <a:latin typeface="Consolas" panose="020B0609020204030204" pitchFamily="49" charset="0"/>
              </a:rPr>
              <a:t>Contact</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a</a:t>
            </a:r>
            <a:r>
              <a:rPr lang="en-US" sz="2400" b="1" dirty="0">
                <a:solidFill>
                  <a:srgbClr val="808080"/>
                </a:solidFill>
                <a:effectLst/>
                <a:latin typeface="Consolas" panose="020B0609020204030204" pitchFamily="49" charset="0"/>
              </a:rPr>
              <a:t>&gt;&lt;/</a:t>
            </a:r>
            <a:r>
              <a:rPr lang="en-US" sz="2400" b="1" dirty="0">
                <a:solidFill>
                  <a:srgbClr val="569CD6"/>
                </a:solidFill>
                <a:effectLst/>
                <a:latin typeface="Consolas" panose="020B0609020204030204" pitchFamily="49" charset="0"/>
              </a:rPr>
              <a:t>li</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a:lnSpc>
                <a:spcPct val="100000"/>
              </a:lnSpc>
              <a:buNone/>
            </a:pPr>
            <a:r>
              <a:rPr lang="en-US" sz="2400" b="1" dirty="0">
                <a:solidFill>
                  <a:srgbClr val="CCCCCC"/>
                </a:solidFill>
                <a:effectLst/>
                <a:latin typeface="Consolas" panose="020B0609020204030204" pitchFamily="49" charset="0"/>
              </a:rPr>
              <a:t>    </a:t>
            </a:r>
            <a:r>
              <a:rPr lang="en-US" sz="2400" b="1" dirty="0">
                <a:solidFill>
                  <a:srgbClr val="808080"/>
                </a:solidFill>
                <a:effectLst/>
                <a:latin typeface="Consolas" panose="020B0609020204030204" pitchFamily="49" charset="0"/>
              </a:rPr>
              <a:t>&lt;/</a:t>
            </a:r>
            <a:r>
              <a:rPr lang="en-US" sz="2400" b="1" dirty="0" err="1">
                <a:solidFill>
                  <a:srgbClr val="569CD6"/>
                </a:solidFill>
                <a:effectLst/>
                <a:latin typeface="Consolas" panose="020B0609020204030204" pitchFamily="49" charset="0"/>
              </a:rPr>
              <a:t>ul</a:t>
            </a:r>
            <a:r>
              <a:rPr lang="en-US" sz="2400" b="1" dirty="0">
                <a:solidFill>
                  <a:srgbClr val="808080"/>
                </a:solidFill>
                <a:effectLst/>
                <a:latin typeface="Consolas" panose="020B0609020204030204" pitchFamily="49" charset="0"/>
              </a:rPr>
              <a:t>&gt;</a:t>
            </a:r>
            <a:r>
              <a:rPr lang="en-US" sz="2400" b="1" dirty="0">
                <a:solidFill>
                  <a:srgbClr val="CCCCCC"/>
                </a:solidFill>
                <a:effectLst/>
                <a:latin typeface="Consolas" panose="020B0609020204030204" pitchFamily="49" charset="0"/>
              </a:rPr>
              <a:t>    </a:t>
            </a:r>
          </a:p>
          <a:p>
            <a:pPr marL="0" indent="0">
              <a:lnSpc>
                <a:spcPct val="100000"/>
              </a:lnSpc>
              <a:buNone/>
            </a:pP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nav</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34560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A260-52FE-23C2-1F0D-02B263D3EE61}"/>
              </a:ext>
            </a:extLst>
          </p:cNvPr>
          <p:cNvSpPr>
            <a:spLocks noGrp="1"/>
          </p:cNvSpPr>
          <p:nvPr>
            <p:ph type="title"/>
          </p:nvPr>
        </p:nvSpPr>
        <p:spPr/>
        <p:txBody>
          <a:bodyPr/>
          <a:lstStyle/>
          <a:p>
            <a:r>
              <a:rPr lang="en-US" dirty="0"/>
              <a:t>Footer</a:t>
            </a:r>
          </a:p>
        </p:txBody>
      </p:sp>
      <p:sp>
        <p:nvSpPr>
          <p:cNvPr id="3" name="Content Placeholder 2">
            <a:extLst>
              <a:ext uri="{FF2B5EF4-FFF2-40B4-BE49-F238E27FC236}">
                <a16:creationId xmlns:a16="http://schemas.microsoft.com/office/drawing/2014/main" id="{CFF3EDAA-21FE-DD9E-D5B1-A027F573D080}"/>
              </a:ext>
            </a:extLst>
          </p:cNvPr>
          <p:cNvSpPr>
            <a:spLocks noGrp="1"/>
          </p:cNvSpPr>
          <p:nvPr>
            <p:ph idx="1"/>
          </p:nvPr>
        </p:nvSpPr>
        <p:spPr/>
        <p:txBody>
          <a:bodyPr/>
          <a:lstStyle/>
          <a:p>
            <a:pPr>
              <a:lnSpc>
                <a:spcPct val="150000"/>
              </a:lnSpc>
              <a:buNone/>
            </a:pP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footer</a:t>
            </a:r>
            <a:r>
              <a:rPr lang="en-US" sz="2400" b="1" dirty="0">
                <a:solidFill>
                  <a:srgbClr val="CCCCCC"/>
                </a:solidFill>
                <a:effectLst/>
                <a:latin typeface="Consolas" panose="020B0609020204030204" pitchFamily="49" charset="0"/>
              </a:rPr>
              <a:t> </a:t>
            </a:r>
            <a:r>
              <a:rPr lang="en-US" sz="2400" b="1" dirty="0">
                <a:solidFill>
                  <a:srgbClr val="9CDCFE"/>
                </a:solidFill>
                <a:effectLst/>
                <a:latin typeface="Consolas" panose="020B0609020204030204" pitchFamily="49" charset="0"/>
              </a:rPr>
              <a:t>class</a:t>
            </a:r>
            <a:r>
              <a:rPr lang="en-US" sz="2400" b="1" dirty="0">
                <a:solidFill>
                  <a:srgbClr val="CCCCCC"/>
                </a:solidFill>
                <a:effectLst/>
                <a:latin typeface="Consolas" panose="020B0609020204030204" pitchFamily="49" charset="0"/>
              </a:rPr>
              <a:t>=</a:t>
            </a:r>
            <a:r>
              <a:rPr lang="en-US" sz="2400" b="1" dirty="0">
                <a:solidFill>
                  <a:srgbClr val="CE9178"/>
                </a:solidFill>
                <a:effectLst/>
                <a:latin typeface="Consolas" panose="020B0609020204030204" pitchFamily="49" charset="0"/>
              </a:rPr>
              <a:t>"footer"</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a:lnSpc>
                <a:spcPct val="150000"/>
              </a:lnSpc>
              <a:buNone/>
            </a:pPr>
            <a:r>
              <a:rPr lang="en-US" sz="2400" b="1" dirty="0">
                <a:solidFill>
                  <a:srgbClr val="CCCCCC"/>
                </a:solidFill>
                <a:effectLst/>
                <a:latin typeface="Consolas" panose="020B0609020204030204" pitchFamily="49" charset="0"/>
              </a:rPr>
              <a:t>        </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p</a:t>
            </a:r>
            <a:r>
              <a:rPr lang="en-US" sz="2400" b="1" dirty="0">
                <a:solidFill>
                  <a:srgbClr val="808080"/>
                </a:solidFill>
                <a:effectLst/>
                <a:latin typeface="Consolas" panose="020B0609020204030204" pitchFamily="49" charset="0"/>
              </a:rPr>
              <a:t>&gt;</a:t>
            </a:r>
            <a:r>
              <a:rPr lang="en-US" sz="2400" b="1" dirty="0">
                <a:solidFill>
                  <a:srgbClr val="569CD6"/>
                </a:solidFill>
                <a:effectLst/>
                <a:latin typeface="Consolas" panose="020B0609020204030204" pitchFamily="49" charset="0"/>
              </a:rPr>
              <a:t>&amp;copy;</a:t>
            </a:r>
            <a:r>
              <a:rPr lang="en-US" sz="2400" b="1" dirty="0">
                <a:solidFill>
                  <a:srgbClr val="CCCCCC"/>
                </a:solidFill>
                <a:effectLst/>
                <a:latin typeface="Consolas" panose="020B0609020204030204" pitchFamily="49" charset="0"/>
              </a:rPr>
              <a:t> </a:t>
            </a:r>
            <a:r>
              <a:rPr lang="en-US" sz="2400" b="1" dirty="0">
                <a:solidFill>
                  <a:schemeClr val="tx1">
                    <a:lumMod val="65000"/>
                    <a:lumOff val="35000"/>
                  </a:schemeClr>
                </a:solidFill>
                <a:effectLst/>
                <a:latin typeface="Consolas" panose="020B0609020204030204" pitchFamily="49" charset="0"/>
              </a:rPr>
              <a:t>2025 </a:t>
            </a:r>
            <a:r>
              <a:rPr lang="en-US" sz="2400" b="1" dirty="0" err="1">
                <a:solidFill>
                  <a:schemeClr val="tx1">
                    <a:lumMod val="65000"/>
                    <a:lumOff val="35000"/>
                  </a:schemeClr>
                </a:solidFill>
                <a:effectLst/>
                <a:latin typeface="Consolas" panose="020B0609020204030204" pitchFamily="49" charset="0"/>
              </a:rPr>
              <a:t>MyShop</a:t>
            </a:r>
            <a:r>
              <a:rPr lang="en-US" sz="2400" b="1" dirty="0">
                <a:solidFill>
                  <a:schemeClr val="tx1">
                    <a:lumMod val="65000"/>
                    <a:lumOff val="35000"/>
                  </a:schemeClr>
                </a:solidFill>
                <a:effectLst/>
                <a:latin typeface="Consolas" panose="020B0609020204030204" pitchFamily="49" charset="0"/>
              </a:rPr>
              <a:t>. All Rights Reserved</a:t>
            </a:r>
            <a:r>
              <a:rPr lang="en-US" sz="2400" b="1" dirty="0">
                <a:effectLst/>
                <a:latin typeface="Consolas" panose="020B0609020204030204" pitchFamily="49" charset="0"/>
              </a:rPr>
              <a:t>.</a:t>
            </a: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p</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marL="0" indent="0">
              <a:lnSpc>
                <a:spcPct val="150000"/>
              </a:lnSpc>
              <a:buNone/>
            </a:pPr>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footer</a:t>
            </a:r>
            <a:r>
              <a:rPr lang="en-US" sz="2400" b="1" dirty="0">
                <a:solidFill>
                  <a:srgbClr val="808080"/>
                </a:solidFill>
                <a:effectLst/>
                <a:latin typeface="Consolas" panose="020B0609020204030204" pitchFamily="49" charset="0"/>
              </a:rPr>
              <a:t>&gt;</a:t>
            </a:r>
            <a:endParaRPr lang="en-US" sz="2400" b="1" dirty="0">
              <a:solidFill>
                <a:srgbClr val="CCCCCC"/>
              </a:solidFill>
              <a:effectLst/>
              <a:latin typeface="Consolas" panose="020B0609020204030204" pitchFamily="49" charset="0"/>
            </a:endParaRPr>
          </a:p>
          <a:p>
            <a:pPr marL="0" indent="0">
              <a:lnSpc>
                <a:spcPct val="150000"/>
              </a:lnSpc>
              <a:buNone/>
            </a:pPr>
            <a:endParaRPr lang="en-US" dirty="0"/>
          </a:p>
        </p:txBody>
      </p:sp>
    </p:spTree>
    <p:extLst>
      <p:ext uri="{BB962C8B-B14F-4D97-AF65-F5344CB8AC3E}">
        <p14:creationId xmlns:p14="http://schemas.microsoft.com/office/powerpoint/2010/main" val="419832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1.1 Hypertext Markup Language Element (Contd)</a:t>
            </a:r>
            <a:endParaRPr lang="en-US"/>
          </a:p>
        </p:txBody>
      </p:sp>
      <p:sp>
        <p:nvSpPr>
          <p:cNvPr id="3" name="Content Placeholder 2"/>
          <p:cNvSpPr>
            <a:spLocks noGrp="1"/>
          </p:cNvSpPr>
          <p:nvPr>
            <p:ph idx="1"/>
          </p:nvPr>
        </p:nvSpPr>
        <p:spPr>
          <a:xfrm>
            <a:off x="838200" y="1825625"/>
            <a:ext cx="4505960" cy="4351655"/>
          </a:xfrm>
        </p:spPr>
        <p:txBody>
          <a:bodyPr>
            <a:normAutofit/>
          </a:bodyPr>
          <a:lstStyle/>
          <a:p>
            <a:pPr marL="0" indent="0" algn="just">
              <a:buNone/>
            </a:pPr>
            <a:r>
              <a:rPr lang="en-US" altLang="en-US" sz="2400" dirty="0"/>
              <a:t>Elements in HTML also contain </a:t>
            </a:r>
            <a:r>
              <a:rPr lang="en-US" altLang="en-US" sz="2400" b="1" dirty="0"/>
              <a:t>attributes</a:t>
            </a:r>
            <a:r>
              <a:rPr lang="en-US" altLang="en-US" sz="2400" dirty="0"/>
              <a:t> that can be given along with the tag name in the angular brackets of the start tag.</a:t>
            </a:r>
          </a:p>
          <a:p>
            <a:pPr marL="0" indent="0" algn="just">
              <a:buNone/>
            </a:pPr>
            <a:endParaRPr lang="en-US" altLang="en-US" sz="2400" dirty="0"/>
          </a:p>
        </p:txBody>
      </p:sp>
      <p:pic>
        <p:nvPicPr>
          <p:cNvPr id="4" name="Picture 3" descr="2"/>
          <p:cNvPicPr>
            <a:picLocks noChangeAspect="1"/>
          </p:cNvPicPr>
          <p:nvPr/>
        </p:nvPicPr>
        <p:blipFill>
          <a:blip r:embed="rId2"/>
          <a:stretch>
            <a:fillRect/>
          </a:stretch>
        </p:blipFill>
        <p:spPr>
          <a:xfrm>
            <a:off x="5811520" y="1470210"/>
            <a:ext cx="5733415" cy="4778190"/>
          </a:xfrm>
          <a:prstGeom prst="rect">
            <a:avLst/>
          </a:prstGeom>
        </p:spPr>
      </p:pic>
      <p:sp>
        <p:nvSpPr>
          <p:cNvPr id="5" name="Text Box 4"/>
          <p:cNvSpPr txBox="1"/>
          <p:nvPr/>
        </p:nvSpPr>
        <p:spPr>
          <a:xfrm>
            <a:off x="8161020" y="6177280"/>
            <a:ext cx="1576070" cy="368300"/>
          </a:xfrm>
          <a:prstGeom prst="rect">
            <a:avLst/>
          </a:prstGeom>
          <a:noFill/>
        </p:spPr>
        <p:txBody>
          <a:bodyPr wrap="square" rtlCol="0">
            <a:spAutoFit/>
          </a:bodyPr>
          <a:lstStyle/>
          <a:p>
            <a:pPr algn="ctr"/>
            <a:r>
              <a:rPr lang="en-US" dirty="0"/>
              <a:t>Figure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1.1 Hypertext Markup Language Element (Contd)</a:t>
            </a:r>
            <a:endParaRPr lang="en-US"/>
          </a:p>
        </p:txBody>
      </p:sp>
      <p:sp>
        <p:nvSpPr>
          <p:cNvPr id="3" name="Content Placeholder 2"/>
          <p:cNvSpPr>
            <a:spLocks noGrp="1"/>
          </p:cNvSpPr>
          <p:nvPr>
            <p:ph idx="1"/>
          </p:nvPr>
        </p:nvSpPr>
        <p:spPr/>
        <p:txBody>
          <a:bodyPr>
            <a:normAutofit/>
          </a:bodyPr>
          <a:lstStyle/>
          <a:p>
            <a:pPr algn="just"/>
            <a:r>
              <a:rPr lang="en-US" altLang="en-US" sz="2400" b="1" dirty="0">
                <a:latin typeface="Times New Roman" panose="02020603050405020304" charset="0"/>
                <a:cs typeface="Times New Roman" panose="02020603050405020304" charset="0"/>
              </a:rPr>
              <a:t>Empty elements: </a:t>
            </a:r>
            <a:r>
              <a:rPr lang="en-US" altLang="en-US" sz="2400" dirty="0">
                <a:latin typeface="Times New Roman" panose="02020603050405020304" charset="0"/>
                <a:cs typeface="Times New Roman" panose="02020603050405020304" charset="0"/>
              </a:rPr>
              <a:t>Empty elements </a:t>
            </a:r>
            <a:r>
              <a:rPr lang="en-US" altLang="en-US" sz="2400" b="1" dirty="0">
                <a:latin typeface="Times New Roman" panose="02020603050405020304" charset="0"/>
                <a:cs typeface="Times New Roman" panose="02020603050405020304" charset="0"/>
              </a:rPr>
              <a:t>have only a start tag and no end tag</a:t>
            </a:r>
            <a:r>
              <a:rPr lang="en-US" altLang="en-US" sz="2400" dirty="0">
                <a:latin typeface="Times New Roman" panose="02020603050405020304" charset="0"/>
                <a:cs typeface="Times New Roman" panose="02020603050405020304" charset="0"/>
              </a:rPr>
              <a:t>. Hence, an empty element </a:t>
            </a:r>
            <a:r>
              <a:rPr lang="en-US" altLang="en-US" sz="2400" b="1" dirty="0">
                <a:latin typeface="Times New Roman" panose="02020603050405020304" charset="0"/>
                <a:cs typeface="Times New Roman" panose="02020603050405020304" charset="0"/>
              </a:rPr>
              <a:t>has no parameters but can take attributes</a:t>
            </a:r>
            <a:r>
              <a:rPr lang="en-US" altLang="en-US" sz="2400" dirty="0">
                <a:latin typeface="Times New Roman" panose="02020603050405020304" charset="0"/>
                <a:cs typeface="Times New Roman" panose="02020603050405020304" charset="0"/>
              </a:rPr>
              <a:t>, which are given within the angular brackets of the start tag.</a:t>
            </a:r>
          </a:p>
          <a:p>
            <a:pPr algn="just"/>
            <a:endParaRPr lang="en-US" altLang="en-US" sz="2400" dirty="0">
              <a:latin typeface="Times New Roman" panose="02020603050405020304" charset="0"/>
              <a:cs typeface="Times New Roman" panose="02020603050405020304" charset="0"/>
            </a:endParaRPr>
          </a:p>
          <a:p>
            <a:pPr algn="just"/>
            <a:r>
              <a:rPr lang="en-US" altLang="en-US" sz="2400" b="1" dirty="0">
                <a:latin typeface="Times New Roman" panose="02020603050405020304" charset="0"/>
                <a:cs typeface="Times New Roman" panose="02020603050405020304" charset="0"/>
              </a:rPr>
              <a:t>HTML attributes: </a:t>
            </a:r>
            <a:r>
              <a:rPr lang="en-US" altLang="en-US" sz="2400" dirty="0">
                <a:latin typeface="Times New Roman" panose="02020603050405020304" charset="0"/>
                <a:cs typeface="Times New Roman" panose="02020603050405020304" charset="0"/>
              </a:rPr>
              <a:t>Attributes are used to define the characteristics of an HTML element and they are placed inside the </a:t>
            </a:r>
            <a:r>
              <a:rPr lang="en-US" altLang="en-US" sz="2400" b="1" dirty="0">
                <a:latin typeface="Times New Roman" panose="02020603050405020304" charset="0"/>
                <a:cs typeface="Times New Roman" panose="02020603050405020304" charset="0"/>
              </a:rPr>
              <a:t>element’s opening tag</a:t>
            </a:r>
            <a:r>
              <a:rPr lang="en-US" altLang="en-US" sz="2400" dirty="0">
                <a:latin typeface="Times New Roman" panose="02020603050405020304" charset="0"/>
                <a:cs typeface="Times New Roman" panose="02020603050405020304" charset="0"/>
              </a:rPr>
              <a:t>. All </a:t>
            </a:r>
            <a:r>
              <a:rPr lang="en-US" altLang="en-US" sz="2400" b="1" dirty="0">
                <a:latin typeface="Times New Roman" panose="02020603050405020304" charset="0"/>
                <a:cs typeface="Times New Roman" panose="02020603050405020304" charset="0"/>
              </a:rPr>
              <a:t>attributes are made up of two parts: a name (the property that you want to set) and a value (the value of the named property)</a:t>
            </a:r>
            <a:r>
              <a:rPr lang="en-US" altLang="en-US" sz="2400" dirty="0">
                <a:latin typeface="Times New Roman" panose="02020603050405020304" charset="0"/>
                <a:cs typeface="Times New Roman" panose="02020603050405020304" charset="0"/>
              </a:rPr>
              <a:t>. The </a:t>
            </a:r>
            <a:r>
              <a:rPr lang="en-US" altLang="en-US" sz="2400" b="1" dirty="0">
                <a:latin typeface="Times New Roman" panose="02020603050405020304" charset="0"/>
                <a:cs typeface="Times New Roman" panose="02020603050405020304" charset="0"/>
              </a:rPr>
              <a:t>value is always put in quotes</a:t>
            </a:r>
            <a:r>
              <a:rPr lang="en-US" altLang="en-US" sz="2400" dirty="0">
                <a:latin typeface="Times New Roman" panose="02020603050405020304" charset="0"/>
                <a:cs typeface="Times New Roman" panose="02020603050405020304" charset="0"/>
              </a:rPr>
              <a:t>. Attribute names and values are not case-sensitive, but lowercase is recommended. For example, in Figure 1, the </a:t>
            </a:r>
            <a:r>
              <a:rPr lang="en-US" altLang="en-US" sz="2400" b="1" dirty="0">
                <a:latin typeface="Times New Roman" panose="02020603050405020304" charset="0"/>
                <a:cs typeface="Times New Roman" panose="02020603050405020304" charset="0"/>
              </a:rPr>
              <a:t>&lt;body&gt; tag has an attribute named background whose value has been set to an image named “original.jpg.”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Tags</a:t>
            </a:r>
          </a:p>
        </p:txBody>
      </p:sp>
      <p:sp>
        <p:nvSpPr>
          <p:cNvPr id="3" name="Content Placeholder 2"/>
          <p:cNvSpPr>
            <a:spLocks noGrp="1"/>
          </p:cNvSpPr>
          <p:nvPr>
            <p:ph idx="1"/>
          </p:nvPr>
        </p:nvSpPr>
        <p:spPr/>
        <p:txBody>
          <a:bodyPr>
            <a:noAutofit/>
          </a:bodyPr>
          <a:lstStyle/>
          <a:p>
            <a:pPr marL="0" indent="0" algn="just">
              <a:buNone/>
            </a:pPr>
            <a:r>
              <a:rPr lang="en-US" altLang="en-US" sz="2300" dirty="0"/>
              <a:t>The most frequently used HTML tags are described below:</a:t>
            </a:r>
          </a:p>
          <a:p>
            <a:pPr marL="0" indent="0" algn="just">
              <a:buNone/>
            </a:pPr>
            <a:r>
              <a:rPr lang="en-US" altLang="en-US" sz="2300" b="1" dirty="0">
                <a:solidFill>
                  <a:srgbClr val="0070C0"/>
                </a:solidFill>
              </a:rPr>
              <a:t>&lt;html&gt;</a:t>
            </a:r>
            <a:r>
              <a:rPr lang="en-US" altLang="en-US" sz="2300" dirty="0"/>
              <a:t> Identifies the document as an HTML document. The &lt;html&gt; element does not affect the appearance of the document but </a:t>
            </a:r>
            <a:r>
              <a:rPr lang="en-US" altLang="en-US" sz="2300" b="1" dirty="0"/>
              <a:t>gives a hint to the browser that the document is an HTML document.</a:t>
            </a:r>
          </a:p>
          <a:p>
            <a:pPr marL="0" indent="0" algn="just">
              <a:buNone/>
            </a:pPr>
            <a:r>
              <a:rPr lang="en-US" altLang="en-US" sz="2300" b="1" dirty="0">
                <a:solidFill>
                  <a:srgbClr val="0070C0"/>
                </a:solidFill>
              </a:rPr>
              <a:t>&lt;head&gt; </a:t>
            </a:r>
            <a:r>
              <a:rPr lang="en-US" altLang="en-US" sz="2300" b="1" dirty="0"/>
              <a:t>Defines the HTML document header and does not contribute to the appearance of the document. </a:t>
            </a:r>
            <a:r>
              <a:rPr lang="en-US" altLang="en-US" sz="2300" dirty="0"/>
              <a:t>The header contains information about the document.</a:t>
            </a:r>
          </a:p>
          <a:p>
            <a:pPr marL="0" indent="0" algn="just">
              <a:buNone/>
            </a:pPr>
            <a:r>
              <a:rPr lang="en-US" altLang="en-US" sz="2300" b="1" dirty="0">
                <a:solidFill>
                  <a:srgbClr val="0070C0"/>
                </a:solidFill>
              </a:rPr>
              <a:t>&lt;title&gt; </a:t>
            </a:r>
            <a:r>
              <a:rPr lang="en-US" altLang="en-US" sz="2300" b="1" dirty="0"/>
              <a:t>This element specifies and displays the title of the HTML document in the browser window. </a:t>
            </a:r>
            <a:r>
              <a:rPr lang="en-US" altLang="en-US" sz="2300" dirty="0"/>
              <a:t>The browser does not display any information in the header, except for the text contained in the &lt;title&gt; tag.</a:t>
            </a:r>
          </a:p>
          <a:p>
            <a:pPr marL="0" indent="0" algn="just">
              <a:buNone/>
            </a:pPr>
            <a:r>
              <a:rPr lang="en-US" altLang="en-US" sz="2300" b="1" dirty="0">
                <a:solidFill>
                  <a:srgbClr val="0070C0"/>
                </a:solidFill>
              </a:rPr>
              <a:t>&lt;body&gt;</a:t>
            </a:r>
            <a:r>
              <a:rPr lang="en-US" altLang="en-US" sz="2300" dirty="0"/>
              <a:t> Contains the main contents of the document as a parameter. The &lt;body&gt; element has </a:t>
            </a:r>
            <a:r>
              <a:rPr lang="en-US" altLang="en-US" sz="2300" b="1" dirty="0"/>
              <a:t>BACKGROUND, BGCOLOR, TEXT, LINK, and VLINK</a:t>
            </a:r>
            <a:r>
              <a:rPr lang="en-US" altLang="en-US" sz="2300" dirty="0"/>
              <a:t> as important attributes.</a:t>
            </a:r>
            <a:endParaRPr lang="en-US" altLang="en-US"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HTML Tags</a:t>
            </a:r>
            <a:endParaRPr lang="en-US"/>
          </a:p>
        </p:txBody>
      </p:sp>
      <p:sp>
        <p:nvSpPr>
          <p:cNvPr id="3" name="Content Placeholder 2"/>
          <p:cNvSpPr>
            <a:spLocks noGrp="1"/>
          </p:cNvSpPr>
          <p:nvPr>
            <p:ph idx="1"/>
          </p:nvPr>
        </p:nvSpPr>
        <p:spPr/>
        <p:txBody>
          <a:bodyPr>
            <a:normAutofit fontScale="97500"/>
          </a:bodyPr>
          <a:lstStyle/>
          <a:p>
            <a:pPr marL="0" indent="0">
              <a:buNone/>
            </a:pPr>
            <a:r>
              <a:rPr lang="en-US" altLang="en-US" b="1" dirty="0">
                <a:solidFill>
                  <a:srgbClr val="0070C0"/>
                </a:solidFill>
                <a:sym typeface="+mn-ea"/>
              </a:rPr>
              <a:t>&lt;</a:t>
            </a:r>
            <a:r>
              <a:rPr lang="en-US" altLang="en-US" b="1" dirty="0" err="1">
                <a:solidFill>
                  <a:srgbClr val="0070C0"/>
                </a:solidFill>
                <a:sym typeface="+mn-ea"/>
              </a:rPr>
              <a:t>br</a:t>
            </a:r>
            <a:r>
              <a:rPr lang="en-US" altLang="en-US" b="1" dirty="0">
                <a:solidFill>
                  <a:srgbClr val="0070C0"/>
                </a:solidFill>
                <a:sym typeface="+mn-ea"/>
              </a:rPr>
              <a:t>&gt;</a:t>
            </a:r>
            <a:r>
              <a:rPr lang="en-US" altLang="en-US" dirty="0">
                <a:sym typeface="+mn-ea"/>
              </a:rPr>
              <a:t> </a:t>
            </a:r>
            <a:r>
              <a:rPr lang="en-US" altLang="en-US" b="1" dirty="0">
                <a:sym typeface="+mn-ea"/>
              </a:rPr>
              <a:t>Wraps the text to start from the next line</a:t>
            </a:r>
            <a:r>
              <a:rPr lang="en-US" altLang="en-US" dirty="0">
                <a:sym typeface="+mn-ea"/>
              </a:rPr>
              <a:t> without adding extra space. The BR element is </a:t>
            </a:r>
            <a:r>
              <a:rPr lang="en-US" altLang="en-US" b="1" dirty="0">
                <a:sym typeface="+mn-ea"/>
              </a:rPr>
              <a:t>used to give line breaks</a:t>
            </a:r>
            <a:r>
              <a:rPr lang="en-US" altLang="en-US" dirty="0">
                <a:sym typeface="+mn-ea"/>
              </a:rPr>
              <a:t>, as in HTML white spaces are ignored.</a:t>
            </a:r>
            <a:endParaRPr lang="en-US" altLang="en-US" dirty="0"/>
          </a:p>
          <a:p>
            <a:pPr marL="0" indent="0">
              <a:buNone/>
            </a:pPr>
            <a:r>
              <a:rPr lang="en-US" altLang="en-US" b="1" dirty="0">
                <a:solidFill>
                  <a:srgbClr val="0070C0"/>
                </a:solidFill>
                <a:sym typeface="+mn-ea"/>
              </a:rPr>
              <a:t>&lt;p&gt;</a:t>
            </a:r>
            <a:r>
              <a:rPr lang="en-US" altLang="en-US" dirty="0">
                <a:sym typeface="+mn-ea"/>
              </a:rPr>
              <a:t> Used to </a:t>
            </a:r>
            <a:r>
              <a:rPr lang="en-US" altLang="en-US" b="1" dirty="0">
                <a:sym typeface="+mn-ea"/>
              </a:rPr>
              <a:t>specify text in paragraph form and insert a line break with extra space at the beginning </a:t>
            </a:r>
            <a:r>
              <a:rPr lang="en-US" altLang="en-US" dirty="0">
                <a:sym typeface="+mn-ea"/>
              </a:rPr>
              <a:t>of the first line.</a:t>
            </a:r>
            <a:endParaRPr lang="en-US" altLang="en-US" dirty="0"/>
          </a:p>
          <a:p>
            <a:pPr marL="0" indent="0">
              <a:buNone/>
            </a:pPr>
            <a:r>
              <a:rPr lang="en-US" altLang="en-US" b="1" dirty="0">
                <a:solidFill>
                  <a:srgbClr val="0070C0"/>
                </a:solidFill>
                <a:sym typeface="+mn-ea"/>
              </a:rPr>
              <a:t>&lt;</a:t>
            </a:r>
            <a:r>
              <a:rPr lang="en-US" altLang="en-US" b="1" dirty="0" err="1">
                <a:solidFill>
                  <a:srgbClr val="0070C0"/>
                </a:solidFill>
                <a:sym typeface="+mn-ea"/>
              </a:rPr>
              <a:t>hn</a:t>
            </a:r>
            <a:r>
              <a:rPr lang="en-US" altLang="en-US" b="1" dirty="0">
                <a:solidFill>
                  <a:srgbClr val="0070C0"/>
                </a:solidFill>
                <a:sym typeface="+mn-ea"/>
              </a:rPr>
              <a:t>&gt;</a:t>
            </a:r>
            <a:r>
              <a:rPr lang="en-US" altLang="en-US" dirty="0">
                <a:sym typeface="+mn-ea"/>
              </a:rPr>
              <a:t> Can be used </a:t>
            </a:r>
            <a:r>
              <a:rPr lang="en-US" altLang="en-US" b="1" dirty="0">
                <a:sym typeface="+mn-ea"/>
              </a:rPr>
              <a:t>to give section headings</a:t>
            </a:r>
            <a:r>
              <a:rPr lang="en-US" altLang="en-US" dirty="0">
                <a:sym typeface="+mn-ea"/>
              </a:rPr>
              <a:t>. The heading element is written as &lt;</a:t>
            </a:r>
            <a:r>
              <a:rPr lang="en-US" altLang="en-US" dirty="0" err="1">
                <a:sym typeface="+mn-ea"/>
              </a:rPr>
              <a:t>hn</a:t>
            </a:r>
            <a:r>
              <a:rPr lang="en-US" altLang="en-US" dirty="0">
                <a:sym typeface="+mn-ea"/>
              </a:rPr>
              <a:t>&gt;.....&lt;/</a:t>
            </a:r>
            <a:r>
              <a:rPr lang="en-US" altLang="en-US" dirty="0" err="1">
                <a:sym typeface="+mn-ea"/>
              </a:rPr>
              <a:t>hn</a:t>
            </a:r>
            <a:r>
              <a:rPr lang="en-US" altLang="en-US" dirty="0">
                <a:sym typeface="+mn-ea"/>
              </a:rPr>
              <a:t>&gt;, where </a:t>
            </a:r>
            <a:r>
              <a:rPr lang="en-US" altLang="en-US" b="1" dirty="0">
                <a:sym typeface="+mn-ea"/>
              </a:rPr>
              <a:t>n is the level of the heading</a:t>
            </a:r>
            <a:r>
              <a:rPr lang="en-US" altLang="en-US" dirty="0">
                <a:sym typeface="+mn-ea"/>
              </a:rPr>
              <a:t> and can have values from </a:t>
            </a:r>
            <a:r>
              <a:rPr lang="en-US" altLang="en-US" b="1" dirty="0">
                <a:sym typeface="+mn-ea"/>
              </a:rPr>
              <a:t>1 to 6</a:t>
            </a:r>
            <a:r>
              <a:rPr lang="en-US" altLang="en-US" dirty="0">
                <a:sym typeface="+mn-ea"/>
              </a:rPr>
              <a:t>.</a:t>
            </a:r>
          </a:p>
          <a:p>
            <a:pPr marL="0" indent="0">
              <a:buNone/>
            </a:pPr>
            <a:r>
              <a:rPr lang="en-US" altLang="en-US" b="1" dirty="0">
                <a:solidFill>
                  <a:srgbClr val="0070C0"/>
                </a:solidFill>
              </a:rPr>
              <a:t>&lt;b&gt; </a:t>
            </a:r>
            <a:r>
              <a:rPr lang="en-US" altLang="en-US" dirty="0"/>
              <a:t>This tag displays the text in </a:t>
            </a:r>
            <a:r>
              <a:rPr lang="en-US" altLang="en-US" b="1" dirty="0"/>
              <a:t>bold form</a:t>
            </a:r>
            <a:r>
              <a:rPr lang="en-US" altLang="en-US" dirty="0"/>
              <a:t>.</a:t>
            </a:r>
          </a:p>
          <a:p>
            <a:pPr marL="0" indent="0">
              <a:buNone/>
            </a:pPr>
            <a:r>
              <a:rPr lang="en-US" altLang="en-US" b="1" dirty="0">
                <a:solidFill>
                  <a:srgbClr val="0070C0"/>
                </a:solidFill>
              </a:rPr>
              <a:t>&lt;</a:t>
            </a:r>
            <a:r>
              <a:rPr lang="en-US" altLang="en-US" b="1" dirty="0" err="1">
                <a:solidFill>
                  <a:srgbClr val="0070C0"/>
                </a:solidFill>
              </a:rPr>
              <a:t>i</a:t>
            </a:r>
            <a:r>
              <a:rPr lang="en-US" altLang="en-US" b="1" dirty="0">
                <a:solidFill>
                  <a:srgbClr val="0070C0"/>
                </a:solidFill>
              </a:rPr>
              <a:t>&gt;</a:t>
            </a:r>
            <a:r>
              <a:rPr lang="en-US" altLang="en-US" dirty="0"/>
              <a:t> This tag displays the text in </a:t>
            </a:r>
            <a:r>
              <a:rPr lang="en-US" altLang="en-US" b="1" dirty="0"/>
              <a:t>italics</a:t>
            </a:r>
            <a:r>
              <a:rPr lang="en-US" altLang="en-US" dirty="0"/>
              <a:t>.</a:t>
            </a:r>
          </a:p>
          <a:p>
            <a:pPr marL="0" indent="0">
              <a:buNone/>
            </a:pPr>
            <a:endParaRPr lang="en-US" altLang="en-US" dirty="0"/>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5092</Words>
  <Application>Microsoft Office PowerPoint</Application>
  <PresentationFormat>Widescreen</PresentationFormat>
  <Paragraphs>284</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Consolas</vt:lpstr>
      <vt:lpstr>Segoe UI</vt:lpstr>
      <vt:lpstr>Times New Roman</vt:lpstr>
      <vt:lpstr>Verdana</vt:lpstr>
      <vt:lpstr>Office Theme</vt:lpstr>
      <vt:lpstr>HTML and CSS</vt:lpstr>
      <vt:lpstr>Hypertext Markup Language (HTML)</vt:lpstr>
      <vt:lpstr>Creating an HTML Document</vt:lpstr>
      <vt:lpstr>Tags</vt:lpstr>
      <vt:lpstr>Hypertext Markup Language Element</vt:lpstr>
      <vt:lpstr>1.1 Hypertext Markup Language Element (Contd)</vt:lpstr>
      <vt:lpstr>1.1 Hypertext Markup Language Element (Contd)</vt:lpstr>
      <vt:lpstr>HTML Tags</vt:lpstr>
      <vt:lpstr>HTML Tags</vt:lpstr>
      <vt:lpstr>HTML Tags</vt:lpstr>
      <vt:lpstr>HTML Tags</vt:lpstr>
      <vt:lpstr>HTML Tags</vt:lpstr>
      <vt:lpstr>Table Example</vt:lpstr>
      <vt:lpstr>HTML Tags</vt:lpstr>
      <vt:lpstr>HTML Tags</vt:lpstr>
      <vt:lpstr>HTML Tags</vt:lpstr>
      <vt:lpstr>Iframe Example</vt:lpstr>
      <vt:lpstr>Special Characters in HTML</vt:lpstr>
      <vt:lpstr>Special Characters in HTML</vt:lpstr>
      <vt:lpstr>Example</vt:lpstr>
      <vt:lpstr>CSS</vt:lpstr>
      <vt:lpstr>Purpose of using CSS</vt:lpstr>
      <vt:lpstr>Cascading style Sheets Page Layout</vt:lpstr>
      <vt:lpstr>Cascading style Sheets Page Layout</vt:lpstr>
      <vt:lpstr>Cascading style Sheets Page Layout</vt:lpstr>
      <vt:lpstr>Cascading style Sheets Page Layout</vt:lpstr>
      <vt:lpstr> Simple CSS Style Rules and Their Syntax</vt:lpstr>
      <vt:lpstr> Simple CSS Style Rules and Their Syntax</vt:lpstr>
      <vt:lpstr> Simple CSS Style Rules and Their Syntax</vt:lpstr>
      <vt:lpstr>More on Selectors, Declarations, Properties, and Property Values</vt:lpstr>
      <vt:lpstr>More on Selectors, Declarations, Properties, and Property Values</vt:lpstr>
      <vt:lpstr> Specifying Measurement Property Values</vt:lpstr>
      <vt:lpstr> Specifying Measurement Property Values</vt:lpstr>
      <vt:lpstr> CSS Style Sheet Structure, Comments,  and Formatting</vt:lpstr>
      <vt:lpstr>The HTML class and id Attributes and the  Non-Semantic HTML div and span Elements</vt:lpstr>
      <vt:lpstr>The HTML class Attribute</vt:lpstr>
      <vt:lpstr>The HTML class Attribute</vt:lpstr>
      <vt:lpstr>The HTML class Attribute &amp; (CSS class Selector)</vt:lpstr>
      <vt:lpstr>The HTML id Attribute &amp; (CSS id Selector)</vt:lpstr>
      <vt:lpstr>The HTML div and span Elements</vt:lpstr>
      <vt:lpstr>The HTML div and span Elements</vt:lpstr>
      <vt:lpstr>Div Example</vt:lpstr>
      <vt:lpstr>Box-Model</vt:lpstr>
      <vt:lpstr>The Box-model View</vt:lpstr>
      <vt:lpstr>Box-Model Example</vt:lpstr>
      <vt:lpstr>CSS Flexbox</vt:lpstr>
      <vt:lpstr>A Flex Container with Three Flex Items</vt:lpstr>
      <vt:lpstr>A Flex Container with Three Flex Items</vt:lpstr>
      <vt:lpstr>Grid</vt:lpstr>
      <vt:lpstr>Grid</vt:lpstr>
      <vt:lpstr>Grid</vt:lpstr>
      <vt:lpstr>Navigation Bar</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CSS</dc:title>
  <dc:creator>User</dc:creator>
  <cp:lastModifiedBy>Atika Akter</cp:lastModifiedBy>
  <cp:revision>2</cp:revision>
  <dcterms:created xsi:type="dcterms:W3CDTF">2025-03-18T07:58:46Z</dcterms:created>
  <dcterms:modified xsi:type="dcterms:W3CDTF">2025-03-18T16:29:41Z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B26A047736924AA9AD4C0CAFD73F481B_12</vt:lpwstr>
  </property>
  <property fmtid="{D5CDD505-2E9C-101B-9397-08002B2CF9AE}" pid="3" name="KSOProductBuildVer">
    <vt:lpwstr>1033-12.2.0.20326</vt:lpwstr>
  </property>
</Properties>
</file>