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6" r:id="rId7"/>
    <p:sldId id="278" r:id="rId8"/>
    <p:sldId id="277" r:id="rId9"/>
    <p:sldId id="279" r:id="rId10"/>
    <p:sldId id="283" r:id="rId11"/>
    <p:sldId id="280" r:id="rId12"/>
    <p:sldId id="281" r:id="rId13"/>
    <p:sldId id="282" r:id="rId14"/>
    <p:sldId id="262" r:id="rId15"/>
    <p:sldId id="291" r:id="rId16"/>
    <p:sldId id="28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370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app/profile/samiullah.syed/viz/SamiullahSyed-MRAProjectML2/ProductCount?publish=y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IN" sz="6600" dirty="0"/>
              <a:t>MRA Project ML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Samiullah SYED</a:t>
            </a:r>
          </a:p>
          <a:p>
            <a:pPr algn="l"/>
            <a:r>
              <a:rPr lang="en-US"/>
              <a:t>PGPDSBA.O.FEB.C2021 </a:t>
            </a:r>
            <a:r>
              <a:rPr lang="en-IN"/>
              <a:t> </a:t>
            </a:r>
          </a:p>
          <a:p>
            <a:pPr algn="l"/>
            <a:r>
              <a:rPr lang="en-IN"/>
              <a:t>net2sam@gmail.com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2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BBE90-2FD9-4E81-A874-9E8FD0D4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85" y="404029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Overall trend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945CC5-EEB4-4350-AB2B-ED4A7A3868BA}"/>
              </a:ext>
            </a:extLst>
          </p:cNvPr>
          <p:cNvSpPr txBox="1"/>
          <p:nvPr/>
        </p:nvSpPr>
        <p:spPr>
          <a:xfrm>
            <a:off x="825909" y="1684796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Sales trend per different time period: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1) Yearly trend in sales decreasing from 2018 to 2020 with 2018 having highest sales.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2) Quarterly &amp; Monthly sales indicates </a:t>
            </a:r>
            <a:r>
              <a:rPr lang="en-US" dirty="0"/>
              <a:t>declining trend</a:t>
            </a: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3) No Trend </a:t>
            </a:r>
            <a:r>
              <a:rPr lang="en-US" dirty="0"/>
              <a:t>and</a:t>
            </a:r>
            <a:r>
              <a:rPr lang="en-US" b="0" i="0" u="none" strike="noStrike" baseline="0" dirty="0"/>
              <a:t> </a:t>
            </a:r>
            <a:r>
              <a:rPr lang="en-US" dirty="0"/>
              <a:t>S</a:t>
            </a:r>
            <a:r>
              <a:rPr lang="en-US" b="0" i="0" u="none" strike="noStrike" baseline="0" dirty="0"/>
              <a:t>easonality.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4) Sales decrease in Q4 across the years as per the data given in the dataset.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3A62CD3-83E5-4555-9776-63DC1EA6E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845" y="1646372"/>
            <a:ext cx="7075133" cy="411686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641351" y="404029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PRODUCTS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780FA-6BEE-4AF2-8173-C9AFB1681487}"/>
              </a:ext>
            </a:extLst>
          </p:cNvPr>
          <p:cNvSpPr txBox="1"/>
          <p:nvPr/>
        </p:nvSpPr>
        <p:spPr>
          <a:xfrm>
            <a:off x="816714" y="958645"/>
            <a:ext cx="3461671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Observed highest number of orders are for product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LiberationSans"/>
              </a:rPr>
              <a:t>Poultry </a:t>
            </a:r>
            <a:r>
              <a:rPr lang="en-US" sz="1800" b="0" i="0" u="none" strike="noStrike" baseline="0" dirty="0">
                <a:latin typeface="LiberationSans"/>
              </a:rPr>
              <a:t>and lowest number of orders are for product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LiberationSans"/>
              </a:rPr>
              <a:t>hand soap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D6202-2CF2-4090-80AB-47FCBB05A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1325781"/>
            <a:ext cx="7013173" cy="44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700075" y="61435"/>
            <a:ext cx="9685496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baseline="0" dirty="0">
                <a:solidFill>
                  <a:srgbClr val="FFFFFF"/>
                </a:solidFill>
              </a:rPr>
              <a:t>MARKET BASKET ANALYSIS</a:t>
            </a:r>
            <a:endParaRPr lang="en-US" sz="3600" cap="all" dirty="0">
              <a:ln w="3175" cmpd="sng">
                <a:noFill/>
              </a:ln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780FA-6BEE-4AF2-8173-C9AFB1681487}"/>
              </a:ext>
            </a:extLst>
          </p:cNvPr>
          <p:cNvSpPr txBox="1"/>
          <p:nvPr/>
        </p:nvSpPr>
        <p:spPr>
          <a:xfrm>
            <a:off x="897623" y="1321852"/>
            <a:ext cx="10188024" cy="453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Market Basket Analysis is a technique which identifies the strength of association between pairs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of products purchased together and identify patterns of co-occurrence. A co- occurrence is when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two or more things take place together.</a:t>
            </a:r>
          </a:p>
          <a:p>
            <a:pPr algn="just"/>
            <a:endParaRPr lang="en-US" sz="1800" b="0" i="0" u="none" strike="noStrike" baseline="0" dirty="0">
              <a:solidFill>
                <a:srgbClr val="FFFFFF"/>
              </a:solidFill>
              <a:latin typeface="LiberationSans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Market Basket Analysis creates If-Then scenario rules, for example, if item A is purchased then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item B is likely to be purchased. The rules are probabilistic in nature, or in other words, they are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derived from the frequencies of co-occurrence in the observations. Frequency is the proportion of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baskets that contain the items of interest. The rules can be used in pricing strategies, product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placement, and various types of cross-selling strategies. In order to make it easier to understand,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think of Market Basket Analysis in terms of shopping at a supermarket. Market Basket Analysis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takes data at transaction level, which lists all items bought by a customer in a single purchase.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The technique determines relationships of what products were purchased with which other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product(s). These relationships are then used to build profiles containing If-Then rules of the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items purchased. The rules could be written as If {A} Then {B}</a:t>
            </a:r>
          </a:p>
          <a:p>
            <a:pPr algn="just"/>
            <a:endParaRPr lang="en-US" sz="1800" b="0" i="0" u="none" strike="noStrike" baseline="0" dirty="0">
              <a:solidFill>
                <a:srgbClr val="FFFFFF"/>
              </a:solidFill>
              <a:latin typeface="LiberationSans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The If part of the rule (the {A} above) is known as the antecedent and the THEN part of the rule is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known as the consequent (the {B} above).</a:t>
            </a:r>
          </a:p>
          <a:p>
            <a:pPr algn="just"/>
            <a:endParaRPr lang="en-US" sz="1800" b="0" i="0" u="none" strike="noStrike" baseline="0" dirty="0">
              <a:solidFill>
                <a:srgbClr val="FFFFFF"/>
              </a:solidFill>
              <a:latin typeface="LiberationSans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The antecedent is the condition, and the consequent is the result. The association rule has three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measures that express the degree of confidence in the rule, Support, Confidence, and Lift.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419450" y="1120517"/>
            <a:ext cx="11283192" cy="48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7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1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691685" y="404029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cap="all" baseline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Threshold Values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780FA-6BEE-4AF2-8173-C9AFB1681487}"/>
              </a:ext>
            </a:extLst>
          </p:cNvPr>
          <p:cNvSpPr txBox="1"/>
          <p:nvPr/>
        </p:nvSpPr>
        <p:spPr>
          <a:xfrm>
            <a:off x="1067456" y="1601326"/>
            <a:ext cx="5794738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 b="1" i="0" u="none" strike="noStrike" baseline="0" dirty="0"/>
              <a:t> Support: </a:t>
            </a:r>
            <a:r>
              <a:rPr lang="en-US" sz="1500" b="0" i="0" u="none" strike="noStrike" baseline="0" dirty="0"/>
              <a:t>Its the default popularity of an item. In mathematical terms, the support of item </a:t>
            </a:r>
            <a:r>
              <a:rPr lang="en-US" sz="1500" b="1" i="0" u="none" strike="noStrike" baseline="0" dirty="0"/>
              <a:t>A </a:t>
            </a:r>
            <a:r>
              <a:rPr lang="en-US" sz="1500" b="0" i="0" u="none" strike="noStrike" baseline="0" dirty="0"/>
              <a:t>is nothing but the ratio of transactions involving </a:t>
            </a:r>
            <a:r>
              <a:rPr lang="en-US" sz="1500" b="1" i="0" u="none" strike="noStrike" baseline="0" dirty="0"/>
              <a:t>A </a:t>
            </a:r>
            <a:r>
              <a:rPr lang="en-US" sz="1500" b="0" i="0" u="none" strike="noStrike" baseline="0" dirty="0"/>
              <a:t>to the total number of transactions.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500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 b="1" i="0" u="none" strike="noStrike" baseline="0" dirty="0"/>
              <a:t> Confidence: </a:t>
            </a:r>
            <a:r>
              <a:rPr lang="en-US" sz="1500" b="0" i="0" u="none" strike="noStrike" baseline="0" dirty="0"/>
              <a:t>Likelihood that customer who bought both </a:t>
            </a:r>
            <a:r>
              <a:rPr lang="en-US" sz="1500" b="1" i="0" u="none" strike="noStrike" baseline="0" dirty="0"/>
              <a:t>A </a:t>
            </a:r>
            <a:r>
              <a:rPr lang="en-US" sz="1500" b="0" i="0" u="none" strike="noStrike" baseline="0" dirty="0"/>
              <a:t>and </a:t>
            </a:r>
            <a:r>
              <a:rPr lang="en-US" sz="1500" b="1" i="0" u="none" strike="noStrike" baseline="0" dirty="0"/>
              <a:t>B</a:t>
            </a:r>
            <a:r>
              <a:rPr lang="en-US" sz="1500" b="0" i="0" u="none" strike="noStrike" baseline="0" dirty="0"/>
              <a:t>. Its divides the number of transactions involving both </a:t>
            </a:r>
            <a:r>
              <a:rPr lang="en-US" sz="1500" b="1" i="0" u="none" strike="noStrike" baseline="0" dirty="0"/>
              <a:t>A </a:t>
            </a:r>
            <a:r>
              <a:rPr lang="en-US" sz="1500" b="0" i="0" u="none" strike="noStrike" baseline="0" dirty="0"/>
              <a:t>and </a:t>
            </a:r>
            <a:r>
              <a:rPr lang="en-US" sz="1500" b="1" i="0" u="none" strike="noStrike" baseline="0" dirty="0"/>
              <a:t>B </a:t>
            </a:r>
            <a:r>
              <a:rPr lang="en-US" sz="1500" b="0" i="0" u="none" strike="noStrike" baseline="0" dirty="0"/>
              <a:t>by the number of transactions involving </a:t>
            </a:r>
            <a:r>
              <a:rPr lang="en-US" sz="1500" b="1" i="0" u="none" strike="noStrike" baseline="0" dirty="0"/>
              <a:t>B</a:t>
            </a:r>
            <a:r>
              <a:rPr lang="en-US" sz="1500" b="0" i="0" u="none" strike="noStrike" baseline="0" dirty="0"/>
              <a:t>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500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 b="1" i="0" u="none" strike="noStrike" baseline="0" dirty="0"/>
              <a:t> Lift : </a:t>
            </a:r>
            <a:r>
              <a:rPr lang="en-US" sz="1500" b="0" i="0" u="none" strike="noStrike" baseline="0" dirty="0"/>
              <a:t>Increase in the sale of </a:t>
            </a:r>
            <a:r>
              <a:rPr lang="en-US" sz="1500" b="1" i="0" u="none" strike="noStrike" baseline="0" dirty="0"/>
              <a:t>A </a:t>
            </a:r>
            <a:r>
              <a:rPr lang="en-US" sz="1500" b="0" i="0" u="none" strike="noStrike" baseline="0" dirty="0"/>
              <a:t>when you sell </a:t>
            </a:r>
            <a:r>
              <a:rPr lang="en-US" sz="1500" b="1" i="0" u="none" strike="noStrike" baseline="0" dirty="0"/>
              <a:t>B</a:t>
            </a:r>
            <a:r>
              <a:rPr lang="en-US" sz="1500" b="0" i="0" u="none" strike="noStrike" baseline="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EA578-56F5-4907-80BF-3A243B26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305" y="2332139"/>
            <a:ext cx="4255517" cy="24262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21" y="126911"/>
            <a:ext cx="10903565" cy="9691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MBA analysis using KNIME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68015-7891-4432-9A6E-19006DBC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75" y="1285199"/>
            <a:ext cx="7062837" cy="210481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D98ADE3-4CEC-46BD-A4C3-630C997B3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64437"/>
              </p:ext>
            </p:extLst>
          </p:nvPr>
        </p:nvGraphicFramePr>
        <p:xfrm>
          <a:off x="825504" y="3750366"/>
          <a:ext cx="6766533" cy="2133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68449">
                  <a:extLst>
                    <a:ext uri="{9D8B030D-6E8A-4147-A177-3AD203B41FA5}">
                      <a16:colId xmlns:a16="http://schemas.microsoft.com/office/drawing/2014/main" val="2993989734"/>
                    </a:ext>
                  </a:extLst>
                </a:gridCol>
                <a:gridCol w="4798084">
                  <a:extLst>
                    <a:ext uri="{9D8B030D-6E8A-4147-A177-3AD203B41FA5}">
                      <a16:colId xmlns:a16="http://schemas.microsoft.com/office/drawing/2014/main" val="3013599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 baseline="0" dirty="0">
                          <a:solidFill>
                            <a:srgbClr val="FFFFFF"/>
                          </a:solidFill>
                        </a:rPr>
                        <a:t>Node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 baseline="0" dirty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US" sz="1400" b="1" i="0" u="none" strike="noStrike" baseline="0" dirty="0">
                        <a:solidFill>
                          <a:srgbClr val="FFFFFF"/>
                        </a:solidFill>
                        <a:latin typeface="LiberationSans-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98278"/>
                  </a:ext>
                </a:extLst>
              </a:tr>
              <a:tr h="259432">
                <a:tc>
                  <a:txBody>
                    <a:bodyPr/>
                    <a:lstStyle/>
                    <a:p>
                      <a:pPr algn="l"/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Read 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Read the CSV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5271"/>
                  </a:ext>
                </a:extLst>
              </a:tr>
              <a:tr h="259432"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Data 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Explore the data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441"/>
                  </a:ext>
                </a:extLst>
              </a:tr>
              <a:tr h="259432"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 err="1">
                          <a:solidFill>
                            <a:srgbClr val="FFFFFF"/>
                          </a:solidFill>
                        </a:rPr>
                        <a:t>GroupBy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 err="1">
                          <a:solidFill>
                            <a:srgbClr val="FFFFFF"/>
                          </a:solidFill>
                        </a:rPr>
                        <a:t>GroupBy</a:t>
                      </a:r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400" b="0" u="none" strike="noStrike" baseline="0" dirty="0" err="1">
                          <a:solidFill>
                            <a:srgbClr val="FFFFFF"/>
                          </a:solidFill>
                        </a:rPr>
                        <a:t>OrderID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83936"/>
                  </a:ext>
                </a:extLst>
              </a:tr>
              <a:tr h="259432"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Cell Splitter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Convert the products data to 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73749"/>
                  </a:ext>
                </a:extLst>
              </a:tr>
              <a:tr h="259432"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Association Rule Learner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Market Basket Analysis to generate the Frequent/Item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38030"/>
                  </a:ext>
                </a:extLst>
              </a:tr>
              <a:tr h="259432"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Excel Extract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baseline="0" dirty="0">
                          <a:solidFill>
                            <a:srgbClr val="FFFFFF"/>
                          </a:solidFill>
                        </a:rPr>
                        <a:t>Extract the Frequent/Item List to Excel.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1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88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C06893-09A7-4A41-A963-C086492DC440}"/>
              </a:ext>
            </a:extLst>
          </p:cNvPr>
          <p:cNvSpPr txBox="1"/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cap="all" baseline="0">
                <a:ln w="3175" cmpd="sng">
                  <a:noFill/>
                </a:ln>
                <a:latin typeface="+mj-lt"/>
                <a:ea typeface="+mj-ea"/>
                <a:cs typeface="+mj-cs"/>
              </a:rPr>
              <a:t>MBA – DATA LOAD</a:t>
            </a:r>
            <a:endParaRPr lang="en-US" sz="3600" cap="all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6C85C-013B-4073-BC92-E3B2C281952F}"/>
              </a:ext>
            </a:extLst>
          </p:cNvPr>
          <p:cNvSpPr txBox="1"/>
          <p:nvPr/>
        </p:nvSpPr>
        <p:spPr>
          <a:xfrm>
            <a:off x="944791" y="1514348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u="none" strike="noStrike" baseline="0" dirty="0"/>
              <a:t> There are rows are now 1,139 as compared to our dataset it was 20,641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u="none" strike="noStrike" baseline="0" dirty="0"/>
              <a:t> This will help us classify the products for our further Market Basket Analysis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68766-4645-4971-B05B-B8377EE4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935959"/>
            <a:ext cx="6095593" cy="48238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59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E511-F980-45A3-8712-F3D26D69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i="0" u="none" strike="noStrike" cap="all" baseline="0"/>
              <a:t>ASSOCIATIONS IDENTIFIED</a:t>
            </a:r>
            <a:endParaRPr lang="en-US" sz="4100" cap="al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632C9-CA22-4D1F-8177-3553E34E8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1055533"/>
            <a:ext cx="6921364" cy="47518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11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sz="3100" b="0" i="0" u="none" strike="noStrike" baseline="0" dirty="0">
                <a:latin typeface="LiberationSans"/>
              </a:rPr>
              <a:t>INSIGHTS &amp; RECOMMENDATIONS</a:t>
            </a:r>
            <a:endParaRPr lang="en-IN" sz="3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1400" b="0" i="0" u="none" strike="noStrike" baseline="0" dirty="0">
              <a:latin typeface="Franklin Gothic Book" panose="020B0503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b="0" i="0" u="none" strike="noStrike" baseline="0" dirty="0">
                <a:latin typeface="DejaVuSans"/>
              </a:rPr>
              <a:t>If [eggs, ice cream, pasta, lunch meat..] is purchased THEN paper towels also purchased. This rule has a confidence of 79.5%.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LiberationSans"/>
              </a:rPr>
              <a:t>I</a:t>
            </a:r>
            <a:r>
              <a:rPr lang="en-US" sz="1400" b="0" i="0" u="none" strike="noStrike" baseline="0" dirty="0">
                <a:latin typeface="DejaVuSans"/>
              </a:rPr>
              <a:t>f [dishwashing liquid/detergent, cheeses, waffles, soda ] is purchased then flour will also be purchased. This rule has a confidence of 72.9%.</a:t>
            </a:r>
          </a:p>
          <a:p>
            <a:pPr>
              <a:lnSpc>
                <a:spcPct val="90000"/>
              </a:lnSpc>
            </a:pPr>
            <a:r>
              <a:rPr lang="en-US" sz="1400" b="0" i="0" u="none" strike="noStrike" baseline="0" dirty="0">
                <a:latin typeface="DejaVuSans"/>
              </a:rPr>
              <a:t>Higher the lift value higher the probability that customer will purchase that item.</a:t>
            </a:r>
          </a:p>
          <a:p>
            <a:pPr>
              <a:lnSpc>
                <a:spcPct val="90000"/>
              </a:lnSpc>
            </a:pPr>
            <a:r>
              <a:rPr lang="en-US" sz="1400" b="0" i="0" u="none" strike="noStrike" baseline="0" dirty="0">
                <a:latin typeface="LiberationSans"/>
              </a:rPr>
              <a:t> </a:t>
            </a:r>
            <a:r>
              <a:rPr lang="en-US" sz="1400" b="0" i="0" u="none" strike="noStrike" baseline="0" dirty="0">
                <a:latin typeface="DejaVuSans"/>
              </a:rPr>
              <a:t>If [eggs, ice cream, pasta, lunch meat..] is purchased THEN paper towels also purchased. This rule has a confidence of 79.5% from this rule we can create a combo of 3 towels (if you buy 2 towels listed items you will get 1 free or 20 % of on third ).</a:t>
            </a:r>
          </a:p>
          <a:p>
            <a:pPr>
              <a:lnSpc>
                <a:spcPct val="90000"/>
              </a:lnSpc>
            </a:pPr>
            <a:r>
              <a:rPr lang="en-US" sz="1400" b="0" i="0" u="none" strike="noStrike" baseline="0" dirty="0">
                <a:latin typeface="DejaVuSans"/>
              </a:rPr>
              <a:t>If [butter, aluminum foil, soap]is purchased THEN Ketchup also purchased. This rule has a confidence of 67.6% along with lift value of 1.822 :- from this rule we can make that if you buy 500 gm. Ketchup bottle along with above listed items you will get 10 ketchup sachet free .</a:t>
            </a:r>
          </a:p>
          <a:p>
            <a:pPr>
              <a:lnSpc>
                <a:spcPct val="90000"/>
              </a:lnSpc>
            </a:pPr>
            <a:r>
              <a:rPr lang="en-US" sz="1400" b="0" i="0" u="none" strike="noStrike" baseline="0" dirty="0">
                <a:latin typeface="DejaVuSans"/>
              </a:rPr>
              <a:t>Above type of recommendations/Lucrative offers will generate more sales thus increase the revenue of the Grocery Store.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DejaVuSans"/>
              </a:rPr>
              <a:t>Management can also pay attention to below listed product(s) combos for discounts &amp; offers :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latin typeface="DejaVuSans"/>
              </a:rPr>
              <a:t>o Buy 5 KG </a:t>
            </a:r>
            <a:r>
              <a:rPr lang="en-US" sz="1400" dirty="0">
                <a:solidFill>
                  <a:srgbClr val="92D050"/>
                </a:solidFill>
                <a:latin typeface="DejaVuSans"/>
              </a:rPr>
              <a:t>laundry detergent </a:t>
            </a:r>
            <a:r>
              <a:rPr lang="en-US" sz="1400" dirty="0">
                <a:latin typeface="DejaVuSans"/>
              </a:rPr>
              <a:t>, Get 2 bathing </a:t>
            </a:r>
            <a:r>
              <a:rPr lang="en-US" sz="1400" dirty="0">
                <a:solidFill>
                  <a:srgbClr val="92D050"/>
                </a:solidFill>
                <a:latin typeface="DejaVuSans"/>
              </a:rPr>
              <a:t>soaps</a:t>
            </a:r>
            <a:r>
              <a:rPr lang="en-US" sz="1400" dirty="0">
                <a:latin typeface="DejaVuSans"/>
              </a:rPr>
              <a:t> free or 20% discount on </a:t>
            </a:r>
            <a:r>
              <a:rPr lang="en-US" sz="1400" dirty="0">
                <a:solidFill>
                  <a:srgbClr val="92D050"/>
                </a:solidFill>
                <a:latin typeface="DejaVuSans"/>
              </a:rPr>
              <a:t>flour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latin typeface="DejaVuSans"/>
              </a:rPr>
              <a:t>o sandwich bags, sugar, all- purpose, ketchup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latin typeface="DejaVuSans"/>
              </a:rPr>
              <a:t>o  beef, butter, cereals – overall amount 5% discount</a:t>
            </a:r>
            <a:endParaRPr lang="en-IN" sz="1400" dirty="0">
              <a:latin typeface="DejaVuSans"/>
            </a:endParaRPr>
          </a:p>
        </p:txBody>
      </p:sp>
    </p:spTree>
    <p:extLst>
      <p:ext uri="{BB962C8B-B14F-4D97-AF65-F5344CB8AC3E}">
        <p14:creationId xmlns:p14="http://schemas.microsoft.com/office/powerpoint/2010/main" val="73103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Agenda [Table OF CONTENT]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Franklin Gothic Book" panose="020B0503020102020204" pitchFamily="34" charset="0"/>
              </a:rPr>
              <a:t>DATA Summary</a:t>
            </a:r>
          </a:p>
          <a:p>
            <a:r>
              <a:rPr lang="en-US" b="0" i="0" u="none" strike="noStrike" baseline="0" dirty="0">
                <a:latin typeface="Franklin Gothic Book" panose="020B0503020102020204" pitchFamily="34" charset="0"/>
              </a:rPr>
              <a:t>EDA and Inference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Market Basket Analysis (Association Rules)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Recommendations - Possible Combos with Lucrative Offers</a:t>
            </a:r>
          </a:p>
        </p:txBody>
      </p:sp>
    </p:spTree>
    <p:extLst>
      <p:ext uri="{BB962C8B-B14F-4D97-AF65-F5344CB8AC3E}">
        <p14:creationId xmlns:p14="http://schemas.microsoft.com/office/powerpoint/2010/main" val="40097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Franklin Gothic Book" panose="020B0503020102020204" pitchFamily="34" charset="0"/>
              </a:rPr>
              <a:t>A Grocery Store shared the transactional data with you. Your job is to identify the most popular combos that can be suggested to the Grocery Store chain after a thorough analysis of the most commonly occurring sets of items in the customer orders. The Store doesn’t have any combo offers. Can you suggest the best combos &amp; offers?.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Grocery Store 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Data: </a:t>
            </a:r>
            <a:r>
              <a:rPr lang="en-US" sz="1800" b="0" i="0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MT"/>
              </a:rPr>
              <a:t>dataset_group.csv</a:t>
            </a:r>
            <a:endParaRPr lang="en-US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Franklin Gothic Book" panose="020B0503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6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4477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IN" sz="4400" dirty="0"/>
              <a:t>About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484" y="2188586"/>
            <a:ext cx="6852308" cy="3688206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LiberationSans_57_2"/>
              </a:rPr>
              <a:t>• </a:t>
            </a:r>
            <a:r>
              <a:rPr lang="en-US" sz="2000" b="0" i="0" dirty="0">
                <a:effectLst/>
                <a:latin typeface="Carlito_4u_4"/>
              </a:rPr>
              <a:t>Data shape : 3 columns &amp; 20641 rows.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LiberationSans_57_2"/>
              </a:rPr>
              <a:t>• </a:t>
            </a:r>
            <a:r>
              <a:rPr lang="en-US" sz="2000" b="0" i="0" dirty="0">
                <a:effectLst/>
                <a:latin typeface="Carlito_4u_4"/>
              </a:rPr>
              <a:t>Columns :</a:t>
            </a:r>
          </a:p>
          <a:p>
            <a:pPr marL="0" indent="0">
              <a:buNone/>
            </a:pPr>
            <a:r>
              <a:rPr lang="en-US" sz="2000" dirty="0">
                <a:latin typeface="Carlito_4u_4"/>
              </a:rPr>
              <a:t>	</a:t>
            </a:r>
            <a:r>
              <a:rPr lang="en-US" sz="2000" b="0" i="0" dirty="0">
                <a:effectLst/>
                <a:latin typeface="Carlito_4u_4"/>
              </a:rPr>
              <a:t>1) Date – Order date (Date field) in DD-MM-YYYY format</a:t>
            </a:r>
          </a:p>
          <a:p>
            <a:pPr marL="0" indent="0">
              <a:buNone/>
            </a:pPr>
            <a:r>
              <a:rPr lang="en-US" sz="2000" dirty="0">
                <a:latin typeface="Carlito_4u_4"/>
              </a:rPr>
              <a:t>	</a:t>
            </a:r>
            <a:r>
              <a:rPr lang="en-US" sz="2000" b="0" i="0" dirty="0">
                <a:effectLst/>
                <a:latin typeface="Carlito_4u_4"/>
              </a:rPr>
              <a:t>2) Order_id – Order Number (Numeric)</a:t>
            </a:r>
          </a:p>
          <a:p>
            <a:pPr marL="0" indent="0">
              <a:buNone/>
            </a:pPr>
            <a:r>
              <a:rPr lang="en-US" sz="2000" dirty="0">
                <a:latin typeface="Carlito_4u_4"/>
              </a:rPr>
              <a:t>	</a:t>
            </a:r>
            <a:r>
              <a:rPr lang="en-US" sz="2000" b="0" i="0" dirty="0">
                <a:effectLst/>
                <a:latin typeface="Carlito_4u_4"/>
              </a:rPr>
              <a:t>3) Product – items or products in orders (Categorical)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LiberationSans_57_2"/>
              </a:rPr>
              <a:t>• </a:t>
            </a:r>
            <a:r>
              <a:rPr lang="en-US" sz="2000" b="0" i="0" dirty="0">
                <a:effectLst/>
                <a:latin typeface="Carlito_4u_4"/>
              </a:rPr>
              <a:t>Unique values:</a:t>
            </a:r>
          </a:p>
          <a:p>
            <a:pPr marL="0" indent="0">
              <a:buNone/>
            </a:pPr>
            <a:r>
              <a:rPr lang="en-US" sz="2000" dirty="0">
                <a:latin typeface="Carlito_4u_4"/>
              </a:rPr>
              <a:t>	</a:t>
            </a:r>
            <a:r>
              <a:rPr lang="en-US" sz="2000" b="0" i="0" dirty="0">
                <a:effectLst/>
                <a:latin typeface="Carlito_4u_4"/>
              </a:rPr>
              <a:t>1) Date – 603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arlito_4u_4"/>
              </a:rPr>
              <a:t>	2) Order_id – 1139</a:t>
            </a:r>
          </a:p>
          <a:p>
            <a:pPr marL="0" indent="0">
              <a:buNone/>
            </a:pPr>
            <a:r>
              <a:rPr lang="en-US" sz="2000" dirty="0">
                <a:latin typeface="Carlito_4u_4"/>
              </a:rPr>
              <a:t>	</a:t>
            </a:r>
            <a:r>
              <a:rPr lang="en-US" sz="2000" b="0" i="0" dirty="0">
                <a:effectLst/>
                <a:latin typeface="Carlito_4u_4"/>
              </a:rPr>
              <a:t>3) Product - 37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LiberationSans_57_2"/>
              </a:rPr>
              <a:t>•</a:t>
            </a:r>
            <a:r>
              <a:rPr lang="en-US" sz="2000" dirty="0">
                <a:latin typeface="Carlito_4u_4"/>
              </a:rPr>
              <a:t> No. of </a:t>
            </a:r>
            <a:r>
              <a:rPr lang="en-US" sz="2000" b="0" i="0" dirty="0">
                <a:effectLst/>
                <a:latin typeface="Carlito_4u_4"/>
              </a:rPr>
              <a:t>Duplicates (before dropping) - 4730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LiberationSans_57_2"/>
              </a:rPr>
              <a:t>• </a:t>
            </a:r>
            <a:r>
              <a:rPr lang="en-US" sz="2000" b="0" i="0" dirty="0">
                <a:effectLst/>
                <a:latin typeface="Carlito_4u_4"/>
              </a:rPr>
              <a:t>No Null / Missing rows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273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684212" y="403641"/>
            <a:ext cx="10820400" cy="1177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0" i="0" u="none" strike="noStrike" cap="all" baseline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Tools Used - Python &amp; Tableau</a:t>
            </a:r>
            <a:endParaRPr lang="en-US" sz="44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70F964-586B-4B38-AC48-46CF612707AD}"/>
              </a:ext>
            </a:extLst>
          </p:cNvPr>
          <p:cNvSpPr txBox="1"/>
          <p:nvPr/>
        </p:nvSpPr>
        <p:spPr>
          <a:xfrm>
            <a:off x="1137508" y="1609377"/>
            <a:ext cx="10820400" cy="398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900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900" b="0" i="0" u="none" strike="noStrike" baseline="0" dirty="0"/>
              <a:t>• EDA for the dataset is performed using Python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900" b="0" i="0" u="none" strike="noStrike" baseline="0" dirty="0"/>
              <a:t>• Libraries used: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	</a:t>
            </a:r>
            <a:r>
              <a:rPr lang="en-US" sz="1900" b="0" i="0" u="none" strike="noStrike" baseline="0" dirty="0"/>
              <a:t>Pandas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	</a:t>
            </a:r>
            <a:r>
              <a:rPr lang="en-US" sz="1900" b="0" i="0" u="none" strike="noStrike" baseline="0" dirty="0" err="1"/>
              <a:t>Numpy</a:t>
            </a:r>
            <a:endParaRPr lang="en-US" sz="1900" b="0" i="0" u="none" strike="noStrike" baseline="0" dirty="0"/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	</a:t>
            </a:r>
            <a:r>
              <a:rPr lang="en-US" sz="1900" b="0" i="0" u="none" strike="noStrike" baseline="0" dirty="0"/>
              <a:t>Seaborn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	</a:t>
            </a:r>
            <a:r>
              <a:rPr lang="en-US" sz="1900" b="0" i="0" u="none" strike="noStrike" baseline="0" dirty="0"/>
              <a:t>Matplotlib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b="0" i="0" u="none" strike="noStrike" baseline="0" dirty="0"/>
              <a:t>   </a:t>
            </a:r>
            <a:r>
              <a:rPr lang="en-US" sz="1900" b="0" i="0" u="none" strike="noStrike" baseline="0" dirty="0" err="1"/>
              <a:t>TransactionEncoder</a:t>
            </a:r>
            <a:endParaRPr lang="en-US" sz="1900" b="0" i="0" u="none" strike="noStrike" baseline="0" dirty="0"/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b="0" i="0" u="none" strike="noStrike" baseline="0" dirty="0"/>
              <a:t>   </a:t>
            </a:r>
            <a:r>
              <a:rPr lang="en-US" sz="1900" b="0" i="0" u="none" strike="noStrike" baseline="0" dirty="0" err="1"/>
              <a:t>apriori</a:t>
            </a:r>
            <a:endParaRPr lang="en-US" sz="1900" b="0" i="0" u="none" strike="noStrike" baseline="0" dirty="0"/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b="0" i="0" u="none" strike="noStrike" baseline="0" dirty="0"/>
              <a:t>   </a:t>
            </a:r>
            <a:r>
              <a:rPr lang="en-US" sz="1900" b="0" i="0" u="none" strike="noStrike" baseline="0" dirty="0" err="1"/>
              <a:t>association_rules</a:t>
            </a:r>
            <a:endParaRPr lang="en-US" sz="1900" b="0" i="0" u="none" strike="noStrike" baseline="0" dirty="0"/>
          </a:p>
          <a:p>
            <a:pPr marL="2857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EDA – Bi-Variate Analysis is done in Tableau tool – with the workflow published in Tableau public</a:t>
            </a:r>
            <a:r>
              <a:rPr lang="en-US" sz="1900" b="0" i="0" u="none" strike="noStrike" baseline="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6B410-937A-4B7A-8A41-188F13E1353D}"/>
              </a:ext>
            </a:extLst>
          </p:cNvPr>
          <p:cNvSpPr txBox="1"/>
          <p:nvPr/>
        </p:nvSpPr>
        <p:spPr>
          <a:xfrm>
            <a:off x="1456954" y="5406520"/>
            <a:ext cx="6671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1F1"/>
                </a:solidFill>
                <a:latin typeface="DejaVuSans"/>
                <a:hlinkClick r:id="rId4"/>
              </a:rPr>
              <a:t>Samiullah Syed - MRA Project ML 2</a:t>
            </a:r>
            <a:r>
              <a:rPr lang="fr-FR" b="0" i="0" u="none" strike="noStrike" baseline="0" dirty="0">
                <a:solidFill>
                  <a:srgbClr val="00B1F1"/>
                </a:solidFill>
                <a:latin typeface="DejaVuSans"/>
                <a:hlinkClick r:id="rId4"/>
              </a:rPr>
              <a:t>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2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1070626" y="1464465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The year 2018 has the highest no. of orders followed by 2019.</a:t>
            </a:r>
          </a:p>
          <a:p>
            <a:pPr algn="l"/>
            <a:endParaRPr lang="en-US" sz="1800" b="0" i="0" u="none" strike="noStrike" baseline="0" dirty="0">
              <a:solidFill>
                <a:srgbClr val="FFFFFF"/>
              </a:solidFill>
              <a:latin typeface="Liberatio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2020 is lowest (due to having only 2 months data)</a:t>
            </a:r>
            <a:endParaRPr lang="en-US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E18C5DE1-D845-4232-9E07-210D63E39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007" y="1203311"/>
            <a:ext cx="6095593" cy="41602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D1F854-CCC2-4E24-A4AB-DF440CC48441}"/>
              </a:ext>
            </a:extLst>
          </p:cNvPr>
          <p:cNvSpPr txBox="1"/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YEARLY TREND</a:t>
            </a:r>
          </a:p>
        </p:txBody>
      </p:sp>
    </p:spTree>
    <p:extLst>
      <p:ext uri="{BB962C8B-B14F-4D97-AF65-F5344CB8AC3E}">
        <p14:creationId xmlns:p14="http://schemas.microsoft.com/office/powerpoint/2010/main" val="289277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02178" y="404029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Quarterly trend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1032632" y="1367456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The Q1 2019 and Q2 2018 have the highest no of orders, and the lowest no of orders </a:t>
            </a:r>
            <a:r>
              <a:rPr lang="en-US" dirty="0">
                <a:solidFill>
                  <a:srgbClr val="FFFFFF"/>
                </a:solidFill>
                <a:latin typeface="LiberationSans"/>
              </a:rPr>
              <a:t>are in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 2020 for all quarters since it contains only 2 months of data.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C4924F9-CB53-4466-800A-21885039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431954"/>
            <a:ext cx="6095593" cy="39118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44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37774" y="48088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Monthly trend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25909" y="1647334"/>
            <a:ext cx="4002936" cy="2470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Observed highest No. of unique orders placed during the month of Jan(140) and the lowest number of orders placed </a:t>
            </a:r>
            <a:r>
              <a:rPr lang="en-US" dirty="0">
                <a:solidFill>
                  <a:srgbClr val="FFFFFF"/>
                </a:solidFill>
                <a:latin typeface="LiberationSans"/>
              </a:rPr>
              <a:t>during month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 Oct(28)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A1F4F-6FF4-42D5-8585-F4F32D2A1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560" y="1410555"/>
            <a:ext cx="6568579" cy="40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25909" y="577879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Day wise trend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780FA-6BEE-4AF2-8173-C9AFB1681487}"/>
              </a:ext>
            </a:extLst>
          </p:cNvPr>
          <p:cNvSpPr txBox="1"/>
          <p:nvPr/>
        </p:nvSpPr>
        <p:spPr>
          <a:xfrm>
            <a:off x="825909" y="1609139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Observed high number of orders placed during middle of the month and start of month is low and it reduced at end of month.</a:t>
            </a:r>
          </a:p>
          <a:p>
            <a:pPr algn="l"/>
            <a:endParaRPr lang="en-US" dirty="0">
              <a:solidFill>
                <a:srgbClr val="FFFFFF"/>
              </a:solidFill>
              <a:latin typeface="LiberationSans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LiberationSans"/>
              </a:rPr>
              <a:t>Starts slowly, get strong in the middle and decline during the end of month</a:t>
            </a:r>
          </a:p>
          <a:p>
            <a:pPr algn="l"/>
            <a:endParaRPr lang="en-US" dirty="0">
              <a:solidFill>
                <a:srgbClr val="FFFFFF"/>
              </a:solidFill>
              <a:latin typeface="LiberationSans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D5A076D-D3A8-41BD-BCCF-C76562EB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610685"/>
            <a:ext cx="6095593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3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1223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ArialMT</vt:lpstr>
      <vt:lpstr>Calibri</vt:lpstr>
      <vt:lpstr>Calibri Light</vt:lpstr>
      <vt:lpstr>Carlito_4u_4</vt:lpstr>
      <vt:lpstr>DejaVuSans</vt:lpstr>
      <vt:lpstr>Franklin Gothic Book</vt:lpstr>
      <vt:lpstr>LiberationSans</vt:lpstr>
      <vt:lpstr>LiberationSans_57_2</vt:lpstr>
      <vt:lpstr>LiberationSans-Bold</vt:lpstr>
      <vt:lpstr>Celestial</vt:lpstr>
      <vt:lpstr>MRA Project ML 2</vt:lpstr>
      <vt:lpstr>Agenda [Table OF CONTENT]</vt:lpstr>
      <vt:lpstr>PROBLEM STATEMENT</vt:lpstr>
      <vt:lpstr>About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 trend</vt:lpstr>
      <vt:lpstr>PowerPoint Presentation</vt:lpstr>
      <vt:lpstr>PowerPoint Presentation</vt:lpstr>
      <vt:lpstr>PowerPoint Presentation</vt:lpstr>
      <vt:lpstr>MBA analysis using KNIME</vt:lpstr>
      <vt:lpstr>PowerPoint Presentation</vt:lpstr>
      <vt:lpstr>ASSOCIATIONS IDENTIFIED</vt:lpstr>
      <vt:lpstr>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Project ML 1</dc:title>
  <dc:creator>Windows User</dc:creator>
  <cp:lastModifiedBy>Samiullah Syed</cp:lastModifiedBy>
  <cp:revision>91</cp:revision>
  <dcterms:created xsi:type="dcterms:W3CDTF">2021-05-25T13:38:16Z</dcterms:created>
  <dcterms:modified xsi:type="dcterms:W3CDTF">2021-12-19T16:50:44Z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2021-12-11T06:19:29Z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d5eed870-6556-4d74-b7e0-d693ebb0942f</vt:lpwstr>
  </property>
  <property fmtid="{D5CDD505-2E9C-101B-9397-08002B2CF9AE}" pid="8" name="MSIP_Label_3c9bec58-8084-492e-8360-0e1cfe36408c_ContentBits">
    <vt:lpwstr>0</vt:lpwstr>
  </property>
</Properties>
</file>