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5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4" r:id="rId22"/>
    <p:sldId id="262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9" d="100"/>
          <a:sy n="79" d="100"/>
        </p:scale>
        <p:origin x="85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15303-E653-4296-9623-30CDAFBA392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BAE30D-E70B-4F9B-8449-2C8BAB636895}">
      <dgm:prSet/>
      <dgm:spPr/>
      <dgm:t>
        <a:bodyPr/>
        <a:lstStyle/>
        <a:p>
          <a:r>
            <a:rPr lang="en-US" b="0" i="0" baseline="0"/>
            <a:t>Shape of data: (2747, 20)</a:t>
          </a:r>
          <a:endParaRPr lang="en-US"/>
        </a:p>
      </dgm:t>
    </dgm:pt>
    <dgm:pt modelId="{B6966194-DE57-417E-B1E9-6C65DD3DE7BC}" type="parTrans" cxnId="{7E4C62A3-EF61-4D36-92AD-09548DE044CA}">
      <dgm:prSet/>
      <dgm:spPr/>
      <dgm:t>
        <a:bodyPr/>
        <a:lstStyle/>
        <a:p>
          <a:endParaRPr lang="en-US"/>
        </a:p>
      </dgm:t>
    </dgm:pt>
    <dgm:pt modelId="{88AD3BB1-3BA2-4E62-960D-7B864802FEA3}" type="sibTrans" cxnId="{7E4C62A3-EF61-4D36-92AD-09548DE044CA}">
      <dgm:prSet/>
      <dgm:spPr/>
      <dgm:t>
        <a:bodyPr/>
        <a:lstStyle/>
        <a:p>
          <a:endParaRPr lang="en-US"/>
        </a:p>
      </dgm:t>
    </dgm:pt>
    <dgm:pt modelId="{6D39007E-CE92-4F4E-AF64-B07F8A644509}">
      <dgm:prSet/>
      <dgm:spPr/>
      <dgm:t>
        <a:bodyPr/>
        <a:lstStyle/>
        <a:p>
          <a:r>
            <a:rPr lang="en-US" b="0" i="0" baseline="0"/>
            <a:t>Continuous variables: 7</a:t>
          </a:r>
          <a:endParaRPr lang="en-US"/>
        </a:p>
      </dgm:t>
    </dgm:pt>
    <dgm:pt modelId="{7D84A7AF-2A12-48BB-827F-6FA4034E31E8}" type="parTrans" cxnId="{5AA13D28-DFBC-428F-A69E-AC853E18C10A}">
      <dgm:prSet/>
      <dgm:spPr/>
      <dgm:t>
        <a:bodyPr/>
        <a:lstStyle/>
        <a:p>
          <a:endParaRPr lang="en-US"/>
        </a:p>
      </dgm:t>
    </dgm:pt>
    <dgm:pt modelId="{94BC74B1-B692-4181-B8E6-331A76F69A48}" type="sibTrans" cxnId="{5AA13D28-DFBC-428F-A69E-AC853E18C10A}">
      <dgm:prSet/>
      <dgm:spPr/>
      <dgm:t>
        <a:bodyPr/>
        <a:lstStyle/>
        <a:p>
          <a:endParaRPr lang="en-US"/>
        </a:p>
      </dgm:t>
    </dgm:pt>
    <dgm:pt modelId="{79D84F5F-9E55-42CE-A44A-7E363CE5FDFB}">
      <dgm:prSet/>
      <dgm:spPr/>
      <dgm:t>
        <a:bodyPr/>
        <a:lstStyle/>
        <a:p>
          <a:r>
            <a:rPr lang="en-US" b="0" i="0" baseline="0"/>
            <a:t>Categorical variables: 12</a:t>
          </a:r>
          <a:endParaRPr lang="en-US"/>
        </a:p>
      </dgm:t>
    </dgm:pt>
    <dgm:pt modelId="{1F48D34B-2AB6-49B8-852E-D6F23A200A19}" type="parTrans" cxnId="{BFFEA4CF-E5BA-46C9-875F-FDDCC32664FA}">
      <dgm:prSet/>
      <dgm:spPr/>
      <dgm:t>
        <a:bodyPr/>
        <a:lstStyle/>
        <a:p>
          <a:endParaRPr lang="en-US"/>
        </a:p>
      </dgm:t>
    </dgm:pt>
    <dgm:pt modelId="{0190B5F5-E256-4FB8-9CA0-765B52A47E8D}" type="sibTrans" cxnId="{BFFEA4CF-E5BA-46C9-875F-FDDCC32664FA}">
      <dgm:prSet/>
      <dgm:spPr/>
      <dgm:t>
        <a:bodyPr/>
        <a:lstStyle/>
        <a:p>
          <a:endParaRPr lang="en-US"/>
        </a:p>
      </dgm:t>
    </dgm:pt>
    <dgm:pt modelId="{8F1C67CD-11B2-4A4C-AC69-652BB2178437}">
      <dgm:prSet/>
      <dgm:spPr/>
      <dgm:t>
        <a:bodyPr/>
        <a:lstStyle/>
        <a:p>
          <a:r>
            <a:rPr lang="en-US" b="0" i="0" baseline="0"/>
            <a:t>Date-Time variables: 1</a:t>
          </a:r>
          <a:endParaRPr lang="en-US"/>
        </a:p>
      </dgm:t>
    </dgm:pt>
    <dgm:pt modelId="{89EB39F3-95B6-4D04-9C51-90CF3243A21C}" type="parTrans" cxnId="{CC040D1F-6650-461B-AC5F-F50D0F7FE29F}">
      <dgm:prSet/>
      <dgm:spPr/>
      <dgm:t>
        <a:bodyPr/>
        <a:lstStyle/>
        <a:p>
          <a:endParaRPr lang="en-US"/>
        </a:p>
      </dgm:t>
    </dgm:pt>
    <dgm:pt modelId="{A1E3C2DA-50F7-442D-9F3F-1843AA5B50AF}" type="sibTrans" cxnId="{CC040D1F-6650-461B-AC5F-F50D0F7FE29F}">
      <dgm:prSet/>
      <dgm:spPr/>
      <dgm:t>
        <a:bodyPr/>
        <a:lstStyle/>
        <a:p>
          <a:endParaRPr lang="en-US"/>
        </a:p>
      </dgm:t>
    </dgm:pt>
    <dgm:pt modelId="{6A9E31B4-DE46-4B81-B7DA-ED490F62997F}">
      <dgm:prSet/>
      <dgm:spPr/>
      <dgm:t>
        <a:bodyPr/>
        <a:lstStyle/>
        <a:p>
          <a:r>
            <a:rPr lang="en-US" b="0" i="0" baseline="0"/>
            <a:t>Null values: 0</a:t>
          </a:r>
          <a:endParaRPr lang="en-US"/>
        </a:p>
      </dgm:t>
    </dgm:pt>
    <dgm:pt modelId="{C08E9B6C-FF3F-4BCB-A843-4997F39B1DAD}" type="parTrans" cxnId="{22FC9BF5-FFE3-421B-B50E-0E525468E4C4}">
      <dgm:prSet/>
      <dgm:spPr/>
      <dgm:t>
        <a:bodyPr/>
        <a:lstStyle/>
        <a:p>
          <a:endParaRPr lang="en-US"/>
        </a:p>
      </dgm:t>
    </dgm:pt>
    <dgm:pt modelId="{DEF3F213-78B0-4C92-B90D-EF487F23E6D1}" type="sibTrans" cxnId="{22FC9BF5-FFE3-421B-B50E-0E525468E4C4}">
      <dgm:prSet/>
      <dgm:spPr/>
      <dgm:t>
        <a:bodyPr/>
        <a:lstStyle/>
        <a:p>
          <a:endParaRPr lang="en-US"/>
        </a:p>
      </dgm:t>
    </dgm:pt>
    <dgm:pt modelId="{43661063-FEBE-4630-8BF9-9B1C87132473}">
      <dgm:prSet/>
      <dgm:spPr/>
      <dgm:t>
        <a:bodyPr/>
        <a:lstStyle/>
        <a:p>
          <a:r>
            <a:rPr lang="en-US" b="0" i="0" baseline="0"/>
            <a:t>Duplicate records: 0</a:t>
          </a:r>
          <a:endParaRPr lang="en-US"/>
        </a:p>
      </dgm:t>
    </dgm:pt>
    <dgm:pt modelId="{BF956B5B-CAC6-486A-9648-AF5FB49965C0}" type="parTrans" cxnId="{4EAD8F3B-2F88-489F-9F23-723B50FC4FE5}">
      <dgm:prSet/>
      <dgm:spPr/>
      <dgm:t>
        <a:bodyPr/>
        <a:lstStyle/>
        <a:p>
          <a:endParaRPr lang="en-US"/>
        </a:p>
      </dgm:t>
    </dgm:pt>
    <dgm:pt modelId="{79ADAABE-429B-4D83-AAD5-7471919A4FA0}" type="sibTrans" cxnId="{4EAD8F3B-2F88-489F-9F23-723B50FC4FE5}">
      <dgm:prSet/>
      <dgm:spPr/>
      <dgm:t>
        <a:bodyPr/>
        <a:lstStyle/>
        <a:p>
          <a:endParaRPr lang="en-US"/>
        </a:p>
      </dgm:t>
    </dgm:pt>
    <dgm:pt modelId="{82F8B115-5FBC-44E0-B3FB-0AE4F2B20CED}" type="pres">
      <dgm:prSet presAssocID="{D8215303-E653-4296-9623-30CDAFBA3921}" presName="linear" presStyleCnt="0">
        <dgm:presLayoutVars>
          <dgm:animLvl val="lvl"/>
          <dgm:resizeHandles val="exact"/>
        </dgm:presLayoutVars>
      </dgm:prSet>
      <dgm:spPr/>
    </dgm:pt>
    <dgm:pt modelId="{9E76EBAF-0600-46F1-AE36-4AED27303040}" type="pres">
      <dgm:prSet presAssocID="{C6BAE30D-E70B-4F9B-8449-2C8BAB63689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722EFCD-A745-410D-B03B-69C493362887}" type="pres">
      <dgm:prSet presAssocID="{88AD3BB1-3BA2-4E62-960D-7B864802FEA3}" presName="spacer" presStyleCnt="0"/>
      <dgm:spPr/>
    </dgm:pt>
    <dgm:pt modelId="{59A01999-7C63-4091-B37C-899070893F16}" type="pres">
      <dgm:prSet presAssocID="{6D39007E-CE92-4F4E-AF64-B07F8A64450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4337CC2-2EF9-4C1D-A5FF-F31F21985409}" type="pres">
      <dgm:prSet presAssocID="{94BC74B1-B692-4181-B8E6-331A76F69A48}" presName="spacer" presStyleCnt="0"/>
      <dgm:spPr/>
    </dgm:pt>
    <dgm:pt modelId="{27AFD100-014D-4D48-90DD-A385C8D80CF8}" type="pres">
      <dgm:prSet presAssocID="{79D84F5F-9E55-42CE-A44A-7E363CE5FDF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75FD591-31D6-4F79-A6A9-50FBAA73AE81}" type="pres">
      <dgm:prSet presAssocID="{0190B5F5-E256-4FB8-9CA0-765B52A47E8D}" presName="spacer" presStyleCnt="0"/>
      <dgm:spPr/>
    </dgm:pt>
    <dgm:pt modelId="{44002EC2-91C5-4C9F-A31A-A4906137A99A}" type="pres">
      <dgm:prSet presAssocID="{8F1C67CD-11B2-4A4C-AC69-652BB217843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D0B8A3C-5565-4A36-A85B-5BB1ED8F9ED2}" type="pres">
      <dgm:prSet presAssocID="{A1E3C2DA-50F7-442D-9F3F-1843AA5B50AF}" presName="spacer" presStyleCnt="0"/>
      <dgm:spPr/>
    </dgm:pt>
    <dgm:pt modelId="{99B51A05-D9AD-4141-BD8A-BA0ED54C0DEC}" type="pres">
      <dgm:prSet presAssocID="{6A9E31B4-DE46-4B81-B7DA-ED490F62997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1D48C8A-7149-4604-977B-618EAC747C5C}" type="pres">
      <dgm:prSet presAssocID="{DEF3F213-78B0-4C92-B90D-EF487F23E6D1}" presName="spacer" presStyleCnt="0"/>
      <dgm:spPr/>
    </dgm:pt>
    <dgm:pt modelId="{52DF2879-62B7-437C-B4DF-3F3066E080C4}" type="pres">
      <dgm:prSet presAssocID="{43661063-FEBE-4630-8BF9-9B1C8713247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1DD140C-5597-4E38-91E1-527E28C7B291}" type="presOf" srcId="{C6BAE30D-E70B-4F9B-8449-2C8BAB636895}" destId="{9E76EBAF-0600-46F1-AE36-4AED27303040}" srcOrd="0" destOrd="0" presId="urn:microsoft.com/office/officeart/2005/8/layout/vList2"/>
    <dgm:cxn modelId="{B861CF11-EAAC-466C-A688-E3E1CC646093}" type="presOf" srcId="{43661063-FEBE-4630-8BF9-9B1C87132473}" destId="{52DF2879-62B7-437C-B4DF-3F3066E080C4}" srcOrd="0" destOrd="0" presId="urn:microsoft.com/office/officeart/2005/8/layout/vList2"/>
    <dgm:cxn modelId="{3F579F1B-231E-4DB8-AEB9-9B45E9AEF62F}" type="presOf" srcId="{8F1C67CD-11B2-4A4C-AC69-652BB2178437}" destId="{44002EC2-91C5-4C9F-A31A-A4906137A99A}" srcOrd="0" destOrd="0" presId="urn:microsoft.com/office/officeart/2005/8/layout/vList2"/>
    <dgm:cxn modelId="{CC040D1F-6650-461B-AC5F-F50D0F7FE29F}" srcId="{D8215303-E653-4296-9623-30CDAFBA3921}" destId="{8F1C67CD-11B2-4A4C-AC69-652BB2178437}" srcOrd="3" destOrd="0" parTransId="{89EB39F3-95B6-4D04-9C51-90CF3243A21C}" sibTransId="{A1E3C2DA-50F7-442D-9F3F-1843AA5B50AF}"/>
    <dgm:cxn modelId="{5AA13D28-DFBC-428F-A69E-AC853E18C10A}" srcId="{D8215303-E653-4296-9623-30CDAFBA3921}" destId="{6D39007E-CE92-4F4E-AF64-B07F8A644509}" srcOrd="1" destOrd="0" parTransId="{7D84A7AF-2A12-48BB-827F-6FA4034E31E8}" sibTransId="{94BC74B1-B692-4181-B8E6-331A76F69A48}"/>
    <dgm:cxn modelId="{4EAD8F3B-2F88-489F-9F23-723B50FC4FE5}" srcId="{D8215303-E653-4296-9623-30CDAFBA3921}" destId="{43661063-FEBE-4630-8BF9-9B1C87132473}" srcOrd="5" destOrd="0" parTransId="{BF956B5B-CAC6-486A-9648-AF5FB49965C0}" sibTransId="{79ADAABE-429B-4D83-AAD5-7471919A4FA0}"/>
    <dgm:cxn modelId="{1374D141-2DD8-41A4-ADEE-434503CCE1B6}" type="presOf" srcId="{D8215303-E653-4296-9623-30CDAFBA3921}" destId="{82F8B115-5FBC-44E0-B3FB-0AE4F2B20CED}" srcOrd="0" destOrd="0" presId="urn:microsoft.com/office/officeart/2005/8/layout/vList2"/>
    <dgm:cxn modelId="{696AE44A-763D-4BB2-8DC8-CC0A88D9B73A}" type="presOf" srcId="{6A9E31B4-DE46-4B81-B7DA-ED490F62997F}" destId="{99B51A05-D9AD-4141-BD8A-BA0ED54C0DEC}" srcOrd="0" destOrd="0" presId="urn:microsoft.com/office/officeart/2005/8/layout/vList2"/>
    <dgm:cxn modelId="{A18105A2-F0F5-4C4A-9B34-4C6F11E6E8D9}" type="presOf" srcId="{6D39007E-CE92-4F4E-AF64-B07F8A644509}" destId="{59A01999-7C63-4091-B37C-899070893F16}" srcOrd="0" destOrd="0" presId="urn:microsoft.com/office/officeart/2005/8/layout/vList2"/>
    <dgm:cxn modelId="{7E4C62A3-EF61-4D36-92AD-09548DE044CA}" srcId="{D8215303-E653-4296-9623-30CDAFBA3921}" destId="{C6BAE30D-E70B-4F9B-8449-2C8BAB636895}" srcOrd="0" destOrd="0" parTransId="{B6966194-DE57-417E-B1E9-6C65DD3DE7BC}" sibTransId="{88AD3BB1-3BA2-4E62-960D-7B864802FEA3}"/>
    <dgm:cxn modelId="{FED417BE-2377-4055-9FAD-7D03F9FB5C1A}" type="presOf" srcId="{79D84F5F-9E55-42CE-A44A-7E363CE5FDFB}" destId="{27AFD100-014D-4D48-90DD-A385C8D80CF8}" srcOrd="0" destOrd="0" presId="urn:microsoft.com/office/officeart/2005/8/layout/vList2"/>
    <dgm:cxn modelId="{BFFEA4CF-E5BA-46C9-875F-FDDCC32664FA}" srcId="{D8215303-E653-4296-9623-30CDAFBA3921}" destId="{79D84F5F-9E55-42CE-A44A-7E363CE5FDFB}" srcOrd="2" destOrd="0" parTransId="{1F48D34B-2AB6-49B8-852E-D6F23A200A19}" sibTransId="{0190B5F5-E256-4FB8-9CA0-765B52A47E8D}"/>
    <dgm:cxn modelId="{22FC9BF5-FFE3-421B-B50E-0E525468E4C4}" srcId="{D8215303-E653-4296-9623-30CDAFBA3921}" destId="{6A9E31B4-DE46-4B81-B7DA-ED490F62997F}" srcOrd="4" destOrd="0" parTransId="{C08E9B6C-FF3F-4BCB-A843-4997F39B1DAD}" sibTransId="{DEF3F213-78B0-4C92-B90D-EF487F23E6D1}"/>
    <dgm:cxn modelId="{B682778F-221B-4712-91E8-CD5913F9A143}" type="presParOf" srcId="{82F8B115-5FBC-44E0-B3FB-0AE4F2B20CED}" destId="{9E76EBAF-0600-46F1-AE36-4AED27303040}" srcOrd="0" destOrd="0" presId="urn:microsoft.com/office/officeart/2005/8/layout/vList2"/>
    <dgm:cxn modelId="{99BA18A4-9EA2-4C41-BA20-0E9F48D71F43}" type="presParOf" srcId="{82F8B115-5FBC-44E0-B3FB-0AE4F2B20CED}" destId="{A722EFCD-A745-410D-B03B-69C493362887}" srcOrd="1" destOrd="0" presId="urn:microsoft.com/office/officeart/2005/8/layout/vList2"/>
    <dgm:cxn modelId="{4CCE8413-FFDC-42A4-B459-D69F0063F7D6}" type="presParOf" srcId="{82F8B115-5FBC-44E0-B3FB-0AE4F2B20CED}" destId="{59A01999-7C63-4091-B37C-899070893F16}" srcOrd="2" destOrd="0" presId="urn:microsoft.com/office/officeart/2005/8/layout/vList2"/>
    <dgm:cxn modelId="{61048315-9388-445A-8299-A73A97FB614E}" type="presParOf" srcId="{82F8B115-5FBC-44E0-B3FB-0AE4F2B20CED}" destId="{74337CC2-2EF9-4C1D-A5FF-F31F21985409}" srcOrd="3" destOrd="0" presId="urn:microsoft.com/office/officeart/2005/8/layout/vList2"/>
    <dgm:cxn modelId="{4FB13608-DC37-4DF5-B372-CAEC4F7137BA}" type="presParOf" srcId="{82F8B115-5FBC-44E0-B3FB-0AE4F2B20CED}" destId="{27AFD100-014D-4D48-90DD-A385C8D80CF8}" srcOrd="4" destOrd="0" presId="urn:microsoft.com/office/officeart/2005/8/layout/vList2"/>
    <dgm:cxn modelId="{942E965A-5705-4C65-8076-8B16AF97DDB6}" type="presParOf" srcId="{82F8B115-5FBC-44E0-B3FB-0AE4F2B20CED}" destId="{075FD591-31D6-4F79-A6A9-50FBAA73AE81}" srcOrd="5" destOrd="0" presId="urn:microsoft.com/office/officeart/2005/8/layout/vList2"/>
    <dgm:cxn modelId="{AE96350E-658F-45D1-8E81-73C0FE535DBE}" type="presParOf" srcId="{82F8B115-5FBC-44E0-B3FB-0AE4F2B20CED}" destId="{44002EC2-91C5-4C9F-A31A-A4906137A99A}" srcOrd="6" destOrd="0" presId="urn:microsoft.com/office/officeart/2005/8/layout/vList2"/>
    <dgm:cxn modelId="{583F2E7B-5A60-4F9C-9C87-9CB7EA0E51CB}" type="presParOf" srcId="{82F8B115-5FBC-44E0-B3FB-0AE4F2B20CED}" destId="{0D0B8A3C-5565-4A36-A85B-5BB1ED8F9ED2}" srcOrd="7" destOrd="0" presId="urn:microsoft.com/office/officeart/2005/8/layout/vList2"/>
    <dgm:cxn modelId="{3A21D832-153A-4CBD-9753-B589AA66270D}" type="presParOf" srcId="{82F8B115-5FBC-44E0-B3FB-0AE4F2B20CED}" destId="{99B51A05-D9AD-4141-BD8A-BA0ED54C0DEC}" srcOrd="8" destOrd="0" presId="urn:microsoft.com/office/officeart/2005/8/layout/vList2"/>
    <dgm:cxn modelId="{8E43BCCF-2508-48BA-886E-CC7AC44FFCFF}" type="presParOf" srcId="{82F8B115-5FBC-44E0-B3FB-0AE4F2B20CED}" destId="{91D48C8A-7149-4604-977B-618EAC747C5C}" srcOrd="9" destOrd="0" presId="urn:microsoft.com/office/officeart/2005/8/layout/vList2"/>
    <dgm:cxn modelId="{11B650F8-B772-41A2-91A7-F79384AA8D5A}" type="presParOf" srcId="{82F8B115-5FBC-44E0-B3FB-0AE4F2B20CED}" destId="{52DF2879-62B7-437C-B4DF-3F3066E080C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6EBAF-0600-46F1-AE36-4AED27303040}">
      <dsp:nvSpPr>
        <dsp:cNvPr id="0" name=""/>
        <dsp:cNvSpPr/>
      </dsp:nvSpPr>
      <dsp:spPr>
        <a:xfrm>
          <a:off x="0" y="30144"/>
          <a:ext cx="10131425" cy="503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Shape of data: (2747, 20)</a:t>
          </a:r>
          <a:endParaRPr lang="en-US" sz="2100" kern="1200"/>
        </a:p>
      </dsp:txBody>
      <dsp:txXfrm>
        <a:off x="24588" y="54732"/>
        <a:ext cx="10082249" cy="454509"/>
      </dsp:txXfrm>
    </dsp:sp>
    <dsp:sp modelId="{59A01999-7C63-4091-B37C-899070893F16}">
      <dsp:nvSpPr>
        <dsp:cNvPr id="0" name=""/>
        <dsp:cNvSpPr/>
      </dsp:nvSpPr>
      <dsp:spPr>
        <a:xfrm>
          <a:off x="0" y="594309"/>
          <a:ext cx="10131425" cy="503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Continuous variables: 7</a:t>
          </a:r>
          <a:endParaRPr lang="en-US" sz="2100" kern="1200"/>
        </a:p>
      </dsp:txBody>
      <dsp:txXfrm>
        <a:off x="24588" y="618897"/>
        <a:ext cx="10082249" cy="454509"/>
      </dsp:txXfrm>
    </dsp:sp>
    <dsp:sp modelId="{27AFD100-014D-4D48-90DD-A385C8D80CF8}">
      <dsp:nvSpPr>
        <dsp:cNvPr id="0" name=""/>
        <dsp:cNvSpPr/>
      </dsp:nvSpPr>
      <dsp:spPr>
        <a:xfrm>
          <a:off x="0" y="1158474"/>
          <a:ext cx="10131425" cy="503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Categorical variables: 12</a:t>
          </a:r>
          <a:endParaRPr lang="en-US" sz="2100" kern="1200"/>
        </a:p>
      </dsp:txBody>
      <dsp:txXfrm>
        <a:off x="24588" y="1183062"/>
        <a:ext cx="10082249" cy="454509"/>
      </dsp:txXfrm>
    </dsp:sp>
    <dsp:sp modelId="{44002EC2-91C5-4C9F-A31A-A4906137A99A}">
      <dsp:nvSpPr>
        <dsp:cNvPr id="0" name=""/>
        <dsp:cNvSpPr/>
      </dsp:nvSpPr>
      <dsp:spPr>
        <a:xfrm>
          <a:off x="0" y="1722639"/>
          <a:ext cx="10131425" cy="503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Date-Time variables: 1</a:t>
          </a:r>
          <a:endParaRPr lang="en-US" sz="2100" kern="1200"/>
        </a:p>
      </dsp:txBody>
      <dsp:txXfrm>
        <a:off x="24588" y="1747227"/>
        <a:ext cx="10082249" cy="454509"/>
      </dsp:txXfrm>
    </dsp:sp>
    <dsp:sp modelId="{99B51A05-D9AD-4141-BD8A-BA0ED54C0DEC}">
      <dsp:nvSpPr>
        <dsp:cNvPr id="0" name=""/>
        <dsp:cNvSpPr/>
      </dsp:nvSpPr>
      <dsp:spPr>
        <a:xfrm>
          <a:off x="0" y="2286804"/>
          <a:ext cx="10131425" cy="503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Null values: 0</a:t>
          </a:r>
          <a:endParaRPr lang="en-US" sz="2100" kern="1200"/>
        </a:p>
      </dsp:txBody>
      <dsp:txXfrm>
        <a:off x="24588" y="2311392"/>
        <a:ext cx="10082249" cy="454509"/>
      </dsp:txXfrm>
    </dsp:sp>
    <dsp:sp modelId="{52DF2879-62B7-437C-B4DF-3F3066E080C4}">
      <dsp:nvSpPr>
        <dsp:cNvPr id="0" name=""/>
        <dsp:cNvSpPr/>
      </dsp:nvSpPr>
      <dsp:spPr>
        <a:xfrm>
          <a:off x="0" y="2850969"/>
          <a:ext cx="10131425" cy="503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Duplicate records: 0</a:t>
          </a:r>
          <a:endParaRPr lang="en-US" sz="2100" kern="1200"/>
        </a:p>
      </dsp:txBody>
      <dsp:txXfrm>
        <a:off x="24588" y="2875557"/>
        <a:ext cx="10082249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ympus.greatlearning.in/courses/38449/files/4139895/download?verifier=TcbUoSK6oRlyWWFtF4bjZqMF4HrDIw4rBQQETPtq&amp;wrap=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app/profile/samiullah.syed/viz/SamiullahSyed-MRAProjectML1/CountryOrders?publish=y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IN" sz="6600"/>
              <a:t>MRA Project ML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Samiullah SYED</a:t>
            </a:r>
          </a:p>
          <a:p>
            <a:pPr algn="l"/>
            <a:r>
              <a:rPr lang="en-US"/>
              <a:t>PGPDSBA.O.FEB.C2021 </a:t>
            </a:r>
            <a:r>
              <a:rPr lang="en-IN"/>
              <a:t> </a:t>
            </a:r>
          </a:p>
          <a:p>
            <a:pPr algn="l"/>
            <a:r>
              <a:rPr lang="en-IN"/>
              <a:t>net2sam@gmail.com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2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BIVARIATE ANALYSIS                     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0" i="0" u="none" strike="noStrike" baseline="0" dirty="0"/>
              <a:t>Countries that have highest orders are USA, followed by Spain and </a:t>
            </a:r>
            <a:r>
              <a:rPr lang="en-US" dirty="0"/>
              <a:t>France.</a:t>
            </a:r>
            <a:r>
              <a:rPr lang="en-US" b="0" i="0" u="none" strike="noStrike" baseline="0" dirty="0"/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r>
              <a:rPr lang="en-US" dirty="0"/>
              <a:t>Ireland and Philippines are the least consuming countries.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The rest of the countries as per order as shown in size corresponding to order counts.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ECE6F-FF51-4B4D-806B-35919EF5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80" y="796413"/>
            <a:ext cx="4745737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77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BIVARIATE ANALYSIS                     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825909" y="1647334"/>
            <a:ext cx="4002936" cy="2470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DejaVuSans"/>
              </a:rPr>
              <a:t>Customers and order origin Country is</a:t>
            </a:r>
          </a:p>
          <a:p>
            <a:pPr algn="l"/>
            <a:r>
              <a:rPr lang="en-US" sz="1800" b="0" i="0" u="none" strike="noStrike" baseline="0" dirty="0">
                <a:latin typeface="DejaVuSans"/>
              </a:rPr>
              <a:t>as shown 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4A58E-994B-4C01-A126-FC0CC6A5B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5" y="1257300"/>
            <a:ext cx="6677025" cy="440055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531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BIVARIATE ANALYSIS                     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825909" y="17661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1. </a:t>
            </a:r>
            <a:r>
              <a:rPr lang="en-US" dirty="0"/>
              <a:t>C</a:t>
            </a:r>
            <a:r>
              <a:rPr lang="en-US" b="0" i="0" u="none" strike="noStrike" baseline="0" dirty="0"/>
              <a:t>ompany is having a viable market in almost  19 countries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2. This graph shows the sales across different countries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3. USA is the primary market of the company contributing maximum to its turn-over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4. Some European countries like Spain and Switzerland shows good number of sales following USA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01321-798C-4F28-8EFC-824C00E5E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372" y="1352551"/>
            <a:ext cx="6476973" cy="386554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44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BIVARIATE ANALYSIS                  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780FA-6BEE-4AF2-8173-C9AFB1681487}"/>
              </a:ext>
            </a:extLst>
          </p:cNvPr>
          <p:cNvSpPr txBox="1"/>
          <p:nvPr/>
        </p:nvSpPr>
        <p:spPr>
          <a:xfrm>
            <a:off x="802178" y="2261418"/>
            <a:ext cx="4112722" cy="295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u="none" strike="noStrike" baseline="0" dirty="0"/>
              <a:t>USA is having most orders shipped and high sales with 3 on hold and 1 cancelled.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u="none" strike="noStrike" baseline="0" dirty="0"/>
              <a:t>This is followed by France, and so on order of decreasing sales.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4EDE4-03DE-452E-8CA7-23D07CD21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905001"/>
            <a:ext cx="6095593" cy="35052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2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BIVARIATE ANALYSIS                  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780FA-6BEE-4AF2-8173-C9AFB1681487}"/>
              </a:ext>
            </a:extLst>
          </p:cNvPr>
          <p:cNvSpPr txBox="1"/>
          <p:nvPr/>
        </p:nvSpPr>
        <p:spPr>
          <a:xfrm>
            <a:off x="825909" y="1877741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DejaVuSans"/>
              </a:rPr>
              <a:t>‘Euro Shopping channel’ is the customer having highest sales and orders shipped followed by ‘Mini Gifts Distributers ltd’.</a:t>
            </a:r>
          </a:p>
          <a:p>
            <a:pPr algn="l"/>
            <a:endParaRPr lang="en-US" sz="1800" b="0" i="0" u="none" strike="noStrike" baseline="0" dirty="0">
              <a:latin typeface="DejaVu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DejaVuSans"/>
              </a:rPr>
              <a:t>‘Euro Shopping Channel’ is also having orders in cancelled, Disputed status – again an inference for company to check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4DFF1-28DF-4916-A441-B8B86FAF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622" y="1656358"/>
            <a:ext cx="6313724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1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BIVARIATE ANALYSIS                  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780FA-6BEE-4AF2-8173-C9AFB1681487}"/>
              </a:ext>
            </a:extLst>
          </p:cNvPr>
          <p:cNvSpPr txBox="1"/>
          <p:nvPr/>
        </p:nvSpPr>
        <p:spPr>
          <a:xfrm>
            <a:off x="802177" y="2261420"/>
            <a:ext cx="4203455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r>
              <a:rPr lang="en-US" sz="1800" b="0" i="0" u="none" strike="noStrike" baseline="0" dirty="0">
                <a:latin typeface="Franklin Gothic Book" panose="020B0503020102020204" pitchFamily="34" charset="0"/>
              </a:rPr>
              <a:t>‘Classic cars’ are visibly the most selling product line </a:t>
            </a:r>
            <a:r>
              <a:rPr lang="en-US" dirty="0">
                <a:latin typeface="Franklin Gothic Book" panose="020B0503020102020204" pitchFamily="34" charset="0"/>
              </a:rPr>
              <a:t>f</a:t>
            </a:r>
            <a:r>
              <a:rPr lang="en-US" sz="1800" b="0" i="0" u="none" strike="noStrike" baseline="0" dirty="0">
                <a:latin typeface="Franklin Gothic Book" panose="020B0503020102020204" pitchFamily="34" charset="0"/>
              </a:rPr>
              <a:t>ollowed by ‘Vintage cars’ and so on..</a:t>
            </a:r>
          </a:p>
          <a:p>
            <a:r>
              <a:rPr lang="en-US" sz="1800" b="0" i="0" u="none" strike="noStrike" baseline="0" dirty="0">
                <a:latin typeface="Franklin Gothic Book" panose="020B0503020102020204" pitchFamily="34" charset="0"/>
              </a:rPr>
              <a:t>Further analysis should be done to analyze patterns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3BBF7-FD5B-4C0B-99F5-AE8C0E42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96413"/>
            <a:ext cx="3995685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7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BIVARIATE ANALYSIS                  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780FA-6BEE-4AF2-8173-C9AFB1681487}"/>
              </a:ext>
            </a:extLst>
          </p:cNvPr>
          <p:cNvSpPr txBox="1"/>
          <p:nvPr/>
        </p:nvSpPr>
        <p:spPr>
          <a:xfrm>
            <a:off x="631596" y="1794695"/>
            <a:ext cx="4173518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u="none" strike="noStrike" baseline="0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It’s observed that the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month </a:t>
            </a:r>
            <a:r>
              <a:rPr lang="en-US" dirty="0">
                <a:solidFill>
                  <a:srgbClr val="92D050"/>
                </a:solidFill>
              </a:rPr>
              <a:t>November</a:t>
            </a:r>
            <a:r>
              <a:rPr lang="en-US" dirty="0"/>
              <a:t> has increased sales across the years and increasing Year-on-Year for all sort of ‘</a:t>
            </a:r>
            <a:r>
              <a:rPr lang="en-US" dirty="0" err="1"/>
              <a:t>Dealsize</a:t>
            </a:r>
            <a:r>
              <a:rPr lang="en-US" dirty="0"/>
              <a:t>’ – Large/Medium/Small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Further analysis helps to understand the Segments, Product lines and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22D61-9AA9-42B5-B9E0-55FA7B39D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76" y="1562100"/>
            <a:ext cx="6403770" cy="394335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807F0147-DCA1-4679-97BE-264D4199FA99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BE90-2FD9-4E81-A874-9E8FD0D4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65" y="330740"/>
            <a:ext cx="10131425" cy="943583"/>
          </a:xfrm>
        </p:spPr>
        <p:txBody>
          <a:bodyPr/>
          <a:lstStyle/>
          <a:p>
            <a:r>
              <a:rPr lang="en-US" dirty="0"/>
              <a:t>Sales 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79C4E-9696-442E-B657-65075AA6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41" y="1274323"/>
            <a:ext cx="8446850" cy="475682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6945CC5-EEB4-4350-AB2B-ED4A7A3868BA}"/>
              </a:ext>
            </a:extLst>
          </p:cNvPr>
          <p:cNvSpPr txBox="1"/>
          <p:nvPr/>
        </p:nvSpPr>
        <p:spPr>
          <a:xfrm>
            <a:off x="567853" y="1653225"/>
            <a:ext cx="28575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DejaVuSans"/>
              </a:rPr>
              <a:t>Sales trend per different time period:</a:t>
            </a:r>
          </a:p>
          <a:p>
            <a:pPr algn="l"/>
            <a:endParaRPr lang="en-US" sz="1800" b="0" i="0" u="none" strike="noStrike" baseline="0" dirty="0">
              <a:latin typeface="DejaVuSans"/>
            </a:endParaRPr>
          </a:p>
          <a:p>
            <a:pPr algn="l"/>
            <a:r>
              <a:rPr lang="en-US" sz="1800" b="0" i="0" u="none" strike="noStrike" baseline="0" dirty="0">
                <a:latin typeface="DejaVuSans"/>
              </a:rPr>
              <a:t>1) Yearly trend in sales decreasing in 2020 from</a:t>
            </a:r>
          </a:p>
          <a:p>
            <a:pPr algn="l"/>
            <a:r>
              <a:rPr lang="en-US" sz="1800" b="0" i="0" u="none" strike="noStrike" baseline="0" dirty="0">
                <a:latin typeface="DejaVuSans"/>
              </a:rPr>
              <a:t>2018 with 2019 having highest sales.</a:t>
            </a:r>
          </a:p>
          <a:p>
            <a:pPr algn="l"/>
            <a:endParaRPr lang="en-US" sz="1800" b="0" i="0" u="none" strike="noStrike" baseline="0" dirty="0">
              <a:latin typeface="DejaVuSans"/>
            </a:endParaRPr>
          </a:p>
          <a:p>
            <a:pPr algn="l"/>
            <a:r>
              <a:rPr lang="en-US" sz="1800" b="0" i="0" u="none" strike="noStrike" baseline="0" dirty="0">
                <a:latin typeface="DejaVuSans"/>
              </a:rPr>
              <a:t>2) Quarterly &amp; Monthly sales having increasing</a:t>
            </a:r>
          </a:p>
          <a:p>
            <a:pPr algn="l"/>
            <a:r>
              <a:rPr lang="en-US" sz="1800" b="0" i="0" u="none" strike="noStrike" baseline="0" dirty="0">
                <a:latin typeface="DejaVuSans"/>
              </a:rPr>
              <a:t>trend with seasonality –</a:t>
            </a:r>
          </a:p>
          <a:p>
            <a:pPr algn="l"/>
            <a:r>
              <a:rPr lang="en-US" sz="1800" b="0" i="0" u="none" strike="noStrike" baseline="0" dirty="0">
                <a:latin typeface="DejaVuSans"/>
              </a:rPr>
              <a:t>indicating sales increases in 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8D5F7-160F-4FFC-882D-68A2D348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u="none" strike="noStrike" baseline="0" dirty="0"/>
              <a:t>Summary</a:t>
            </a:r>
            <a:br>
              <a:rPr lang="en-US" b="0" i="0" u="none" strike="noStrike" baseline="0" dirty="0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B53E5E-DE35-44DD-8B54-40811708BDCB}"/>
              </a:ext>
            </a:extLst>
          </p:cNvPr>
          <p:cNvSpPr txBox="1"/>
          <p:nvPr/>
        </p:nvSpPr>
        <p:spPr>
          <a:xfrm>
            <a:off x="4988658" y="1150076"/>
            <a:ext cx="6937450" cy="4557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 </a:t>
            </a:r>
            <a:r>
              <a:rPr lang="en-US" b="0" i="0" u="none" strike="noStrike" baseline="0" dirty="0">
                <a:solidFill>
                  <a:srgbClr val="92D050"/>
                </a:solidFill>
              </a:rPr>
              <a:t>USA </a:t>
            </a:r>
            <a:r>
              <a:rPr lang="en-US" b="0" i="0" u="none" strike="noStrike" baseline="0" dirty="0"/>
              <a:t>is the primary market 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 </a:t>
            </a:r>
            <a:r>
              <a:rPr lang="en-US" b="0" i="0" u="none" strike="noStrike" baseline="0" dirty="0">
                <a:solidFill>
                  <a:srgbClr val="92D050"/>
                </a:solidFill>
              </a:rPr>
              <a:t>Classic cars </a:t>
            </a:r>
            <a:r>
              <a:rPr lang="en-US" b="0" i="0" u="none" strike="noStrike" baseline="0" dirty="0"/>
              <a:t>is the most selling product line among the 7 different product lines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 </a:t>
            </a:r>
            <a:r>
              <a:rPr lang="en-US" b="0" i="0" u="none" strike="noStrike" baseline="0" dirty="0"/>
              <a:t>There is a recurring pattern observed in sales, </a:t>
            </a:r>
            <a:r>
              <a:rPr lang="en-US" b="0" i="0" u="none" strike="noStrike" baseline="0" dirty="0">
                <a:solidFill>
                  <a:srgbClr val="92D050"/>
                </a:solidFill>
              </a:rPr>
              <a:t>November</a:t>
            </a:r>
            <a:r>
              <a:rPr lang="en-US" b="0" i="0" u="none" strike="noStrike" baseline="0" dirty="0"/>
              <a:t> month is when the highest sales is happening over the past three years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 </a:t>
            </a:r>
            <a:r>
              <a:rPr lang="en-US" b="0" i="0" u="none" strike="noStrike" baseline="0" dirty="0">
                <a:solidFill>
                  <a:srgbClr val="92D050"/>
                </a:solidFill>
              </a:rPr>
              <a:t>Euro shopping channel </a:t>
            </a:r>
            <a:r>
              <a:rPr lang="en-US" b="0" i="0" u="none" strike="noStrike" baseline="0" dirty="0"/>
              <a:t>is the most loyal customer</a:t>
            </a:r>
          </a:p>
        </p:txBody>
      </p:sp>
    </p:spTree>
    <p:extLst>
      <p:ext uri="{BB962C8B-B14F-4D97-AF65-F5344CB8AC3E}">
        <p14:creationId xmlns:p14="http://schemas.microsoft.com/office/powerpoint/2010/main" val="419536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895AD9-025F-4664-BF07-AA8D06912A97}"/>
              </a:ext>
            </a:extLst>
          </p:cNvPr>
          <p:cNvSpPr txBox="1"/>
          <p:nvPr/>
        </p:nvSpPr>
        <p:spPr>
          <a:xfrm>
            <a:off x="564204" y="1796856"/>
            <a:ext cx="4530662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1. The pair plot shows the data in </a:t>
            </a:r>
            <a:r>
              <a:rPr lang="en-US" dirty="0"/>
              <a:t>most </a:t>
            </a:r>
            <a:r>
              <a:rPr lang="en-US" b="0" i="0" u="none" strike="noStrike" baseline="0" dirty="0"/>
              <a:t> variables are normally distributed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2. There’s visible correlation between </a:t>
            </a:r>
            <a:r>
              <a:rPr lang="en-US" b="0" i="0" u="none" strike="noStrike" baseline="0" dirty="0">
                <a:solidFill>
                  <a:srgbClr val="92D050"/>
                </a:solidFill>
              </a:rPr>
              <a:t>Quantity Ordered</a:t>
            </a:r>
            <a:r>
              <a:rPr lang="en-US" b="0" i="0" u="none" strike="noStrike" baseline="0" dirty="0"/>
              <a:t>, </a:t>
            </a:r>
            <a:r>
              <a:rPr lang="en-US" b="0" i="0" u="none" strike="noStrike" baseline="0" dirty="0">
                <a:solidFill>
                  <a:srgbClr val="92D050"/>
                </a:solidFill>
              </a:rPr>
              <a:t>Sales</a:t>
            </a:r>
            <a:r>
              <a:rPr lang="en-US" b="0" i="0" u="none" strike="noStrike" baseline="0" dirty="0"/>
              <a:t>, </a:t>
            </a:r>
            <a:r>
              <a:rPr lang="en-US" b="0" i="0" u="none" strike="noStrike" baseline="0" dirty="0">
                <a:solidFill>
                  <a:srgbClr val="92D050"/>
                </a:solidFill>
              </a:rPr>
              <a:t>MSRP</a:t>
            </a:r>
            <a:r>
              <a:rPr lang="en-US" b="0" i="0" u="none" strike="noStrike" baseline="0" dirty="0"/>
              <a:t> and </a:t>
            </a:r>
            <a:r>
              <a:rPr lang="en-US" b="0" i="0" u="none" strike="noStrike" baseline="0" dirty="0" err="1">
                <a:solidFill>
                  <a:srgbClr val="92D050"/>
                </a:solidFill>
              </a:rPr>
              <a:t>Price</a:t>
            </a:r>
            <a:r>
              <a:rPr lang="en-US" dirty="0" err="1">
                <a:solidFill>
                  <a:srgbClr val="92D050"/>
                </a:solidFill>
              </a:rPr>
              <a:t>E</a:t>
            </a:r>
            <a:r>
              <a:rPr lang="en-US" b="0" i="0" u="none" strike="noStrike" baseline="0" dirty="0" err="1">
                <a:solidFill>
                  <a:srgbClr val="92D050"/>
                </a:solidFill>
              </a:rPr>
              <a:t>ach</a:t>
            </a:r>
            <a:r>
              <a:rPr lang="en-US" b="0" i="0" u="none" strike="noStrike" baseline="0" dirty="0"/>
              <a:t>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u="none" strike="noStrike" baseline="0" dirty="0"/>
              <a:t>3. Other variables don’t show any signs of correlation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9E18866-0C3E-4750-95E9-E64192B66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570" y="1069097"/>
            <a:ext cx="5733304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C8976-E5C0-4B8C-8181-B1EF9FC0785F}"/>
              </a:ext>
            </a:extLst>
          </p:cNvPr>
          <p:cNvSpPr txBox="1"/>
          <p:nvPr/>
        </p:nvSpPr>
        <p:spPr>
          <a:xfrm>
            <a:off x="420722" y="481102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3600" b="0" i="0" u="none" strike="noStrike" baseline="0" dirty="0"/>
              <a:t>PAIR PLOT</a:t>
            </a:r>
          </a:p>
        </p:txBody>
      </p:sp>
    </p:spTree>
    <p:extLst>
      <p:ext uri="{BB962C8B-B14F-4D97-AF65-F5344CB8AC3E}">
        <p14:creationId xmlns:p14="http://schemas.microsoft.com/office/powerpoint/2010/main" val="259362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Agenda [Table OF CONTENT]</a:t>
            </a:r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latin typeface="Franklin Gothic Book" panose="020B0503020102020204" pitchFamily="34" charset="0"/>
              </a:rPr>
              <a:t>Executive Summary of the data</a:t>
            </a:r>
          </a:p>
          <a:p>
            <a:r>
              <a:rPr lang="en-US" b="0" i="0" u="none" strike="noStrike" baseline="0">
                <a:latin typeface="Franklin Gothic Book" panose="020B0503020102020204" pitchFamily="34" charset="0"/>
              </a:rPr>
              <a:t>EDA and Inference</a:t>
            </a:r>
          </a:p>
          <a:p>
            <a:r>
              <a:rPr lang="en-US" b="0" i="0" u="none" strike="noStrike" baseline="0">
                <a:latin typeface="Franklin Gothic Book" panose="020B0503020102020204" pitchFamily="34" charset="0"/>
              </a:rPr>
              <a:t>Customer Segmentation using RFM analysis</a:t>
            </a:r>
          </a:p>
          <a:p>
            <a:r>
              <a:rPr lang="en-US" b="0" i="0" u="none" strike="noStrike" baseline="0">
                <a:latin typeface="Franklin Gothic Book" panose="020B0503020102020204" pitchFamily="34" charset="0"/>
              </a:rPr>
              <a:t>Inferences from RFM Analysis and identified segments</a:t>
            </a:r>
          </a:p>
        </p:txBody>
      </p:sp>
    </p:spTree>
    <p:extLst>
      <p:ext uri="{BB962C8B-B14F-4D97-AF65-F5344CB8AC3E}">
        <p14:creationId xmlns:p14="http://schemas.microsoft.com/office/powerpoint/2010/main" val="40097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C8976-E5C0-4B8C-8181-B1EF9FC0785F}"/>
              </a:ext>
            </a:extLst>
          </p:cNvPr>
          <p:cNvSpPr txBox="1"/>
          <p:nvPr/>
        </p:nvSpPr>
        <p:spPr>
          <a:xfrm>
            <a:off x="655274" y="0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HEATMAP</a:t>
            </a:r>
            <a:endParaRPr lang="en-US" sz="3600" b="0" i="0" u="none" strike="noStrike" cap="all" baseline="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95AD9-025F-4664-BF07-AA8D06912A97}"/>
              </a:ext>
            </a:extLst>
          </p:cNvPr>
          <p:cNvSpPr txBox="1"/>
          <p:nvPr/>
        </p:nvSpPr>
        <p:spPr>
          <a:xfrm>
            <a:off x="806655" y="1609139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800" b="0" i="0" u="none" strike="noStrike" baseline="0" dirty="0">
              <a:latin typeface="Franklin Gothic Book" panose="020B0503020102020204" pitchFamily="34" charset="0"/>
            </a:endParaRPr>
          </a:p>
          <a:p>
            <a:r>
              <a:rPr lang="en-US" sz="1800" b="0" i="0" u="none" strike="noStrike" baseline="0" dirty="0">
                <a:latin typeface="Franklin Gothic Book" panose="020B0503020102020204" pitchFamily="34" charset="0"/>
              </a:rPr>
              <a:t>1. The heatmap provides affirmation to our observation in pair plot.</a:t>
            </a:r>
          </a:p>
          <a:p>
            <a:endParaRPr lang="en-US" sz="1800" b="0" i="0" u="none" strike="noStrike" baseline="0" dirty="0">
              <a:latin typeface="Franklin Gothic Book" panose="020B0503020102020204" pitchFamily="34" charset="0"/>
            </a:endParaRPr>
          </a:p>
          <a:p>
            <a:r>
              <a:rPr lang="en-US" sz="1800" b="0" i="0" u="none" strike="noStrike" baseline="0" dirty="0">
                <a:latin typeface="Franklin Gothic Book" panose="020B0503020102020204" pitchFamily="34" charset="0"/>
              </a:rPr>
              <a:t>2. 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Sales</a:t>
            </a:r>
            <a:r>
              <a:rPr lang="en-US" sz="1800" b="0" i="0" u="none" strike="noStrike" baseline="0" dirty="0">
                <a:latin typeface="Franklin Gothic Book" panose="020B0503020102020204" pitchFamily="34" charset="0"/>
              </a:rPr>
              <a:t> variables is highly correlating with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>
                <a:solidFill>
                  <a:srgbClr val="92D050"/>
                </a:solidFill>
              </a:rPr>
              <a:t>MSRP</a:t>
            </a:r>
            <a:r>
              <a:rPr lang="en-US" b="0" i="0" u="none" strike="noStrike" baseline="0" dirty="0"/>
              <a:t> and </a:t>
            </a:r>
            <a:r>
              <a:rPr lang="en-US" b="0" i="0" u="none" strike="noStrike" baseline="0" dirty="0">
                <a:solidFill>
                  <a:srgbClr val="92D050"/>
                </a:solidFill>
              </a:rPr>
              <a:t>PRICEEACH </a:t>
            </a:r>
          </a:p>
          <a:p>
            <a:endParaRPr lang="en-US" sz="1800" dirty="0">
              <a:solidFill>
                <a:srgbClr val="92D050"/>
              </a:solidFill>
              <a:latin typeface="Franklin Gothic Book" panose="020B0503020102020204" pitchFamily="34" charset="0"/>
            </a:endParaRPr>
          </a:p>
          <a:p>
            <a:r>
              <a:rPr lang="en-US" sz="1800" b="0" i="0" u="none" strike="noStrike" baseline="0" dirty="0">
                <a:latin typeface="Franklin Gothic Book" panose="020B0503020102020204" pitchFamily="34" charset="0"/>
              </a:rPr>
              <a:t>3.There is also a partial correlation observed between </a:t>
            </a:r>
            <a:r>
              <a:rPr lang="en-US" b="0" i="0" u="none" strike="noStrike" baseline="0" dirty="0" err="1">
                <a:solidFill>
                  <a:srgbClr val="92D050"/>
                </a:solidFill>
              </a:rPr>
              <a:t>QuantityOrdered</a:t>
            </a:r>
            <a:r>
              <a:rPr lang="en-US" b="0" i="0" u="none" strike="noStrike" baseline="0" dirty="0">
                <a:solidFill>
                  <a:srgbClr val="92D050"/>
                </a:solidFill>
              </a:rPr>
              <a:t> </a:t>
            </a:r>
            <a:r>
              <a:rPr lang="en-US" sz="1800" b="0" i="0" u="none" strike="noStrike" baseline="0" dirty="0">
                <a:latin typeface="Franklin Gothic Book" panose="020B050302010202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Sales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b="0" i="0" u="none" strike="noStrike" baseline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DAC06-DF13-42C2-A111-7C362BCC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359196"/>
            <a:ext cx="6095593" cy="44676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790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Eda SUMMARY [INFERENCES]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 b="0" i="0" u="none" strike="noStrike" baseline="0" dirty="0">
              <a:latin typeface="Franklin Gothic Book" panose="020B05030201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USA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, </a:t>
            </a: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Spain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 and </a:t>
            </a: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France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 are the main market for the company</a:t>
            </a:r>
          </a:p>
          <a:p>
            <a:pPr>
              <a:lnSpc>
                <a:spcPct val="90000"/>
              </a:lnSpc>
            </a:pP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Most </a:t>
            </a: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gold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 customers are present in </a:t>
            </a: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USA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 market</a:t>
            </a:r>
          </a:p>
          <a:p>
            <a:pPr>
              <a:lnSpc>
                <a:spcPct val="90000"/>
              </a:lnSpc>
            </a:pP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Euro shopping channel 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present in Spain is the most loyal customer followed by </a:t>
            </a: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Mini Gifts Distributor 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in USA</a:t>
            </a:r>
          </a:p>
          <a:p>
            <a:pPr>
              <a:lnSpc>
                <a:spcPct val="90000"/>
              </a:lnSpc>
            </a:pP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Ireland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, </a:t>
            </a: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Philippines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 and </a:t>
            </a: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Belgium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 are performing very low in terms of sales</a:t>
            </a:r>
            <a:endParaRPr lang="en-US" sz="1500" b="0" i="0" u="none" strike="noStrike" baseline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La </a:t>
            </a:r>
            <a:r>
              <a:rPr lang="en-US" sz="1500" b="0" i="0" u="none" strike="noStrike" baseline="0" dirty="0" err="1">
                <a:solidFill>
                  <a:srgbClr val="92D050"/>
                </a:solidFill>
                <a:latin typeface="Franklin Gothic Book" panose="020B0503020102020204" pitchFamily="34" charset="0"/>
              </a:rPr>
              <a:t>Rovelli</a:t>
            </a: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 Gifts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, one of the high sale customer hasn’t made any purchases recently. Take actions to retain them.</a:t>
            </a:r>
          </a:p>
          <a:p>
            <a:pPr>
              <a:lnSpc>
                <a:spcPct val="90000"/>
              </a:lnSpc>
            </a:pP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Switzerland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 only deals in </a:t>
            </a: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Classic cars 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product line.</a:t>
            </a:r>
          </a:p>
          <a:p>
            <a:pPr>
              <a:lnSpc>
                <a:spcPct val="90000"/>
              </a:lnSpc>
            </a:pP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Classic cars 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product line is the highest selling.</a:t>
            </a:r>
          </a:p>
          <a:p>
            <a:pPr>
              <a:lnSpc>
                <a:spcPct val="90000"/>
              </a:lnSpc>
            </a:pP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Trains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 product line is the </a:t>
            </a:r>
            <a:r>
              <a:rPr lang="en-US" sz="1500" b="0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least</a:t>
            </a:r>
            <a:r>
              <a:rPr lang="en-US" sz="1500" b="0" i="0" u="none" strike="noStrike" baseline="0" dirty="0">
                <a:latin typeface="Franklin Gothic Book" panose="020B0503020102020204" pitchFamily="34" charset="0"/>
              </a:rPr>
              <a:t> selling</a:t>
            </a:r>
          </a:p>
          <a:p>
            <a:r>
              <a:rPr lang="en-US" sz="1500" dirty="0">
                <a:latin typeface="Franklin Gothic Book" panose="020B0503020102020204" pitchFamily="34" charset="0"/>
              </a:rPr>
              <a:t>Sales of large size deal almost remain stagnant over the years, and it can be presumed that company should focus on getting large size chunk projects.</a:t>
            </a:r>
          </a:p>
          <a:p>
            <a:pPr>
              <a:lnSpc>
                <a:spcPct val="90000"/>
              </a:lnSpc>
            </a:pPr>
            <a:endParaRPr lang="en-US" sz="1500" b="0" i="0" u="none" strike="noStrike" baseline="0" dirty="0">
              <a:latin typeface="Franklin Gothic Book" panose="020B0503020102020204" pitchFamily="34" charset="0"/>
            </a:endParaRPr>
          </a:p>
          <a:p>
            <a:pPr>
              <a:lnSpc>
                <a:spcPct val="90000"/>
              </a:lnSpc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73103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RFM analysis using KNIME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21DC375-E718-4F96-9DB7-A98F42E2D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1238046"/>
            <a:ext cx="5471927" cy="43775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88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2BE6-D990-450A-B01B-6740C9CD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52" y="424776"/>
            <a:ext cx="10131425" cy="577174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baseline="0" dirty="0">
                <a:latin typeface="Franklin Gothic Book" panose="020B0503020102020204" pitchFamily="34" charset="0"/>
              </a:rPr>
              <a:t>RFM Segmentation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5D3D1-93FB-4209-ADB6-82C672D86533}"/>
              </a:ext>
            </a:extLst>
          </p:cNvPr>
          <p:cNvSpPr txBox="1"/>
          <p:nvPr/>
        </p:nvSpPr>
        <p:spPr>
          <a:xfrm>
            <a:off x="729574" y="1153646"/>
            <a:ext cx="103988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92D050"/>
                </a:solidFill>
                <a:latin typeface="DejaVuSans"/>
              </a:rPr>
              <a:t>R : Recency </a:t>
            </a:r>
            <a:r>
              <a:rPr lang="en-US" sz="1800" b="0" i="0" u="none" strike="noStrike" baseline="0" dirty="0">
                <a:latin typeface="DejaVuSans"/>
              </a:rPr>
              <a:t>– is the most recent customer order which is calculated taking difference of Order date &amp; current date in Days.</a:t>
            </a:r>
          </a:p>
          <a:p>
            <a:pPr algn="l"/>
            <a:r>
              <a:rPr lang="en-US" sz="1800" b="1" i="0" u="none" strike="noStrike" baseline="0" dirty="0">
                <a:latin typeface="DejaVuSans-Bold"/>
              </a:rPr>
              <a:t>		</a:t>
            </a:r>
            <a:r>
              <a:rPr lang="en-US" sz="1800" b="1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DejaVuSans-Bold"/>
              </a:rPr>
              <a:t>RECENCY in Days = ORDERDATE – Current 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92D050"/>
                </a:solidFill>
                <a:latin typeface="DejaVuSans"/>
              </a:rPr>
              <a:t>F : Frequency </a:t>
            </a:r>
            <a:r>
              <a:rPr lang="en-US" sz="1800" b="0" i="0" u="none" strike="noStrike" baseline="0" dirty="0">
                <a:latin typeface="DejaVuSans"/>
              </a:rPr>
              <a:t>– is the how often the orders are placed by customers, from the excel sheet the variable 	</a:t>
            </a:r>
            <a:r>
              <a:rPr lang="en-US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DejaVuSans"/>
              </a:rPr>
              <a:t>DAYS_SINCE_LASTORDER</a:t>
            </a:r>
            <a:r>
              <a:rPr lang="en-US" sz="1800" b="0" i="0" u="none" strike="noStrike" baseline="0" dirty="0">
                <a:latin typeface="DejaVuSans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92D050"/>
                </a:solidFill>
                <a:latin typeface="DejaVuSans"/>
              </a:rPr>
              <a:t>M : </a:t>
            </a:r>
            <a:r>
              <a:rPr lang="en-US" sz="1800" b="0" i="0" u="none" strike="noStrike" baseline="0" dirty="0" err="1">
                <a:solidFill>
                  <a:srgbClr val="92D050"/>
                </a:solidFill>
                <a:latin typeface="DejaVuSans"/>
              </a:rPr>
              <a:t>Monetory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DejaVuSans"/>
              </a:rPr>
              <a:t> </a:t>
            </a:r>
            <a:r>
              <a:rPr lang="en-US" sz="1800" b="0" i="0" u="none" strike="noStrike" baseline="0" dirty="0">
                <a:latin typeface="DejaVuSans"/>
              </a:rPr>
              <a:t>– Sales can be used as </a:t>
            </a:r>
            <a:r>
              <a:rPr lang="en-US" sz="1800" b="0" i="0" u="none" strike="noStrike" baseline="0" dirty="0" err="1">
                <a:latin typeface="DejaVuSans"/>
              </a:rPr>
              <a:t>Monetory</a:t>
            </a:r>
            <a:r>
              <a:rPr lang="en-US" sz="1800" b="0" i="0" u="none" strike="noStrike" baseline="0" dirty="0">
                <a:latin typeface="DejaVuSans"/>
              </a:rPr>
              <a:t> but in this project used the calculation of price &amp; Quantity:</a:t>
            </a:r>
          </a:p>
          <a:p>
            <a:pPr algn="l"/>
            <a:r>
              <a:rPr lang="en-US" sz="1800" b="1" i="0" u="none" strike="noStrike" baseline="0" dirty="0">
                <a:latin typeface="DejaVuSans-Bold"/>
              </a:rPr>
              <a:t>		</a:t>
            </a:r>
            <a:r>
              <a:rPr lang="en-US" sz="1800" b="1" i="0" u="none" strike="noStrike" baseline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DejaVuSans-Bold"/>
              </a:rPr>
              <a:t>Monetory</a:t>
            </a:r>
            <a:r>
              <a:rPr lang="en-US" sz="1800" b="1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DejaVuSans-Bold"/>
              </a:rPr>
              <a:t> = QUANTITYORDERED * PRICEEACH</a:t>
            </a:r>
          </a:p>
          <a:p>
            <a:pPr algn="l"/>
            <a:r>
              <a:rPr lang="en-US" sz="1800" b="0" i="0" u="none" strike="noStrike" baseline="0" dirty="0">
                <a:latin typeface="OpenSymbol"/>
              </a:rPr>
              <a:t> </a:t>
            </a:r>
            <a:r>
              <a:rPr lang="en-US" sz="1800" b="0" i="0" u="none" strike="noStrike" baseline="0" dirty="0">
                <a:latin typeface="DejaVuSans"/>
              </a:rPr>
              <a:t> 	</a:t>
            </a:r>
            <a:r>
              <a:rPr lang="en-US" sz="1800" b="0" i="1" u="sng" strike="noStrike" baseline="0" dirty="0">
                <a:latin typeface="DejaVuSans"/>
              </a:rPr>
              <a:t>Assumption 1 </a:t>
            </a:r>
            <a:r>
              <a:rPr lang="en-US" sz="1800" b="0" i="0" u="none" strike="noStrike" baseline="0" dirty="0">
                <a:latin typeface="DejaVuSans"/>
              </a:rPr>
              <a:t>– All the prices &amp; sales figure are in same currency.</a:t>
            </a:r>
          </a:p>
          <a:p>
            <a:pPr algn="l"/>
            <a:r>
              <a:rPr lang="en-US" dirty="0">
                <a:latin typeface="OpenSymbol"/>
              </a:rPr>
              <a:t> 	</a:t>
            </a:r>
            <a:r>
              <a:rPr lang="en-US" sz="1800" b="0" i="0" u="none" strike="noStrike" baseline="0" dirty="0">
                <a:latin typeface="DejaVuSans"/>
              </a:rPr>
              <a:t> </a:t>
            </a:r>
            <a:r>
              <a:rPr lang="en-US" sz="1800" b="0" i="1" u="sng" strike="noStrike" baseline="0" dirty="0">
                <a:latin typeface="DejaVuSans"/>
              </a:rPr>
              <a:t>Assumption 2 </a:t>
            </a:r>
            <a:r>
              <a:rPr lang="en-US" sz="1800" b="0" i="0" u="none" strike="noStrike" baseline="0" dirty="0">
                <a:latin typeface="DejaVuSans"/>
              </a:rPr>
              <a:t>– Sales &amp; (Quantity * Price) may or may not be same.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D302F-1FAF-4078-A7D8-2DF52E86CA82}"/>
              </a:ext>
            </a:extLst>
          </p:cNvPr>
          <p:cNvSpPr txBox="1"/>
          <p:nvPr/>
        </p:nvSpPr>
        <p:spPr>
          <a:xfrm>
            <a:off x="729574" y="3718679"/>
            <a:ext cx="105658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DejaVuSans"/>
              </a:rPr>
              <a:t>Using KNIME for generating RFM figures &amp; Bins accordingly.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DejaVuSans"/>
              </a:rPr>
              <a:t>Created 3 Bins each for R, F &amp; M with below distribution of values</a:t>
            </a:r>
            <a:r>
              <a:rPr lang="en-US" sz="1800" b="0" i="0" u="none" strike="noStrike" baseline="0" dirty="0">
                <a:latin typeface="DejaVuSans"/>
              </a:rPr>
              <a:t>:</a:t>
            </a:r>
          </a:p>
          <a:p>
            <a:pPr algn="l"/>
            <a:endParaRPr lang="en-US" dirty="0">
              <a:latin typeface="DejaVuSans"/>
            </a:endParaRPr>
          </a:p>
          <a:p>
            <a:pPr algn="l"/>
            <a:endParaRPr lang="en-US" sz="1800" b="0" i="0" u="none" strike="noStrike" baseline="0" dirty="0">
              <a:latin typeface="DejaVuSans"/>
            </a:endParaRPr>
          </a:p>
          <a:p>
            <a:pPr algn="l"/>
            <a:endParaRPr lang="en-US" sz="1800" b="0" i="0" u="none" strike="noStrike" baseline="0" dirty="0">
              <a:latin typeface="DejaVu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DejaVuSans"/>
              </a:rPr>
              <a:t>The final output will have addition values:</a:t>
            </a:r>
          </a:p>
          <a:p>
            <a:pPr algn="l"/>
            <a:r>
              <a:rPr lang="en-US" sz="1700" b="0" i="0" u="none" strike="noStrike" baseline="0" dirty="0">
                <a:latin typeface="DejaVuSans"/>
              </a:rPr>
              <a:t>	Recency</a:t>
            </a:r>
          </a:p>
          <a:p>
            <a:pPr algn="l"/>
            <a:r>
              <a:rPr lang="en-US" sz="1700" b="0" i="0" u="none" strike="noStrike" baseline="0" dirty="0">
                <a:latin typeface="DejaVuSans"/>
              </a:rPr>
              <a:t>	</a:t>
            </a:r>
            <a:r>
              <a:rPr lang="en-US" sz="1700" b="0" i="0" u="none" strike="noStrike" baseline="0" dirty="0" err="1">
                <a:latin typeface="DejaVuSans"/>
              </a:rPr>
              <a:t>Monetory</a:t>
            </a:r>
            <a:endParaRPr lang="en-US" sz="1700" b="0" i="0" u="none" strike="noStrike" baseline="0" dirty="0">
              <a:latin typeface="DejaVuSans"/>
            </a:endParaRPr>
          </a:p>
          <a:p>
            <a:pPr algn="l"/>
            <a:r>
              <a:rPr lang="en-US" sz="1700" b="0" i="0" u="none" strike="noStrike" baseline="0" dirty="0">
                <a:latin typeface="DejaVuSans"/>
              </a:rPr>
              <a:t>	Recency Bins (Values - L, M, H)</a:t>
            </a:r>
          </a:p>
          <a:p>
            <a:pPr algn="l"/>
            <a:r>
              <a:rPr lang="en-US" sz="1700" b="0" i="0" u="none" strike="noStrike" baseline="0" dirty="0">
                <a:latin typeface="DejaVuSans"/>
              </a:rPr>
              <a:t>	</a:t>
            </a:r>
            <a:r>
              <a:rPr lang="en-US" sz="1700" b="0" i="0" u="none" strike="noStrike" baseline="0" dirty="0" err="1">
                <a:latin typeface="DejaVuSans"/>
              </a:rPr>
              <a:t>Monetory</a:t>
            </a:r>
            <a:r>
              <a:rPr lang="en-US" sz="1700" b="0" i="0" u="none" strike="noStrike" baseline="0" dirty="0">
                <a:latin typeface="DejaVuSans"/>
              </a:rPr>
              <a:t> Bins (Values - L, M, H)</a:t>
            </a:r>
          </a:p>
          <a:p>
            <a:pPr algn="l"/>
            <a:r>
              <a:rPr lang="en-US" sz="1700" b="0" i="0" u="none" strike="noStrike" baseline="0" dirty="0">
                <a:latin typeface="DejaVuSans"/>
              </a:rPr>
              <a:t>	Frequency Bins (Values - L, M, H)</a:t>
            </a:r>
            <a:endParaRPr lang="en-US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36BF7-C6B2-4E4A-85CA-115A5C02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01" y="4365995"/>
            <a:ext cx="31908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52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E511-F980-45A3-8712-F3D26D69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22052"/>
            <a:ext cx="10131427" cy="457199"/>
          </a:xfrm>
        </p:spPr>
        <p:txBody>
          <a:bodyPr>
            <a:noAutofit/>
          </a:bodyPr>
          <a:lstStyle/>
          <a:p>
            <a:r>
              <a:rPr lang="en-US" b="0" i="0" u="none" strike="noStrike" baseline="0" dirty="0">
                <a:latin typeface="URWBookmanDemi"/>
              </a:rPr>
              <a:t>RFM Analysis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E1C4C-195B-4D8A-AF25-15BBF701057A}"/>
              </a:ext>
            </a:extLst>
          </p:cNvPr>
          <p:cNvSpPr txBox="1"/>
          <p:nvPr/>
        </p:nvSpPr>
        <p:spPr>
          <a:xfrm>
            <a:off x="936287" y="1264994"/>
            <a:ext cx="9880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DejaVuSans"/>
              </a:rPr>
              <a:t>The output excel file from KNIME RFM segments is used in Pivot to get actual RFM scores on sales: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8A082-8947-408C-86E3-1AFF269A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87" y="1746594"/>
            <a:ext cx="10017128" cy="40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1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E78E-DFA4-45B2-B904-7DFD40A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81" y="745786"/>
            <a:ext cx="6648854" cy="3456563"/>
          </a:xfrm>
        </p:spPr>
        <p:txBody>
          <a:bodyPr>
            <a:normAutofit fontScale="90000"/>
          </a:bodyPr>
          <a:lstStyle/>
          <a:p>
            <a:br>
              <a:rPr lang="en-US" b="0" i="0" u="none" strike="noStrike" baseline="0" dirty="0">
                <a:latin typeface="URWBookmanDemi"/>
              </a:rPr>
            </a:br>
            <a:br>
              <a:rPr lang="en-US" b="0" i="0" u="none" strike="noStrike" baseline="0" dirty="0">
                <a:latin typeface="URWBookmanDemi"/>
              </a:rPr>
            </a:br>
            <a:br>
              <a:rPr lang="en-US" b="0" i="0" u="none" strike="noStrike" baseline="0" dirty="0">
                <a:latin typeface="URWBookmanDemi"/>
              </a:rPr>
            </a:br>
            <a:br>
              <a:rPr lang="en-US" b="0" i="0" u="none" strike="noStrike" baseline="0" dirty="0">
                <a:latin typeface="URWBookmanDemi"/>
              </a:rPr>
            </a:br>
            <a:r>
              <a:rPr lang="en-US" b="0" i="0" u="none" strike="noStrike" baseline="0" dirty="0">
                <a:latin typeface="URWBookmanDemi"/>
              </a:rPr>
              <a:t>RFM Analysis</a:t>
            </a:r>
            <a:br>
              <a:rPr lang="en-US" b="0" i="0" u="none" strike="noStrike" baseline="0" dirty="0">
                <a:latin typeface="URWBookmanDemi"/>
              </a:rPr>
            </a:br>
            <a:br>
              <a:rPr lang="en-US" b="0" i="0" u="none" strike="noStrike" baseline="0" dirty="0">
                <a:latin typeface="URWBookmanDemi"/>
              </a:rPr>
            </a:br>
            <a:r>
              <a:rPr lang="en-US" sz="1800" b="0" i="0" u="none" strike="noStrike" baseline="0" dirty="0">
                <a:latin typeface="DejaVuSans"/>
              </a:rPr>
              <a:t>Cluster 1 : Very Active customers with high orders &amp; Sales values.</a:t>
            </a:r>
            <a:br>
              <a:rPr lang="en-US" sz="1800" b="0" i="0" u="none" strike="noStrike" baseline="0" dirty="0">
                <a:latin typeface="DejaVuSans"/>
              </a:rPr>
            </a:br>
            <a:r>
              <a:rPr lang="en-US" sz="1800" b="0" i="0" u="none" strike="noStrike" baseline="0" dirty="0">
                <a:latin typeface="DejaVuSans"/>
              </a:rPr>
              <a:t>Cluster 2 : At risk customers with good orders &amp; Sales values.</a:t>
            </a:r>
            <a:br>
              <a:rPr lang="en-US" sz="1800" b="0" i="0" u="none" strike="noStrike" baseline="0" dirty="0">
                <a:latin typeface="DejaVuSans"/>
              </a:rPr>
            </a:br>
            <a:r>
              <a:rPr lang="en-US" sz="1800" b="0" i="0" u="none" strike="noStrike" baseline="0" dirty="0">
                <a:latin typeface="DejaVuSans"/>
              </a:rPr>
              <a:t>Cluster 3 : Lost customers which could have provided high </a:t>
            </a:r>
            <a:br>
              <a:rPr lang="en-US" sz="1800" b="0" i="0" u="none" strike="noStrike" baseline="0" dirty="0">
                <a:latin typeface="DejaVuSans"/>
              </a:rPr>
            </a:br>
            <a:r>
              <a:rPr lang="en-US" sz="1800" b="0" i="0" u="none" strike="noStrike" baseline="0" dirty="0">
                <a:latin typeface="DejaVuSans"/>
              </a:rPr>
              <a:t>                      revenues with one-time orders.</a:t>
            </a:r>
            <a:br>
              <a:rPr lang="en-US" b="0" i="0" u="none" strike="noStrike" baseline="0" dirty="0">
                <a:latin typeface="URWBookmanDemi"/>
              </a:rPr>
            </a:br>
            <a:br>
              <a:rPr lang="en-US" b="0" i="0" u="none" strike="noStrike" baseline="0" dirty="0">
                <a:latin typeface="URWBookmanDemi"/>
              </a:rPr>
            </a:br>
            <a:br>
              <a:rPr lang="en-US" b="0" i="0" u="none" strike="noStrike" baseline="0" dirty="0">
                <a:latin typeface="URWBookmanDemi"/>
              </a:rPr>
            </a:br>
            <a:br>
              <a:rPr lang="en-US" b="0" i="0" u="none" strike="noStrike" baseline="0" dirty="0">
                <a:latin typeface="URWBookmanDemi"/>
              </a:rPr>
            </a:br>
            <a:br>
              <a:rPr lang="en-US" b="0" i="0" u="none" strike="noStrike" baseline="0" dirty="0">
                <a:latin typeface="URWBookmanDemi"/>
              </a:rPr>
            </a:br>
            <a:br>
              <a:rPr lang="en-US" sz="1600" b="0" i="0" u="none" strike="noStrike" baseline="0" dirty="0">
                <a:latin typeface="URWBookmanDemi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D5FCA-8C53-4A90-884C-9EB9222BF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36" y="1667989"/>
            <a:ext cx="33147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DA04-F9F6-42E3-AA06-93317A22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82" y="104489"/>
            <a:ext cx="10131425" cy="1258111"/>
          </a:xfrm>
        </p:spPr>
        <p:txBody>
          <a:bodyPr/>
          <a:lstStyle/>
          <a:p>
            <a:r>
              <a:rPr lang="en-US" dirty="0"/>
              <a:t>RFM Inferences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D6704-A90D-4524-8987-50A1E1BEC094}"/>
              </a:ext>
            </a:extLst>
          </p:cNvPr>
          <p:cNvSpPr txBox="1"/>
          <p:nvPr/>
        </p:nvSpPr>
        <p:spPr>
          <a:xfrm>
            <a:off x="804998" y="2378734"/>
            <a:ext cx="9893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latin typeface="DejaVuSans"/>
            </a:endParaRPr>
          </a:p>
          <a:p>
            <a:pPr algn="l"/>
            <a:r>
              <a:rPr lang="en-US" sz="1800" b="0" i="0" u="none" strike="noStrike" baseline="0" dirty="0">
                <a:latin typeface="DejaVuSans"/>
              </a:rPr>
              <a:t>List of top 5 best customers :</a:t>
            </a:r>
          </a:p>
          <a:p>
            <a:pPr algn="l"/>
            <a:r>
              <a:rPr lang="en-US" sz="1800" b="0" i="0" u="none" strike="noStrike" baseline="0" dirty="0">
                <a:latin typeface="DejaVuSans"/>
              </a:rPr>
              <a:t>	</a:t>
            </a:r>
            <a:endParaRPr lang="en-US" sz="1800" b="0" i="0" u="none" strike="noStrike" baseline="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972F8B5-6C0A-4141-8268-918DA7E6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7742"/>
              </p:ext>
            </p:extLst>
          </p:nvPr>
        </p:nvGraphicFramePr>
        <p:xfrm>
          <a:off x="521512" y="1245868"/>
          <a:ext cx="11148976" cy="29555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87244">
                  <a:extLst>
                    <a:ext uri="{9D8B030D-6E8A-4147-A177-3AD203B41FA5}">
                      <a16:colId xmlns:a16="http://schemas.microsoft.com/office/drawing/2014/main" val="1671121215"/>
                    </a:ext>
                  </a:extLst>
                </a:gridCol>
                <a:gridCol w="2787244">
                  <a:extLst>
                    <a:ext uri="{9D8B030D-6E8A-4147-A177-3AD203B41FA5}">
                      <a16:colId xmlns:a16="http://schemas.microsoft.com/office/drawing/2014/main" val="1588389392"/>
                    </a:ext>
                  </a:extLst>
                </a:gridCol>
                <a:gridCol w="2787244">
                  <a:extLst>
                    <a:ext uri="{9D8B030D-6E8A-4147-A177-3AD203B41FA5}">
                      <a16:colId xmlns:a16="http://schemas.microsoft.com/office/drawing/2014/main" val="2012714446"/>
                    </a:ext>
                  </a:extLst>
                </a:gridCol>
                <a:gridCol w="2787244">
                  <a:extLst>
                    <a:ext uri="{9D8B030D-6E8A-4147-A177-3AD203B41FA5}">
                      <a16:colId xmlns:a16="http://schemas.microsoft.com/office/drawing/2014/main" val="3631450331"/>
                    </a:ext>
                  </a:extLst>
                </a:gridCol>
              </a:tblGrid>
              <a:tr h="7520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baseline="0" dirty="0">
                          <a:solidFill>
                            <a:schemeClr val="bg2"/>
                          </a:solidFill>
                        </a:rPr>
                        <a:t>Who are your best customers?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bg2"/>
                          </a:solidFill>
                        </a:rPr>
                        <a:t>Which customers are on the verge of churning ?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bg2"/>
                          </a:solidFill>
                        </a:rPr>
                        <a:t>Who are your lost customers?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bg2"/>
                          </a:solidFill>
                        </a:rPr>
                        <a:t>Who are your loyal customers? 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86621"/>
                  </a:ext>
                </a:extLst>
              </a:tr>
              <a:tr h="2041198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500" b="0" u="none" strike="noStrike" baseline="0" dirty="0"/>
                        <a:t>Euro Shopping Channel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500" b="0" u="none" strike="noStrike" baseline="0" dirty="0"/>
                        <a:t>Mini Gifts Distributors Ltd.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500" dirty="0"/>
                        <a:t>Australian Collectors, Co.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500" dirty="0"/>
                        <a:t>Muscle Machine Inc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500" dirty="0"/>
                        <a:t>Dragon </a:t>
                      </a:r>
                      <a:r>
                        <a:rPr lang="en-US" sz="1500" dirty="0" err="1"/>
                        <a:t>Souveniers</a:t>
                      </a:r>
                      <a:r>
                        <a:rPr lang="en-US" sz="1500" dirty="0"/>
                        <a:t>, Ltd</a:t>
                      </a:r>
                      <a:r>
                        <a:rPr lang="en-US" sz="1500" b="0" u="none" strike="noStrike" baseline="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Land of Toys Inc.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AV Stores, Co.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La </a:t>
                      </a:r>
                      <a:r>
                        <a:rPr lang="en-US" sz="1500" b="0" u="none" strike="noStrike" kern="1200" baseline="0" dirty="0" err="1">
                          <a:solidFill>
                            <a:schemeClr val="dk1"/>
                          </a:solidFill>
                        </a:rPr>
                        <a:t>Rovelli</a:t>
                      </a: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 Gifts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Online Diecast Creations Co.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Corrida Auto Replicas, Ltd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endParaRPr lang="en-US" sz="1500" b="0" i="0" u="none" strike="noStrike" kern="1200" baseline="0" dirty="0">
                        <a:solidFill>
                          <a:schemeClr val="dk1"/>
                        </a:solidFill>
                        <a:latin typeface="Carlit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CAF Imports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West Coast Collectables Co.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Cambridge Collectables Co.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Double Decker Gift Stores, Ltd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Bavarian Collectables Imports, Co.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endParaRPr lang="en-US" sz="1500" b="0" i="0" u="none" strike="noStrike" kern="1200" baseline="0" dirty="0">
                        <a:solidFill>
                          <a:schemeClr val="dk1"/>
                        </a:solidFill>
                        <a:latin typeface="Carlit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Euro Shopping Channel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Mini Gifts Distributors Ltd.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La Rochelle Gifts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The Sharp Gifts Warehouse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500" b="0" u="none" strike="noStrike" kern="1200" baseline="0" dirty="0" err="1">
                          <a:solidFill>
                            <a:schemeClr val="dk1"/>
                          </a:solidFill>
                        </a:rPr>
                        <a:t>Souveniers</a:t>
                      </a:r>
                      <a:r>
                        <a:rPr lang="en-US" sz="1500" b="0" u="none" strike="noStrike" kern="1200" baseline="0" dirty="0">
                          <a:solidFill>
                            <a:schemeClr val="dk1"/>
                          </a:solidFill>
                        </a:rPr>
                        <a:t> And Things Co.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endParaRPr lang="en-US" sz="1500" b="0" i="0" u="none" strike="noStrike" kern="1200" baseline="0" dirty="0">
                        <a:solidFill>
                          <a:schemeClr val="dk1"/>
                        </a:solidFill>
                        <a:latin typeface="Carlit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752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B1E630-3AE5-45D8-87EF-D990CF6BBA51}"/>
              </a:ext>
            </a:extLst>
          </p:cNvPr>
          <p:cNvSpPr txBox="1"/>
          <p:nvPr/>
        </p:nvSpPr>
        <p:spPr>
          <a:xfrm>
            <a:off x="521512" y="4318198"/>
            <a:ext cx="111489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DejaVuSans"/>
              </a:rPr>
              <a:t>At-</a:t>
            </a:r>
            <a:r>
              <a:rPr lang="en-US" sz="1600" dirty="0">
                <a:latin typeface="DejaVuSans"/>
              </a:rPr>
              <a:t>Ri</a:t>
            </a:r>
            <a:r>
              <a:rPr lang="en-US" sz="1600" b="0" i="0" u="none" strike="noStrike" baseline="0" dirty="0">
                <a:latin typeface="DejaVuSans"/>
              </a:rPr>
              <a:t>sk customers bring in most monetary benefits – but haven’t purchased recently.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DejaVuSans"/>
              </a:rPr>
              <a:t>Most of the customers belong to cluster 2 – this also means there is huge potential of this segment may switch to another supplier.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DejaVuSans"/>
              </a:rPr>
              <a:t>Cluster 1 – </a:t>
            </a:r>
            <a:r>
              <a:rPr lang="en-US" sz="1600" dirty="0">
                <a:latin typeface="DejaVuSans"/>
              </a:rPr>
              <a:t>A</a:t>
            </a:r>
            <a:r>
              <a:rPr lang="en-US" sz="1600" b="0" i="0" u="none" strike="noStrike" baseline="0" dirty="0">
                <a:latin typeface="DejaVuSans"/>
              </a:rPr>
              <a:t>ctive and loyal customers bringing fairly good revenue.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DejaVuSans"/>
              </a:rPr>
              <a:t>Cluster 2 is the segment – the company can target to give more services to bring in loyalty as they amount to a goof revenue.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DejaVuSans"/>
              </a:rPr>
              <a:t>Maximum loyal customers belong to countries USA &amp; France.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DejaVuSans"/>
              </a:rPr>
              <a:t>USA is also having most at risk customers, followed by France, Australia and Finland. If shipping issues could be handled better for these countries, it would be better for business.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652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PROBLEM STATEMENT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Franklin Gothic Book" panose="020B0503020102020204" pitchFamily="34" charset="0"/>
              </a:rPr>
              <a:t>An automobile parts manufacturing company has collected data of transactions for 3 years. They do not have any in-house data science team; thus, they have hired you as their consultant. Your job is to use your magical data science skills to provide them with suitable insights about their data and their customers.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Franklin Gothic Book" panose="020B0503020102020204" pitchFamily="34" charset="0"/>
              </a:rPr>
              <a:t>Auto Sales Data: </a:t>
            </a:r>
            <a:r>
              <a:rPr lang="en-US" b="0" i="0" u="none" strike="noStrike" dirty="0">
                <a:solidFill>
                  <a:srgbClr val="92D050"/>
                </a:solidFill>
                <a:effectLst/>
                <a:latin typeface="Franklin Gothic Book" panose="020B0503020102020204" pitchFamily="34" charset="0"/>
                <a:hlinkClick r:id="rId3" tooltip="Sales_Data.xls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Sales_Data.xlsx</a:t>
            </a:r>
            <a:endParaRPr lang="en-US" b="0" i="0" dirty="0">
              <a:solidFill>
                <a:srgbClr val="92D050"/>
              </a:solidFill>
              <a:effectLst/>
              <a:latin typeface="Franklin Gothic Book" panose="020B0503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61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IN" sz="4400"/>
              <a:t>About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endParaRPr lang="en-US" sz="2000" b="0" i="0" u="none" strike="noStrike" baseline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baseline="0">
                <a:latin typeface="Franklin Gothic Book" panose="020B0503020102020204" pitchFamily="34" charset="0"/>
              </a:rPr>
              <a:t>The data provided is from an Auto parts manufacturing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baseline="0">
                <a:latin typeface="Franklin Gothic Book" panose="020B0503020102020204" pitchFamily="34" charset="0"/>
              </a:rPr>
              <a:t>The data has 20 variables and 2747 records.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Franklin Gothic Book" panose="020B0503020102020204" pitchFamily="34" charset="0"/>
              </a:rPr>
              <a:t>Number of variables: 7 – Numeric Variables, 1 – datetime, 12 – Categorical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baseline="0">
                <a:latin typeface="Franklin Gothic Book" panose="020B0503020102020204" pitchFamily="34" charset="0"/>
              </a:rPr>
              <a:t>The company currently has 89 Customers from 19 countries across the globe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baseline="0">
                <a:latin typeface="Franklin Gothic Book" panose="020B0503020102020204" pitchFamily="34" charset="0"/>
              </a:rPr>
              <a:t>They are dealing 109 products in 7 different product 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baseline="0">
                <a:latin typeface="Franklin Gothic Book" panose="020B0503020102020204" pitchFamily="34" charset="0"/>
              </a:rPr>
              <a:t>The data is clean and has neither null values nor duplicate records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76273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IN" sz="4400"/>
              <a:t>Executive SUMMARY [NON MANDATORY]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endParaRPr lang="en-US" sz="2000" b="0" i="0" u="none" strike="noStrike" baseline="0">
              <a:latin typeface="Arial" panose="020B0604020202020204" pitchFamily="34" charset="0"/>
            </a:endParaRPr>
          </a:p>
          <a:p>
            <a:r>
              <a:rPr lang="en-US" sz="2000" b="0" i="0" u="none" strike="noStrike" baseline="0">
                <a:latin typeface="Franklin Gothic Book" panose="020B0503020102020204" pitchFamily="34" charset="0"/>
              </a:rPr>
              <a:t>This analysis is being carried out in order to gain insights about the company’s performance over the years</a:t>
            </a:r>
          </a:p>
          <a:p>
            <a:r>
              <a:rPr lang="en-US" sz="2000" b="0" i="0" u="none" strike="noStrike" baseline="0">
                <a:latin typeface="Franklin Gothic Book" panose="020B0503020102020204" pitchFamily="34" charset="0"/>
              </a:rPr>
              <a:t>Prospects of improvement</a:t>
            </a:r>
          </a:p>
          <a:p>
            <a:r>
              <a:rPr lang="en-US" sz="2000" b="0" i="0" u="none" strike="noStrike" baseline="0">
                <a:latin typeface="Franklin Gothic Book" panose="020B0503020102020204" pitchFamily="34" charset="0"/>
              </a:rPr>
              <a:t>Customer analysis, and RFM based segmentation</a:t>
            </a:r>
          </a:p>
          <a:p>
            <a:r>
              <a:rPr lang="en-US" sz="2000" b="0" i="0" u="none" strike="noStrike" baseline="0">
                <a:latin typeface="Franklin Gothic Book" panose="020B0503020102020204" pitchFamily="34" charset="0"/>
              </a:rPr>
              <a:t>Identifying patterns and other analytical inferences to derive business solutions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5410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/>
              <a:t>EDA (Data overview)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3A9325-566C-4604-AED4-F55D6A923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933837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898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685801" y="533400"/>
            <a:ext cx="10820400" cy="1177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0" i="0" u="none" strike="noStrike" cap="all" baseline="0">
                <a:ln w="3175" cmpd="sng">
                  <a:noFill/>
                </a:ln>
                <a:latin typeface="+mj-lt"/>
                <a:ea typeface="+mj-ea"/>
                <a:cs typeface="+mj-cs"/>
              </a:rPr>
              <a:t>Tools Used - Python &amp; Tableau</a:t>
            </a:r>
            <a:endParaRPr lang="en-US" sz="4400" cap="all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70F964-586B-4B38-AC48-46CF612707AD}"/>
              </a:ext>
            </a:extLst>
          </p:cNvPr>
          <p:cNvSpPr txBox="1"/>
          <p:nvPr/>
        </p:nvSpPr>
        <p:spPr>
          <a:xfrm>
            <a:off x="936172" y="1884004"/>
            <a:ext cx="10820400" cy="3981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900" b="0" i="0" u="none" strike="noStrike" baseline="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900" b="0" i="0" u="none" strike="noStrike" baseline="0" dirty="0"/>
              <a:t>• EDA for the dataset is performed using Python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900" b="0" i="0" u="none" strike="noStrike" baseline="0" dirty="0"/>
              <a:t>• Libraries used: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dirty="0"/>
              <a:t>	</a:t>
            </a:r>
            <a:r>
              <a:rPr lang="en-US" sz="1900" b="0" i="0" u="none" strike="noStrike" baseline="0" dirty="0"/>
              <a:t>Pandas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dirty="0"/>
              <a:t>	</a:t>
            </a:r>
            <a:r>
              <a:rPr lang="en-US" sz="1900" b="0" i="0" u="none" strike="noStrike" baseline="0" dirty="0" err="1"/>
              <a:t>Numpy</a:t>
            </a:r>
            <a:endParaRPr lang="en-US" sz="1900" b="0" i="0" u="none" strike="noStrike" baseline="0" dirty="0"/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dirty="0"/>
              <a:t>	</a:t>
            </a:r>
            <a:r>
              <a:rPr lang="en-US" sz="1900" b="0" i="0" u="none" strike="noStrike" baseline="0" dirty="0"/>
              <a:t>Seaborn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dirty="0"/>
              <a:t>	</a:t>
            </a:r>
            <a:r>
              <a:rPr lang="en-US" sz="1900" b="0" i="0" u="none" strike="noStrike" baseline="0" dirty="0"/>
              <a:t>Matplotlib</a:t>
            </a:r>
          </a:p>
          <a:p>
            <a:pPr marL="2857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900" dirty="0"/>
              <a:t>EDA – Bi-variate Analysis is done in Tableau tool – with the workflow published in Tableau public</a:t>
            </a:r>
            <a:r>
              <a:rPr lang="en-US" sz="1900" b="0" i="0" u="none" strike="noStrike" baseline="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6B410-937A-4B7A-8A41-188F13E1353D}"/>
              </a:ext>
            </a:extLst>
          </p:cNvPr>
          <p:cNvSpPr txBox="1"/>
          <p:nvPr/>
        </p:nvSpPr>
        <p:spPr>
          <a:xfrm>
            <a:off x="1255619" y="4874928"/>
            <a:ext cx="6671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1F1"/>
                </a:solidFill>
                <a:latin typeface="DejaVuSans"/>
                <a:hlinkClick r:id="rId4"/>
              </a:rPr>
              <a:t>Samiullah Syed - MRA Project ML 1</a:t>
            </a:r>
            <a:r>
              <a:rPr lang="fr-FR" b="0" i="0" u="none" strike="noStrike" baseline="0" dirty="0">
                <a:solidFill>
                  <a:srgbClr val="00B1F1"/>
                </a:solidFill>
                <a:latin typeface="DejaVuSans"/>
                <a:hlinkClick r:id="rId4"/>
              </a:rPr>
              <a:t>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2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361178" y="28115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OUTLIER DETECTION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4DC478-A897-43EB-AA0E-99F2E45A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38589" y="-1167935"/>
            <a:ext cx="3152513" cy="7946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5792EC-E79A-438B-99F5-C098B829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289099" y="1227803"/>
            <a:ext cx="3152513" cy="3154770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4EAB5C75-03A1-4D71-9AA8-16723C8F00C7}"/>
              </a:ext>
            </a:extLst>
          </p:cNvPr>
          <p:cNvSpPr txBox="1"/>
          <p:nvPr/>
        </p:nvSpPr>
        <p:spPr>
          <a:xfrm>
            <a:off x="361178" y="4682887"/>
            <a:ext cx="91416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r>
              <a:rPr lang="en-US" sz="1800" b="0" i="0" u="none" strike="noStrike" baseline="0" dirty="0">
                <a:latin typeface="Franklin Gothic Book" panose="020B0503020102020204" pitchFamily="34" charset="0"/>
              </a:rPr>
              <a:t>1. The data shows varied range of entries across each variables</a:t>
            </a:r>
          </a:p>
          <a:p>
            <a:r>
              <a:rPr lang="en-US" sz="1800" b="0" i="0" u="none" strike="noStrike" baseline="0" dirty="0">
                <a:latin typeface="Franklin Gothic Book" panose="020B0503020102020204" pitchFamily="34" charset="0"/>
              </a:rPr>
              <a:t>2. More number of outliers observed in </a:t>
            </a:r>
            <a:r>
              <a:rPr lang="en-US" sz="1800" b="1" i="0" u="none" strike="noStrike" baseline="0" dirty="0">
                <a:solidFill>
                  <a:srgbClr val="92D050"/>
                </a:solidFill>
                <a:latin typeface="Franklin Gothic Book" panose="020B0503020102020204" pitchFamily="34" charset="0"/>
              </a:rPr>
              <a:t>Sales</a:t>
            </a:r>
            <a:r>
              <a:rPr lang="en-US" sz="1800" b="0" i="0" u="none" strike="noStrike" baseline="0" dirty="0">
                <a:latin typeface="Franklin Gothic Book" panose="020B0503020102020204" pitchFamily="34" charset="0"/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115535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CC95-1348-4628-8FA7-9180412B19B9}"/>
              </a:ext>
            </a:extLst>
          </p:cNvPr>
          <p:cNvSpPr txBox="1"/>
          <p:nvPr/>
        </p:nvSpPr>
        <p:spPr>
          <a:xfrm>
            <a:off x="233463" y="639097"/>
            <a:ext cx="5447489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UNIVARIATE ANALYSIS                          </a:t>
            </a:r>
            <a:b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</a:b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      </a:t>
            </a: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(DIST PLOT)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4E6BB-10C1-4CC5-8E83-EE357D56D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16733"/>
            <a:ext cx="3631660" cy="66342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792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1451</Words>
  <Application>Microsoft Office PowerPoint</Application>
  <PresentationFormat>Widescreen</PresentationFormat>
  <Paragraphs>169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Carlito</vt:lpstr>
      <vt:lpstr>DejaVuSans</vt:lpstr>
      <vt:lpstr>DejaVuSans-Bold</vt:lpstr>
      <vt:lpstr>Franklin Gothic Book</vt:lpstr>
      <vt:lpstr>OpenSymbol</vt:lpstr>
      <vt:lpstr>URWBookmanDemi</vt:lpstr>
      <vt:lpstr>Celestial</vt:lpstr>
      <vt:lpstr>MRA Project ML 1</vt:lpstr>
      <vt:lpstr>Agenda [Table OF CONTENT]</vt:lpstr>
      <vt:lpstr>PROBLEM STATEMENT</vt:lpstr>
      <vt:lpstr>About data</vt:lpstr>
      <vt:lpstr>Executive SUMMARY [NON MANDATORY]</vt:lpstr>
      <vt:lpstr>EDA (Data overview)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Sales trend</vt:lpstr>
      <vt:lpstr>Summary </vt:lpstr>
      <vt:lpstr>PowerPoint Presentation</vt:lpstr>
      <vt:lpstr>PowerPoint Presentation</vt:lpstr>
      <vt:lpstr>Eda SUMMARY [INFERENCES]</vt:lpstr>
      <vt:lpstr>RFM analysis using KNIME</vt:lpstr>
      <vt:lpstr>RFM Segmentation</vt:lpstr>
      <vt:lpstr>RFM Analysis</vt:lpstr>
      <vt:lpstr>    RFM Analysis  Cluster 1 : Very Active customers with high orders &amp; Sales values. Cluster 2 : At risk customers with good orders &amp; Sales values. Cluster 3 : Lost customers which could have provided high                        revenues with one-time orders.      </vt:lpstr>
      <vt:lpstr>RFM Inferences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MRA Project ML 1</dc:title>
  <dc:creator>Windows User</dc:creator>
  <cp:lastModifiedBy>Samiullah Syed</cp:lastModifiedBy>
  <cp:revision>54</cp:revision>
  <dcterms:created xsi:type="dcterms:W3CDTF">2021-05-25T13:38:16Z</dcterms:created>
  <dcterms:modified xsi:type="dcterms:W3CDTF">2021-12-12T17:02:45Z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2021-12-11T06:19:29Z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d5eed870-6556-4d74-b7e0-d693ebb0942f</vt:lpwstr>
  </property>
  <property fmtid="{D5CDD505-2E9C-101B-9397-08002B2CF9AE}" pid="8" name="MSIP_Label_3c9bec58-8084-492e-8360-0e1cfe36408c_ContentBits">
    <vt:lpwstr>0</vt:lpwstr>
  </property>
</Properties>
</file>