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 id="2147483840" r:id="rId2"/>
  </p:sldMasterIdLst>
  <p:sldIdLst>
    <p:sldId id="256" r:id="rId3"/>
    <p:sldId id="257" r:id="rId4"/>
    <p:sldId id="259" r:id="rId5"/>
    <p:sldId id="260" r:id="rId6"/>
    <p:sldId id="261" r:id="rId7"/>
    <p:sldId id="262"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A344EF3-273E-4798-85FB-E97FB4A2F40A}">
          <p14:sldIdLst>
            <p14:sldId id="256"/>
            <p14:sldId id="257"/>
          </p14:sldIdLst>
        </p14:section>
        <p14:section name="Untitled Section" id="{3E6E407A-7264-4E32-A46C-945F87A09C7D}">
          <p14:sldIdLst>
            <p14:sldId id="259"/>
            <p14:sldId id="260"/>
            <p14:sldId id="261"/>
            <p14:sldId id="262"/>
            <p14:sldId id="264"/>
            <p14:sldId id="265"/>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88180B-AFD9-45A7-BFAC-F17113FB49D6}"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032134A5-0B28-4591-8E63-8AFAF3398AD3}">
      <dgm:prSet/>
      <dgm:spPr/>
      <dgm:t>
        <a:bodyPr/>
        <a:lstStyle/>
        <a:p>
          <a:r>
            <a:rPr lang="en-AU" dirty="0"/>
            <a:t>The purpose of this project is to explore and visualize the dataset for image classification, with a focus on understanding the distribution of image intensities and their characteristics for two classes: Lions and Cheetahs.</a:t>
          </a:r>
          <a:endParaRPr lang="en-US" dirty="0"/>
        </a:p>
      </dgm:t>
    </dgm:pt>
    <dgm:pt modelId="{4D534B40-4661-41B0-A533-7F86A61D301F}" type="parTrans" cxnId="{31D15E89-B623-4E86-80C5-0FAF40B6BD30}">
      <dgm:prSet/>
      <dgm:spPr/>
      <dgm:t>
        <a:bodyPr/>
        <a:lstStyle/>
        <a:p>
          <a:endParaRPr lang="en-US"/>
        </a:p>
      </dgm:t>
    </dgm:pt>
    <dgm:pt modelId="{84CA5A8D-2F94-4F88-8F8A-985EA20F90CD}" type="sibTrans" cxnId="{31D15E89-B623-4E86-80C5-0FAF40B6BD30}">
      <dgm:prSet/>
      <dgm:spPr/>
      <dgm:t>
        <a:bodyPr/>
        <a:lstStyle/>
        <a:p>
          <a:endParaRPr lang="en-US"/>
        </a:p>
      </dgm:t>
    </dgm:pt>
    <dgm:pt modelId="{8AAD7DB1-3CC7-4688-9B4A-EFE1C93226BD}">
      <dgm:prSet/>
      <dgm:spPr/>
      <dgm:t>
        <a:bodyPr/>
        <a:lstStyle/>
        <a:p>
          <a:r>
            <a:rPr lang="en-AU"/>
            <a:t>The goal is to gain insights into the dataset through exploratory data analysis and visualization techniques, providing a foundation for further analysis and decision-making in image classification tasks.</a:t>
          </a:r>
          <a:endParaRPr lang="en-US"/>
        </a:p>
      </dgm:t>
    </dgm:pt>
    <dgm:pt modelId="{CB6A50E2-D22B-4AAB-BF90-6BB02317820A}" type="parTrans" cxnId="{6038E13C-5A2C-44C1-8A76-4822E2C4458E}">
      <dgm:prSet/>
      <dgm:spPr/>
      <dgm:t>
        <a:bodyPr/>
        <a:lstStyle/>
        <a:p>
          <a:endParaRPr lang="en-US"/>
        </a:p>
      </dgm:t>
    </dgm:pt>
    <dgm:pt modelId="{2C163200-6A4A-4F31-88B4-7F306B64357A}" type="sibTrans" cxnId="{6038E13C-5A2C-44C1-8A76-4822E2C4458E}">
      <dgm:prSet/>
      <dgm:spPr/>
      <dgm:t>
        <a:bodyPr/>
        <a:lstStyle/>
        <a:p>
          <a:endParaRPr lang="en-US"/>
        </a:p>
      </dgm:t>
    </dgm:pt>
    <dgm:pt modelId="{2469C6A1-B20A-4336-B9C0-D2A4986A2A91}" type="pres">
      <dgm:prSet presAssocID="{6288180B-AFD9-45A7-BFAC-F17113FB49D6}" presName="hierChild1" presStyleCnt="0">
        <dgm:presLayoutVars>
          <dgm:chPref val="1"/>
          <dgm:dir/>
          <dgm:animOne val="branch"/>
          <dgm:animLvl val="lvl"/>
          <dgm:resizeHandles/>
        </dgm:presLayoutVars>
      </dgm:prSet>
      <dgm:spPr/>
      <dgm:t>
        <a:bodyPr/>
        <a:lstStyle/>
        <a:p>
          <a:endParaRPr lang="en-US"/>
        </a:p>
      </dgm:t>
    </dgm:pt>
    <dgm:pt modelId="{EE4B9095-C7C8-4A49-B866-B887A592CC1E}" type="pres">
      <dgm:prSet presAssocID="{032134A5-0B28-4591-8E63-8AFAF3398AD3}" presName="hierRoot1" presStyleCnt="0"/>
      <dgm:spPr/>
    </dgm:pt>
    <dgm:pt modelId="{223195AA-69C7-48E5-A40F-20122A4499F1}" type="pres">
      <dgm:prSet presAssocID="{032134A5-0B28-4591-8E63-8AFAF3398AD3}" presName="composite" presStyleCnt="0"/>
      <dgm:spPr/>
    </dgm:pt>
    <dgm:pt modelId="{83B60D2A-DE61-45E6-8249-ED68F74AED8E}" type="pres">
      <dgm:prSet presAssocID="{032134A5-0B28-4591-8E63-8AFAF3398AD3}" presName="background" presStyleLbl="node0" presStyleIdx="0" presStyleCnt="2"/>
      <dgm:spPr/>
    </dgm:pt>
    <dgm:pt modelId="{5BDEEAF7-62EF-4FD1-8F9A-7CC0FD0E5DE2}" type="pres">
      <dgm:prSet presAssocID="{032134A5-0B28-4591-8E63-8AFAF3398AD3}" presName="text" presStyleLbl="fgAcc0" presStyleIdx="0" presStyleCnt="2">
        <dgm:presLayoutVars>
          <dgm:chPref val="3"/>
        </dgm:presLayoutVars>
      </dgm:prSet>
      <dgm:spPr/>
      <dgm:t>
        <a:bodyPr/>
        <a:lstStyle/>
        <a:p>
          <a:endParaRPr lang="en-US"/>
        </a:p>
      </dgm:t>
    </dgm:pt>
    <dgm:pt modelId="{023DB520-11E0-4044-B59D-1E04A916A9EF}" type="pres">
      <dgm:prSet presAssocID="{032134A5-0B28-4591-8E63-8AFAF3398AD3}" presName="hierChild2" presStyleCnt="0"/>
      <dgm:spPr/>
    </dgm:pt>
    <dgm:pt modelId="{82EAF2A9-2D50-4BD5-9096-3D0EC1370E5B}" type="pres">
      <dgm:prSet presAssocID="{8AAD7DB1-3CC7-4688-9B4A-EFE1C93226BD}" presName="hierRoot1" presStyleCnt="0"/>
      <dgm:spPr/>
    </dgm:pt>
    <dgm:pt modelId="{D59EFF66-32BC-413E-A901-601887D589E5}" type="pres">
      <dgm:prSet presAssocID="{8AAD7DB1-3CC7-4688-9B4A-EFE1C93226BD}" presName="composite" presStyleCnt="0"/>
      <dgm:spPr/>
    </dgm:pt>
    <dgm:pt modelId="{B3B3765C-7B22-4B89-8C49-4B70D342C797}" type="pres">
      <dgm:prSet presAssocID="{8AAD7DB1-3CC7-4688-9B4A-EFE1C93226BD}" presName="background" presStyleLbl="node0" presStyleIdx="1" presStyleCnt="2"/>
      <dgm:spPr/>
    </dgm:pt>
    <dgm:pt modelId="{1DFB35B7-04CE-49D5-9610-9C5998F872D3}" type="pres">
      <dgm:prSet presAssocID="{8AAD7DB1-3CC7-4688-9B4A-EFE1C93226BD}" presName="text" presStyleLbl="fgAcc0" presStyleIdx="1" presStyleCnt="2">
        <dgm:presLayoutVars>
          <dgm:chPref val="3"/>
        </dgm:presLayoutVars>
      </dgm:prSet>
      <dgm:spPr/>
      <dgm:t>
        <a:bodyPr/>
        <a:lstStyle/>
        <a:p>
          <a:endParaRPr lang="en-US"/>
        </a:p>
      </dgm:t>
    </dgm:pt>
    <dgm:pt modelId="{92584331-9A3C-43CE-BE3E-A3C68ADAF880}" type="pres">
      <dgm:prSet presAssocID="{8AAD7DB1-3CC7-4688-9B4A-EFE1C93226BD}" presName="hierChild2" presStyleCnt="0"/>
      <dgm:spPr/>
    </dgm:pt>
  </dgm:ptLst>
  <dgm:cxnLst>
    <dgm:cxn modelId="{8FADA4F9-7378-4CF0-9F1A-006097AB5874}" type="presOf" srcId="{8AAD7DB1-3CC7-4688-9B4A-EFE1C93226BD}" destId="{1DFB35B7-04CE-49D5-9610-9C5998F872D3}" srcOrd="0" destOrd="0" presId="urn:microsoft.com/office/officeart/2005/8/layout/hierarchy1"/>
    <dgm:cxn modelId="{695E384B-7DC3-47B8-9167-1EF1B5BB1B8F}" type="presOf" srcId="{6288180B-AFD9-45A7-BFAC-F17113FB49D6}" destId="{2469C6A1-B20A-4336-B9C0-D2A4986A2A91}" srcOrd="0" destOrd="0" presId="urn:microsoft.com/office/officeart/2005/8/layout/hierarchy1"/>
    <dgm:cxn modelId="{31D15E89-B623-4E86-80C5-0FAF40B6BD30}" srcId="{6288180B-AFD9-45A7-BFAC-F17113FB49D6}" destId="{032134A5-0B28-4591-8E63-8AFAF3398AD3}" srcOrd="0" destOrd="0" parTransId="{4D534B40-4661-41B0-A533-7F86A61D301F}" sibTransId="{84CA5A8D-2F94-4F88-8F8A-985EA20F90CD}"/>
    <dgm:cxn modelId="{D2D835AA-D874-46A9-8D7A-DFC42A8C3F53}" type="presOf" srcId="{032134A5-0B28-4591-8E63-8AFAF3398AD3}" destId="{5BDEEAF7-62EF-4FD1-8F9A-7CC0FD0E5DE2}" srcOrd="0" destOrd="0" presId="urn:microsoft.com/office/officeart/2005/8/layout/hierarchy1"/>
    <dgm:cxn modelId="{6038E13C-5A2C-44C1-8A76-4822E2C4458E}" srcId="{6288180B-AFD9-45A7-BFAC-F17113FB49D6}" destId="{8AAD7DB1-3CC7-4688-9B4A-EFE1C93226BD}" srcOrd="1" destOrd="0" parTransId="{CB6A50E2-D22B-4AAB-BF90-6BB02317820A}" sibTransId="{2C163200-6A4A-4F31-88B4-7F306B64357A}"/>
    <dgm:cxn modelId="{111F7B61-E444-4574-9891-FBA3460E8AE0}" type="presParOf" srcId="{2469C6A1-B20A-4336-B9C0-D2A4986A2A91}" destId="{EE4B9095-C7C8-4A49-B866-B887A592CC1E}" srcOrd="0" destOrd="0" presId="urn:microsoft.com/office/officeart/2005/8/layout/hierarchy1"/>
    <dgm:cxn modelId="{7C123043-EDB1-4C77-A7F8-4AA6C0990D77}" type="presParOf" srcId="{EE4B9095-C7C8-4A49-B866-B887A592CC1E}" destId="{223195AA-69C7-48E5-A40F-20122A4499F1}" srcOrd="0" destOrd="0" presId="urn:microsoft.com/office/officeart/2005/8/layout/hierarchy1"/>
    <dgm:cxn modelId="{A2EE2DF3-1617-43E7-9106-A3B3D2E8116B}" type="presParOf" srcId="{223195AA-69C7-48E5-A40F-20122A4499F1}" destId="{83B60D2A-DE61-45E6-8249-ED68F74AED8E}" srcOrd="0" destOrd="0" presId="urn:microsoft.com/office/officeart/2005/8/layout/hierarchy1"/>
    <dgm:cxn modelId="{09FC1250-D7D2-4ED2-8BD5-670C0A56C606}" type="presParOf" srcId="{223195AA-69C7-48E5-A40F-20122A4499F1}" destId="{5BDEEAF7-62EF-4FD1-8F9A-7CC0FD0E5DE2}" srcOrd="1" destOrd="0" presId="urn:microsoft.com/office/officeart/2005/8/layout/hierarchy1"/>
    <dgm:cxn modelId="{2F1F4DDC-38C3-46F9-B4F9-358DA9991E11}" type="presParOf" srcId="{EE4B9095-C7C8-4A49-B866-B887A592CC1E}" destId="{023DB520-11E0-4044-B59D-1E04A916A9EF}" srcOrd="1" destOrd="0" presId="urn:microsoft.com/office/officeart/2005/8/layout/hierarchy1"/>
    <dgm:cxn modelId="{FF3F56E4-2FCD-4422-9B41-8DCECDE68A33}" type="presParOf" srcId="{2469C6A1-B20A-4336-B9C0-D2A4986A2A91}" destId="{82EAF2A9-2D50-4BD5-9096-3D0EC1370E5B}" srcOrd="1" destOrd="0" presId="urn:microsoft.com/office/officeart/2005/8/layout/hierarchy1"/>
    <dgm:cxn modelId="{343E8AB9-3F52-47B4-A445-4A6659DA1C46}" type="presParOf" srcId="{82EAF2A9-2D50-4BD5-9096-3D0EC1370E5B}" destId="{D59EFF66-32BC-413E-A901-601887D589E5}" srcOrd="0" destOrd="0" presId="urn:microsoft.com/office/officeart/2005/8/layout/hierarchy1"/>
    <dgm:cxn modelId="{23B5E532-BD08-4394-8047-CBE3FFD24BF3}" type="presParOf" srcId="{D59EFF66-32BC-413E-A901-601887D589E5}" destId="{B3B3765C-7B22-4B89-8C49-4B70D342C797}" srcOrd="0" destOrd="0" presId="urn:microsoft.com/office/officeart/2005/8/layout/hierarchy1"/>
    <dgm:cxn modelId="{5A3B4828-4D89-4133-B140-95EE59F30009}" type="presParOf" srcId="{D59EFF66-32BC-413E-A901-601887D589E5}" destId="{1DFB35B7-04CE-49D5-9610-9C5998F872D3}" srcOrd="1" destOrd="0" presId="urn:microsoft.com/office/officeart/2005/8/layout/hierarchy1"/>
    <dgm:cxn modelId="{5DD83C9B-498C-4307-94A0-D56202C5B54D}" type="presParOf" srcId="{82EAF2A9-2D50-4BD5-9096-3D0EC1370E5B}" destId="{92584331-9A3C-43CE-BE3E-A3C68ADAF88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B60D2A-DE61-45E6-8249-ED68F74AED8E}">
      <dsp:nvSpPr>
        <dsp:cNvPr id="0" name=""/>
        <dsp:cNvSpPr/>
      </dsp:nvSpPr>
      <dsp:spPr>
        <a:xfrm>
          <a:off x="719" y="596349"/>
          <a:ext cx="2524187" cy="16028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DEEAF7-62EF-4FD1-8F9A-7CC0FD0E5DE2}">
      <dsp:nvSpPr>
        <dsp:cNvPr id="0" name=""/>
        <dsp:cNvSpPr/>
      </dsp:nvSpPr>
      <dsp:spPr>
        <a:xfrm>
          <a:off x="281184" y="862791"/>
          <a:ext cx="2524187" cy="160285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AU" sz="1400" kern="1200" dirty="0"/>
            <a:t>The purpose of this project is to explore and visualize the dataset for image classification, with a focus on understanding the distribution of image intensities and their characteristics for two classes: Lions and Cheetahs.</a:t>
          </a:r>
          <a:endParaRPr lang="en-US" sz="1400" kern="1200" dirty="0"/>
        </a:p>
      </dsp:txBody>
      <dsp:txXfrm>
        <a:off x="328130" y="909737"/>
        <a:ext cx="2430295" cy="1508967"/>
      </dsp:txXfrm>
    </dsp:sp>
    <dsp:sp modelId="{B3B3765C-7B22-4B89-8C49-4B70D342C797}">
      <dsp:nvSpPr>
        <dsp:cNvPr id="0" name=""/>
        <dsp:cNvSpPr/>
      </dsp:nvSpPr>
      <dsp:spPr>
        <a:xfrm>
          <a:off x="3085837" y="596349"/>
          <a:ext cx="2524187" cy="16028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FB35B7-04CE-49D5-9610-9C5998F872D3}">
      <dsp:nvSpPr>
        <dsp:cNvPr id="0" name=""/>
        <dsp:cNvSpPr/>
      </dsp:nvSpPr>
      <dsp:spPr>
        <a:xfrm>
          <a:off x="3366302" y="862791"/>
          <a:ext cx="2524187" cy="160285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AU" sz="1400" kern="1200"/>
            <a:t>The goal is to gain insights into the dataset through exploratory data analysis and visualization techniques, providing a foundation for further analysis and decision-making in image classification tasks.</a:t>
          </a:r>
          <a:endParaRPr lang="en-US" sz="1400" kern="1200"/>
        </a:p>
      </dsp:txBody>
      <dsp:txXfrm>
        <a:off x="3413248" y="909737"/>
        <a:ext cx="2430295" cy="15089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B4301E9-ED09-4847-8EC9-E9C848875C95}" type="datetimeFigureOut">
              <a:rPr lang="en-IN" smtClean="0"/>
              <a:t>12-05-2023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4192452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4301E9-ED09-4847-8EC9-E9C848875C95}"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1745753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4301E9-ED09-4847-8EC9-E9C848875C95}"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2561234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4301E9-ED09-4847-8EC9-E9C848875C95}"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9D0F9-CCA7-4F9B-AF4A-C8E71BF62224}"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9596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4301E9-ED09-4847-8EC9-E9C848875C95}"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1194777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B4301E9-ED09-4847-8EC9-E9C848875C95}" type="datetimeFigureOut">
              <a:rPr lang="en-IN" smtClean="0"/>
              <a:t>12-05-2023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674566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B4301E9-ED09-4847-8EC9-E9C848875C95}" type="datetimeFigureOut">
              <a:rPr lang="en-IN" smtClean="0"/>
              <a:t>12-05-2023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3381163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4301E9-ED09-4847-8EC9-E9C848875C95}"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38256887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4301E9-ED09-4847-8EC9-E9C848875C95}"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33680282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B4301E9-ED09-4847-8EC9-E9C848875C95}" type="datetimeFigureOut">
              <a:rPr lang="en-IN" smtClean="0"/>
              <a:t>12-05-2023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37337459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4301E9-ED09-4847-8EC9-E9C848875C95}"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2720527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4301E9-ED09-4847-8EC9-E9C848875C95}"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22279083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4301E9-ED09-4847-8EC9-E9C848875C95}"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3487785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4301E9-ED09-4847-8EC9-E9C848875C95}"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1662158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4301E9-ED09-4847-8EC9-E9C848875C95}" type="datetimeFigureOut">
              <a:rPr lang="en-IN" smtClean="0"/>
              <a:t>12-05-2023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38244207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4301E9-ED09-4847-8EC9-E9C848875C95}" type="datetimeFigureOut">
              <a:rPr lang="en-IN" smtClean="0"/>
              <a:t>12-05-2023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28331678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301E9-ED09-4847-8EC9-E9C848875C95}" type="datetimeFigureOut">
              <a:rPr lang="en-IN" smtClean="0"/>
              <a:t>12-05-2023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3129058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4301E9-ED09-4847-8EC9-E9C848875C95}"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37367091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4301E9-ED09-4847-8EC9-E9C848875C95}"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13932797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4301E9-ED09-4847-8EC9-E9C848875C95}"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26106357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4301E9-ED09-4847-8EC9-E9C848875C95}"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12146919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4301E9-ED09-4847-8EC9-E9C848875C95}"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9D0F9-CCA7-4F9B-AF4A-C8E71BF62224}"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68206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4301E9-ED09-4847-8EC9-E9C848875C95}"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5709800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4301E9-ED09-4847-8EC9-E9C848875C95}"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17990638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B4301E9-ED09-4847-8EC9-E9C848875C95}" type="datetimeFigureOut">
              <a:rPr lang="en-IN" smtClean="0"/>
              <a:t>12-05-2023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8645684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B4301E9-ED09-4847-8EC9-E9C848875C95}" type="datetimeFigureOut">
              <a:rPr lang="en-IN" smtClean="0"/>
              <a:t>12-05-2023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17123357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4301E9-ED09-4847-8EC9-E9C848875C95}"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31448693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4301E9-ED09-4847-8EC9-E9C848875C95}"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3971582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4301E9-ED09-4847-8EC9-E9C848875C95}"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3781943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4301E9-ED09-4847-8EC9-E9C848875C95}" type="datetimeFigureOut">
              <a:rPr lang="en-IN" smtClean="0"/>
              <a:t>12-05-2023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2461606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4301E9-ED09-4847-8EC9-E9C848875C95}" type="datetimeFigureOut">
              <a:rPr lang="en-IN" smtClean="0"/>
              <a:t>12-05-2023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2640335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301E9-ED09-4847-8EC9-E9C848875C95}" type="datetimeFigureOut">
              <a:rPr lang="en-IN" smtClean="0"/>
              <a:t>12-05-2023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1486445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4301E9-ED09-4847-8EC9-E9C848875C95}"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926382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4301E9-ED09-4847-8EC9-E9C848875C95}"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410127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B4301E9-ED09-4847-8EC9-E9C848875C95}" type="datetimeFigureOut">
              <a:rPr lang="en-IN" smtClean="0"/>
              <a:t>12-05-2023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949D0F9-CCA7-4F9B-AF4A-C8E71BF62224}" type="slidenum">
              <a:rPr lang="en-IN" smtClean="0"/>
              <a:t>‹#›</a:t>
            </a:fld>
            <a:endParaRPr lang="en-IN"/>
          </a:p>
        </p:txBody>
      </p:sp>
    </p:spTree>
    <p:extLst>
      <p:ext uri="{BB962C8B-B14F-4D97-AF65-F5344CB8AC3E}">
        <p14:creationId xmlns:p14="http://schemas.microsoft.com/office/powerpoint/2010/main" val="4349836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B4301E9-ED09-4847-8EC9-E9C848875C95}" type="datetimeFigureOut">
              <a:rPr lang="en-IN" smtClean="0"/>
              <a:t>12-05-2023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949D0F9-CCA7-4F9B-AF4A-C8E71BF62224}" type="slidenum">
              <a:rPr lang="en-IN" smtClean="0"/>
              <a:t>‹#›</a:t>
            </a:fld>
            <a:endParaRPr lang="en-IN"/>
          </a:p>
        </p:txBody>
      </p:sp>
    </p:spTree>
    <p:extLst>
      <p:ext uri="{BB962C8B-B14F-4D97-AF65-F5344CB8AC3E}">
        <p14:creationId xmlns:p14="http://schemas.microsoft.com/office/powerpoint/2010/main" val="3337062160"/>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2" name="Rectangle 7">
            <a:extLst>
              <a:ext uri="{FF2B5EF4-FFF2-40B4-BE49-F238E27FC236}">
                <a16:creationId xmlns:a16="http://schemas.microsoft.com/office/drawing/2014/main" id="{4D6A640B-6684-4338-9199-6EE7587355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BAB052D-92E4-4715-895B-E423230754C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305051" cy="6858001"/>
            <a:chOff x="0" y="0"/>
            <a:chExt cx="2305051" cy="6858001"/>
          </a:xfrm>
          <a:solidFill>
            <a:schemeClr val="bg2">
              <a:lumMod val="60000"/>
              <a:lumOff val="40000"/>
              <a:alpha val="60000"/>
            </a:schemeClr>
          </a:solidFill>
          <a:effectLst/>
        </p:grpSpPr>
        <p:sp>
          <p:nvSpPr>
            <p:cNvPr id="11" name="Rectangle 5">
              <a:extLst>
                <a:ext uri="{FF2B5EF4-FFF2-40B4-BE49-F238E27FC236}">
                  <a16:creationId xmlns:a16="http://schemas.microsoft.com/office/drawing/2014/main" id="{F9792D54-14D4-44D6-A491-DEA72C26C37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3" name="Freeform 6">
              <a:extLst>
                <a:ext uri="{FF2B5EF4-FFF2-40B4-BE49-F238E27FC236}">
                  <a16:creationId xmlns:a16="http://schemas.microsoft.com/office/drawing/2014/main" id="{D3CB19E7-637B-4FA1-B5E7-E35CF50AD39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B8CED72B-CBE7-450E-BE7C-247E884393A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Rectangle 8">
              <a:extLst>
                <a:ext uri="{FF2B5EF4-FFF2-40B4-BE49-F238E27FC236}">
                  <a16:creationId xmlns:a16="http://schemas.microsoft.com/office/drawing/2014/main" id="{3BBD7465-3665-40AE-98E8-F8503EE2096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id="{86CB6F49-3080-4A29-860D-F8F1AC4AC30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EA3A8EBB-EC1C-42C6-B409-E065ACD0EF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0F0AAA08-BD9A-4F88-A60C-F2ECB84CEE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44ACFC6E-01EE-4A01-8C39-0C4BC6B4EFF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DE8B861-702A-45C6-A7C5-D20764B55D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28DFAFFC-4BAC-4606-8F45-47284ED217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B141C913-8CB4-4E5B-B684-BD403677753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6">
              <a:extLst>
                <a:ext uri="{FF2B5EF4-FFF2-40B4-BE49-F238E27FC236}">
                  <a16:creationId xmlns:a16="http://schemas.microsoft.com/office/drawing/2014/main" id="{81E80ADE-DC6D-491B-BAC4-A90D44FD458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7">
              <a:extLst>
                <a:ext uri="{FF2B5EF4-FFF2-40B4-BE49-F238E27FC236}">
                  <a16:creationId xmlns:a16="http://schemas.microsoft.com/office/drawing/2014/main" id="{4A425A61-47B5-41CA-A1D6-21C358B89D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B44D4532-40A1-4CEB-8A1C-711180D5861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31056221-3B7D-4E0B-A366-3E03523EF5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0F4CE988-2CA1-4875-8419-BC9914E7A90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1">
              <a:extLst>
                <a:ext uri="{FF2B5EF4-FFF2-40B4-BE49-F238E27FC236}">
                  <a16:creationId xmlns:a16="http://schemas.microsoft.com/office/drawing/2014/main" id="{D5E11DED-8522-4839-A2C5-9D64FBB0312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2">
              <a:extLst>
                <a:ext uri="{FF2B5EF4-FFF2-40B4-BE49-F238E27FC236}">
                  <a16:creationId xmlns:a16="http://schemas.microsoft.com/office/drawing/2014/main" id="{3A1EE55C-F160-4A56-ABFE-5EE18FE219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519A9CFB-FBD5-4742-9228-976E852BCC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E808A3F5-6663-49E0-B6BB-AFBBCD50874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33A492F1-3A43-47FE-8E3E-4BF2B786494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2ED7DF23-0B1F-4E17-8EC2-1B74D318FB5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FE1204BD-7481-4989-957D-B61AEA964A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DD3C5673-1874-477D-AE35-B37A9197414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DA963A0C-386F-4A9E-89E8-67081094B9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D527BB52-D4EE-4CAA-A8A0-53A27DC7FFD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2A037511-5E0A-4293-81AB-28C5DC96BF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2">
              <a:extLst>
                <a:ext uri="{FF2B5EF4-FFF2-40B4-BE49-F238E27FC236}">
                  <a16:creationId xmlns:a16="http://schemas.microsoft.com/office/drawing/2014/main" id="{42A7FE1C-EF14-483B-B5FC-FDC150282A2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Rectangle 33">
              <a:extLst>
                <a:ext uri="{FF2B5EF4-FFF2-40B4-BE49-F238E27FC236}">
                  <a16:creationId xmlns:a16="http://schemas.microsoft.com/office/drawing/2014/main" id="{45A82D49-825B-47BC-8622-A1D54C5C212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0" name="Freeform 34">
              <a:extLst>
                <a:ext uri="{FF2B5EF4-FFF2-40B4-BE49-F238E27FC236}">
                  <a16:creationId xmlns:a16="http://schemas.microsoft.com/office/drawing/2014/main" id="{039D74A5-B4AF-4800-B941-E5F8CD44E7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5">
              <a:extLst>
                <a:ext uri="{FF2B5EF4-FFF2-40B4-BE49-F238E27FC236}">
                  <a16:creationId xmlns:a16="http://schemas.microsoft.com/office/drawing/2014/main" id="{70B5D059-1472-474F-BDE6-881B5D1CD7B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6">
              <a:extLst>
                <a:ext uri="{FF2B5EF4-FFF2-40B4-BE49-F238E27FC236}">
                  <a16:creationId xmlns:a16="http://schemas.microsoft.com/office/drawing/2014/main" id="{736D79CC-81E0-4C87-ABAC-58197ADBDA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7">
              <a:extLst>
                <a:ext uri="{FF2B5EF4-FFF2-40B4-BE49-F238E27FC236}">
                  <a16:creationId xmlns:a16="http://schemas.microsoft.com/office/drawing/2014/main" id="{7E72BA97-1228-4006-B095-8D9FB45FB14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8">
              <a:extLst>
                <a:ext uri="{FF2B5EF4-FFF2-40B4-BE49-F238E27FC236}">
                  <a16:creationId xmlns:a16="http://schemas.microsoft.com/office/drawing/2014/main" id="{36FA3A99-37FB-4B03-A810-425BC9B379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9">
              <a:extLst>
                <a:ext uri="{FF2B5EF4-FFF2-40B4-BE49-F238E27FC236}">
                  <a16:creationId xmlns:a16="http://schemas.microsoft.com/office/drawing/2014/main" id="{2E45B959-2AD5-4FE4-BF6A-4F011011CF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40">
              <a:extLst>
                <a:ext uri="{FF2B5EF4-FFF2-40B4-BE49-F238E27FC236}">
                  <a16:creationId xmlns:a16="http://schemas.microsoft.com/office/drawing/2014/main" id="{CEE29A17-924F-4EED-A18C-E6A0137E52E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41">
              <a:extLst>
                <a:ext uri="{FF2B5EF4-FFF2-40B4-BE49-F238E27FC236}">
                  <a16:creationId xmlns:a16="http://schemas.microsoft.com/office/drawing/2014/main" id="{EFB8BDF1-3A59-4EE5-BFAB-4F4B301E37C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2">
              <a:extLst>
                <a:ext uri="{FF2B5EF4-FFF2-40B4-BE49-F238E27FC236}">
                  <a16:creationId xmlns:a16="http://schemas.microsoft.com/office/drawing/2014/main" id="{8F94E417-93B4-4071-A6D1-AE66CA6822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3">
              <a:extLst>
                <a:ext uri="{FF2B5EF4-FFF2-40B4-BE49-F238E27FC236}">
                  <a16:creationId xmlns:a16="http://schemas.microsoft.com/office/drawing/2014/main" id="{A18F44A8-385D-4EB4-A013-7EB252A275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4">
              <a:extLst>
                <a:ext uri="{FF2B5EF4-FFF2-40B4-BE49-F238E27FC236}">
                  <a16:creationId xmlns:a16="http://schemas.microsoft.com/office/drawing/2014/main" id="{B25FB320-9784-4EA9-B1AE-3BF9106E6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5">
              <a:extLst>
                <a:ext uri="{FF2B5EF4-FFF2-40B4-BE49-F238E27FC236}">
                  <a16:creationId xmlns:a16="http://schemas.microsoft.com/office/drawing/2014/main" id="{C9EB05E6-5BE4-4EE1-9F0C-E8B57B362EA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2" name="Freeform 46">
              <a:extLst>
                <a:ext uri="{FF2B5EF4-FFF2-40B4-BE49-F238E27FC236}">
                  <a16:creationId xmlns:a16="http://schemas.microsoft.com/office/drawing/2014/main" id="{C66CAA98-15DB-4EF7-B2CA-54F523A3C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47">
              <a:extLst>
                <a:ext uri="{FF2B5EF4-FFF2-40B4-BE49-F238E27FC236}">
                  <a16:creationId xmlns:a16="http://schemas.microsoft.com/office/drawing/2014/main" id="{7A30C330-EB27-4D08-82D2-7311A8505E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8">
              <a:extLst>
                <a:ext uri="{FF2B5EF4-FFF2-40B4-BE49-F238E27FC236}">
                  <a16:creationId xmlns:a16="http://schemas.microsoft.com/office/drawing/2014/main" id="{285C54D0-DCD8-43CD-AE6D-00487565C1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9">
              <a:extLst>
                <a:ext uri="{FF2B5EF4-FFF2-40B4-BE49-F238E27FC236}">
                  <a16:creationId xmlns:a16="http://schemas.microsoft.com/office/drawing/2014/main" id="{BC525C34-0A4A-4042-8FA3-F64A115AEA6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50">
              <a:extLst>
                <a:ext uri="{FF2B5EF4-FFF2-40B4-BE49-F238E27FC236}">
                  <a16:creationId xmlns:a16="http://schemas.microsoft.com/office/drawing/2014/main" id="{870751A2-DBE9-4631-86D3-800E7749160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51">
              <a:extLst>
                <a:ext uri="{FF2B5EF4-FFF2-40B4-BE49-F238E27FC236}">
                  <a16:creationId xmlns:a16="http://schemas.microsoft.com/office/drawing/2014/main" id="{ED6D7806-3E23-488D-80ED-281D3DA7202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2">
              <a:extLst>
                <a:ext uri="{FF2B5EF4-FFF2-40B4-BE49-F238E27FC236}">
                  <a16:creationId xmlns:a16="http://schemas.microsoft.com/office/drawing/2014/main" id="{170E0895-F9C9-44BA-AF81-F7938C7E4F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3">
              <a:extLst>
                <a:ext uri="{FF2B5EF4-FFF2-40B4-BE49-F238E27FC236}">
                  <a16:creationId xmlns:a16="http://schemas.microsoft.com/office/drawing/2014/main" id="{75AD3DD3-BD4A-4DD9-9AC1-C60E3417440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4">
              <a:extLst>
                <a:ext uri="{FF2B5EF4-FFF2-40B4-BE49-F238E27FC236}">
                  <a16:creationId xmlns:a16="http://schemas.microsoft.com/office/drawing/2014/main" id="{D047B55E-0847-4696-8101-A643C3C7E91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5">
              <a:extLst>
                <a:ext uri="{FF2B5EF4-FFF2-40B4-BE49-F238E27FC236}">
                  <a16:creationId xmlns:a16="http://schemas.microsoft.com/office/drawing/2014/main" id="{CB3EF1DB-37BD-463B-A542-7AA57DC9FE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6">
              <a:extLst>
                <a:ext uri="{FF2B5EF4-FFF2-40B4-BE49-F238E27FC236}">
                  <a16:creationId xmlns:a16="http://schemas.microsoft.com/office/drawing/2014/main" id="{95D0E013-2F18-4248-9D83-3BFF25A05C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7">
              <a:extLst>
                <a:ext uri="{FF2B5EF4-FFF2-40B4-BE49-F238E27FC236}">
                  <a16:creationId xmlns:a16="http://schemas.microsoft.com/office/drawing/2014/main" id="{E7D95722-3A1F-4917-8C16-D4D409941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8">
              <a:extLst>
                <a:ext uri="{FF2B5EF4-FFF2-40B4-BE49-F238E27FC236}">
                  <a16:creationId xmlns:a16="http://schemas.microsoft.com/office/drawing/2014/main" id="{A54912BE-A961-4720-992C-09A2D13DE2B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useBgFill="1">
        <p:nvSpPr>
          <p:cNvPr id="66" name="Round Diagonal Corner Rectangle 7">
            <a:extLst>
              <a:ext uri="{FF2B5EF4-FFF2-40B4-BE49-F238E27FC236}">
                <a16:creationId xmlns:a16="http://schemas.microsoft.com/office/drawing/2014/main" id="{FF5E4228-419E-44B9-B090-94A9540E5B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079" y="0"/>
            <a:ext cx="8132922"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654296" y="963613"/>
            <a:ext cx="6013703" cy="4149724"/>
          </a:xfrm>
        </p:spPr>
        <p:txBody>
          <a:bodyPr anchor="ctr">
            <a:normAutofit/>
          </a:bodyPr>
          <a:lstStyle/>
          <a:p>
            <a:r>
              <a:rPr lang="en-AU" sz="4000" b="1" dirty="0">
                <a:latin typeface="Arial Black" panose="020B0A04020102020204" pitchFamily="34" charset="0"/>
              </a:rPr>
              <a:t>Exploratory Data Analysis and Visualization for Image Classification</a:t>
            </a:r>
            <a:r>
              <a:rPr lang="en-IN" sz="4000" dirty="0">
                <a:latin typeface="Arial Black" panose="020B0A04020102020204" pitchFamily="34" charset="0"/>
              </a:rPr>
              <a:t/>
            </a:r>
            <a:br>
              <a:rPr lang="en-IN" sz="4000" dirty="0">
                <a:latin typeface="Arial Black" panose="020B0A04020102020204" pitchFamily="34" charset="0"/>
              </a:rPr>
            </a:br>
            <a:endParaRPr lang="en-IN" sz="4000" dirty="0">
              <a:latin typeface="Arial Black" panose="020B0A04020102020204" pitchFamily="34" charset="0"/>
            </a:endParaRPr>
          </a:p>
        </p:txBody>
      </p:sp>
      <p:sp>
        <p:nvSpPr>
          <p:cNvPr id="3" name="Subtitle 2"/>
          <p:cNvSpPr>
            <a:spLocks noGrp="1"/>
          </p:cNvSpPr>
          <p:nvPr>
            <p:ph type="subTitle" idx="1"/>
          </p:nvPr>
        </p:nvSpPr>
        <p:spPr>
          <a:xfrm>
            <a:off x="1180571" y="963612"/>
            <a:ext cx="2502269" cy="4149725"/>
          </a:xfrm>
        </p:spPr>
        <p:txBody>
          <a:bodyPr anchor="ctr">
            <a:normAutofit/>
          </a:bodyPr>
          <a:lstStyle/>
          <a:p>
            <a:pPr algn="r"/>
            <a:r>
              <a:rPr lang="en-IN">
                <a:solidFill>
                  <a:schemeClr val="tx1"/>
                </a:solidFill>
              </a:rPr>
              <a:t>Name : Samiur RAHMAN SANNIDHA</a:t>
            </a:r>
          </a:p>
          <a:p>
            <a:pPr algn="r"/>
            <a:r>
              <a:rPr lang="en-IN">
                <a:solidFill>
                  <a:schemeClr val="tx1"/>
                </a:solidFill>
              </a:rPr>
              <a:t>Student id : 3250238</a:t>
            </a:r>
          </a:p>
        </p:txBody>
      </p:sp>
    </p:spTree>
    <p:extLst>
      <p:ext uri="{BB962C8B-B14F-4D97-AF65-F5344CB8AC3E}">
        <p14:creationId xmlns:p14="http://schemas.microsoft.com/office/powerpoint/2010/main" val="412658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sz="4000" b="1" u="sng" dirty="0"/>
              <a:t>Results and Conclusion</a:t>
            </a:r>
            <a:r>
              <a:rPr lang="en-AU" b="1" dirty="0"/>
              <a:t/>
            </a:r>
            <a:br>
              <a:rPr lang="en-AU" b="1" dirty="0"/>
            </a:br>
            <a:r>
              <a:rPr lang="en-AU" b="1" dirty="0"/>
              <a:t/>
            </a:r>
            <a:br>
              <a:rPr lang="en-AU" b="1" dirty="0"/>
            </a:br>
            <a:r>
              <a:rPr lang="en-AU" sz="2000" b="1" dirty="0"/>
              <a:t>Calculated Mean and Standard Deviation</a:t>
            </a:r>
            <a:r>
              <a:rPr lang="en-AU" sz="2000" dirty="0"/>
              <a:t>: The mean and standard deviation values for each class are as follows:</a:t>
            </a:r>
            <a:r>
              <a:rPr lang="en-IN" sz="2000" dirty="0"/>
              <a:t/>
            </a:r>
            <a:br>
              <a:rPr lang="en-IN" sz="2000" dirty="0"/>
            </a:br>
            <a:endParaRPr lang="en-IN" sz="2000" dirty="0"/>
          </a:p>
        </p:txBody>
      </p:sp>
      <p:sp>
        <p:nvSpPr>
          <p:cNvPr id="3" name="Text Placeholder 2"/>
          <p:cNvSpPr>
            <a:spLocks noGrp="1"/>
          </p:cNvSpPr>
          <p:nvPr>
            <p:ph type="body" idx="1"/>
          </p:nvPr>
        </p:nvSpPr>
        <p:spPr>
          <a:xfrm>
            <a:off x="1141411" y="2097087"/>
            <a:ext cx="4878392" cy="616544"/>
          </a:xfrm>
        </p:spPr>
        <p:txBody>
          <a:bodyPr>
            <a:normAutofit fontScale="70000" lnSpcReduction="20000"/>
          </a:bodyPr>
          <a:lstStyle/>
          <a:p>
            <a:endParaRPr lang="en-IN" dirty="0"/>
          </a:p>
          <a:p>
            <a:pPr lvl="1"/>
            <a:r>
              <a:rPr lang="en-AU" sz="2600" dirty="0"/>
              <a:t>Cheetahs:</a:t>
            </a:r>
            <a:endParaRPr lang="en-IN" sz="2600" dirty="0"/>
          </a:p>
          <a:p>
            <a:endParaRPr lang="en-IN" dirty="0"/>
          </a:p>
        </p:txBody>
      </p:sp>
      <p:sp>
        <p:nvSpPr>
          <p:cNvPr id="4" name="Content Placeholder 3"/>
          <p:cNvSpPr>
            <a:spLocks noGrp="1"/>
          </p:cNvSpPr>
          <p:nvPr>
            <p:ph sz="half" idx="2"/>
          </p:nvPr>
        </p:nvSpPr>
        <p:spPr>
          <a:xfrm>
            <a:off x="245660" y="2196867"/>
            <a:ext cx="5774143" cy="1054193"/>
          </a:xfrm>
        </p:spPr>
        <p:txBody>
          <a:bodyPr>
            <a:normAutofit fontScale="92500" lnSpcReduction="20000"/>
          </a:bodyPr>
          <a:lstStyle/>
          <a:p>
            <a:endParaRPr lang="en-IN" sz="1800" dirty="0"/>
          </a:p>
          <a:p>
            <a:pPr lvl="2"/>
            <a:r>
              <a:rPr lang="en-AU" dirty="0"/>
              <a:t>Mean Intensity: [mean1, mean2, ...]</a:t>
            </a:r>
            <a:endParaRPr lang="en-IN" dirty="0"/>
          </a:p>
          <a:p>
            <a:pPr lvl="2"/>
            <a:r>
              <a:rPr lang="en-AU" dirty="0"/>
              <a:t>Standard Deviation: [std1, std2, ...]</a:t>
            </a:r>
            <a:endParaRPr lang="en-IN" dirty="0"/>
          </a:p>
          <a:p>
            <a:endParaRPr lang="en-IN" dirty="0"/>
          </a:p>
        </p:txBody>
      </p:sp>
      <p:sp>
        <p:nvSpPr>
          <p:cNvPr id="5" name="Text Placeholder 4"/>
          <p:cNvSpPr>
            <a:spLocks noGrp="1"/>
          </p:cNvSpPr>
          <p:nvPr>
            <p:ph type="body" sz="quarter" idx="3"/>
          </p:nvPr>
        </p:nvSpPr>
        <p:spPr>
          <a:xfrm>
            <a:off x="6400808" y="2116031"/>
            <a:ext cx="4646602" cy="823912"/>
          </a:xfrm>
        </p:spPr>
        <p:txBody>
          <a:bodyPr>
            <a:normAutofit lnSpcReduction="10000"/>
          </a:bodyPr>
          <a:lstStyle/>
          <a:p>
            <a:endParaRPr lang="en-IN" dirty="0"/>
          </a:p>
          <a:p>
            <a:pPr lvl="1"/>
            <a:r>
              <a:rPr lang="en-AU" dirty="0"/>
              <a:t>Lions:</a:t>
            </a:r>
            <a:endParaRPr lang="en-IN" dirty="0"/>
          </a:p>
          <a:p>
            <a:endParaRPr lang="en-IN" dirty="0"/>
          </a:p>
        </p:txBody>
      </p:sp>
      <p:sp>
        <p:nvSpPr>
          <p:cNvPr id="6" name="Content Placeholder 5"/>
          <p:cNvSpPr>
            <a:spLocks noGrp="1"/>
          </p:cNvSpPr>
          <p:nvPr>
            <p:ph sz="quarter" idx="4"/>
          </p:nvPr>
        </p:nvSpPr>
        <p:spPr>
          <a:xfrm>
            <a:off x="5295331" y="1939583"/>
            <a:ext cx="5752079" cy="1468982"/>
          </a:xfrm>
        </p:spPr>
        <p:txBody>
          <a:bodyPr/>
          <a:lstStyle/>
          <a:p>
            <a:endParaRPr lang="en-IN" dirty="0"/>
          </a:p>
          <a:p>
            <a:pPr lvl="2"/>
            <a:r>
              <a:rPr lang="en-AU" dirty="0"/>
              <a:t>Mean Intensity: [mean1, mean2, ...]</a:t>
            </a:r>
            <a:endParaRPr lang="en-IN" dirty="0"/>
          </a:p>
          <a:p>
            <a:pPr lvl="2"/>
            <a:r>
              <a:rPr lang="en-AU" dirty="0"/>
              <a:t>Standard Deviation: [std1, std2, ...]</a:t>
            </a:r>
            <a:endParaRPr lang="en-IN" dirty="0"/>
          </a:p>
          <a:p>
            <a:endParaRPr lang="en-IN" dirty="0"/>
          </a:p>
        </p:txBody>
      </p:sp>
      <p:sp>
        <p:nvSpPr>
          <p:cNvPr id="7" name="Rectangle 6"/>
          <p:cNvSpPr/>
          <p:nvPr/>
        </p:nvSpPr>
        <p:spPr>
          <a:xfrm>
            <a:off x="518615" y="3566069"/>
            <a:ext cx="10768084" cy="3002232"/>
          </a:xfrm>
          <a:prstGeom prst="rect">
            <a:avLst/>
          </a:prstGeom>
        </p:spPr>
        <p:txBody>
          <a:bodyPr wrap="square">
            <a:spAutoFit/>
          </a:bodyPr>
          <a:lstStyle/>
          <a:p>
            <a:pPr marL="685800"/>
            <a:r>
              <a:rPr lang="en-AU" dirty="0"/>
              <a:t>Key Findings: Based on the exploratory data analysis and visualization, the following key findings can be summarized:</a:t>
            </a:r>
            <a:endParaRPr lang="en-IN" dirty="0"/>
          </a:p>
          <a:p>
            <a:pPr marL="742950" lvl="1" indent="-285750">
              <a:lnSpc>
                <a:spcPct val="107000"/>
              </a:lnSpc>
              <a:spcAft>
                <a:spcPts val="0"/>
              </a:spcAft>
              <a:buSzPts val="1000"/>
              <a:buFont typeface="Symbol" panose="05050102010706020507" pitchFamily="18" charset="2"/>
              <a:buChar char=""/>
              <a:tabLst>
                <a:tab pos="914400" algn="l"/>
              </a:tabLst>
            </a:pPr>
            <a:r>
              <a:rPr lang="en-AU" kern="0" dirty="0">
                <a:latin typeface="Segoe UI" panose="020B0502040204020203" pitchFamily="34" charset="0"/>
                <a:ea typeface="Times New Roman" panose="02020603050405020304" pitchFamily="18" charset="0"/>
                <a:cs typeface="Mangal" panose="02040503050203030202" pitchFamily="18" charset="0"/>
              </a:rPr>
              <a:t>The distribution of images per class: The bar chart showed that there are [number of lion images] lion images and [number of cheetah images] cheetah images in the dataset.</a:t>
            </a:r>
            <a:endParaRPr lang="en-IN" kern="100" dirty="0">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7000"/>
              </a:lnSpc>
              <a:spcAft>
                <a:spcPts val="0"/>
              </a:spcAft>
              <a:buSzPts val="1000"/>
              <a:buFont typeface="Symbol" panose="05050102010706020507" pitchFamily="18" charset="2"/>
              <a:buChar char=""/>
              <a:tabLst>
                <a:tab pos="914400" algn="l"/>
              </a:tabLst>
            </a:pPr>
            <a:r>
              <a:rPr lang="en-AU" kern="0" dirty="0">
                <a:latin typeface="Segoe UI" panose="020B0502040204020203" pitchFamily="34" charset="0"/>
                <a:ea typeface="Times New Roman" panose="02020603050405020304" pitchFamily="18" charset="0"/>
                <a:cs typeface="Mangal" panose="02040503050203030202" pitchFamily="18" charset="0"/>
              </a:rPr>
              <a:t>Image Intensity Distribution: The box plots revealed the distribution of mean intensity and standard deviation for both cheetahs and lions. It demonstrated the variations and ranges of intensities within each class.</a:t>
            </a:r>
            <a:endParaRPr lang="en-IN" kern="100" dirty="0">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7000"/>
              </a:lnSpc>
              <a:spcAft>
                <a:spcPts val="0"/>
              </a:spcAft>
              <a:buSzPts val="1000"/>
              <a:buFont typeface="Symbol" panose="05050102010706020507" pitchFamily="18" charset="2"/>
              <a:buChar char=""/>
              <a:tabLst>
                <a:tab pos="914400" algn="l"/>
              </a:tabLst>
            </a:pPr>
            <a:r>
              <a:rPr lang="en-AU" kern="0" dirty="0">
                <a:latin typeface="Segoe UI" panose="020B0502040204020203" pitchFamily="34" charset="0"/>
                <a:ea typeface="Times New Roman" panose="02020603050405020304" pitchFamily="18" charset="0"/>
                <a:cs typeface="Mangal" panose="02040503050203030202" pitchFamily="18" charset="0"/>
              </a:rPr>
              <a:t>Relationship between Mean and Standard Deviation: The scatter plot displayed the relationship between the mean and standard deviation of intensities for each image. It helped identify any patterns or differences between the classes.</a:t>
            </a:r>
            <a:endParaRPr lang="en-IN"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85116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2000"/>
                <a:satMod val="150000"/>
                <a:lumMod val="15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213445-86D4-4F78-AD8F-8FEBBDFA82E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2684A60A-182E-419E-B01C-AFDD09191D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FABF1FD-FB5D-4393-B4E5-33B2CE25726E}"/>
                </a:ext>
                <a:ext uri="{C183D7F6-B498-43B3-948B-1728B52AA6E4}">
                  <adec:decorative xmlns:adec="http://schemas.microsoft.com/office/drawing/2017/decorative" xmlns=""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p:cNvSpPr>
            <a:spLocks noGrp="1"/>
          </p:cNvSpPr>
          <p:nvPr>
            <p:ph type="title"/>
          </p:nvPr>
        </p:nvSpPr>
        <p:spPr>
          <a:xfrm>
            <a:off x="7962519" y="618518"/>
            <a:ext cx="3084891" cy="1478570"/>
          </a:xfrm>
        </p:spPr>
        <p:txBody>
          <a:bodyPr>
            <a:normAutofit/>
          </a:bodyPr>
          <a:lstStyle/>
          <a:p>
            <a:r>
              <a:rPr lang="en-IN" sz="3200" b="1" u="sng" dirty="0"/>
              <a:t>Conclusion</a:t>
            </a:r>
          </a:p>
        </p:txBody>
      </p:sp>
      <p:pic>
        <p:nvPicPr>
          <p:cNvPr id="5" name="Picture 4" descr="White bulbs with a yellow one standing out">
            <a:extLst>
              <a:ext uri="{FF2B5EF4-FFF2-40B4-BE49-F238E27FC236}">
                <a16:creationId xmlns:a16="http://schemas.microsoft.com/office/drawing/2014/main" id="{6728E5BC-9205-D014-1601-7EDA2C54F625}"/>
              </a:ext>
            </a:extLst>
          </p:cNvPr>
          <p:cNvPicPr>
            <a:picLocks noChangeAspect="1"/>
          </p:cNvPicPr>
          <p:nvPr/>
        </p:nvPicPr>
        <p:blipFill rotWithShape="1">
          <a:blip r:embed="rId4"/>
          <a:srcRect l="5280" r="21150" b="-1"/>
          <a:stretch/>
        </p:blipFill>
        <p:spPr>
          <a:xfrm>
            <a:off x="-5597" y="10"/>
            <a:ext cx="7558541" cy="6857990"/>
          </a:xfrm>
          <a:prstGeom prst="rect">
            <a:avLst/>
          </a:prstGeom>
        </p:spPr>
      </p:pic>
      <p:grpSp>
        <p:nvGrpSpPr>
          <p:cNvPr id="13" name="Group 12">
            <a:extLst>
              <a:ext uri="{FF2B5EF4-FFF2-40B4-BE49-F238E27FC236}">
                <a16:creationId xmlns:a16="http://schemas.microsoft.com/office/drawing/2014/main" id="{CDCE4EDB-73B1-4D06-81F5-710CC52981B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F63F9314-715E-4710-9A63-CE83056C2FF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9B72E135-686E-4210-B69F-210E8CE8042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7D3B4296-5208-432F-BB64-309668EC4F7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Rectangle 16">
              <a:extLst>
                <a:ext uri="{FF2B5EF4-FFF2-40B4-BE49-F238E27FC236}">
                  <a16:creationId xmlns:a16="http://schemas.microsoft.com/office/drawing/2014/main" id="{9B6956C6-AA52-471D-BD31-3ECBA24022B2}"/>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 name="Freeform 9">
              <a:extLst>
                <a:ext uri="{FF2B5EF4-FFF2-40B4-BE49-F238E27FC236}">
                  <a16:creationId xmlns:a16="http://schemas.microsoft.com/office/drawing/2014/main" id="{53A37D1D-4A71-4995-A6BC-FAE00A570D9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1893C2F1-17F9-4182-8755-0C15B28893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65DD1ACC-FCF5-4D49-B68C-FAE7829FAF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DF836DE4-2767-4A63-9E03-9963D5EF52F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916DC85C-58CE-4EBC-BDB4-B04096D658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DCFE1B83-4862-4B9A-9CEB-92C0A85754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4D246667-16A5-4BA4-903D-561D924ABA6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6">
              <a:extLst>
                <a:ext uri="{FF2B5EF4-FFF2-40B4-BE49-F238E27FC236}">
                  <a16:creationId xmlns:a16="http://schemas.microsoft.com/office/drawing/2014/main" id="{7DDB6AF5-B5FD-469E-B20A-8A1E3E799F3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7">
              <a:extLst>
                <a:ext uri="{FF2B5EF4-FFF2-40B4-BE49-F238E27FC236}">
                  <a16:creationId xmlns:a16="http://schemas.microsoft.com/office/drawing/2014/main" id="{F70C8148-B4C1-4005-9272-BEFFC7CC76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2EE6A2D5-5F0B-4977-A24D-7ACFC2CD45C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62AF7BF9-EA4A-4568-ACC4-9AE135078AA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C5480B8F-8335-4048-9440-D64B5461079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1">
              <a:extLst>
                <a:ext uri="{FF2B5EF4-FFF2-40B4-BE49-F238E27FC236}">
                  <a16:creationId xmlns:a16="http://schemas.microsoft.com/office/drawing/2014/main" id="{C0239026-9B37-48A5-AE01-29B6F948AD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2">
              <a:extLst>
                <a:ext uri="{FF2B5EF4-FFF2-40B4-BE49-F238E27FC236}">
                  <a16:creationId xmlns:a16="http://schemas.microsoft.com/office/drawing/2014/main" id="{072A79A0-61B5-446D-921B-4CC2295614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7B295262-D1BB-4CC4-AE86-B61841BF2CA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2EB18505-CD3D-4C25-A04A-BC683714121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B7A9AB06-69CB-45EB-A6D2-2C4CBDBFB94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112A72AB-1E70-4C17-A6F3-E8F925A6BD8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8F53EAC6-E0BE-4B8D-9093-F4C40F7A447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3C4430FB-7419-4488-B9DD-C52172E0B0C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4A07FED4-C9B2-426D-80F9-3E251D9DB3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2BE840B1-DE8E-4F4E-978E-195F2FF3031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970A7C12-E1F6-4063-AA66-96F09C70713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2">
              <a:extLst>
                <a:ext uri="{FF2B5EF4-FFF2-40B4-BE49-F238E27FC236}">
                  <a16:creationId xmlns:a16="http://schemas.microsoft.com/office/drawing/2014/main" id="{D92C1000-EC4C-495C-91EC-2EAD35CF465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Rectangle 41">
              <a:extLst>
                <a:ext uri="{FF2B5EF4-FFF2-40B4-BE49-F238E27FC236}">
                  <a16:creationId xmlns:a16="http://schemas.microsoft.com/office/drawing/2014/main" id="{3F7B7324-4CF2-425F-A41A-28B32C0E4CEF}"/>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3" name="Freeform 34">
              <a:extLst>
                <a:ext uri="{FF2B5EF4-FFF2-40B4-BE49-F238E27FC236}">
                  <a16:creationId xmlns:a16="http://schemas.microsoft.com/office/drawing/2014/main" id="{52FB908C-D111-4B49-AD3B-63F13834311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5">
              <a:extLst>
                <a:ext uri="{FF2B5EF4-FFF2-40B4-BE49-F238E27FC236}">
                  <a16:creationId xmlns:a16="http://schemas.microsoft.com/office/drawing/2014/main" id="{C16B5E72-3FED-4E30-B1B0-C12EFEF8B9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6">
              <a:extLst>
                <a:ext uri="{FF2B5EF4-FFF2-40B4-BE49-F238E27FC236}">
                  <a16:creationId xmlns:a16="http://schemas.microsoft.com/office/drawing/2014/main" id="{CEE94B89-C705-4A0A-93A7-4F3B8981802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7">
              <a:extLst>
                <a:ext uri="{FF2B5EF4-FFF2-40B4-BE49-F238E27FC236}">
                  <a16:creationId xmlns:a16="http://schemas.microsoft.com/office/drawing/2014/main" id="{4DB3AE93-70CB-4ACF-8A92-6EA1359701D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8">
              <a:extLst>
                <a:ext uri="{FF2B5EF4-FFF2-40B4-BE49-F238E27FC236}">
                  <a16:creationId xmlns:a16="http://schemas.microsoft.com/office/drawing/2014/main" id="{70E52CEC-5096-4798-8308-0E6C82FBA99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9">
              <a:extLst>
                <a:ext uri="{FF2B5EF4-FFF2-40B4-BE49-F238E27FC236}">
                  <a16:creationId xmlns:a16="http://schemas.microsoft.com/office/drawing/2014/main" id="{F8276397-B2CD-42CA-B986-507EE9D467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0">
              <a:extLst>
                <a:ext uri="{FF2B5EF4-FFF2-40B4-BE49-F238E27FC236}">
                  <a16:creationId xmlns:a16="http://schemas.microsoft.com/office/drawing/2014/main" id="{642D153B-98BD-45E6-847F-1FD7639738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1">
              <a:extLst>
                <a:ext uri="{FF2B5EF4-FFF2-40B4-BE49-F238E27FC236}">
                  <a16:creationId xmlns:a16="http://schemas.microsoft.com/office/drawing/2014/main" id="{252AE091-EAD9-455A-86A2-C3291C52FF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2">
              <a:extLst>
                <a:ext uri="{FF2B5EF4-FFF2-40B4-BE49-F238E27FC236}">
                  <a16:creationId xmlns:a16="http://schemas.microsoft.com/office/drawing/2014/main" id="{09B8584C-6AFF-4278-9401-5418AA63332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3">
              <a:extLst>
                <a:ext uri="{FF2B5EF4-FFF2-40B4-BE49-F238E27FC236}">
                  <a16:creationId xmlns:a16="http://schemas.microsoft.com/office/drawing/2014/main" id="{C46EBDFA-29FE-431B-B471-A93954E632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4">
              <a:extLst>
                <a:ext uri="{FF2B5EF4-FFF2-40B4-BE49-F238E27FC236}">
                  <a16:creationId xmlns:a16="http://schemas.microsoft.com/office/drawing/2014/main" id="{364709FA-053E-40E4-B749-04095388D20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Rectangle 53">
              <a:extLst>
                <a:ext uri="{FF2B5EF4-FFF2-40B4-BE49-F238E27FC236}">
                  <a16:creationId xmlns:a16="http://schemas.microsoft.com/office/drawing/2014/main" id="{B55D7DE2-227A-41F8-844D-271221B00066}"/>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5" name="Freeform 46">
              <a:extLst>
                <a:ext uri="{FF2B5EF4-FFF2-40B4-BE49-F238E27FC236}">
                  <a16:creationId xmlns:a16="http://schemas.microsoft.com/office/drawing/2014/main" id="{972C56D1-4007-4A97-B1DF-7F9D3D1DC4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7">
              <a:extLst>
                <a:ext uri="{FF2B5EF4-FFF2-40B4-BE49-F238E27FC236}">
                  <a16:creationId xmlns:a16="http://schemas.microsoft.com/office/drawing/2014/main" id="{5DA56C63-5DD5-455F-8FD5-109691AA426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8">
              <a:extLst>
                <a:ext uri="{FF2B5EF4-FFF2-40B4-BE49-F238E27FC236}">
                  <a16:creationId xmlns:a16="http://schemas.microsoft.com/office/drawing/2014/main" id="{A20F10A4-A054-4A68-BFD1-F2FB28B86B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9">
              <a:extLst>
                <a:ext uri="{FF2B5EF4-FFF2-40B4-BE49-F238E27FC236}">
                  <a16:creationId xmlns:a16="http://schemas.microsoft.com/office/drawing/2014/main" id="{48DCF062-2278-4653-9461-CA215371020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0">
              <a:extLst>
                <a:ext uri="{FF2B5EF4-FFF2-40B4-BE49-F238E27FC236}">
                  <a16:creationId xmlns:a16="http://schemas.microsoft.com/office/drawing/2014/main" id="{F6632E64-9102-425C-B537-96DF3902752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1">
              <a:extLst>
                <a:ext uri="{FF2B5EF4-FFF2-40B4-BE49-F238E27FC236}">
                  <a16:creationId xmlns:a16="http://schemas.microsoft.com/office/drawing/2014/main" id="{264CEB62-8728-4027-8478-036D0529DF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2">
              <a:extLst>
                <a:ext uri="{FF2B5EF4-FFF2-40B4-BE49-F238E27FC236}">
                  <a16:creationId xmlns:a16="http://schemas.microsoft.com/office/drawing/2014/main" id="{61F43665-192D-4262-8159-1E31819CFC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3">
              <a:extLst>
                <a:ext uri="{FF2B5EF4-FFF2-40B4-BE49-F238E27FC236}">
                  <a16:creationId xmlns:a16="http://schemas.microsoft.com/office/drawing/2014/main" id="{02ECEA15-55AF-4923-B9D4-FD5C31C3EFF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4">
              <a:extLst>
                <a:ext uri="{FF2B5EF4-FFF2-40B4-BE49-F238E27FC236}">
                  <a16:creationId xmlns:a16="http://schemas.microsoft.com/office/drawing/2014/main" id="{DCD329AF-25D7-493E-8D67-A0732671318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5">
              <a:extLst>
                <a:ext uri="{FF2B5EF4-FFF2-40B4-BE49-F238E27FC236}">
                  <a16:creationId xmlns:a16="http://schemas.microsoft.com/office/drawing/2014/main" id="{A7DA766F-2273-4AFD-BF7F-06EB3814C8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6">
              <a:extLst>
                <a:ext uri="{FF2B5EF4-FFF2-40B4-BE49-F238E27FC236}">
                  <a16:creationId xmlns:a16="http://schemas.microsoft.com/office/drawing/2014/main" id="{9F17779A-AF9E-4C89-9138-937E81F94F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7">
              <a:extLst>
                <a:ext uri="{FF2B5EF4-FFF2-40B4-BE49-F238E27FC236}">
                  <a16:creationId xmlns:a16="http://schemas.microsoft.com/office/drawing/2014/main" id="{DA68E6FB-9F23-463E-83E2-8B56685D09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8">
              <a:extLst>
                <a:ext uri="{FF2B5EF4-FFF2-40B4-BE49-F238E27FC236}">
                  <a16:creationId xmlns:a16="http://schemas.microsoft.com/office/drawing/2014/main" id="{DFBC35F5-3359-42CB-BEA7-882EDCBF16B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Content Placeholder 2"/>
          <p:cNvSpPr>
            <a:spLocks noGrp="1"/>
          </p:cNvSpPr>
          <p:nvPr>
            <p:ph idx="1"/>
          </p:nvPr>
        </p:nvSpPr>
        <p:spPr>
          <a:xfrm>
            <a:off x="7667245" y="1791152"/>
            <a:ext cx="4288194" cy="4649336"/>
          </a:xfrm>
        </p:spPr>
        <p:txBody>
          <a:bodyPr>
            <a:normAutofit/>
          </a:bodyPr>
          <a:lstStyle/>
          <a:p>
            <a:pPr lvl="0">
              <a:lnSpc>
                <a:spcPct val="110000"/>
              </a:lnSpc>
            </a:pPr>
            <a:r>
              <a:rPr lang="en-AU" sz="1100" dirty="0"/>
              <a:t> </a:t>
            </a:r>
            <a:r>
              <a:rPr lang="en-AU" sz="1800" dirty="0"/>
              <a:t>In conclusion, this project showcased the importance of exploratory data analysis and visualization in image classification tasks. By </a:t>
            </a:r>
            <a:r>
              <a:rPr lang="en-AU" sz="1800" dirty="0" err="1"/>
              <a:t>analyzing</a:t>
            </a:r>
            <a:r>
              <a:rPr lang="en-AU" sz="1800" dirty="0"/>
              <a:t> and visualizing the image intensities and their distributions, we gained valuable insights into the characteristics of the images in each class. These insights can aid in feature selection, model training, and improving the overall classification accuracy. EDA and visualization serve as crucial steps in understanding the data and making informed decisions throughout the image classification process.</a:t>
            </a:r>
            <a:endParaRPr lang="en-IN" sz="1800" dirty="0"/>
          </a:p>
          <a:p>
            <a:pPr marL="0" indent="0">
              <a:lnSpc>
                <a:spcPct val="110000"/>
              </a:lnSpc>
              <a:buNone/>
            </a:pPr>
            <a:endParaRPr lang="en-IN" sz="1800" dirty="0"/>
          </a:p>
          <a:p>
            <a:pPr>
              <a:lnSpc>
                <a:spcPct val="110000"/>
              </a:lnSpc>
            </a:pPr>
            <a:endParaRPr lang="en-IN" sz="1800" dirty="0"/>
          </a:p>
        </p:txBody>
      </p:sp>
    </p:spTree>
    <p:extLst>
      <p:ext uri="{BB962C8B-B14F-4D97-AF65-F5344CB8AC3E}">
        <p14:creationId xmlns:p14="http://schemas.microsoft.com/office/powerpoint/2010/main" val="4062257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2000"/>
                <a:satMod val="150000"/>
                <a:lumMod val="15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6511218-B9AA-4B98-BC1D-CCC9BB28AB0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4091B7F8-4439-4ACD-B578-E523334B92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18EF6BE6-0FCE-475D-BAB2-683B36D578B8}"/>
                </a:ext>
                <a:ext uri="{C183D7F6-B498-43B3-948B-1728B52AA6E4}">
                  <adec:decorative xmlns:adec="http://schemas.microsoft.com/office/drawing/2017/decorative" xmlns=""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p:cNvSpPr>
            <a:spLocks noGrp="1"/>
          </p:cNvSpPr>
          <p:nvPr>
            <p:ph type="title"/>
          </p:nvPr>
        </p:nvSpPr>
        <p:spPr>
          <a:xfrm>
            <a:off x="6448425" y="618518"/>
            <a:ext cx="4598985" cy="1478570"/>
          </a:xfrm>
        </p:spPr>
        <p:txBody>
          <a:bodyPr>
            <a:normAutofit/>
          </a:bodyPr>
          <a:lstStyle/>
          <a:p>
            <a:r>
              <a:rPr lang="en-AU" sz="3300" b="1" u="sng" dirty="0"/>
              <a:t>Questions and Discussion</a:t>
            </a:r>
            <a:r>
              <a:rPr lang="en-IN" sz="3300" u="sng" dirty="0"/>
              <a:t/>
            </a:r>
            <a:br>
              <a:rPr lang="en-IN" sz="3300" u="sng" dirty="0"/>
            </a:br>
            <a:endParaRPr lang="en-IN" sz="3300" u="sng" dirty="0"/>
          </a:p>
        </p:txBody>
      </p:sp>
      <p:pic>
        <p:nvPicPr>
          <p:cNvPr id="5" name="Picture 4" descr="Many question marks on black background">
            <a:extLst>
              <a:ext uri="{FF2B5EF4-FFF2-40B4-BE49-F238E27FC236}">
                <a16:creationId xmlns:a16="http://schemas.microsoft.com/office/drawing/2014/main" id="{06000B1A-14A2-2514-07AA-59DA62DC8FC8}"/>
              </a:ext>
            </a:extLst>
          </p:cNvPr>
          <p:cNvPicPr>
            <a:picLocks noChangeAspect="1"/>
          </p:cNvPicPr>
          <p:nvPr/>
        </p:nvPicPr>
        <p:blipFill rotWithShape="1">
          <a:blip r:embed="rId4"/>
          <a:srcRect l="45727" r="2" b="2"/>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5815A4C8-B67A-417B-881F-B10F7754195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E908880B-41F4-47DC-A5D9-CC6110F11D12}"/>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63AF45E0-DAB3-4BF0-B6F4-DD30CA25E61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AD76E2E6-F745-4365-9908-0B9E1A5E0A6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Rectangle 16">
              <a:extLst>
                <a:ext uri="{FF2B5EF4-FFF2-40B4-BE49-F238E27FC236}">
                  <a16:creationId xmlns:a16="http://schemas.microsoft.com/office/drawing/2014/main" id="{76F5917B-27A0-4E27-B437-D38E7294E978}"/>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 name="Freeform 9">
              <a:extLst>
                <a:ext uri="{FF2B5EF4-FFF2-40B4-BE49-F238E27FC236}">
                  <a16:creationId xmlns:a16="http://schemas.microsoft.com/office/drawing/2014/main" id="{6DB713C1-FF7B-4575-8117-022C649B6A3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BB7E4ACC-44D9-4792-9E29-712DDBD005D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0A3FC698-6397-4AAD-BFE7-5436973BD9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01236AB7-797D-4790-AADE-7C43A7DD9E6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E089A1E5-35CB-4B0E-89EE-FB2AB368F9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E1B3676D-5E71-4B0E-9A27-97E7B016E7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D8D40786-1ED1-48CB-9998-047B97FE2A8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6">
              <a:extLst>
                <a:ext uri="{FF2B5EF4-FFF2-40B4-BE49-F238E27FC236}">
                  <a16:creationId xmlns:a16="http://schemas.microsoft.com/office/drawing/2014/main" id="{035C2320-C3B2-4989-A4E2-C71FA7F505D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7">
              <a:extLst>
                <a:ext uri="{FF2B5EF4-FFF2-40B4-BE49-F238E27FC236}">
                  <a16:creationId xmlns:a16="http://schemas.microsoft.com/office/drawing/2014/main" id="{CF46DEE0-1E3B-4861-841A-3DBBAF79C3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96962E2E-BDC1-40A1-9CA9-DCD1E2F2CD0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0AB10F96-B5B5-493C-B58A-ABAD1B5D80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385FEB28-D230-4850-96D1-B84416B2E05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1">
              <a:extLst>
                <a:ext uri="{FF2B5EF4-FFF2-40B4-BE49-F238E27FC236}">
                  <a16:creationId xmlns:a16="http://schemas.microsoft.com/office/drawing/2014/main" id="{7D69D500-53C1-4C49-986B-0C77700A7DF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2">
              <a:extLst>
                <a:ext uri="{FF2B5EF4-FFF2-40B4-BE49-F238E27FC236}">
                  <a16:creationId xmlns:a16="http://schemas.microsoft.com/office/drawing/2014/main" id="{242E9848-2FB4-4D7D-AE1F-FCB62E4ABF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F007433C-DB9E-4A75-BA95-1012EFDE82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F0402231-D741-48D0-BF9A-1FCA25B5721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CE7FBE95-E865-4925-8852-1F46C1A852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8F43B940-9D12-405E-9143-F5E64D34715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AB96A555-1114-43F3-B7C1-36C528AC22E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24C4A8E3-7739-47BF-98F1-55A35475E6D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AA9972CC-55BF-424B-BF02-D68C8F8374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26FE0F33-8EBE-4E8C-80B2-94D892A8449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067215AC-EE86-41A8-906A-930B98379B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2">
              <a:extLst>
                <a:ext uri="{FF2B5EF4-FFF2-40B4-BE49-F238E27FC236}">
                  <a16:creationId xmlns:a16="http://schemas.microsoft.com/office/drawing/2014/main" id="{2A7D51B1-D027-4BB9-A7AA-77B82224CD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Rectangle 41">
              <a:extLst>
                <a:ext uri="{FF2B5EF4-FFF2-40B4-BE49-F238E27FC236}">
                  <a16:creationId xmlns:a16="http://schemas.microsoft.com/office/drawing/2014/main" id="{D863577D-1563-4E7D-B1C2-8FD6EB5E25F8}"/>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3" name="Freeform 34">
              <a:extLst>
                <a:ext uri="{FF2B5EF4-FFF2-40B4-BE49-F238E27FC236}">
                  <a16:creationId xmlns:a16="http://schemas.microsoft.com/office/drawing/2014/main" id="{1142C45E-91B5-43E6-815B-8DCE711EED3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5">
              <a:extLst>
                <a:ext uri="{FF2B5EF4-FFF2-40B4-BE49-F238E27FC236}">
                  <a16:creationId xmlns:a16="http://schemas.microsoft.com/office/drawing/2014/main" id="{D392B29F-8F06-4525-8C60-6AD0FF87C6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6">
              <a:extLst>
                <a:ext uri="{FF2B5EF4-FFF2-40B4-BE49-F238E27FC236}">
                  <a16:creationId xmlns:a16="http://schemas.microsoft.com/office/drawing/2014/main" id="{C0097D3D-4508-4DFE-9362-1D4CD53428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7">
              <a:extLst>
                <a:ext uri="{FF2B5EF4-FFF2-40B4-BE49-F238E27FC236}">
                  <a16:creationId xmlns:a16="http://schemas.microsoft.com/office/drawing/2014/main" id="{CB6E6B17-DA8C-4DFE-A8F3-C88E9C6CE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8">
              <a:extLst>
                <a:ext uri="{FF2B5EF4-FFF2-40B4-BE49-F238E27FC236}">
                  <a16:creationId xmlns:a16="http://schemas.microsoft.com/office/drawing/2014/main" id="{ED70E448-5DC1-4921-984C-B5144E20C4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9">
              <a:extLst>
                <a:ext uri="{FF2B5EF4-FFF2-40B4-BE49-F238E27FC236}">
                  <a16:creationId xmlns:a16="http://schemas.microsoft.com/office/drawing/2014/main" id="{670F7120-EA4D-4FED-8679-ADFE90C476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0">
              <a:extLst>
                <a:ext uri="{FF2B5EF4-FFF2-40B4-BE49-F238E27FC236}">
                  <a16:creationId xmlns:a16="http://schemas.microsoft.com/office/drawing/2014/main" id="{06395248-187B-4F4A-914C-C34DF7A836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1">
              <a:extLst>
                <a:ext uri="{FF2B5EF4-FFF2-40B4-BE49-F238E27FC236}">
                  <a16:creationId xmlns:a16="http://schemas.microsoft.com/office/drawing/2014/main" id="{A1A1A364-CAD6-49EE-AD57-1C5FD774C4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2">
              <a:extLst>
                <a:ext uri="{FF2B5EF4-FFF2-40B4-BE49-F238E27FC236}">
                  <a16:creationId xmlns:a16="http://schemas.microsoft.com/office/drawing/2014/main" id="{A55D2F6C-C341-4B23-94D4-7860818D59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3">
              <a:extLst>
                <a:ext uri="{FF2B5EF4-FFF2-40B4-BE49-F238E27FC236}">
                  <a16:creationId xmlns:a16="http://schemas.microsoft.com/office/drawing/2014/main" id="{A997BCC5-C47B-4CBB-8574-3D21858750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4">
              <a:extLst>
                <a:ext uri="{FF2B5EF4-FFF2-40B4-BE49-F238E27FC236}">
                  <a16:creationId xmlns:a16="http://schemas.microsoft.com/office/drawing/2014/main" id="{8C080CB5-4748-447C-9A7C-7D19D53C885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Rectangle 53">
              <a:extLst>
                <a:ext uri="{FF2B5EF4-FFF2-40B4-BE49-F238E27FC236}">
                  <a16:creationId xmlns:a16="http://schemas.microsoft.com/office/drawing/2014/main" id="{1974BBB3-7214-4B90-B3F4-FD7491717C06}"/>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5" name="Freeform 46">
              <a:extLst>
                <a:ext uri="{FF2B5EF4-FFF2-40B4-BE49-F238E27FC236}">
                  <a16:creationId xmlns:a16="http://schemas.microsoft.com/office/drawing/2014/main" id="{A5146950-414C-435B-93DF-86EEFE43A6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7">
              <a:extLst>
                <a:ext uri="{FF2B5EF4-FFF2-40B4-BE49-F238E27FC236}">
                  <a16:creationId xmlns:a16="http://schemas.microsoft.com/office/drawing/2014/main" id="{A4F42FB5-9798-4A86-9B6F-EBD720953B0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8">
              <a:extLst>
                <a:ext uri="{FF2B5EF4-FFF2-40B4-BE49-F238E27FC236}">
                  <a16:creationId xmlns:a16="http://schemas.microsoft.com/office/drawing/2014/main" id="{48DA1A65-C30E-401D-96D5-CBD73B1D6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9">
              <a:extLst>
                <a:ext uri="{FF2B5EF4-FFF2-40B4-BE49-F238E27FC236}">
                  <a16:creationId xmlns:a16="http://schemas.microsoft.com/office/drawing/2014/main" id="{BFBDBDA4-F724-4A2C-B95C-0708D0E52E5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0">
              <a:extLst>
                <a:ext uri="{FF2B5EF4-FFF2-40B4-BE49-F238E27FC236}">
                  <a16:creationId xmlns:a16="http://schemas.microsoft.com/office/drawing/2014/main" id="{51A9FC73-ADDC-4F4C-A52E-2416211F1A6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1">
              <a:extLst>
                <a:ext uri="{FF2B5EF4-FFF2-40B4-BE49-F238E27FC236}">
                  <a16:creationId xmlns:a16="http://schemas.microsoft.com/office/drawing/2014/main" id="{C1506CC0-B481-4F34-9692-55FFB0DE0C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2">
              <a:extLst>
                <a:ext uri="{FF2B5EF4-FFF2-40B4-BE49-F238E27FC236}">
                  <a16:creationId xmlns:a16="http://schemas.microsoft.com/office/drawing/2014/main" id="{63C32F27-2DFD-4DC6-A459-1D8B1E35CA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3">
              <a:extLst>
                <a:ext uri="{FF2B5EF4-FFF2-40B4-BE49-F238E27FC236}">
                  <a16:creationId xmlns:a16="http://schemas.microsoft.com/office/drawing/2014/main" id="{1D72781E-80D4-4D20-9CB8-B1F93F7F7CA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4">
              <a:extLst>
                <a:ext uri="{FF2B5EF4-FFF2-40B4-BE49-F238E27FC236}">
                  <a16:creationId xmlns:a16="http://schemas.microsoft.com/office/drawing/2014/main" id="{B185151E-5C64-466C-95A8-82DCD68F9D0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5">
              <a:extLst>
                <a:ext uri="{FF2B5EF4-FFF2-40B4-BE49-F238E27FC236}">
                  <a16:creationId xmlns:a16="http://schemas.microsoft.com/office/drawing/2014/main" id="{5422BDFC-E916-4209-9AE5-5EBBFAE67F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6">
              <a:extLst>
                <a:ext uri="{FF2B5EF4-FFF2-40B4-BE49-F238E27FC236}">
                  <a16:creationId xmlns:a16="http://schemas.microsoft.com/office/drawing/2014/main" id="{CB055192-621C-4D0A-95A8-43B3D66570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7">
              <a:extLst>
                <a:ext uri="{FF2B5EF4-FFF2-40B4-BE49-F238E27FC236}">
                  <a16:creationId xmlns:a16="http://schemas.microsoft.com/office/drawing/2014/main" id="{A800D0DB-2B86-43A8-A566-5514B915B7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8">
              <a:extLst>
                <a:ext uri="{FF2B5EF4-FFF2-40B4-BE49-F238E27FC236}">
                  <a16:creationId xmlns:a16="http://schemas.microsoft.com/office/drawing/2014/main" id="{A24135C6-FD88-403B-98E1-C941F03C748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Content Placeholder 2"/>
          <p:cNvSpPr>
            <a:spLocks noGrp="1"/>
          </p:cNvSpPr>
          <p:nvPr>
            <p:ph idx="1"/>
          </p:nvPr>
        </p:nvSpPr>
        <p:spPr>
          <a:xfrm>
            <a:off x="6448425" y="2249487"/>
            <a:ext cx="4598986" cy="3541714"/>
          </a:xfrm>
        </p:spPr>
        <p:txBody>
          <a:bodyPr>
            <a:normAutofit/>
          </a:bodyPr>
          <a:lstStyle/>
          <a:p>
            <a:r>
              <a:rPr lang="en-AU" dirty="0"/>
              <a:t>Provide an opportunity for the audience to ask questions and engage in a discussion related to the project</a:t>
            </a:r>
            <a:endParaRPr lang="en-IN" dirty="0"/>
          </a:p>
          <a:p>
            <a:endParaRPr lang="en-IN" dirty="0"/>
          </a:p>
        </p:txBody>
      </p:sp>
    </p:spTree>
    <p:extLst>
      <p:ext uri="{BB962C8B-B14F-4D97-AF65-F5344CB8AC3E}">
        <p14:creationId xmlns:p14="http://schemas.microsoft.com/office/powerpoint/2010/main" val="4271009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349433"/>
            <a:ext cx="7617285" cy="2446317"/>
          </a:xfrm>
        </p:spPr>
        <p:txBody>
          <a:bodyPr>
            <a:normAutofit/>
          </a:bodyPr>
          <a:lstStyle/>
          <a:p>
            <a:r>
              <a:rPr lang="en-AU" b="1" u="sng" dirty="0"/>
              <a:t>Exploratory Data Analysis and Visualization for Image Classification</a:t>
            </a:r>
            <a:r>
              <a:rPr lang="en-IN" b="1" dirty="0"/>
              <a:t/>
            </a:r>
            <a:br>
              <a:rPr lang="en-IN" b="1" dirty="0"/>
            </a:br>
            <a:endParaRPr lang="en-IN" b="1" dirty="0"/>
          </a:p>
        </p:txBody>
      </p:sp>
      <p:graphicFrame>
        <p:nvGraphicFramePr>
          <p:cNvPr id="8" name="Content Placeholder 2">
            <a:extLst>
              <a:ext uri="{FF2B5EF4-FFF2-40B4-BE49-F238E27FC236}">
                <a16:creationId xmlns:a16="http://schemas.microsoft.com/office/drawing/2014/main" id="{D782D5DE-59B4-2193-0AE2-4B7E757CC4CA}"/>
              </a:ext>
            </a:extLst>
          </p:cNvPr>
          <p:cNvGraphicFramePr>
            <a:graphicFrameLocks noGrp="1"/>
          </p:cNvGraphicFramePr>
          <p:nvPr>
            <p:ph idx="1"/>
            <p:extLst>
              <p:ext uri="{D42A27DB-BD31-4B8C-83A1-F6EECF244321}">
                <p14:modId xmlns:p14="http://schemas.microsoft.com/office/powerpoint/2010/main" val="3797569612"/>
              </p:ext>
            </p:extLst>
          </p:nvPr>
        </p:nvGraphicFramePr>
        <p:xfrm>
          <a:off x="5239328" y="3275463"/>
          <a:ext cx="5891209" cy="3062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half" idx="2"/>
          </p:nvPr>
        </p:nvSpPr>
        <p:spPr>
          <a:xfrm>
            <a:off x="993247" y="2795750"/>
            <a:ext cx="3856037" cy="3541714"/>
          </a:xfrm>
        </p:spPr>
        <p:txBody>
          <a:bodyPr>
            <a:normAutofit/>
          </a:bodyPr>
          <a:lstStyle/>
          <a:p>
            <a:r>
              <a:rPr lang="en-AU" sz="2000" b="1" u="sng" dirty="0"/>
              <a:t>Importance of EDA and Visualization</a:t>
            </a:r>
            <a:r>
              <a:rPr lang="en-AU" b="1" u="sng" dirty="0"/>
              <a:t>:</a:t>
            </a:r>
          </a:p>
          <a:p>
            <a:r>
              <a:rPr lang="en-AU" dirty="0"/>
              <a:t> EDA and visualization play a crucial role in understanding the data, identifying patterns, and making informed decisions. They enable us to extract meaningful information from the dataset, identify key features, and potentially improve the accuracy of image classification models.</a:t>
            </a:r>
            <a:endParaRPr lang="en-IN" dirty="0"/>
          </a:p>
          <a:p>
            <a:endParaRPr lang="en-IN" dirty="0"/>
          </a:p>
        </p:txBody>
      </p:sp>
    </p:spTree>
    <p:extLst>
      <p:ext uri="{BB962C8B-B14F-4D97-AF65-F5344CB8AC3E}">
        <p14:creationId xmlns:p14="http://schemas.microsoft.com/office/powerpoint/2010/main" val="4175146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2000"/>
                <a:satMod val="150000"/>
                <a:lumMod val="150000"/>
              </a:schemeClr>
            </a:duotone>
          </a:blip>
          <a:stretch/>
        </a:blipFill>
        <a:effectLst/>
      </p:bgPr>
    </p:bg>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247223BD-9A5A-473F-9ADB-02FC080806D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8" name="Rectangle 77">
              <a:extLst>
                <a:ext uri="{FF2B5EF4-FFF2-40B4-BE49-F238E27FC236}">
                  <a16:creationId xmlns:a16="http://schemas.microsoft.com/office/drawing/2014/main" id="{E0180EB0-A553-4B1F-91CE-4184120E65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2">
              <a:extLst>
                <a:ext uri="{FF2B5EF4-FFF2-40B4-BE49-F238E27FC236}">
                  <a16:creationId xmlns:a16="http://schemas.microsoft.com/office/drawing/2014/main" id="{91779908-E615-45B0-AD8A-83F3E0D1A9C4}"/>
                </a:ext>
                <a:ext uri="{C183D7F6-B498-43B3-948B-1728B52AA6E4}">
                  <adec:decorative xmlns:adec="http://schemas.microsoft.com/office/drawing/2017/decorative" xmlns=""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71" name="Picture 4" descr="A lion and a cub on a rock against the sky">
            <a:extLst>
              <a:ext uri="{FF2B5EF4-FFF2-40B4-BE49-F238E27FC236}">
                <a16:creationId xmlns:a16="http://schemas.microsoft.com/office/drawing/2014/main" id="{327D292D-EBFF-A843-0EF3-944826AF141D}"/>
              </a:ext>
            </a:extLst>
          </p:cNvPr>
          <p:cNvPicPr>
            <a:picLocks noChangeAspect="1"/>
          </p:cNvPicPr>
          <p:nvPr/>
        </p:nvPicPr>
        <p:blipFill rotWithShape="1">
          <a:blip r:embed="rId4">
            <a:alphaModFix/>
          </a:blip>
          <a:srcRect b="9974"/>
          <a:stretch/>
        </p:blipFill>
        <p:spPr>
          <a:xfrm>
            <a:off x="3611" y="10"/>
            <a:ext cx="12188389" cy="6857990"/>
          </a:xfrm>
          <a:prstGeom prst="rect">
            <a:avLst/>
          </a:prstGeom>
        </p:spPr>
      </p:pic>
      <p:grpSp>
        <p:nvGrpSpPr>
          <p:cNvPr id="81" name="Group 80">
            <a:extLst>
              <a:ext uri="{FF2B5EF4-FFF2-40B4-BE49-F238E27FC236}">
                <a16:creationId xmlns:a16="http://schemas.microsoft.com/office/drawing/2014/main" id="{C37A9ADB-739E-4B96-AE49-04E10E86DB6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82" name="Round Diagonal Corner Rectangle 7">
              <a:extLst>
                <a:ext uri="{FF2B5EF4-FFF2-40B4-BE49-F238E27FC236}">
                  <a16:creationId xmlns:a16="http://schemas.microsoft.com/office/drawing/2014/main" id="{C82EDABC-4845-4EAC-B4D9-924921F6AD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3459E2B1-F87C-4612-9B54-F961A1AA1473}"/>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03" name="Freeform 32">
                <a:extLst>
                  <a:ext uri="{FF2B5EF4-FFF2-40B4-BE49-F238E27FC236}">
                    <a16:creationId xmlns:a16="http://schemas.microsoft.com/office/drawing/2014/main" id="{3C54F631-12CC-4F77-ADD4-AFD7A1F410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04" name="Freeform 33">
                <a:extLst>
                  <a:ext uri="{FF2B5EF4-FFF2-40B4-BE49-F238E27FC236}">
                    <a16:creationId xmlns:a16="http://schemas.microsoft.com/office/drawing/2014/main" id="{B5087BF3-7CC5-44E4-857C-1719D95E168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05" name="Freeform 34">
                <a:extLst>
                  <a:ext uri="{FF2B5EF4-FFF2-40B4-BE49-F238E27FC236}">
                    <a16:creationId xmlns:a16="http://schemas.microsoft.com/office/drawing/2014/main" id="{85EA87B6-5A88-4F2C-811B-7097E2BCA4E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06" name="Freeform 37">
                <a:extLst>
                  <a:ext uri="{FF2B5EF4-FFF2-40B4-BE49-F238E27FC236}">
                    <a16:creationId xmlns:a16="http://schemas.microsoft.com/office/drawing/2014/main" id="{AC0DD304-3F16-4177-B2B7-56B9778398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84" name="Group 83">
              <a:extLst>
                <a:ext uri="{FF2B5EF4-FFF2-40B4-BE49-F238E27FC236}">
                  <a16:creationId xmlns:a16="http://schemas.microsoft.com/office/drawing/2014/main" id="{DB1FB6D7-C9B8-4033-B9F4-D2699973A048}"/>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97" name="Freeform 35">
                <a:extLst>
                  <a:ext uri="{FF2B5EF4-FFF2-40B4-BE49-F238E27FC236}">
                    <a16:creationId xmlns:a16="http://schemas.microsoft.com/office/drawing/2014/main" id="{7562F4D6-A41F-4B3F-8B86-0094EBFAF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98" name="Freeform 36">
                <a:extLst>
                  <a:ext uri="{FF2B5EF4-FFF2-40B4-BE49-F238E27FC236}">
                    <a16:creationId xmlns:a16="http://schemas.microsoft.com/office/drawing/2014/main" id="{785419B3-FBBC-4B7B-A5E1-78F6EF0DB59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99" name="Freeform 38">
                <a:extLst>
                  <a:ext uri="{FF2B5EF4-FFF2-40B4-BE49-F238E27FC236}">
                    <a16:creationId xmlns:a16="http://schemas.microsoft.com/office/drawing/2014/main" id="{027C4BAF-F6EE-478D-91B3-C07F80518B2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00" name="Freeform 39">
                <a:extLst>
                  <a:ext uri="{FF2B5EF4-FFF2-40B4-BE49-F238E27FC236}">
                    <a16:creationId xmlns:a16="http://schemas.microsoft.com/office/drawing/2014/main" id="{DD5213AF-65CD-42AF-9AF2-C6CFE5D993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01" name="Freeform 40">
                <a:extLst>
                  <a:ext uri="{FF2B5EF4-FFF2-40B4-BE49-F238E27FC236}">
                    <a16:creationId xmlns:a16="http://schemas.microsoft.com/office/drawing/2014/main" id="{E4D858D4-D22A-4000-A80B-B21DB5C724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02" name="Rectangle 41">
                <a:extLst>
                  <a:ext uri="{FF2B5EF4-FFF2-40B4-BE49-F238E27FC236}">
                    <a16:creationId xmlns:a16="http://schemas.microsoft.com/office/drawing/2014/main" id="{0D5F431A-B569-4FF4-A1A0-688100202E7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85" name="Group 84">
              <a:extLst>
                <a:ext uri="{FF2B5EF4-FFF2-40B4-BE49-F238E27FC236}">
                  <a16:creationId xmlns:a16="http://schemas.microsoft.com/office/drawing/2014/main" id="{E5165920-01DF-4F7D-84AF-FB587EA39D5F}"/>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93" name="Freeform 32">
                <a:extLst>
                  <a:ext uri="{FF2B5EF4-FFF2-40B4-BE49-F238E27FC236}">
                    <a16:creationId xmlns:a16="http://schemas.microsoft.com/office/drawing/2014/main" id="{2E8EBFD1-AC85-465C-BBEE-538CBC3ADC5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94" name="Freeform 33">
                <a:extLst>
                  <a:ext uri="{FF2B5EF4-FFF2-40B4-BE49-F238E27FC236}">
                    <a16:creationId xmlns:a16="http://schemas.microsoft.com/office/drawing/2014/main" id="{F160F61C-F77A-44F9-B1F2-0A233DC210E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95" name="Freeform 34">
                <a:extLst>
                  <a:ext uri="{FF2B5EF4-FFF2-40B4-BE49-F238E27FC236}">
                    <a16:creationId xmlns:a16="http://schemas.microsoft.com/office/drawing/2014/main" id="{7765822C-160D-4C21-B2A6-A5CDDE380C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96" name="Freeform 37">
                <a:extLst>
                  <a:ext uri="{FF2B5EF4-FFF2-40B4-BE49-F238E27FC236}">
                    <a16:creationId xmlns:a16="http://schemas.microsoft.com/office/drawing/2014/main" id="{2AD72081-80CC-4C08-B808-79C3BACF563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86" name="Group 85">
              <a:extLst>
                <a:ext uri="{FF2B5EF4-FFF2-40B4-BE49-F238E27FC236}">
                  <a16:creationId xmlns:a16="http://schemas.microsoft.com/office/drawing/2014/main" id="{C5DCD802-88A1-490E-8FAD-C30C5A366C28}"/>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87" name="Freeform 35">
                <a:extLst>
                  <a:ext uri="{FF2B5EF4-FFF2-40B4-BE49-F238E27FC236}">
                    <a16:creationId xmlns:a16="http://schemas.microsoft.com/office/drawing/2014/main" id="{FC176A93-43BC-485A-AF85-5AAB3ABD351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8" name="Freeform 36">
                <a:extLst>
                  <a:ext uri="{FF2B5EF4-FFF2-40B4-BE49-F238E27FC236}">
                    <a16:creationId xmlns:a16="http://schemas.microsoft.com/office/drawing/2014/main" id="{73EEB106-92A7-44BF-91A3-94F1BD6E40F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9" name="Freeform 38">
                <a:extLst>
                  <a:ext uri="{FF2B5EF4-FFF2-40B4-BE49-F238E27FC236}">
                    <a16:creationId xmlns:a16="http://schemas.microsoft.com/office/drawing/2014/main" id="{8F2B597F-02DB-401E-9889-CF3E1472338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90" name="Freeform 39">
                <a:extLst>
                  <a:ext uri="{FF2B5EF4-FFF2-40B4-BE49-F238E27FC236}">
                    <a16:creationId xmlns:a16="http://schemas.microsoft.com/office/drawing/2014/main" id="{54202AF4-2652-48B0-9CC8-926CD9D5EC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91" name="Freeform 40">
                <a:extLst>
                  <a:ext uri="{FF2B5EF4-FFF2-40B4-BE49-F238E27FC236}">
                    <a16:creationId xmlns:a16="http://schemas.microsoft.com/office/drawing/2014/main" id="{3146F6AB-1957-466D-9EE2-AB0B4B937DD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92" name="Rectangle 41">
                <a:extLst>
                  <a:ext uri="{FF2B5EF4-FFF2-40B4-BE49-F238E27FC236}">
                    <a16:creationId xmlns:a16="http://schemas.microsoft.com/office/drawing/2014/main" id="{159D0CE6-CE24-4FAF-9243-C943438F5B48}"/>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2" name="Title 1"/>
          <p:cNvSpPr>
            <a:spLocks noGrp="1"/>
          </p:cNvSpPr>
          <p:nvPr>
            <p:ph type="title"/>
          </p:nvPr>
        </p:nvSpPr>
        <p:spPr>
          <a:xfrm>
            <a:off x="1143001" y="1007533"/>
            <a:ext cx="9905998" cy="1092200"/>
          </a:xfrm>
        </p:spPr>
        <p:txBody>
          <a:bodyPr>
            <a:normAutofit/>
          </a:bodyPr>
          <a:lstStyle/>
          <a:p>
            <a:pPr algn="ctr"/>
            <a:r>
              <a:rPr lang="en-AU" u="sng"/>
              <a:t>Data Description</a:t>
            </a:r>
            <a:r>
              <a:rPr lang="en-IN"/>
              <a:t/>
            </a:r>
            <a:br>
              <a:rPr lang="en-IN"/>
            </a:br>
            <a:endParaRPr lang="en-IN"/>
          </a:p>
        </p:txBody>
      </p:sp>
      <p:sp>
        <p:nvSpPr>
          <p:cNvPr id="3" name="Content Placeholder 2"/>
          <p:cNvSpPr>
            <a:spLocks noGrp="1"/>
          </p:cNvSpPr>
          <p:nvPr>
            <p:ph idx="1"/>
          </p:nvPr>
        </p:nvSpPr>
        <p:spPr>
          <a:xfrm>
            <a:off x="1143001" y="2252134"/>
            <a:ext cx="9905999" cy="3454399"/>
          </a:xfrm>
        </p:spPr>
        <p:txBody>
          <a:bodyPr anchor="ctr">
            <a:normAutofit/>
          </a:bodyPr>
          <a:lstStyle/>
          <a:p>
            <a:pPr>
              <a:lnSpc>
                <a:spcPct val="110000"/>
              </a:lnSpc>
            </a:pPr>
            <a:r>
              <a:rPr lang="en-AU" sz="1900" b="1" u="sng"/>
              <a:t>Dataset</a:t>
            </a:r>
            <a:r>
              <a:rPr lang="en-AU" sz="1900" b="1"/>
              <a:t>:</a:t>
            </a:r>
            <a:r>
              <a:rPr lang="en-AU" sz="1900"/>
              <a:t> The dataset used in this project consists of images of two animal classes: Lions and Cheetahs.</a:t>
            </a:r>
            <a:endParaRPr lang="en-IN" sz="1900"/>
          </a:p>
          <a:p>
            <a:pPr lvl="0">
              <a:lnSpc>
                <a:spcPct val="110000"/>
              </a:lnSpc>
            </a:pPr>
            <a:r>
              <a:rPr lang="en-AU" sz="1900" b="1" u="sng"/>
              <a:t>Classes</a:t>
            </a:r>
            <a:r>
              <a:rPr lang="en-AU" sz="1900" b="1"/>
              <a:t>:</a:t>
            </a:r>
            <a:r>
              <a:rPr lang="en-AU" sz="1900"/>
              <a:t> The two classes are:</a:t>
            </a:r>
            <a:endParaRPr lang="en-IN" sz="1900"/>
          </a:p>
          <a:p>
            <a:pPr lvl="1">
              <a:lnSpc>
                <a:spcPct val="110000"/>
              </a:lnSpc>
            </a:pPr>
            <a:r>
              <a:rPr lang="en-AU" sz="1900"/>
              <a:t>Lions: Images depicting lions.</a:t>
            </a:r>
            <a:endParaRPr lang="en-IN" sz="1900"/>
          </a:p>
          <a:p>
            <a:pPr lvl="1">
              <a:lnSpc>
                <a:spcPct val="110000"/>
              </a:lnSpc>
            </a:pPr>
            <a:r>
              <a:rPr lang="en-AU" sz="1900"/>
              <a:t>Cheetahs: Images depicting cheetahs.</a:t>
            </a:r>
            <a:endParaRPr lang="en-IN" sz="1900"/>
          </a:p>
          <a:p>
            <a:pPr>
              <a:lnSpc>
                <a:spcPct val="110000"/>
              </a:lnSpc>
            </a:pPr>
            <a:r>
              <a:rPr lang="en-AU" sz="1900" b="1" u="sng"/>
              <a:t>Image Names</a:t>
            </a:r>
            <a:r>
              <a:rPr lang="en-AU" sz="1900" b="1"/>
              <a:t>:</a:t>
            </a:r>
            <a:r>
              <a:rPr lang="en-AU" sz="1900"/>
              <a:t> It's important to note that the images within each class have different names, indicating that they are not organized in a sequential or systematic manner. This adds complexity to the data handling and analysis process, requiring careful management and consideration during exploration and visualization tasks.</a:t>
            </a:r>
            <a:endParaRPr lang="en-IN" sz="1900"/>
          </a:p>
          <a:p>
            <a:pPr>
              <a:lnSpc>
                <a:spcPct val="110000"/>
              </a:lnSpc>
            </a:pPr>
            <a:endParaRPr lang="en-IN" sz="1900"/>
          </a:p>
        </p:txBody>
      </p:sp>
    </p:spTree>
    <p:extLst>
      <p:ext uri="{BB962C8B-B14F-4D97-AF65-F5344CB8AC3E}">
        <p14:creationId xmlns:p14="http://schemas.microsoft.com/office/powerpoint/2010/main" val="3243341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1112322"/>
          </a:xfrm>
        </p:spPr>
        <p:txBody>
          <a:bodyPr/>
          <a:lstStyle/>
          <a:p>
            <a:r>
              <a:rPr lang="en-AU" b="1" u="sng" dirty="0"/>
              <a:t>Code Overview</a:t>
            </a:r>
            <a:r>
              <a:rPr lang="en-IN" dirty="0"/>
              <a:t/>
            </a:r>
            <a:br>
              <a:rPr lang="en-IN" dirty="0"/>
            </a:br>
            <a:endParaRPr lang="en-IN" dirty="0"/>
          </a:p>
        </p:txBody>
      </p:sp>
      <p:sp>
        <p:nvSpPr>
          <p:cNvPr id="3" name="Text Placeholder 2"/>
          <p:cNvSpPr>
            <a:spLocks noGrp="1"/>
          </p:cNvSpPr>
          <p:nvPr>
            <p:ph type="body" idx="1"/>
          </p:nvPr>
        </p:nvSpPr>
        <p:spPr>
          <a:xfrm>
            <a:off x="1141413" y="1246508"/>
            <a:ext cx="3390160" cy="726682"/>
          </a:xfrm>
        </p:spPr>
        <p:txBody>
          <a:bodyPr/>
          <a:lstStyle/>
          <a:p>
            <a:r>
              <a:rPr lang="en-AU" b="1" u="sng" dirty="0"/>
              <a:t>Python Code: </a:t>
            </a:r>
            <a:endParaRPr lang="en-IN" b="1" u="sng" dirty="0"/>
          </a:p>
        </p:txBody>
      </p:sp>
      <p:sp>
        <p:nvSpPr>
          <p:cNvPr id="4" name="Text Placeholder 3"/>
          <p:cNvSpPr>
            <a:spLocks noGrp="1"/>
          </p:cNvSpPr>
          <p:nvPr>
            <p:ph type="body" sz="half" idx="15"/>
          </p:nvPr>
        </p:nvSpPr>
        <p:spPr>
          <a:xfrm>
            <a:off x="1129577" y="1902460"/>
            <a:ext cx="3208735" cy="1476873"/>
          </a:xfrm>
        </p:spPr>
        <p:txBody>
          <a:bodyPr>
            <a:normAutofit/>
          </a:bodyPr>
          <a:lstStyle/>
          <a:p>
            <a:r>
              <a:rPr lang="en-AU" sz="1800" dirty="0"/>
              <a:t>The project utilizes Python programming language for performing exploratory data analysis and visualization.</a:t>
            </a:r>
            <a:endParaRPr lang="en-IN" sz="1800" dirty="0"/>
          </a:p>
          <a:p>
            <a:endParaRPr lang="en-IN" sz="1800" dirty="0"/>
          </a:p>
        </p:txBody>
      </p:sp>
      <p:sp>
        <p:nvSpPr>
          <p:cNvPr id="5" name="Text Placeholder 4"/>
          <p:cNvSpPr>
            <a:spLocks noGrp="1"/>
          </p:cNvSpPr>
          <p:nvPr>
            <p:ph type="body" sz="quarter" idx="3"/>
          </p:nvPr>
        </p:nvSpPr>
        <p:spPr>
          <a:xfrm>
            <a:off x="5601560" y="1538658"/>
            <a:ext cx="3184385" cy="685800"/>
          </a:xfrm>
        </p:spPr>
        <p:txBody>
          <a:bodyPr/>
          <a:lstStyle/>
          <a:p>
            <a:r>
              <a:rPr lang="en-AU" b="1" u="sng" dirty="0"/>
              <a:t>Libraries Used:</a:t>
            </a:r>
            <a:endParaRPr lang="en-IN" b="1" u="sng" dirty="0"/>
          </a:p>
        </p:txBody>
      </p:sp>
      <p:sp>
        <p:nvSpPr>
          <p:cNvPr id="6" name="Text Placeholder 5"/>
          <p:cNvSpPr>
            <a:spLocks noGrp="1"/>
          </p:cNvSpPr>
          <p:nvPr>
            <p:ph type="body" sz="half" idx="16"/>
          </p:nvPr>
        </p:nvSpPr>
        <p:spPr>
          <a:xfrm>
            <a:off x="5696870" y="2335109"/>
            <a:ext cx="5596564" cy="4267572"/>
          </a:xfrm>
        </p:spPr>
        <p:txBody>
          <a:bodyPr>
            <a:normAutofit/>
          </a:bodyPr>
          <a:lstStyle/>
          <a:p>
            <a:pPr lvl="0"/>
            <a:r>
              <a:rPr lang="en-AU" sz="1800" dirty="0"/>
              <a:t>The following libraries are utilized in the code:</a:t>
            </a:r>
            <a:endParaRPr lang="en-IN" sz="1800" dirty="0"/>
          </a:p>
          <a:p>
            <a:pPr marL="628650" lvl="1" indent="-171450">
              <a:buFont typeface="Arial" panose="020B0604020202020204" pitchFamily="34" charset="0"/>
              <a:buChar char="•"/>
            </a:pPr>
            <a:r>
              <a:rPr lang="en-AU" sz="1800" dirty="0" err="1"/>
              <a:t>OpenCV</a:t>
            </a:r>
            <a:r>
              <a:rPr lang="en-AU" sz="1800" dirty="0"/>
              <a:t>: Used for loading and manipulating images.</a:t>
            </a:r>
            <a:endParaRPr lang="en-IN" sz="1800" dirty="0"/>
          </a:p>
          <a:p>
            <a:pPr marL="628650" lvl="1" indent="-171450">
              <a:buFont typeface="Arial" panose="020B0604020202020204" pitchFamily="34" charset="0"/>
              <a:buChar char="•"/>
            </a:pPr>
            <a:r>
              <a:rPr lang="en-AU" sz="1800" dirty="0" err="1"/>
              <a:t>NumPy</a:t>
            </a:r>
            <a:r>
              <a:rPr lang="en-AU" sz="1800" dirty="0"/>
              <a:t>: Used for numerical operations and calculations.</a:t>
            </a:r>
            <a:endParaRPr lang="en-IN" sz="1800" dirty="0"/>
          </a:p>
          <a:p>
            <a:pPr marL="628650" lvl="1" indent="-171450">
              <a:buFont typeface="Arial" panose="020B0604020202020204" pitchFamily="34" charset="0"/>
              <a:buChar char="•"/>
            </a:pPr>
            <a:r>
              <a:rPr lang="en-AU" sz="1800" dirty="0" err="1"/>
              <a:t>Matplotlib</a:t>
            </a:r>
            <a:r>
              <a:rPr lang="en-AU" sz="1800" dirty="0"/>
              <a:t>: Used for creating visualizations, such as bar charts, box plots, and scatter plots.</a:t>
            </a:r>
            <a:endParaRPr lang="en-IN" sz="1800" dirty="0"/>
          </a:p>
          <a:p>
            <a:pPr marL="628650" lvl="1" indent="-171450">
              <a:buFont typeface="Arial" panose="020B0604020202020204" pitchFamily="34" charset="0"/>
              <a:buChar char="•"/>
            </a:pPr>
            <a:r>
              <a:rPr lang="en-AU" sz="1800" dirty="0"/>
              <a:t>Seaborn: Used for enhancing the visual aesthetics of the plots.</a:t>
            </a:r>
            <a:endParaRPr lang="en-IN" sz="1800" dirty="0"/>
          </a:p>
          <a:p>
            <a:pPr marL="628650" lvl="1" indent="-171450">
              <a:buFont typeface="Arial" panose="020B0604020202020204" pitchFamily="34" charset="0"/>
              <a:buChar char="•"/>
            </a:pPr>
            <a:r>
              <a:rPr lang="en-AU" sz="1800" dirty="0"/>
              <a:t>OS: Used for directory handling and file management.</a:t>
            </a:r>
            <a:endParaRPr lang="en-IN" sz="1800" dirty="0"/>
          </a:p>
          <a:p>
            <a:endParaRPr lang="en-IN" sz="1800" dirty="0"/>
          </a:p>
        </p:txBody>
      </p:sp>
      <p:sp>
        <p:nvSpPr>
          <p:cNvPr id="7" name="Text Placeholder 6"/>
          <p:cNvSpPr>
            <a:spLocks noGrp="1"/>
          </p:cNvSpPr>
          <p:nvPr>
            <p:ph type="body" sz="quarter" idx="13"/>
          </p:nvPr>
        </p:nvSpPr>
        <p:spPr>
          <a:xfrm>
            <a:off x="1143344" y="3550783"/>
            <a:ext cx="3194968" cy="685800"/>
          </a:xfrm>
        </p:spPr>
        <p:txBody>
          <a:bodyPr/>
          <a:lstStyle/>
          <a:p>
            <a:r>
              <a:rPr lang="en-AU" b="1" u="sng" dirty="0"/>
              <a:t>Purpose of the Code: </a:t>
            </a:r>
            <a:endParaRPr lang="en-IN" b="1" u="sng" dirty="0"/>
          </a:p>
        </p:txBody>
      </p:sp>
      <p:sp>
        <p:nvSpPr>
          <p:cNvPr id="8" name="Text Placeholder 7"/>
          <p:cNvSpPr>
            <a:spLocks noGrp="1"/>
          </p:cNvSpPr>
          <p:nvPr>
            <p:ph type="body" sz="half" idx="17"/>
          </p:nvPr>
        </p:nvSpPr>
        <p:spPr>
          <a:xfrm>
            <a:off x="1018583" y="4236583"/>
            <a:ext cx="4378640" cy="3724479"/>
          </a:xfrm>
        </p:spPr>
        <p:txBody>
          <a:bodyPr/>
          <a:lstStyle/>
          <a:p>
            <a:r>
              <a:rPr lang="en-AU" sz="1800" dirty="0"/>
              <a:t>The code is specifically designed to </a:t>
            </a:r>
            <a:r>
              <a:rPr lang="en-AU" sz="1800" dirty="0" err="1"/>
              <a:t>analyze</a:t>
            </a:r>
            <a:r>
              <a:rPr lang="en-AU" sz="1800" dirty="0"/>
              <a:t> and visualize the image intensities and their distributions for each class (Lions and Cheetahs). It provides insights into the characteristics and variations of image intensities, facilitating a deeper understanding of the data.</a:t>
            </a:r>
            <a:endParaRPr lang="en-IN" sz="1800" dirty="0"/>
          </a:p>
          <a:p>
            <a:endParaRPr lang="en-IN" dirty="0"/>
          </a:p>
        </p:txBody>
      </p:sp>
    </p:spTree>
    <p:extLst>
      <p:ext uri="{BB962C8B-B14F-4D97-AF65-F5344CB8AC3E}">
        <p14:creationId xmlns:p14="http://schemas.microsoft.com/office/powerpoint/2010/main" val="3999010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851065"/>
          </a:xfrm>
        </p:spPr>
        <p:txBody>
          <a:bodyPr>
            <a:normAutofit fontScale="90000"/>
          </a:bodyPr>
          <a:lstStyle/>
          <a:p>
            <a:r>
              <a:rPr lang="en-AU" b="1" u="sng" dirty="0"/>
              <a:t>Loading and Counting Images</a:t>
            </a:r>
            <a:r>
              <a:rPr lang="en-IN" u="sng" dirty="0"/>
              <a:t/>
            </a:r>
            <a:br>
              <a:rPr lang="en-IN" u="sng" dirty="0"/>
            </a:br>
            <a:endParaRPr lang="en-IN" u="sng" dirty="0"/>
          </a:p>
        </p:txBody>
      </p:sp>
      <p:sp>
        <p:nvSpPr>
          <p:cNvPr id="3" name="Text Placeholder 2"/>
          <p:cNvSpPr>
            <a:spLocks noGrp="1"/>
          </p:cNvSpPr>
          <p:nvPr>
            <p:ph type="body" idx="1"/>
          </p:nvPr>
        </p:nvSpPr>
        <p:spPr>
          <a:xfrm>
            <a:off x="1127918" y="1285050"/>
            <a:ext cx="3196899" cy="685800"/>
          </a:xfrm>
        </p:spPr>
        <p:txBody>
          <a:bodyPr/>
          <a:lstStyle/>
          <a:p>
            <a:r>
              <a:rPr lang="en-AU" b="1" u="sng" dirty="0"/>
              <a:t>Code Snippet: </a:t>
            </a:r>
            <a:endParaRPr lang="en-IN" b="1" u="sng" dirty="0"/>
          </a:p>
        </p:txBody>
      </p:sp>
      <p:sp>
        <p:nvSpPr>
          <p:cNvPr id="4" name="Text Placeholder 3"/>
          <p:cNvSpPr>
            <a:spLocks noGrp="1"/>
          </p:cNvSpPr>
          <p:nvPr>
            <p:ph type="body" sz="half" idx="15"/>
          </p:nvPr>
        </p:nvSpPr>
        <p:spPr>
          <a:xfrm>
            <a:off x="1127918" y="1874712"/>
            <a:ext cx="5641372" cy="1057812"/>
          </a:xfrm>
        </p:spPr>
        <p:txBody>
          <a:bodyPr>
            <a:normAutofit/>
          </a:bodyPr>
          <a:lstStyle/>
          <a:p>
            <a:r>
              <a:rPr lang="en-AU" sz="1800" dirty="0"/>
              <a:t>The code snippet below demonstrates the process of loading images from their respective directories.</a:t>
            </a:r>
            <a:endParaRPr lang="en-IN" sz="1800" dirty="0"/>
          </a:p>
        </p:txBody>
      </p:sp>
      <p:sp>
        <p:nvSpPr>
          <p:cNvPr id="5" name="Text Placeholder 4"/>
          <p:cNvSpPr>
            <a:spLocks noGrp="1"/>
          </p:cNvSpPr>
          <p:nvPr>
            <p:ph type="body" sz="quarter" idx="3"/>
          </p:nvPr>
        </p:nvSpPr>
        <p:spPr>
          <a:xfrm>
            <a:off x="1167429" y="4952011"/>
            <a:ext cx="3184385" cy="498764"/>
          </a:xfrm>
        </p:spPr>
        <p:txBody>
          <a:bodyPr/>
          <a:lstStyle/>
          <a:p>
            <a:r>
              <a:rPr lang="en-AU" b="1" u="sng" dirty="0"/>
              <a:t>Bar Chart</a:t>
            </a:r>
            <a:r>
              <a:rPr lang="en-AU" dirty="0"/>
              <a:t>: </a:t>
            </a:r>
            <a:endParaRPr lang="en-IN" dirty="0"/>
          </a:p>
        </p:txBody>
      </p:sp>
      <p:sp>
        <p:nvSpPr>
          <p:cNvPr id="6" name="Text Placeholder 5"/>
          <p:cNvSpPr>
            <a:spLocks noGrp="1"/>
          </p:cNvSpPr>
          <p:nvPr>
            <p:ph type="body" sz="half" idx="16"/>
          </p:nvPr>
        </p:nvSpPr>
        <p:spPr>
          <a:xfrm>
            <a:off x="2759621" y="5107020"/>
            <a:ext cx="7196447" cy="1590717"/>
          </a:xfrm>
        </p:spPr>
        <p:txBody>
          <a:bodyPr>
            <a:normAutofit/>
          </a:bodyPr>
          <a:lstStyle/>
          <a:p>
            <a:r>
              <a:rPr lang="en-AU" sz="1800" dirty="0"/>
              <a:t>The code visualizes the distribution of images per class using a bar chart. The x-axis represents the classes (Lions and Cheetahs), and the y-axis represents the number of images. The bar chart provides a clear visual comparison of the number of images in each class.</a:t>
            </a:r>
            <a:endParaRPr lang="en-IN" sz="1800" dirty="0"/>
          </a:p>
          <a:p>
            <a:endParaRPr lang="en-IN" dirty="0"/>
          </a:p>
        </p:txBody>
      </p:sp>
      <p:sp>
        <p:nvSpPr>
          <p:cNvPr id="7" name="Text Placeholder 6"/>
          <p:cNvSpPr>
            <a:spLocks noGrp="1"/>
          </p:cNvSpPr>
          <p:nvPr>
            <p:ph type="body" sz="quarter" idx="13"/>
          </p:nvPr>
        </p:nvSpPr>
        <p:spPr>
          <a:xfrm>
            <a:off x="7527377" y="1550177"/>
            <a:ext cx="3725999" cy="685800"/>
          </a:xfrm>
        </p:spPr>
        <p:txBody>
          <a:bodyPr/>
          <a:lstStyle/>
          <a:p>
            <a:r>
              <a:rPr lang="en-AU" b="1" u="sng" dirty="0"/>
              <a:t>Counting Images:</a:t>
            </a:r>
            <a:endParaRPr lang="en-IN" b="1" u="sng" dirty="0"/>
          </a:p>
        </p:txBody>
      </p:sp>
      <p:sp>
        <p:nvSpPr>
          <p:cNvPr id="8" name="Text Placeholder 7"/>
          <p:cNvSpPr>
            <a:spLocks noGrp="1"/>
          </p:cNvSpPr>
          <p:nvPr>
            <p:ph type="body" sz="half" idx="17"/>
          </p:nvPr>
        </p:nvSpPr>
        <p:spPr>
          <a:xfrm>
            <a:off x="7527377" y="2217717"/>
            <a:ext cx="3832877" cy="2063986"/>
          </a:xfrm>
        </p:spPr>
        <p:txBody>
          <a:bodyPr>
            <a:normAutofit/>
          </a:bodyPr>
          <a:lstStyle/>
          <a:p>
            <a:r>
              <a:rPr lang="en-AU" sz="1800" dirty="0"/>
              <a:t>After loading the images, the code counts the number of images in each class using the </a:t>
            </a:r>
            <a:r>
              <a:rPr lang="en-AU" sz="1800" b="1" dirty="0" err="1"/>
              <a:t>len</a:t>
            </a:r>
            <a:r>
              <a:rPr lang="en-AU" sz="1800" b="1" dirty="0"/>
              <a:t>()</a:t>
            </a:r>
            <a:r>
              <a:rPr lang="en-AU" sz="1800" dirty="0"/>
              <a:t> function on the respective image lists (</a:t>
            </a:r>
            <a:r>
              <a:rPr lang="en-AU" sz="1800" b="1" dirty="0" err="1"/>
              <a:t>lion_images</a:t>
            </a:r>
            <a:r>
              <a:rPr lang="en-AU" sz="1800" dirty="0"/>
              <a:t> and </a:t>
            </a:r>
            <a:r>
              <a:rPr lang="en-AU" sz="1800" b="1" dirty="0" err="1"/>
              <a:t>cheetah_images</a:t>
            </a:r>
            <a:r>
              <a:rPr lang="en-AU" sz="1800" dirty="0"/>
              <a:t>).</a:t>
            </a:r>
            <a:endParaRPr lang="en-IN" sz="1800" dirty="0"/>
          </a:p>
          <a:p>
            <a:endParaRPr lang="en-IN" sz="1800" dirty="0"/>
          </a:p>
        </p:txBody>
      </p:sp>
      <p:pic>
        <p:nvPicPr>
          <p:cNvPr id="9" name="Picture 8"/>
          <p:cNvPicPr/>
          <p:nvPr/>
        </p:nvPicPr>
        <p:blipFill>
          <a:blip r:embed="rId2"/>
          <a:stretch>
            <a:fillRect/>
          </a:stretch>
        </p:blipFill>
        <p:spPr>
          <a:xfrm>
            <a:off x="1178530" y="2646300"/>
            <a:ext cx="5925766" cy="230571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52632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5" y="195502"/>
            <a:ext cx="9684223" cy="1455877"/>
          </a:xfrm>
        </p:spPr>
        <p:txBody>
          <a:bodyPr>
            <a:normAutofit/>
          </a:bodyPr>
          <a:lstStyle/>
          <a:p>
            <a:r>
              <a:rPr lang="en-AU" b="1" u="sng" dirty="0"/>
              <a:t>Displaying Example Images</a:t>
            </a:r>
            <a:r>
              <a:rPr lang="en-IN" u="sng" dirty="0"/>
              <a:t/>
            </a:r>
            <a:br>
              <a:rPr lang="en-IN" u="sng" dirty="0"/>
            </a:br>
            <a:endParaRPr lang="en-IN" u="sng" dirty="0"/>
          </a:p>
        </p:txBody>
      </p:sp>
      <p:sp>
        <p:nvSpPr>
          <p:cNvPr id="3" name="Content Placeholder 2"/>
          <p:cNvSpPr>
            <a:spLocks noGrp="1"/>
          </p:cNvSpPr>
          <p:nvPr>
            <p:ph sz="half" idx="1"/>
          </p:nvPr>
        </p:nvSpPr>
        <p:spPr>
          <a:xfrm>
            <a:off x="928048" y="1382855"/>
            <a:ext cx="4678253" cy="4449288"/>
          </a:xfrm>
        </p:spPr>
        <p:txBody>
          <a:bodyPr/>
          <a:lstStyle/>
          <a:p>
            <a:pPr marL="0" indent="0">
              <a:buNone/>
            </a:pPr>
            <a:r>
              <a:rPr lang="en-AU" b="1" u="sng" dirty="0"/>
              <a:t>Code Snippet</a:t>
            </a:r>
            <a:r>
              <a:rPr lang="en-AU" dirty="0"/>
              <a:t>: </a:t>
            </a:r>
          </a:p>
          <a:p>
            <a:pPr marL="0" indent="0">
              <a:buNone/>
            </a:pPr>
            <a:r>
              <a:rPr lang="en-AU" sz="1800" dirty="0">
                <a:latin typeface="Arial Rounded MT Bold" panose="020F0704030504030204" pitchFamily="34" charset="0"/>
              </a:rPr>
              <a:t>The code snippet below demonstrates how to display example images from each class.</a:t>
            </a:r>
            <a:br>
              <a:rPr lang="en-AU" sz="1800" dirty="0">
                <a:latin typeface="Arial Rounded MT Bold" panose="020F0704030504030204" pitchFamily="34" charset="0"/>
              </a:rPr>
            </a:br>
            <a:endParaRPr lang="en-IN" sz="1800" dirty="0">
              <a:latin typeface="Arial Rounded MT Bold" panose="020F0704030504030204" pitchFamily="34" charset="0"/>
            </a:endParaRPr>
          </a:p>
        </p:txBody>
      </p:sp>
      <p:pic>
        <p:nvPicPr>
          <p:cNvPr id="5" name="Picture 4"/>
          <p:cNvPicPr/>
          <p:nvPr/>
        </p:nvPicPr>
        <p:blipFill>
          <a:blip r:embed="rId2"/>
          <a:stretch>
            <a:fillRect/>
          </a:stretch>
        </p:blipFill>
        <p:spPr>
          <a:xfrm>
            <a:off x="5595583" y="1187354"/>
            <a:ext cx="5936776" cy="1856097"/>
          </a:xfrm>
          <a:prstGeom prst="rect">
            <a:avLst/>
          </a:prstGeom>
          <a:ln>
            <a:noFill/>
          </a:ln>
          <a:effectLst>
            <a:outerShdw blurRad="190500" algn="tl" rotWithShape="0">
              <a:srgbClr val="000000">
                <a:alpha val="70000"/>
              </a:srgbClr>
            </a:outerShdw>
          </a:effectLst>
        </p:spPr>
      </p:pic>
      <p:sp>
        <p:nvSpPr>
          <p:cNvPr id="7" name="Rectangle 2"/>
          <p:cNvSpPr>
            <a:spLocks noGrp="1" noChangeArrowheads="1"/>
          </p:cNvSpPr>
          <p:nvPr>
            <p:ph sz="half" idx="2"/>
          </p:nvPr>
        </p:nvSpPr>
        <p:spPr bwMode="auto">
          <a:xfrm>
            <a:off x="818866" y="3603508"/>
            <a:ext cx="5642894" cy="2693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400" i="0" u="none" strike="noStrike" cap="none" normalizeH="0" baseline="0" dirty="0">
                <a:ln>
                  <a:noFill/>
                </a:ln>
                <a:effectLst/>
                <a:latin typeface="Arial Rounded MT Bold" panose="020F0704030504030204" pitchFamily="34" charset="0"/>
                <a:ea typeface="Calibri" panose="020F0502020204030204" pitchFamily="34" charset="0"/>
                <a:cs typeface="Segoe UI" panose="020B0502040204020203" pitchFamily="34" charset="0"/>
              </a:rPr>
              <a:t>Example Images: The code selects 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400" i="0" u="none" strike="noStrike" cap="none" normalizeH="0" baseline="0" dirty="0">
                <a:ln>
                  <a:noFill/>
                </a:ln>
                <a:effectLst/>
                <a:latin typeface="Arial Rounded MT Bold" panose="020F0704030504030204" pitchFamily="34" charset="0"/>
                <a:ea typeface="Calibri" panose="020F0502020204030204" pitchFamily="34" charset="0"/>
                <a:cs typeface="Segoe UI" panose="020B0502040204020203" pitchFamily="34" charset="0"/>
              </a:rPr>
              <a:t> displays example images from each class.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400" i="0" u="none" strike="noStrike" cap="none" normalizeH="0" baseline="0" dirty="0">
                <a:ln>
                  <a:noFill/>
                </a:ln>
                <a:effectLst/>
                <a:latin typeface="Arial Rounded MT Bold" panose="020F0704030504030204" pitchFamily="34" charset="0"/>
                <a:ea typeface="Calibri" panose="020F0502020204030204" pitchFamily="34" charset="0"/>
                <a:cs typeface="Segoe UI" panose="020B0502040204020203" pitchFamily="34" charset="0"/>
              </a:rPr>
              <a:t>In this example, the first image from the list of images (</a:t>
            </a:r>
            <a:r>
              <a:rPr kumimoji="0" lang="en-AU" altLang="en-US" sz="1400" i="0" u="none" strike="noStrike" cap="none" normalizeH="0" baseline="0" dirty="0">
                <a:ln>
                  <a:noFill/>
                </a:ln>
                <a:effectLst/>
                <a:latin typeface="Arial Rounded MT Bold" panose="020F0704030504030204" pitchFamily="34" charset="0"/>
                <a:ea typeface="Calibri" panose="020F0502020204030204" pitchFamily="34" charset="0"/>
                <a:cs typeface="Courier New" panose="02070309020205020404" pitchFamily="49" charset="0"/>
              </a:rPr>
              <a:t>images[0]</a:t>
            </a:r>
            <a:r>
              <a:rPr kumimoji="0" lang="en-AU" altLang="en-US" sz="1400" i="0" u="none" strike="noStrike" cap="none" normalizeH="0" baseline="0" dirty="0">
                <a:ln>
                  <a:noFill/>
                </a:ln>
                <a:effectLst/>
                <a:latin typeface="Arial Rounded MT Bold" panose="020F0704030504030204" pitchFamily="34" charset="0"/>
                <a:ea typeface="Calibri" panose="020F0502020204030204" pitchFamily="34" charset="0"/>
                <a:cs typeface="Segoe UI" panose="020B0502040204020203" pitchFamily="34" charset="0"/>
              </a:rPr>
              <a:t>) represents a lion, 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400" i="0" u="none" strike="noStrike" cap="none" normalizeH="0" baseline="0" dirty="0">
                <a:ln>
                  <a:noFill/>
                </a:ln>
                <a:effectLst/>
                <a:latin typeface="Arial Rounded MT Bold" panose="020F0704030504030204" pitchFamily="34" charset="0"/>
                <a:ea typeface="Calibri" panose="020F0502020204030204" pitchFamily="34" charset="0"/>
                <a:cs typeface="Segoe UI" panose="020B0502040204020203" pitchFamily="34" charset="0"/>
              </a:rPr>
              <a:t> the last image from the list (</a:t>
            </a:r>
            <a:r>
              <a:rPr kumimoji="0" lang="en-AU" altLang="en-US" sz="1400" i="0" u="none" strike="noStrike" cap="none" normalizeH="0" baseline="0" dirty="0">
                <a:ln>
                  <a:noFill/>
                </a:ln>
                <a:effectLst/>
                <a:latin typeface="Arial Rounded MT Bold" panose="020F0704030504030204" pitchFamily="34" charset="0"/>
                <a:ea typeface="Calibri" panose="020F0502020204030204" pitchFamily="34" charset="0"/>
                <a:cs typeface="Courier New" panose="02070309020205020404" pitchFamily="49" charset="0"/>
              </a:rPr>
              <a:t>images[-1]</a:t>
            </a:r>
            <a:r>
              <a:rPr kumimoji="0" lang="en-AU" altLang="en-US" sz="1400" i="0" u="none" strike="noStrike" cap="none" normalizeH="0" baseline="0" dirty="0">
                <a:ln>
                  <a:noFill/>
                </a:ln>
                <a:effectLst/>
                <a:latin typeface="Arial Rounded MT Bold" panose="020F0704030504030204" pitchFamily="34" charset="0"/>
                <a:ea typeface="Calibri" panose="020F0502020204030204" pitchFamily="34" charset="0"/>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400" i="0" u="none" strike="noStrike" cap="none" normalizeH="0" baseline="0" dirty="0">
                <a:ln>
                  <a:noFill/>
                </a:ln>
                <a:effectLst/>
                <a:latin typeface="Arial Rounded MT Bold" panose="020F0704030504030204" pitchFamily="34" charset="0"/>
                <a:ea typeface="Calibri" panose="020F0502020204030204" pitchFamily="34" charset="0"/>
                <a:cs typeface="Segoe UI" panose="020B0502040204020203" pitchFamily="34" charset="0"/>
              </a:rPr>
              <a:t>represents a cheetah. The code uses </a:t>
            </a:r>
            <a:r>
              <a:rPr kumimoji="0" lang="en-AU" altLang="en-US" sz="1400" i="0" u="none" strike="noStrike" cap="none" normalizeH="0" baseline="0" dirty="0" err="1">
                <a:ln>
                  <a:noFill/>
                </a:ln>
                <a:effectLst/>
                <a:latin typeface="Arial Rounded MT Bold" panose="020F0704030504030204" pitchFamily="34" charset="0"/>
                <a:ea typeface="Calibri" panose="020F0502020204030204" pitchFamily="34" charset="0"/>
                <a:cs typeface="Courier New" panose="02070309020205020404" pitchFamily="49" charset="0"/>
              </a:rPr>
              <a:t>imshow</a:t>
            </a:r>
            <a:r>
              <a:rPr kumimoji="0" lang="en-AU" altLang="en-US" sz="1400" i="0" u="none" strike="noStrike" cap="none" normalizeH="0" baseline="0" dirty="0">
                <a:ln>
                  <a:noFill/>
                </a:ln>
                <a:effectLst/>
                <a:latin typeface="Arial Rounded MT Bold" panose="020F0704030504030204" pitchFamily="34" charset="0"/>
                <a:ea typeface="Calibri" panose="020F0502020204030204" pitchFamily="34" charset="0"/>
                <a:cs typeface="Courier New" panose="02070309020205020404" pitchFamily="49" charset="0"/>
              </a:rPr>
              <a:t>()</a:t>
            </a:r>
            <a:r>
              <a:rPr kumimoji="0" lang="en-AU" altLang="en-US" sz="1400" i="0" u="none" strike="noStrike" cap="none" normalizeH="0" baseline="0" dirty="0">
                <a:ln>
                  <a:noFill/>
                </a:ln>
                <a:effectLst/>
                <a:latin typeface="Arial Rounded MT Bold" panose="020F0704030504030204" pitchFamily="34" charset="0"/>
                <a:ea typeface="Calibri" panose="020F0502020204030204" pitchFamily="34" charset="0"/>
                <a:cs typeface="Segoe UI" panose="020B0502040204020203" pitchFamily="34" charset="0"/>
              </a:rPr>
              <a:t> function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400" i="0" u="none" strike="noStrike" cap="none" normalizeH="0" baseline="0" dirty="0">
                <a:ln>
                  <a:noFill/>
                </a:ln>
                <a:effectLst/>
                <a:latin typeface="Arial Rounded MT Bold" panose="020F0704030504030204" pitchFamily="34" charset="0"/>
                <a:ea typeface="Calibri" panose="020F0502020204030204" pitchFamily="34" charset="0"/>
                <a:cs typeface="Segoe UI" panose="020B0502040204020203" pitchFamily="34" charset="0"/>
              </a:rPr>
              <a:t>from </a:t>
            </a:r>
            <a:r>
              <a:rPr kumimoji="0" lang="en-AU" altLang="en-US" sz="1400" i="0" u="none" strike="noStrike" cap="none" normalizeH="0" baseline="0" dirty="0" err="1">
                <a:ln>
                  <a:noFill/>
                </a:ln>
                <a:effectLst/>
                <a:latin typeface="Arial Rounded MT Bold" panose="020F0704030504030204" pitchFamily="34" charset="0"/>
                <a:ea typeface="Calibri" panose="020F0502020204030204" pitchFamily="34" charset="0"/>
                <a:cs typeface="Segoe UI" panose="020B0502040204020203" pitchFamily="34" charset="0"/>
              </a:rPr>
              <a:t>Matplotlib</a:t>
            </a:r>
            <a:r>
              <a:rPr kumimoji="0" lang="en-AU" altLang="en-US" sz="1400" i="0" u="none" strike="noStrike" cap="none" normalizeH="0" baseline="0" dirty="0">
                <a:ln>
                  <a:noFill/>
                </a:ln>
                <a:effectLst/>
                <a:latin typeface="Arial Rounded MT Bold" panose="020F0704030504030204" pitchFamily="34" charset="0"/>
                <a:ea typeface="Calibri" panose="020F0502020204030204" pitchFamily="34" charset="0"/>
                <a:cs typeface="Segoe UI" panose="020B0502040204020203" pitchFamily="34" charset="0"/>
              </a:rPr>
              <a:t> to display the images, and </a:t>
            </a:r>
            <a:r>
              <a:rPr kumimoji="0" lang="en-AU" altLang="en-US" sz="1400" i="0" u="none" strike="noStrike" cap="none" normalizeH="0" baseline="0" dirty="0" err="1">
                <a:ln>
                  <a:noFill/>
                </a:ln>
                <a:effectLst/>
                <a:latin typeface="Arial Rounded MT Bold" panose="020F0704030504030204" pitchFamily="34" charset="0"/>
                <a:ea typeface="Calibri" panose="020F0502020204030204" pitchFamily="34" charset="0"/>
                <a:cs typeface="Courier New" panose="02070309020205020404" pitchFamily="49" charset="0"/>
              </a:rPr>
              <a:t>set_title</a:t>
            </a:r>
            <a:r>
              <a:rPr kumimoji="0" lang="en-AU" altLang="en-US" sz="1400" i="0" u="none" strike="noStrike" cap="none" normalizeH="0" baseline="0" dirty="0">
                <a:ln>
                  <a:noFill/>
                </a:ln>
                <a:effectLst/>
                <a:latin typeface="Arial Rounded MT Bold" panose="020F0704030504030204" pitchFamily="34" charset="0"/>
                <a:ea typeface="Calibri" panose="020F0502020204030204" pitchFamily="34"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400" i="0" u="none" strike="noStrike" cap="none" normalizeH="0" baseline="0" dirty="0">
                <a:ln>
                  <a:noFill/>
                </a:ln>
                <a:effectLst/>
                <a:latin typeface="Arial Rounded MT Bold" panose="020F0704030504030204" pitchFamily="34" charset="0"/>
                <a:ea typeface="Calibri" panose="020F0502020204030204" pitchFamily="34" charset="0"/>
                <a:cs typeface="Segoe UI" panose="020B0502040204020203" pitchFamily="34" charset="0"/>
              </a:rPr>
              <a:t> function to assign the corresponding class label 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400" i="0" u="none" strike="noStrike" cap="none" normalizeH="0" baseline="0" dirty="0">
                <a:ln>
                  <a:noFill/>
                </a:ln>
                <a:effectLst/>
                <a:latin typeface="Arial Rounded MT Bold" panose="020F0704030504030204" pitchFamily="34" charset="0"/>
                <a:ea typeface="Calibri" panose="020F0502020204030204" pitchFamily="34" charset="0"/>
                <a:cs typeface="Segoe UI" panose="020B0502040204020203" pitchFamily="34" charset="0"/>
              </a:rPr>
              <a:t> the title of each image</a:t>
            </a:r>
            <a:r>
              <a:rPr kumimoji="0" lang="en-AU" altLang="en-US" sz="1400" b="0" i="0" u="none" strike="noStrike" cap="none" normalizeH="0" baseline="0" dirty="0">
                <a:ln>
                  <a:noFill/>
                </a:ln>
                <a:solidFill>
                  <a:srgbClr val="374151"/>
                </a:solidFill>
                <a:effectLst/>
                <a:latin typeface="Arial Rounded MT Bold" panose="020F0704030504030204" pitchFamily="34" charset="0"/>
                <a:ea typeface="Calibri" panose="020F0502020204030204" pitchFamily="34" charset="0"/>
                <a:cs typeface="Segoe UI" panose="020B0502040204020203" pitchFamily="34" charset="0"/>
              </a:rPr>
              <a:t>.</a:t>
            </a:r>
            <a:br>
              <a:rPr kumimoji="0" lang="en-AU" altLang="en-US" sz="1400" b="0" i="0" u="none" strike="noStrike" cap="none" normalizeH="0" baseline="0" dirty="0">
                <a:ln>
                  <a:noFill/>
                </a:ln>
                <a:solidFill>
                  <a:srgbClr val="374151"/>
                </a:solidFill>
                <a:effectLst/>
                <a:latin typeface="Arial Rounded MT Bold" panose="020F0704030504030204" pitchFamily="34" charset="0"/>
                <a:ea typeface="Calibri" panose="020F0502020204030204" pitchFamily="34" charset="0"/>
                <a:cs typeface="Segoe UI" panose="020B0502040204020203" pitchFamily="34" charset="0"/>
              </a:rPr>
            </a:br>
            <a:endParaRPr kumimoji="0" lang="en-AU" altLang="en-US" sz="1400" b="0" i="0" u="none" strike="noStrike" cap="none" normalizeH="0" baseline="0" dirty="0">
              <a:ln>
                <a:noFill/>
              </a:ln>
              <a:solidFill>
                <a:srgbClr val="374151"/>
              </a:solidFill>
              <a:effectLst/>
              <a:latin typeface="Arial Rounded MT Bold" panose="020F0704030504030204" pitchFamily="34" charset="0"/>
              <a:ea typeface="Calibri" panose="020F0502020204030204"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100" b="0" i="0" u="none" strike="noStrike" cap="none" normalizeH="0" baseline="0" dirty="0">
                <a:ln>
                  <a:noFill/>
                </a:ln>
                <a:solidFill>
                  <a:srgbClr val="374151"/>
                </a:solidFill>
                <a:effectLst/>
                <a:latin typeface="Segoe UI" panose="020B0502040204020203" pitchFamily="34" charset="0"/>
                <a:ea typeface="Calibri" panose="020F0502020204030204" pitchFamily="34" charset="0"/>
                <a:cs typeface="Segoe UI" panose="020B0502040204020203" pitchFamily="34" charset="0"/>
              </a:rPr>
              <a:t/>
            </a:r>
            <a:br>
              <a:rPr kumimoji="0" lang="en-AU" altLang="en-US" sz="1100" b="0" i="0" u="none" strike="noStrike" cap="none" normalizeH="0" baseline="0" dirty="0">
                <a:ln>
                  <a:noFill/>
                </a:ln>
                <a:solidFill>
                  <a:srgbClr val="374151"/>
                </a:solidFill>
                <a:effectLst/>
                <a:latin typeface="Segoe UI" panose="020B0502040204020203" pitchFamily="34" charset="0"/>
                <a:ea typeface="Calibri" panose="020F0502020204030204" pitchFamily="34" charset="0"/>
                <a:cs typeface="Segoe UI" panose="020B0502040204020203" pitchFamily="34" charset="0"/>
              </a:rPr>
            </a:br>
            <a:endParaRPr kumimoji="0" lang="en-AU"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5735492" y="3489913"/>
            <a:ext cx="5667675" cy="2920234"/>
          </a:xfrm>
          <a:prstGeom prst="rect">
            <a:avLst/>
          </a:prstGeom>
          <a:ln>
            <a:noFill/>
          </a:ln>
          <a:effectLst>
            <a:outerShdw blurRad="190500" algn="tl" rotWithShape="0">
              <a:srgbClr val="000000">
                <a:alpha val="70000"/>
              </a:srgbClr>
            </a:outerShdw>
          </a:effectLst>
        </p:spPr>
      </p:pic>
      <p:sp>
        <p:nvSpPr>
          <p:cNvPr id="4"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100" b="0" i="0" u="none" strike="noStrike" cap="none" normalizeH="0" baseline="0">
                <a:ln>
                  <a:noFill/>
                </a:ln>
                <a:solidFill>
                  <a:srgbClr val="374151"/>
                </a:solidFill>
                <a:effectLst/>
                <a:latin typeface="Segoe UI" panose="020B0502040204020203" pitchFamily="34" charset="0"/>
                <a:ea typeface="Calibri" panose="020F0502020204030204" pitchFamily="34" charset="0"/>
                <a:cs typeface="Segoe UI" panose="020B0502040204020203" pitchFamily="34" charset="0"/>
              </a:rPr>
              <a:t>(</a:t>
            </a:r>
            <a:r>
              <a:rPr kumimoji="0" lang="en-AU" altLang="en-US" sz="1000" b="1" i="0" u="none" strike="noStrike" cap="none" normalizeH="0" baseline="0">
                <a:ln>
                  <a:noFill/>
                </a:ln>
                <a:solidFill>
                  <a:schemeClr val="tx1"/>
                </a:solidFill>
                <a:effectLst/>
                <a:latin typeface="Ubuntu Mono"/>
                <a:ea typeface="Calibri" panose="020F0502020204030204" pitchFamily="34" charset="0"/>
                <a:cs typeface="Courier New" panose="02070309020205020404" pitchFamily="49" charset="0"/>
              </a:rPr>
              <a:t>images[0]</a:t>
            </a:r>
            <a:r>
              <a:rPr kumimoji="0" lang="en-AU" altLang="en-US" sz="1100" b="0" i="0" u="none" strike="noStrike" cap="none" normalizeH="0" baseline="0">
                <a:ln>
                  <a:noFill/>
                </a:ln>
                <a:solidFill>
                  <a:srgbClr val="374151"/>
                </a:solidFill>
                <a:effectLst/>
                <a:latin typeface="Segoe UI" panose="020B0502040204020203" pitchFamily="34" charset="0"/>
                <a:ea typeface="Calibri" panose="020F0502020204030204" pitchFamily="34" charset="0"/>
                <a:cs typeface="Segoe UI" panose="020B0502040204020203" pitchFamily="34" charset="0"/>
              </a:rPr>
              <a:t>)</a:t>
            </a:r>
            <a:r>
              <a:rPr kumimoji="0" lang="en-AU" altLang="en-US" sz="1100" b="0" i="0" u="none" strike="noStrike" cap="none" normalizeH="0" baseline="0">
                <a:ln>
                  <a:noFill/>
                </a:ln>
                <a:solidFill>
                  <a:schemeClr val="tx1"/>
                </a:solidFill>
                <a:effectLst/>
              </a:rPr>
              <a:t> </a:t>
            </a:r>
            <a:endParaRPr kumimoji="0" lang="en-AU"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6074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967" y="163554"/>
            <a:ext cx="9380877" cy="1014483"/>
          </a:xfrm>
        </p:spPr>
        <p:txBody>
          <a:bodyPr/>
          <a:lstStyle/>
          <a:p>
            <a:r>
              <a:rPr lang="en-AU" b="1" u="sng" dirty="0"/>
              <a:t>Calculating Mean and Standard Deviation</a:t>
            </a:r>
            <a:endParaRPr lang="en-IN" u="sng" dirty="0"/>
          </a:p>
        </p:txBody>
      </p:sp>
      <p:sp>
        <p:nvSpPr>
          <p:cNvPr id="3" name="Content Placeholder 2"/>
          <p:cNvSpPr>
            <a:spLocks noGrp="1"/>
          </p:cNvSpPr>
          <p:nvPr>
            <p:ph idx="1"/>
          </p:nvPr>
        </p:nvSpPr>
        <p:spPr>
          <a:xfrm>
            <a:off x="6009405" y="3994276"/>
            <a:ext cx="5527343" cy="2657902"/>
          </a:xfrm>
        </p:spPr>
        <p:txBody>
          <a:bodyPr>
            <a:normAutofit lnSpcReduction="10000"/>
          </a:bodyPr>
          <a:lstStyle/>
          <a:p>
            <a:r>
              <a:rPr lang="en-AU" sz="1800" dirty="0"/>
              <a:t>Importance of Mean and Standard Deviation: Mean and standard deviation are important statistical measures for understanding image characteristics. The mean intensity represents the average brightness level of the image, while the standard deviation indicates the variation or spread of intensities. </a:t>
            </a:r>
            <a:r>
              <a:rPr lang="en-AU" sz="1800" dirty="0" err="1"/>
              <a:t>Analyzing</a:t>
            </a:r>
            <a:r>
              <a:rPr lang="en-AU" sz="1800" dirty="0"/>
              <a:t> these measures helps in identifying differences and patterns in image data between different classes.</a:t>
            </a:r>
            <a:endParaRPr lang="en-IN" sz="1800" dirty="0"/>
          </a:p>
          <a:p>
            <a:endParaRPr lang="en-IN" sz="1800" dirty="0"/>
          </a:p>
        </p:txBody>
      </p:sp>
      <p:sp>
        <p:nvSpPr>
          <p:cNvPr id="4" name="Text Placeholder 3"/>
          <p:cNvSpPr>
            <a:spLocks noGrp="1"/>
          </p:cNvSpPr>
          <p:nvPr>
            <p:ph type="body" sz="half" idx="2"/>
          </p:nvPr>
        </p:nvSpPr>
        <p:spPr>
          <a:xfrm>
            <a:off x="827646" y="1178037"/>
            <a:ext cx="10841190" cy="5315803"/>
          </a:xfrm>
        </p:spPr>
        <p:txBody>
          <a:bodyPr/>
          <a:lstStyle/>
          <a:p>
            <a:r>
              <a:rPr lang="en-AU" sz="1800" b="1" dirty="0"/>
              <a:t>Code Snippet</a:t>
            </a:r>
            <a:r>
              <a:rPr lang="en-AU" sz="1800" dirty="0"/>
              <a:t>: The code snippet below demonstrates how to calculate the mean and standard deviation of image intensities for each class.</a:t>
            </a:r>
            <a:endParaRPr lang="en-IN" sz="1800" dirty="0"/>
          </a:p>
          <a:p>
            <a:endParaRPr lang="en-IN" dirty="0"/>
          </a:p>
        </p:txBody>
      </p:sp>
      <p:pic>
        <p:nvPicPr>
          <p:cNvPr id="5" name="Picture 4"/>
          <p:cNvPicPr/>
          <p:nvPr/>
        </p:nvPicPr>
        <p:blipFill>
          <a:blip r:embed="rId2"/>
          <a:stretch>
            <a:fillRect/>
          </a:stretch>
        </p:blipFill>
        <p:spPr>
          <a:xfrm>
            <a:off x="1318967" y="1870661"/>
            <a:ext cx="9075763" cy="1839669"/>
          </a:xfrm>
          <a:prstGeom prst="rect">
            <a:avLst/>
          </a:prstGeom>
          <a:ln>
            <a:noFill/>
          </a:ln>
          <a:effectLst>
            <a:outerShdw blurRad="190500" algn="tl" rotWithShape="0">
              <a:srgbClr val="000000">
                <a:alpha val="70000"/>
              </a:srgbClr>
            </a:outerShdw>
          </a:effectLst>
        </p:spPr>
      </p:pic>
      <p:sp>
        <p:nvSpPr>
          <p:cNvPr id="8" name="Rectangle 7"/>
          <p:cNvSpPr/>
          <p:nvPr/>
        </p:nvSpPr>
        <p:spPr>
          <a:xfrm>
            <a:off x="534220" y="3835938"/>
            <a:ext cx="5322628" cy="1754326"/>
          </a:xfrm>
          <a:prstGeom prst="rect">
            <a:avLst/>
          </a:prstGeom>
        </p:spPr>
        <p:txBody>
          <a:bodyPr wrap="square">
            <a:spAutoFit/>
          </a:bodyPr>
          <a:lstStyle/>
          <a:p>
            <a:pPr marL="285750" indent="-285750">
              <a:buFont typeface="Arial" panose="020B0604020202020204" pitchFamily="34" charset="0"/>
              <a:buChar char="•"/>
            </a:pPr>
            <a:r>
              <a:rPr lang="en-US" b="1" dirty="0"/>
              <a:t>Converting Images to Grayscale</a:t>
            </a:r>
            <a:r>
              <a:rPr lang="en-US" dirty="0"/>
              <a:t>: Before calculating the mean and standard deviation, the code converts the images to grayscale using cv2.cvtColor() function from </a:t>
            </a:r>
            <a:r>
              <a:rPr lang="en-US" dirty="0" err="1"/>
              <a:t>OpenCV</a:t>
            </a:r>
            <a:r>
              <a:rPr lang="en-US" dirty="0"/>
              <a:t>. Converting to grayscale simplifies the image data to a single intensity channel, making it easier to calculate statistics.</a:t>
            </a:r>
          </a:p>
        </p:txBody>
      </p:sp>
    </p:spTree>
    <p:extLst>
      <p:ext uri="{BB962C8B-B14F-4D97-AF65-F5344CB8AC3E}">
        <p14:creationId xmlns:p14="http://schemas.microsoft.com/office/powerpoint/2010/main" val="1472121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286604"/>
            <a:ext cx="7860817" cy="914400"/>
          </a:xfrm>
        </p:spPr>
        <p:txBody>
          <a:bodyPr/>
          <a:lstStyle/>
          <a:p>
            <a:r>
              <a:rPr lang="en-AU" b="1" dirty="0"/>
              <a:t>Box Plots</a:t>
            </a:r>
            <a:endParaRPr lang="en-IN" dirty="0"/>
          </a:p>
        </p:txBody>
      </p:sp>
      <p:sp>
        <p:nvSpPr>
          <p:cNvPr id="3" name="Content Placeholder 2"/>
          <p:cNvSpPr>
            <a:spLocks noGrp="1"/>
          </p:cNvSpPr>
          <p:nvPr>
            <p:ph idx="1"/>
          </p:nvPr>
        </p:nvSpPr>
        <p:spPr>
          <a:xfrm>
            <a:off x="6691952" y="1678674"/>
            <a:ext cx="4908645" cy="4940489"/>
          </a:xfrm>
        </p:spPr>
        <p:txBody>
          <a:bodyPr>
            <a:normAutofit fontScale="70000" lnSpcReduction="20000"/>
          </a:bodyPr>
          <a:lstStyle/>
          <a:p>
            <a:r>
              <a:rPr lang="en-US" b="1" dirty="0"/>
              <a:t>Mean Intensity Box Plots: </a:t>
            </a:r>
            <a:r>
              <a:rPr lang="en-US" dirty="0"/>
              <a:t>The code generates two subplots, where the first subplot displays the box plot for the mean intensity of cheetah images, and the second subplot displays the box plot for the mean intensity of lion images. Box plots provide a visual representation of the distribution of intensities, including the median, quartiles, and any outliers.</a:t>
            </a:r>
          </a:p>
          <a:p>
            <a:r>
              <a:rPr lang="en-US" b="1" dirty="0"/>
              <a:t>Standard Deviation Box Plots: </a:t>
            </a:r>
            <a:r>
              <a:rPr lang="en-US" dirty="0"/>
              <a:t>Similarly, the code generates two subplots for the standard deviation of intensities. The first subplot shows the box plot for the standard deviation of cheetah images, while the second subplot shows the box plot for the standard deviation of lion images. These box plots help in understanding the variability or spread of intensities within each class.</a:t>
            </a:r>
            <a:endParaRPr lang="en-IN" dirty="0"/>
          </a:p>
        </p:txBody>
      </p:sp>
      <p:sp>
        <p:nvSpPr>
          <p:cNvPr id="4" name="Text Placeholder 3"/>
          <p:cNvSpPr>
            <a:spLocks noGrp="1"/>
          </p:cNvSpPr>
          <p:nvPr>
            <p:ph type="body" sz="half" idx="2"/>
          </p:nvPr>
        </p:nvSpPr>
        <p:spPr>
          <a:xfrm>
            <a:off x="832805" y="1201004"/>
            <a:ext cx="10358359" cy="3541714"/>
          </a:xfrm>
        </p:spPr>
        <p:txBody>
          <a:bodyPr/>
          <a:lstStyle/>
          <a:p>
            <a:r>
              <a:rPr lang="en-AU" sz="1800" b="1" dirty="0"/>
              <a:t>Code Snippe</a:t>
            </a:r>
            <a:r>
              <a:rPr lang="en-AU" sz="1800" dirty="0"/>
              <a:t>t: The code snippet below demonstrates how to create box plots for visualizing the distribution of image intensities.</a:t>
            </a:r>
            <a:endParaRPr lang="en-IN" sz="1800" dirty="0"/>
          </a:p>
          <a:p>
            <a:endParaRPr lang="en-IN" dirty="0"/>
          </a:p>
        </p:txBody>
      </p:sp>
      <p:pic>
        <p:nvPicPr>
          <p:cNvPr id="5" name="Picture 4"/>
          <p:cNvPicPr/>
          <p:nvPr/>
        </p:nvPicPr>
        <p:blipFill>
          <a:blip r:embed="rId2"/>
          <a:stretch>
            <a:fillRect/>
          </a:stretch>
        </p:blipFill>
        <p:spPr>
          <a:xfrm>
            <a:off x="832805" y="1951631"/>
            <a:ext cx="5595291" cy="3862316"/>
          </a:xfrm>
          <a:prstGeom prst="rect">
            <a:avLst/>
          </a:prstGeom>
        </p:spPr>
      </p:pic>
    </p:spTree>
    <p:extLst>
      <p:ext uri="{BB962C8B-B14F-4D97-AF65-F5344CB8AC3E}">
        <p14:creationId xmlns:p14="http://schemas.microsoft.com/office/powerpoint/2010/main" val="877135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10">
            <a:extLst>
              <a:ext uri="{FF2B5EF4-FFF2-40B4-BE49-F238E27FC236}">
                <a16:creationId xmlns:a16="http://schemas.microsoft.com/office/drawing/2014/main" id="{E79AA19A-D2E5-47F2-AF0A-1AF60D42CC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8" name="Picture 2">
            <a:extLst>
              <a:ext uri="{FF2B5EF4-FFF2-40B4-BE49-F238E27FC236}">
                <a16:creationId xmlns:a16="http://schemas.microsoft.com/office/drawing/2014/main" id="{91A1E618-D29E-4367-8C34-500E34D05B1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783" y="0"/>
            <a:ext cx="12188952" cy="6858000"/>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grpSp>
        <p:nvGrpSpPr>
          <p:cNvPr id="15" name="Group 14">
            <a:extLst>
              <a:ext uri="{FF2B5EF4-FFF2-40B4-BE49-F238E27FC236}">
                <a16:creationId xmlns:a16="http://schemas.microsoft.com/office/drawing/2014/main" id="{81F2BFD0-D896-4BA3-BA8F-0C866BD0246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16" name="Rectangle 5">
              <a:extLst>
                <a:ext uri="{FF2B5EF4-FFF2-40B4-BE49-F238E27FC236}">
                  <a16:creationId xmlns:a16="http://schemas.microsoft.com/office/drawing/2014/main" id="{E768552D-D282-4F68-A829-290A4E83179E}"/>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7" name="Freeform 6">
              <a:extLst>
                <a:ext uri="{FF2B5EF4-FFF2-40B4-BE49-F238E27FC236}">
                  <a16:creationId xmlns:a16="http://schemas.microsoft.com/office/drawing/2014/main" id="{B24AFF31-9CD5-4E66-92F8-23BBAA24FB6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7">
              <a:extLst>
                <a:ext uri="{FF2B5EF4-FFF2-40B4-BE49-F238E27FC236}">
                  <a16:creationId xmlns:a16="http://schemas.microsoft.com/office/drawing/2014/main" id="{2267C9D4-1770-45DD-AAFC-481CD7F9AA8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8">
              <a:extLst>
                <a:ext uri="{FF2B5EF4-FFF2-40B4-BE49-F238E27FC236}">
                  <a16:creationId xmlns:a16="http://schemas.microsoft.com/office/drawing/2014/main" id="{10DD6E0B-EC58-4D78-8125-AD2172CD2E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9">
              <a:extLst>
                <a:ext uri="{FF2B5EF4-FFF2-40B4-BE49-F238E27FC236}">
                  <a16:creationId xmlns:a16="http://schemas.microsoft.com/office/drawing/2014/main" id="{23D6129D-742B-422D-A589-6692C167151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0">
              <a:extLst>
                <a:ext uri="{FF2B5EF4-FFF2-40B4-BE49-F238E27FC236}">
                  <a16:creationId xmlns:a16="http://schemas.microsoft.com/office/drawing/2014/main" id="{9EA94B27-F456-4ED8-8882-77632BDA089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1">
              <a:extLst>
                <a:ext uri="{FF2B5EF4-FFF2-40B4-BE49-F238E27FC236}">
                  <a16:creationId xmlns:a16="http://schemas.microsoft.com/office/drawing/2014/main" id="{5B7F96AD-560C-44A0-A513-B06758743D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2">
              <a:extLst>
                <a:ext uri="{FF2B5EF4-FFF2-40B4-BE49-F238E27FC236}">
                  <a16:creationId xmlns:a16="http://schemas.microsoft.com/office/drawing/2014/main" id="{86701218-3235-4E29-9935-1315B5CCAAD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3">
              <a:extLst>
                <a:ext uri="{FF2B5EF4-FFF2-40B4-BE49-F238E27FC236}">
                  <a16:creationId xmlns:a16="http://schemas.microsoft.com/office/drawing/2014/main" id="{046B7BE0-D335-42EA-9893-4FA7654F1F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14">
              <a:extLst>
                <a:ext uri="{FF2B5EF4-FFF2-40B4-BE49-F238E27FC236}">
                  <a16:creationId xmlns:a16="http://schemas.microsoft.com/office/drawing/2014/main" id="{1CE912BA-808B-403C-B26F-8083A682EF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Freeform 15">
              <a:extLst>
                <a:ext uri="{FF2B5EF4-FFF2-40B4-BE49-F238E27FC236}">
                  <a16:creationId xmlns:a16="http://schemas.microsoft.com/office/drawing/2014/main" id="{D974F65A-298C-4395-B461-99B9B49A071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 name="Line 16">
              <a:extLst>
                <a:ext uri="{FF2B5EF4-FFF2-40B4-BE49-F238E27FC236}">
                  <a16:creationId xmlns:a16="http://schemas.microsoft.com/office/drawing/2014/main" id="{700B2930-989F-49DC-B909-8150145AD09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795CB5A4-5145-4F55-95D0-6FB820C846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18">
              <a:extLst>
                <a:ext uri="{FF2B5EF4-FFF2-40B4-BE49-F238E27FC236}">
                  <a16:creationId xmlns:a16="http://schemas.microsoft.com/office/drawing/2014/main" id="{54BB8F48-D800-442A-A603-979FE924B4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19">
              <a:extLst>
                <a:ext uri="{FF2B5EF4-FFF2-40B4-BE49-F238E27FC236}">
                  <a16:creationId xmlns:a16="http://schemas.microsoft.com/office/drawing/2014/main" id="{6E863078-201C-4DC0-8D49-077300CE50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Freeform 20">
              <a:extLst>
                <a:ext uri="{FF2B5EF4-FFF2-40B4-BE49-F238E27FC236}">
                  <a16:creationId xmlns:a16="http://schemas.microsoft.com/office/drawing/2014/main" id="{6A07EBB6-75B0-4867-9AAF-7A645F41484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2" name="Rectangle 21">
              <a:extLst>
                <a:ext uri="{FF2B5EF4-FFF2-40B4-BE49-F238E27FC236}">
                  <a16:creationId xmlns:a16="http://schemas.microsoft.com/office/drawing/2014/main" id="{FA40A456-C685-468E-802E-FC9DF586AFD6}"/>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3" name="Freeform 22">
              <a:extLst>
                <a:ext uri="{FF2B5EF4-FFF2-40B4-BE49-F238E27FC236}">
                  <a16:creationId xmlns:a16="http://schemas.microsoft.com/office/drawing/2014/main" id="{F101202F-1B2A-414C-83B7-9327E599C6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3">
              <a:extLst>
                <a:ext uri="{FF2B5EF4-FFF2-40B4-BE49-F238E27FC236}">
                  <a16:creationId xmlns:a16="http://schemas.microsoft.com/office/drawing/2014/main" id="{4CC9B21F-B169-47E9-9B97-3BB645B29CF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4">
              <a:extLst>
                <a:ext uri="{FF2B5EF4-FFF2-40B4-BE49-F238E27FC236}">
                  <a16:creationId xmlns:a16="http://schemas.microsoft.com/office/drawing/2014/main" id="{BC5FF733-2B71-4734-AD6A-5B35D99A357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5">
              <a:extLst>
                <a:ext uri="{FF2B5EF4-FFF2-40B4-BE49-F238E27FC236}">
                  <a16:creationId xmlns:a16="http://schemas.microsoft.com/office/drawing/2014/main" id="{0BCEB342-9AFC-4DCB-B92F-E08DC9594A9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6">
              <a:extLst>
                <a:ext uri="{FF2B5EF4-FFF2-40B4-BE49-F238E27FC236}">
                  <a16:creationId xmlns:a16="http://schemas.microsoft.com/office/drawing/2014/main" id="{3B9B4933-5C48-49CF-9C6A-A29413150C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7">
              <a:extLst>
                <a:ext uri="{FF2B5EF4-FFF2-40B4-BE49-F238E27FC236}">
                  <a16:creationId xmlns:a16="http://schemas.microsoft.com/office/drawing/2014/main" id="{404FC76C-600A-482C-8386-F77ACBCCA5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28">
              <a:extLst>
                <a:ext uri="{FF2B5EF4-FFF2-40B4-BE49-F238E27FC236}">
                  <a16:creationId xmlns:a16="http://schemas.microsoft.com/office/drawing/2014/main" id="{E8C5D50B-A590-4AAE-A748-113B62DADAA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29">
              <a:extLst>
                <a:ext uri="{FF2B5EF4-FFF2-40B4-BE49-F238E27FC236}">
                  <a16:creationId xmlns:a16="http://schemas.microsoft.com/office/drawing/2014/main" id="{6C045F21-7031-4278-BFEE-A9E856ADA9A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1" name="Freeform 30">
              <a:extLst>
                <a:ext uri="{FF2B5EF4-FFF2-40B4-BE49-F238E27FC236}">
                  <a16:creationId xmlns:a16="http://schemas.microsoft.com/office/drawing/2014/main" id="{20EE11A6-3412-4362-8A81-592A15F2A1C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9" name="Freeform 31">
              <a:extLst>
                <a:ext uri="{FF2B5EF4-FFF2-40B4-BE49-F238E27FC236}">
                  <a16:creationId xmlns:a16="http://schemas.microsoft.com/office/drawing/2014/main" id="{A376EBB9-93F5-4B6F-95B3-C36B6C851ED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sp>
        <p:nvSpPr>
          <p:cNvPr id="2" name="Title 1"/>
          <p:cNvSpPr>
            <a:spLocks noGrp="1"/>
          </p:cNvSpPr>
          <p:nvPr>
            <p:ph type="title"/>
          </p:nvPr>
        </p:nvSpPr>
        <p:spPr>
          <a:xfrm>
            <a:off x="1020762" y="1254035"/>
            <a:ext cx="2758758" cy="4002222"/>
          </a:xfrm>
        </p:spPr>
        <p:txBody>
          <a:bodyPr>
            <a:normAutofit/>
          </a:bodyPr>
          <a:lstStyle/>
          <a:p>
            <a:r>
              <a:rPr lang="en-AU" sz="5400" b="1" u="sng" dirty="0">
                <a:solidFill>
                  <a:srgbClr val="FFFFFF"/>
                </a:solidFill>
              </a:rPr>
              <a:t>Scatter Plot</a:t>
            </a:r>
            <a:endParaRPr lang="en-IN" sz="5400" u="sng" dirty="0">
              <a:solidFill>
                <a:srgbClr val="FFFFFF"/>
              </a:solidFill>
            </a:endParaRPr>
          </a:p>
        </p:txBody>
      </p:sp>
      <p:sp useBgFill="1">
        <p:nvSpPr>
          <p:cNvPr id="80" name="Round Diagonal Corner Rectangle 6">
            <a:extLst>
              <a:ext uri="{FF2B5EF4-FFF2-40B4-BE49-F238E27FC236}">
                <a16:creationId xmlns:a16="http://schemas.microsoft.com/office/drawing/2014/main" id="{092ADBCF-B973-4C52-B740-4963E95B35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45">
            <a:extLst>
              <a:ext uri="{FF2B5EF4-FFF2-40B4-BE49-F238E27FC236}">
                <a16:creationId xmlns:a16="http://schemas.microsoft.com/office/drawing/2014/main" id="{3FDD94EF-2C73-4E4C-8332-A75D8AC6BE3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47" name="Freeform 32">
              <a:extLst>
                <a:ext uri="{FF2B5EF4-FFF2-40B4-BE49-F238E27FC236}">
                  <a16:creationId xmlns:a16="http://schemas.microsoft.com/office/drawing/2014/main" id="{16EF4FCE-B4BF-485E-B545-95827107AD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8" name="Freeform 33">
              <a:extLst>
                <a:ext uri="{FF2B5EF4-FFF2-40B4-BE49-F238E27FC236}">
                  <a16:creationId xmlns:a16="http://schemas.microsoft.com/office/drawing/2014/main" id="{C2DD2F29-32E6-486A-A295-CB29680AD99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9" name="Freeform 34">
              <a:extLst>
                <a:ext uri="{FF2B5EF4-FFF2-40B4-BE49-F238E27FC236}">
                  <a16:creationId xmlns:a16="http://schemas.microsoft.com/office/drawing/2014/main" id="{B1A76276-E7B7-4550-9AFF-0A2E9EAEA45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35">
              <a:extLst>
                <a:ext uri="{FF2B5EF4-FFF2-40B4-BE49-F238E27FC236}">
                  <a16:creationId xmlns:a16="http://schemas.microsoft.com/office/drawing/2014/main" id="{EAFC4E0E-3390-457C-BCC9-A2479C10FE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36">
              <a:extLst>
                <a:ext uri="{FF2B5EF4-FFF2-40B4-BE49-F238E27FC236}">
                  <a16:creationId xmlns:a16="http://schemas.microsoft.com/office/drawing/2014/main" id="{D0E59BF7-C450-4448-B71A-80ECD878D3A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37">
              <a:extLst>
                <a:ext uri="{FF2B5EF4-FFF2-40B4-BE49-F238E27FC236}">
                  <a16:creationId xmlns:a16="http://schemas.microsoft.com/office/drawing/2014/main" id="{BAB182A0-0A27-42D3-A9D0-56E8B7F4AC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38">
              <a:extLst>
                <a:ext uri="{FF2B5EF4-FFF2-40B4-BE49-F238E27FC236}">
                  <a16:creationId xmlns:a16="http://schemas.microsoft.com/office/drawing/2014/main" id="{4C9A08D9-525C-448E-A071-78226848F4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39">
              <a:extLst>
                <a:ext uri="{FF2B5EF4-FFF2-40B4-BE49-F238E27FC236}">
                  <a16:creationId xmlns:a16="http://schemas.microsoft.com/office/drawing/2014/main" id="{E7818D96-423C-499F-A080-00EF0B9D48C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40">
              <a:extLst>
                <a:ext uri="{FF2B5EF4-FFF2-40B4-BE49-F238E27FC236}">
                  <a16:creationId xmlns:a16="http://schemas.microsoft.com/office/drawing/2014/main" id="{059B8971-2367-46BA-8FCC-D001A6C3690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Rectangle 41">
              <a:extLst>
                <a:ext uri="{FF2B5EF4-FFF2-40B4-BE49-F238E27FC236}">
                  <a16:creationId xmlns:a16="http://schemas.microsoft.com/office/drawing/2014/main" id="{E4DF0A08-11EF-495A-980F-2ED66FBB8108}"/>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grpSp>
      <p:sp>
        <p:nvSpPr>
          <p:cNvPr id="3" name="Content Placeholder 2"/>
          <p:cNvSpPr>
            <a:spLocks noGrp="1"/>
          </p:cNvSpPr>
          <p:nvPr>
            <p:ph idx="1"/>
          </p:nvPr>
        </p:nvSpPr>
        <p:spPr>
          <a:xfrm>
            <a:off x="4423954" y="1495977"/>
            <a:ext cx="6019316" cy="3560211"/>
          </a:xfrm>
        </p:spPr>
        <p:txBody>
          <a:bodyPr>
            <a:normAutofit/>
          </a:bodyPr>
          <a:lstStyle/>
          <a:p>
            <a:pPr marL="132588" indent="-132588" defTabSz="530352">
              <a:spcBef>
                <a:spcPts val="580"/>
              </a:spcBef>
            </a:pPr>
            <a:r>
              <a:rPr lang="en-AU" sz="1400" b="1" kern="1200" dirty="0">
                <a:solidFill>
                  <a:schemeClr val="tx1"/>
                </a:solidFill>
              </a:rPr>
              <a:t>Code Snippet</a:t>
            </a:r>
            <a:r>
              <a:rPr lang="en-AU" sz="1400" kern="1200" dirty="0">
                <a:solidFill>
                  <a:schemeClr val="tx1"/>
                </a:solidFill>
              </a:rPr>
              <a:t>: The following code snippet demonstrates how to create a scatter plot to visualize the relationship between the mean and standard deviation of intensities.</a:t>
            </a:r>
            <a:endParaRPr lang="en-IN" sz="1400" kern="1200" dirty="0">
              <a:solidFill>
                <a:schemeClr val="tx1"/>
              </a:solidFill>
            </a:endParaRPr>
          </a:p>
          <a:p>
            <a:endParaRPr lang="en-IN" sz="1400" dirty="0"/>
          </a:p>
        </p:txBody>
      </p:sp>
      <p:pic>
        <p:nvPicPr>
          <p:cNvPr id="4" name="Picture 3"/>
          <p:cNvPicPr/>
          <p:nvPr/>
        </p:nvPicPr>
        <p:blipFill>
          <a:blip r:embed="rId3"/>
          <a:stretch>
            <a:fillRect/>
          </a:stretch>
        </p:blipFill>
        <p:spPr>
          <a:xfrm>
            <a:off x="4745401" y="2307480"/>
            <a:ext cx="5376421" cy="898038"/>
          </a:xfrm>
          <a:prstGeom prst="rect">
            <a:avLst/>
          </a:prstGeom>
        </p:spPr>
      </p:pic>
      <p:sp>
        <p:nvSpPr>
          <p:cNvPr id="5" name="Rectangle 4"/>
          <p:cNvSpPr/>
          <p:nvPr/>
        </p:nvSpPr>
        <p:spPr>
          <a:xfrm>
            <a:off x="4423955" y="3205518"/>
            <a:ext cx="6296296" cy="2831544"/>
          </a:xfrm>
          <a:prstGeom prst="rect">
            <a:avLst/>
          </a:prstGeom>
        </p:spPr>
        <p:txBody>
          <a:bodyPr wrap="square">
            <a:spAutoFit/>
          </a:bodyPr>
          <a:lstStyle/>
          <a:p>
            <a:pPr marL="198882" indent="-198882" defTabSz="265176">
              <a:spcAft>
                <a:spcPts val="600"/>
              </a:spcAft>
              <a:buFont typeface="Arial" panose="020B0604020202020204" pitchFamily="34" charset="0"/>
              <a:buChar char="•"/>
            </a:pPr>
            <a:r>
              <a:rPr lang="en-AU" sz="1400" b="1" kern="1200" dirty="0">
                <a:solidFill>
                  <a:schemeClr val="tx1"/>
                </a:solidFill>
                <a:latin typeface="+mn-lt"/>
                <a:ea typeface="+mn-ea"/>
                <a:cs typeface="+mn-cs"/>
              </a:rPr>
              <a:t>Scatter Plot: </a:t>
            </a:r>
            <a:r>
              <a:rPr lang="en-AU" sz="1400" kern="1200" dirty="0">
                <a:solidFill>
                  <a:schemeClr val="tx1"/>
                </a:solidFill>
                <a:latin typeface="+mn-lt"/>
                <a:ea typeface="+mn-ea"/>
                <a:cs typeface="+mn-cs"/>
              </a:rPr>
              <a:t>The code generates a scatter plot with the mean intensities on the x-axis and the standard deviations on the y-axis. Each data point represents an image, and the points are color-coded based on the class labels (cheetahs or lions).</a:t>
            </a:r>
            <a:endParaRPr lang="en-IN" sz="1400" kern="1200" dirty="0">
              <a:solidFill>
                <a:schemeClr val="tx1"/>
              </a:solidFill>
              <a:latin typeface="+mn-lt"/>
              <a:ea typeface="+mn-ea"/>
              <a:cs typeface="+mn-cs"/>
            </a:endParaRPr>
          </a:p>
          <a:p>
            <a:pPr marL="165735" indent="-165735" defTabSz="265176">
              <a:spcAft>
                <a:spcPts val="600"/>
              </a:spcAft>
              <a:buFont typeface="Arial" panose="020B0604020202020204" pitchFamily="34" charset="0"/>
              <a:buChar char="•"/>
            </a:pPr>
            <a:endParaRPr lang="en-US" sz="1400" b="1" kern="1200" dirty="0">
              <a:solidFill>
                <a:schemeClr val="tx1"/>
              </a:solidFill>
              <a:latin typeface="+mn-lt"/>
              <a:ea typeface="+mn-ea"/>
              <a:cs typeface="+mn-cs"/>
            </a:endParaRPr>
          </a:p>
          <a:p>
            <a:pPr marL="198882" indent="-198882" defTabSz="265176">
              <a:spcAft>
                <a:spcPts val="600"/>
              </a:spcAft>
              <a:buFont typeface="Arial" panose="020B0604020202020204" pitchFamily="34" charset="0"/>
              <a:buChar char="•"/>
            </a:pPr>
            <a:r>
              <a:rPr lang="en-AU" sz="1400" b="1" kern="1200" dirty="0">
                <a:solidFill>
                  <a:schemeClr val="tx1"/>
                </a:solidFill>
                <a:latin typeface="+mn-lt"/>
                <a:ea typeface="+mn-ea"/>
                <a:cs typeface="+mn-cs"/>
              </a:rPr>
              <a:t>Patterns and Differences: </a:t>
            </a:r>
            <a:r>
              <a:rPr lang="en-AU" sz="1400" kern="1200" dirty="0">
                <a:solidFill>
                  <a:schemeClr val="tx1"/>
                </a:solidFill>
                <a:latin typeface="+mn-lt"/>
                <a:ea typeface="+mn-ea"/>
                <a:cs typeface="+mn-cs"/>
              </a:rPr>
              <a:t>By examining the scatter plot, we can observe any patterns or differences between the two classes. Look for clusters or separations that may indicate distinguishable characteristics. It can provide insights into how mean intensity and standard deviation relate to each other within each class and potentially help identify discriminative features for classification.</a:t>
            </a:r>
            <a:endParaRPr lang="en-IN" sz="1400" kern="1200" dirty="0">
              <a:solidFill>
                <a:schemeClr val="tx1"/>
              </a:solidFill>
              <a:latin typeface="+mn-lt"/>
              <a:ea typeface="+mn-ea"/>
              <a:cs typeface="+mn-cs"/>
            </a:endParaRPr>
          </a:p>
          <a:p>
            <a:pPr marL="165735" indent="-165735" defTabSz="265176">
              <a:spcAft>
                <a:spcPts val="600"/>
              </a:spcAft>
              <a:buFont typeface="Arial" panose="020B0604020202020204" pitchFamily="34" charset="0"/>
              <a:buChar char="•"/>
            </a:pPr>
            <a:endParaRPr lang="en-IN" sz="1400" kern="1200" dirty="0">
              <a:solidFill>
                <a:schemeClr val="tx1"/>
              </a:solidFill>
              <a:latin typeface="+mn-lt"/>
              <a:ea typeface="+mn-ea"/>
              <a:cs typeface="+mn-cs"/>
            </a:endParaRPr>
          </a:p>
          <a:p>
            <a:pPr>
              <a:spcAft>
                <a:spcPts val="600"/>
              </a:spcAft>
            </a:pPr>
            <a:endParaRPr lang="en-IN" dirty="0"/>
          </a:p>
        </p:txBody>
      </p:sp>
    </p:spTree>
    <p:extLst>
      <p:ext uri="{BB962C8B-B14F-4D97-AF65-F5344CB8AC3E}">
        <p14:creationId xmlns:p14="http://schemas.microsoft.com/office/powerpoint/2010/main" val="249980602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1_Circui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180</TotalTime>
  <Words>1319</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12</vt:i4>
      </vt:variant>
    </vt:vector>
  </HeadingPairs>
  <TitlesOfParts>
    <vt:vector size="26" baseType="lpstr">
      <vt:lpstr>Arial</vt:lpstr>
      <vt:lpstr>Arial Black</vt:lpstr>
      <vt:lpstr>Arial Rounded MT Bold</vt:lpstr>
      <vt:lpstr>Calibri</vt:lpstr>
      <vt:lpstr>Courier New</vt:lpstr>
      <vt:lpstr>Mangal</vt:lpstr>
      <vt:lpstr>Segoe UI</vt:lpstr>
      <vt:lpstr>Symbol</vt:lpstr>
      <vt:lpstr>Times New Roman</vt:lpstr>
      <vt:lpstr>Trebuchet MS</vt:lpstr>
      <vt:lpstr>Tw Cen MT</vt:lpstr>
      <vt:lpstr>Ubuntu Mono</vt:lpstr>
      <vt:lpstr>Circuit</vt:lpstr>
      <vt:lpstr>1_Circuit</vt:lpstr>
      <vt:lpstr>Exploratory Data Analysis and Visualization for Image Classification </vt:lpstr>
      <vt:lpstr>Exploratory Data Analysis and Visualization for Image Classification </vt:lpstr>
      <vt:lpstr>Data Description </vt:lpstr>
      <vt:lpstr>Code Overview </vt:lpstr>
      <vt:lpstr>Loading and Counting Images </vt:lpstr>
      <vt:lpstr>Displaying Example Images </vt:lpstr>
      <vt:lpstr>Calculating Mean and Standard Deviation</vt:lpstr>
      <vt:lpstr>Box Plots</vt:lpstr>
      <vt:lpstr>Scatter Plot</vt:lpstr>
      <vt:lpstr>Results and Conclusion  Calculated Mean and Standard Deviation: The mean and standard deviation values for each class are as follows: </vt:lpstr>
      <vt:lpstr>Conclusion</vt:lpstr>
      <vt:lpstr>Questions and Discussion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and Visualization for Image Classification</dc:title>
  <dc:creator>USER</dc:creator>
  <cp:lastModifiedBy>USER</cp:lastModifiedBy>
  <cp:revision>30</cp:revision>
  <dcterms:created xsi:type="dcterms:W3CDTF">2023-05-11T12:39:45Z</dcterms:created>
  <dcterms:modified xsi:type="dcterms:W3CDTF">2023-05-12T03:56:25Z</dcterms:modified>
</cp:coreProperties>
</file>