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363" r:id="rId4"/>
    <p:sldId id="259" r:id="rId5"/>
    <p:sldId id="285" r:id="rId6"/>
    <p:sldId id="262" r:id="rId7"/>
    <p:sldId id="263" r:id="rId8"/>
    <p:sldId id="358" r:id="rId9"/>
    <p:sldId id="267" r:id="rId10"/>
    <p:sldId id="359" r:id="rId11"/>
    <p:sldId id="361" r:id="rId12"/>
    <p:sldId id="360" r:id="rId13"/>
    <p:sldId id="362" r:id="rId14"/>
    <p:sldId id="357" r:id="rId15"/>
    <p:sldId id="275" r:id="rId16"/>
    <p:sldId id="364" r:id="rId17"/>
    <p:sldId id="365" r:id="rId18"/>
    <p:sldId id="272" r:id="rId19"/>
    <p:sldId id="355" r:id="rId20"/>
    <p:sldId id="33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anna Ferdaus" initials="TF" lastIdx="1" clrIdx="0">
    <p:extLst>
      <p:ext uri="{19B8F6BF-5375-455C-9EA6-DF929625EA0E}">
        <p15:presenceInfo xmlns:p15="http://schemas.microsoft.com/office/powerpoint/2012/main" userId="Tamanna Ferda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FF00"/>
    <a:srgbClr val="3366FF"/>
    <a:srgbClr val="660066"/>
    <a:srgbClr val="FF3399"/>
    <a:srgbClr val="FF0000"/>
    <a:srgbClr val="FF0066"/>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82" d="100"/>
          <a:sy n="82"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307AB-D4AE-4901-90FF-1C0AA43CC8E1}"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19AA2-E3A0-4295-8E1C-102A200C833E}" type="slidenum">
              <a:rPr lang="en-US" smtClean="0"/>
              <a:t>‹#›</a:t>
            </a:fld>
            <a:endParaRPr lang="en-US"/>
          </a:p>
        </p:txBody>
      </p:sp>
    </p:spTree>
    <p:extLst>
      <p:ext uri="{BB962C8B-B14F-4D97-AF65-F5344CB8AC3E}">
        <p14:creationId xmlns:p14="http://schemas.microsoft.com/office/powerpoint/2010/main" val="269222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419AA2-E3A0-4295-8E1C-102A200C833E}" type="slidenum">
              <a:rPr lang="en-US" smtClean="0"/>
              <a:t>1</a:t>
            </a:fld>
            <a:endParaRPr lang="en-US"/>
          </a:p>
        </p:txBody>
      </p:sp>
    </p:spTree>
    <p:extLst>
      <p:ext uri="{BB962C8B-B14F-4D97-AF65-F5344CB8AC3E}">
        <p14:creationId xmlns:p14="http://schemas.microsoft.com/office/powerpoint/2010/main" val="306136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why we are working on the finding out the core factors affecting the accident from previous data. So that necessary precautions can be taken and losses and deaths can be reduced.</a:t>
            </a:r>
          </a:p>
        </p:txBody>
      </p:sp>
      <p:sp>
        <p:nvSpPr>
          <p:cNvPr id="4" name="Slide Number Placeholder 3"/>
          <p:cNvSpPr>
            <a:spLocks noGrp="1"/>
          </p:cNvSpPr>
          <p:nvPr>
            <p:ph type="sldNum" sz="quarter" idx="5"/>
          </p:nvPr>
        </p:nvSpPr>
        <p:spPr/>
        <p:txBody>
          <a:bodyPr/>
          <a:lstStyle/>
          <a:p>
            <a:fld id="{D2419AA2-E3A0-4295-8E1C-102A200C833E}" type="slidenum">
              <a:rPr lang="en-US" smtClean="0"/>
              <a:t>3</a:t>
            </a:fld>
            <a:endParaRPr lang="en-US"/>
          </a:p>
        </p:txBody>
      </p:sp>
    </p:spTree>
    <p:extLst>
      <p:ext uri="{BB962C8B-B14F-4D97-AF65-F5344CB8AC3E}">
        <p14:creationId xmlns:p14="http://schemas.microsoft.com/office/powerpoint/2010/main" val="214715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419AA2-E3A0-4295-8E1C-102A200C833E}" type="slidenum">
              <a:rPr lang="en-US" smtClean="0"/>
              <a:t>5</a:t>
            </a:fld>
            <a:endParaRPr lang="en-US"/>
          </a:p>
        </p:txBody>
      </p:sp>
    </p:spTree>
    <p:extLst>
      <p:ext uri="{BB962C8B-B14F-4D97-AF65-F5344CB8AC3E}">
        <p14:creationId xmlns:p14="http://schemas.microsoft.com/office/powerpoint/2010/main" val="3905539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5E79-49E5-4B9B-BD56-3192C65282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5E09AB-54FD-4B5F-B7C0-14CC72355C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C06E-55B3-48DA-AE20-13C552CC07B9}"/>
              </a:ext>
            </a:extLst>
          </p:cNvPr>
          <p:cNvSpPr>
            <a:spLocks noGrp="1"/>
          </p:cNvSpPr>
          <p:nvPr>
            <p:ph type="dt" sz="half" idx="10"/>
          </p:nvPr>
        </p:nvSpPr>
        <p:spPr/>
        <p:txBody>
          <a:bodyPr/>
          <a:lstStyle/>
          <a:p>
            <a:fld id="{6E00969D-8492-48A5-B91F-BF3CB0C5EF57}" type="datetime4">
              <a:rPr lang="en-US" smtClean="0"/>
              <a:t>December 4, 2024</a:t>
            </a:fld>
            <a:endParaRPr lang="en-US"/>
          </a:p>
        </p:txBody>
      </p:sp>
      <p:sp>
        <p:nvSpPr>
          <p:cNvPr id="5" name="Footer Placeholder 4">
            <a:extLst>
              <a:ext uri="{FF2B5EF4-FFF2-40B4-BE49-F238E27FC236}">
                <a16:creationId xmlns:a16="http://schemas.microsoft.com/office/drawing/2014/main" id="{D165A3F2-18D5-44B8-87C6-80DD5289D970}"/>
              </a:ext>
            </a:extLst>
          </p:cNvPr>
          <p:cNvSpPr>
            <a:spLocks noGrp="1"/>
          </p:cNvSpPr>
          <p:nvPr>
            <p:ph type="ftr" sz="quarter" idx="11"/>
          </p:nvPr>
        </p:nvSpPr>
        <p:spPr/>
        <p:txBody>
          <a:bodyPr/>
          <a:lstStyle/>
          <a:p>
            <a:r>
              <a:rPr lang="en-US"/>
              <a:t>Accident severity prediction system</a:t>
            </a:r>
          </a:p>
        </p:txBody>
      </p:sp>
      <p:sp>
        <p:nvSpPr>
          <p:cNvPr id="6" name="Slide Number Placeholder 5">
            <a:extLst>
              <a:ext uri="{FF2B5EF4-FFF2-40B4-BE49-F238E27FC236}">
                <a16:creationId xmlns:a16="http://schemas.microsoft.com/office/drawing/2014/main" id="{2739255F-FE3D-426D-BD8A-DE37DB576758}"/>
              </a:ext>
            </a:extLst>
          </p:cNvPr>
          <p:cNvSpPr>
            <a:spLocks noGrp="1"/>
          </p:cNvSpPr>
          <p:nvPr>
            <p:ph type="sldNum" sz="quarter" idx="12"/>
          </p:nvPr>
        </p:nvSpPr>
        <p:spPr/>
        <p:txBody>
          <a:bodyPr/>
          <a:lstStyle/>
          <a:p>
            <a:fld id="{A06712A8-25A7-4849-BDF4-DC0EEE5DCE0A}" type="slidenum">
              <a:rPr lang="en-US" smtClean="0"/>
              <a:t>‹#›</a:t>
            </a:fld>
            <a:endParaRPr lang="en-US"/>
          </a:p>
        </p:txBody>
      </p:sp>
    </p:spTree>
    <p:extLst>
      <p:ext uri="{BB962C8B-B14F-4D97-AF65-F5344CB8AC3E}">
        <p14:creationId xmlns:p14="http://schemas.microsoft.com/office/powerpoint/2010/main" val="41063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62E3-986C-46F1-BB48-B23649962B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ECE7D5-585E-49BA-A59F-047DDAC3B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CB2C9-ED9C-480F-9967-540868E0A973}"/>
              </a:ext>
            </a:extLst>
          </p:cNvPr>
          <p:cNvSpPr>
            <a:spLocks noGrp="1"/>
          </p:cNvSpPr>
          <p:nvPr>
            <p:ph type="dt" sz="half" idx="10"/>
          </p:nvPr>
        </p:nvSpPr>
        <p:spPr/>
        <p:txBody>
          <a:bodyPr/>
          <a:lstStyle/>
          <a:p>
            <a:fld id="{59493D13-2ECA-46CC-A1A6-9C5C976B968D}" type="datetime4">
              <a:rPr lang="en-US" smtClean="0"/>
              <a:t>December 4, 2024</a:t>
            </a:fld>
            <a:endParaRPr lang="en-US"/>
          </a:p>
        </p:txBody>
      </p:sp>
      <p:sp>
        <p:nvSpPr>
          <p:cNvPr id="5" name="Footer Placeholder 4">
            <a:extLst>
              <a:ext uri="{FF2B5EF4-FFF2-40B4-BE49-F238E27FC236}">
                <a16:creationId xmlns:a16="http://schemas.microsoft.com/office/drawing/2014/main" id="{38FA585E-E080-4731-A0B3-EE3AA8065E98}"/>
              </a:ext>
            </a:extLst>
          </p:cNvPr>
          <p:cNvSpPr>
            <a:spLocks noGrp="1"/>
          </p:cNvSpPr>
          <p:nvPr>
            <p:ph type="ftr" sz="quarter" idx="11"/>
          </p:nvPr>
        </p:nvSpPr>
        <p:spPr/>
        <p:txBody>
          <a:bodyPr/>
          <a:lstStyle/>
          <a:p>
            <a:r>
              <a:rPr lang="en-US"/>
              <a:t>Accident severity prediction system</a:t>
            </a:r>
          </a:p>
        </p:txBody>
      </p:sp>
      <p:sp>
        <p:nvSpPr>
          <p:cNvPr id="6" name="Slide Number Placeholder 5">
            <a:extLst>
              <a:ext uri="{FF2B5EF4-FFF2-40B4-BE49-F238E27FC236}">
                <a16:creationId xmlns:a16="http://schemas.microsoft.com/office/drawing/2014/main" id="{0749FFBE-BDDC-47D8-B5A1-0BA1DC2482EF}"/>
              </a:ext>
            </a:extLst>
          </p:cNvPr>
          <p:cNvSpPr>
            <a:spLocks noGrp="1"/>
          </p:cNvSpPr>
          <p:nvPr>
            <p:ph type="sldNum" sz="quarter" idx="12"/>
          </p:nvPr>
        </p:nvSpPr>
        <p:spPr/>
        <p:txBody>
          <a:bodyPr/>
          <a:lstStyle/>
          <a:p>
            <a:fld id="{A06712A8-25A7-4849-BDF4-DC0EEE5DCE0A}" type="slidenum">
              <a:rPr lang="en-US" smtClean="0"/>
              <a:t>‹#›</a:t>
            </a:fld>
            <a:endParaRPr lang="en-US"/>
          </a:p>
        </p:txBody>
      </p:sp>
    </p:spTree>
    <p:extLst>
      <p:ext uri="{BB962C8B-B14F-4D97-AF65-F5344CB8AC3E}">
        <p14:creationId xmlns:p14="http://schemas.microsoft.com/office/powerpoint/2010/main" val="415218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0E02F2-A430-4A28-AD85-5315694001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226AF0-033B-4498-B593-263BA4607A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EB60A-01C3-44E3-8048-C71FD7AD4194}"/>
              </a:ext>
            </a:extLst>
          </p:cNvPr>
          <p:cNvSpPr>
            <a:spLocks noGrp="1"/>
          </p:cNvSpPr>
          <p:nvPr>
            <p:ph type="dt" sz="half" idx="10"/>
          </p:nvPr>
        </p:nvSpPr>
        <p:spPr/>
        <p:txBody>
          <a:bodyPr/>
          <a:lstStyle/>
          <a:p>
            <a:fld id="{D4C5A3FA-AC5C-476C-AE96-BB0114967129}" type="datetime4">
              <a:rPr lang="en-US" smtClean="0"/>
              <a:t>December 4, 2024</a:t>
            </a:fld>
            <a:endParaRPr lang="en-US"/>
          </a:p>
        </p:txBody>
      </p:sp>
      <p:sp>
        <p:nvSpPr>
          <p:cNvPr id="5" name="Footer Placeholder 4">
            <a:extLst>
              <a:ext uri="{FF2B5EF4-FFF2-40B4-BE49-F238E27FC236}">
                <a16:creationId xmlns:a16="http://schemas.microsoft.com/office/drawing/2014/main" id="{6627C233-28EE-4E91-9819-BD9B5ECA43B7}"/>
              </a:ext>
            </a:extLst>
          </p:cNvPr>
          <p:cNvSpPr>
            <a:spLocks noGrp="1"/>
          </p:cNvSpPr>
          <p:nvPr>
            <p:ph type="ftr" sz="quarter" idx="11"/>
          </p:nvPr>
        </p:nvSpPr>
        <p:spPr/>
        <p:txBody>
          <a:bodyPr/>
          <a:lstStyle/>
          <a:p>
            <a:r>
              <a:rPr lang="en-US"/>
              <a:t>Accident severity prediction system</a:t>
            </a:r>
          </a:p>
        </p:txBody>
      </p:sp>
      <p:sp>
        <p:nvSpPr>
          <p:cNvPr id="6" name="Slide Number Placeholder 5">
            <a:extLst>
              <a:ext uri="{FF2B5EF4-FFF2-40B4-BE49-F238E27FC236}">
                <a16:creationId xmlns:a16="http://schemas.microsoft.com/office/drawing/2014/main" id="{1C8E03A1-3DF6-4233-B927-A97419BA3D70}"/>
              </a:ext>
            </a:extLst>
          </p:cNvPr>
          <p:cNvSpPr>
            <a:spLocks noGrp="1"/>
          </p:cNvSpPr>
          <p:nvPr>
            <p:ph type="sldNum" sz="quarter" idx="12"/>
          </p:nvPr>
        </p:nvSpPr>
        <p:spPr/>
        <p:txBody>
          <a:bodyPr/>
          <a:lstStyle/>
          <a:p>
            <a:fld id="{A06712A8-25A7-4849-BDF4-DC0EEE5DCE0A}" type="slidenum">
              <a:rPr lang="en-US" smtClean="0"/>
              <a:t>‹#›</a:t>
            </a:fld>
            <a:endParaRPr lang="en-US"/>
          </a:p>
        </p:txBody>
      </p:sp>
    </p:spTree>
    <p:extLst>
      <p:ext uri="{BB962C8B-B14F-4D97-AF65-F5344CB8AC3E}">
        <p14:creationId xmlns:p14="http://schemas.microsoft.com/office/powerpoint/2010/main" val="284080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94C7-3849-4B4C-902C-5F1CFA65B2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9CDCC5-8D79-4571-B8CA-0A115182D4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E4E03-B194-4BD3-87B2-C7539B42B4AB}"/>
              </a:ext>
            </a:extLst>
          </p:cNvPr>
          <p:cNvSpPr>
            <a:spLocks noGrp="1"/>
          </p:cNvSpPr>
          <p:nvPr>
            <p:ph type="dt" sz="half" idx="10"/>
          </p:nvPr>
        </p:nvSpPr>
        <p:spPr/>
        <p:txBody>
          <a:bodyPr/>
          <a:lstStyle/>
          <a:p>
            <a:fld id="{469DAF20-6649-40AC-89F3-A4DD02167087}" type="datetime4">
              <a:rPr lang="en-US" smtClean="0"/>
              <a:t>December 4, 2024</a:t>
            </a:fld>
            <a:endParaRPr lang="en-US"/>
          </a:p>
        </p:txBody>
      </p:sp>
      <p:sp>
        <p:nvSpPr>
          <p:cNvPr id="5" name="Footer Placeholder 4">
            <a:extLst>
              <a:ext uri="{FF2B5EF4-FFF2-40B4-BE49-F238E27FC236}">
                <a16:creationId xmlns:a16="http://schemas.microsoft.com/office/drawing/2014/main" id="{6DDF5EB3-7363-4EA8-AECD-9F9884671DB9}"/>
              </a:ext>
            </a:extLst>
          </p:cNvPr>
          <p:cNvSpPr>
            <a:spLocks noGrp="1"/>
          </p:cNvSpPr>
          <p:nvPr>
            <p:ph type="ftr" sz="quarter" idx="11"/>
          </p:nvPr>
        </p:nvSpPr>
        <p:spPr/>
        <p:txBody>
          <a:bodyPr/>
          <a:lstStyle/>
          <a:p>
            <a:r>
              <a:rPr lang="en-US"/>
              <a:t>Accident severity prediction system</a:t>
            </a:r>
          </a:p>
        </p:txBody>
      </p:sp>
      <p:sp>
        <p:nvSpPr>
          <p:cNvPr id="6" name="Slide Number Placeholder 5">
            <a:extLst>
              <a:ext uri="{FF2B5EF4-FFF2-40B4-BE49-F238E27FC236}">
                <a16:creationId xmlns:a16="http://schemas.microsoft.com/office/drawing/2014/main" id="{D07D8182-82FE-4847-BFC0-8067FCF21474}"/>
              </a:ext>
            </a:extLst>
          </p:cNvPr>
          <p:cNvSpPr>
            <a:spLocks noGrp="1"/>
          </p:cNvSpPr>
          <p:nvPr>
            <p:ph type="sldNum" sz="quarter" idx="12"/>
          </p:nvPr>
        </p:nvSpPr>
        <p:spPr/>
        <p:txBody>
          <a:bodyPr/>
          <a:lstStyle/>
          <a:p>
            <a:fld id="{A06712A8-25A7-4849-BDF4-DC0EEE5DCE0A}" type="slidenum">
              <a:rPr lang="en-US" smtClean="0"/>
              <a:t>‹#›</a:t>
            </a:fld>
            <a:endParaRPr lang="en-US"/>
          </a:p>
        </p:txBody>
      </p:sp>
    </p:spTree>
    <p:extLst>
      <p:ext uri="{BB962C8B-B14F-4D97-AF65-F5344CB8AC3E}">
        <p14:creationId xmlns:p14="http://schemas.microsoft.com/office/powerpoint/2010/main" val="124442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F0E2-B9AA-40EE-9CE8-1414FE67F2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B5C9C9-3BF8-46DB-966D-D7A2577D2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257E4-C1F8-4171-8CEA-98F339A87D16}"/>
              </a:ext>
            </a:extLst>
          </p:cNvPr>
          <p:cNvSpPr>
            <a:spLocks noGrp="1"/>
          </p:cNvSpPr>
          <p:nvPr>
            <p:ph type="dt" sz="half" idx="10"/>
          </p:nvPr>
        </p:nvSpPr>
        <p:spPr/>
        <p:txBody>
          <a:bodyPr/>
          <a:lstStyle/>
          <a:p>
            <a:fld id="{C18108F7-4559-4CCB-9D6C-2E99390063BE}" type="datetime4">
              <a:rPr lang="en-US" smtClean="0"/>
              <a:t>December 4, 2024</a:t>
            </a:fld>
            <a:endParaRPr lang="en-US"/>
          </a:p>
        </p:txBody>
      </p:sp>
      <p:sp>
        <p:nvSpPr>
          <p:cNvPr id="5" name="Footer Placeholder 4">
            <a:extLst>
              <a:ext uri="{FF2B5EF4-FFF2-40B4-BE49-F238E27FC236}">
                <a16:creationId xmlns:a16="http://schemas.microsoft.com/office/drawing/2014/main" id="{04A7F681-7236-42E4-8432-6C2D0C1C9AE6}"/>
              </a:ext>
            </a:extLst>
          </p:cNvPr>
          <p:cNvSpPr>
            <a:spLocks noGrp="1"/>
          </p:cNvSpPr>
          <p:nvPr>
            <p:ph type="ftr" sz="quarter" idx="11"/>
          </p:nvPr>
        </p:nvSpPr>
        <p:spPr/>
        <p:txBody>
          <a:bodyPr/>
          <a:lstStyle/>
          <a:p>
            <a:r>
              <a:rPr lang="en-US"/>
              <a:t>Accident severity prediction system</a:t>
            </a:r>
          </a:p>
        </p:txBody>
      </p:sp>
      <p:sp>
        <p:nvSpPr>
          <p:cNvPr id="6" name="Slide Number Placeholder 5">
            <a:extLst>
              <a:ext uri="{FF2B5EF4-FFF2-40B4-BE49-F238E27FC236}">
                <a16:creationId xmlns:a16="http://schemas.microsoft.com/office/drawing/2014/main" id="{854D5A87-B0FB-4149-8577-DA985C9F2576}"/>
              </a:ext>
            </a:extLst>
          </p:cNvPr>
          <p:cNvSpPr>
            <a:spLocks noGrp="1"/>
          </p:cNvSpPr>
          <p:nvPr>
            <p:ph type="sldNum" sz="quarter" idx="12"/>
          </p:nvPr>
        </p:nvSpPr>
        <p:spPr/>
        <p:txBody>
          <a:bodyPr/>
          <a:lstStyle/>
          <a:p>
            <a:fld id="{A06712A8-25A7-4849-BDF4-DC0EEE5DCE0A}" type="slidenum">
              <a:rPr lang="en-US" smtClean="0"/>
              <a:t>‹#›</a:t>
            </a:fld>
            <a:endParaRPr lang="en-US"/>
          </a:p>
        </p:txBody>
      </p:sp>
    </p:spTree>
    <p:extLst>
      <p:ext uri="{BB962C8B-B14F-4D97-AF65-F5344CB8AC3E}">
        <p14:creationId xmlns:p14="http://schemas.microsoft.com/office/powerpoint/2010/main" val="44892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59AB-9A0B-476F-803C-E92CC891E4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1E5DBE-436A-43B0-9EC7-564780ED7D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189E51-CEB6-4A39-BCD2-F535AA9FEB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145DA-EE3D-4779-9980-932825652DAE}"/>
              </a:ext>
            </a:extLst>
          </p:cNvPr>
          <p:cNvSpPr>
            <a:spLocks noGrp="1"/>
          </p:cNvSpPr>
          <p:nvPr>
            <p:ph type="dt" sz="half" idx="10"/>
          </p:nvPr>
        </p:nvSpPr>
        <p:spPr/>
        <p:txBody>
          <a:bodyPr/>
          <a:lstStyle/>
          <a:p>
            <a:fld id="{7AA4EA43-30F1-489A-AB36-A60F2FEEACD9}" type="datetime4">
              <a:rPr lang="en-US" smtClean="0"/>
              <a:t>December 4, 2024</a:t>
            </a:fld>
            <a:endParaRPr lang="en-US"/>
          </a:p>
        </p:txBody>
      </p:sp>
      <p:sp>
        <p:nvSpPr>
          <p:cNvPr id="6" name="Footer Placeholder 5">
            <a:extLst>
              <a:ext uri="{FF2B5EF4-FFF2-40B4-BE49-F238E27FC236}">
                <a16:creationId xmlns:a16="http://schemas.microsoft.com/office/drawing/2014/main" id="{C3B04D69-8FFC-4A6B-920F-30384E2736AF}"/>
              </a:ext>
            </a:extLst>
          </p:cNvPr>
          <p:cNvSpPr>
            <a:spLocks noGrp="1"/>
          </p:cNvSpPr>
          <p:nvPr>
            <p:ph type="ftr" sz="quarter" idx="11"/>
          </p:nvPr>
        </p:nvSpPr>
        <p:spPr/>
        <p:txBody>
          <a:bodyPr/>
          <a:lstStyle/>
          <a:p>
            <a:r>
              <a:rPr lang="en-US"/>
              <a:t>Accident severity prediction system</a:t>
            </a:r>
          </a:p>
        </p:txBody>
      </p:sp>
      <p:sp>
        <p:nvSpPr>
          <p:cNvPr id="7" name="Slide Number Placeholder 6">
            <a:extLst>
              <a:ext uri="{FF2B5EF4-FFF2-40B4-BE49-F238E27FC236}">
                <a16:creationId xmlns:a16="http://schemas.microsoft.com/office/drawing/2014/main" id="{2EF5CD90-2A99-4B99-98CE-2FEC98AD2A17}"/>
              </a:ext>
            </a:extLst>
          </p:cNvPr>
          <p:cNvSpPr>
            <a:spLocks noGrp="1"/>
          </p:cNvSpPr>
          <p:nvPr>
            <p:ph type="sldNum" sz="quarter" idx="12"/>
          </p:nvPr>
        </p:nvSpPr>
        <p:spPr/>
        <p:txBody>
          <a:bodyPr/>
          <a:lstStyle/>
          <a:p>
            <a:fld id="{A06712A8-25A7-4849-BDF4-DC0EEE5DCE0A}" type="slidenum">
              <a:rPr lang="en-US" smtClean="0"/>
              <a:t>‹#›</a:t>
            </a:fld>
            <a:endParaRPr lang="en-US"/>
          </a:p>
        </p:txBody>
      </p:sp>
    </p:spTree>
    <p:extLst>
      <p:ext uri="{BB962C8B-B14F-4D97-AF65-F5344CB8AC3E}">
        <p14:creationId xmlns:p14="http://schemas.microsoft.com/office/powerpoint/2010/main" val="270077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440E-DBB8-4283-A17A-3EC9F6F2D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20D2B-5198-43D7-8C63-EC8A23B1F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49E8FC-D0BE-4425-A8C0-82C6A3343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24991D-72F4-4857-9C6A-4CD56EF53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255A58-764E-4C3A-83FA-E7A6E1DC70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59C0EC-AF85-4BF5-B046-2379E40AD1AA}"/>
              </a:ext>
            </a:extLst>
          </p:cNvPr>
          <p:cNvSpPr>
            <a:spLocks noGrp="1"/>
          </p:cNvSpPr>
          <p:nvPr>
            <p:ph type="dt" sz="half" idx="10"/>
          </p:nvPr>
        </p:nvSpPr>
        <p:spPr/>
        <p:txBody>
          <a:bodyPr/>
          <a:lstStyle/>
          <a:p>
            <a:fld id="{F6C08C67-5752-4761-A349-D3FA615AE6FB}" type="datetime4">
              <a:rPr lang="en-US" smtClean="0"/>
              <a:t>December 4, 2024</a:t>
            </a:fld>
            <a:endParaRPr lang="en-US"/>
          </a:p>
        </p:txBody>
      </p:sp>
      <p:sp>
        <p:nvSpPr>
          <p:cNvPr id="8" name="Footer Placeholder 7">
            <a:extLst>
              <a:ext uri="{FF2B5EF4-FFF2-40B4-BE49-F238E27FC236}">
                <a16:creationId xmlns:a16="http://schemas.microsoft.com/office/drawing/2014/main" id="{343DE937-0059-4BD3-88B4-8CE5F2DF5CDE}"/>
              </a:ext>
            </a:extLst>
          </p:cNvPr>
          <p:cNvSpPr>
            <a:spLocks noGrp="1"/>
          </p:cNvSpPr>
          <p:nvPr>
            <p:ph type="ftr" sz="quarter" idx="11"/>
          </p:nvPr>
        </p:nvSpPr>
        <p:spPr/>
        <p:txBody>
          <a:bodyPr/>
          <a:lstStyle/>
          <a:p>
            <a:r>
              <a:rPr lang="en-US"/>
              <a:t>Accident severity prediction system</a:t>
            </a:r>
          </a:p>
        </p:txBody>
      </p:sp>
      <p:sp>
        <p:nvSpPr>
          <p:cNvPr id="9" name="Slide Number Placeholder 8">
            <a:extLst>
              <a:ext uri="{FF2B5EF4-FFF2-40B4-BE49-F238E27FC236}">
                <a16:creationId xmlns:a16="http://schemas.microsoft.com/office/drawing/2014/main" id="{2CA156D8-B2AE-467A-81CE-199190BBE659}"/>
              </a:ext>
            </a:extLst>
          </p:cNvPr>
          <p:cNvSpPr>
            <a:spLocks noGrp="1"/>
          </p:cNvSpPr>
          <p:nvPr>
            <p:ph type="sldNum" sz="quarter" idx="12"/>
          </p:nvPr>
        </p:nvSpPr>
        <p:spPr/>
        <p:txBody>
          <a:bodyPr/>
          <a:lstStyle/>
          <a:p>
            <a:fld id="{A06712A8-25A7-4849-BDF4-DC0EEE5DCE0A}" type="slidenum">
              <a:rPr lang="en-US" smtClean="0"/>
              <a:t>‹#›</a:t>
            </a:fld>
            <a:endParaRPr lang="en-US"/>
          </a:p>
        </p:txBody>
      </p:sp>
    </p:spTree>
    <p:extLst>
      <p:ext uri="{BB962C8B-B14F-4D97-AF65-F5344CB8AC3E}">
        <p14:creationId xmlns:p14="http://schemas.microsoft.com/office/powerpoint/2010/main" val="223454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5568-B63D-4FB2-A6FA-3BF53BB599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D40DA8-048E-4251-BC37-D89A724BDE16}"/>
              </a:ext>
            </a:extLst>
          </p:cNvPr>
          <p:cNvSpPr>
            <a:spLocks noGrp="1"/>
          </p:cNvSpPr>
          <p:nvPr>
            <p:ph type="dt" sz="half" idx="10"/>
          </p:nvPr>
        </p:nvSpPr>
        <p:spPr/>
        <p:txBody>
          <a:bodyPr/>
          <a:lstStyle/>
          <a:p>
            <a:fld id="{744ACE2B-B337-4B31-B237-D02B99A79649}" type="datetime4">
              <a:rPr lang="en-US" smtClean="0"/>
              <a:t>December 4, 2024</a:t>
            </a:fld>
            <a:endParaRPr lang="en-US"/>
          </a:p>
        </p:txBody>
      </p:sp>
      <p:sp>
        <p:nvSpPr>
          <p:cNvPr id="4" name="Footer Placeholder 3">
            <a:extLst>
              <a:ext uri="{FF2B5EF4-FFF2-40B4-BE49-F238E27FC236}">
                <a16:creationId xmlns:a16="http://schemas.microsoft.com/office/drawing/2014/main" id="{82E69922-A9EC-4736-B697-5DEDFA1D79EF}"/>
              </a:ext>
            </a:extLst>
          </p:cNvPr>
          <p:cNvSpPr>
            <a:spLocks noGrp="1"/>
          </p:cNvSpPr>
          <p:nvPr>
            <p:ph type="ftr" sz="quarter" idx="11"/>
          </p:nvPr>
        </p:nvSpPr>
        <p:spPr/>
        <p:txBody>
          <a:bodyPr/>
          <a:lstStyle/>
          <a:p>
            <a:r>
              <a:rPr lang="en-US"/>
              <a:t>Accident severity prediction system</a:t>
            </a:r>
          </a:p>
        </p:txBody>
      </p:sp>
      <p:sp>
        <p:nvSpPr>
          <p:cNvPr id="5" name="Slide Number Placeholder 4">
            <a:extLst>
              <a:ext uri="{FF2B5EF4-FFF2-40B4-BE49-F238E27FC236}">
                <a16:creationId xmlns:a16="http://schemas.microsoft.com/office/drawing/2014/main" id="{284DB96F-BE96-492A-A404-24CEC80ECE9A}"/>
              </a:ext>
            </a:extLst>
          </p:cNvPr>
          <p:cNvSpPr>
            <a:spLocks noGrp="1"/>
          </p:cNvSpPr>
          <p:nvPr>
            <p:ph type="sldNum" sz="quarter" idx="12"/>
          </p:nvPr>
        </p:nvSpPr>
        <p:spPr/>
        <p:txBody>
          <a:bodyPr/>
          <a:lstStyle/>
          <a:p>
            <a:fld id="{A06712A8-25A7-4849-BDF4-DC0EEE5DCE0A}" type="slidenum">
              <a:rPr lang="en-US" smtClean="0"/>
              <a:t>‹#›</a:t>
            </a:fld>
            <a:endParaRPr lang="en-US"/>
          </a:p>
        </p:txBody>
      </p:sp>
    </p:spTree>
    <p:extLst>
      <p:ext uri="{BB962C8B-B14F-4D97-AF65-F5344CB8AC3E}">
        <p14:creationId xmlns:p14="http://schemas.microsoft.com/office/powerpoint/2010/main" val="174317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4EFF2-3CFD-47BF-A115-3FFD0DFE4E29}"/>
              </a:ext>
            </a:extLst>
          </p:cNvPr>
          <p:cNvSpPr>
            <a:spLocks noGrp="1"/>
          </p:cNvSpPr>
          <p:nvPr>
            <p:ph type="dt" sz="half" idx="10"/>
          </p:nvPr>
        </p:nvSpPr>
        <p:spPr/>
        <p:txBody>
          <a:bodyPr/>
          <a:lstStyle/>
          <a:p>
            <a:fld id="{E1E9730A-1166-4639-A5D6-565F8B60437D}" type="datetime4">
              <a:rPr lang="en-US" smtClean="0"/>
              <a:t>December 4, 2024</a:t>
            </a:fld>
            <a:endParaRPr lang="en-US"/>
          </a:p>
        </p:txBody>
      </p:sp>
      <p:sp>
        <p:nvSpPr>
          <p:cNvPr id="3" name="Footer Placeholder 2">
            <a:extLst>
              <a:ext uri="{FF2B5EF4-FFF2-40B4-BE49-F238E27FC236}">
                <a16:creationId xmlns:a16="http://schemas.microsoft.com/office/drawing/2014/main" id="{CE757984-9FD6-4CB7-B671-2FB20B779FFB}"/>
              </a:ext>
            </a:extLst>
          </p:cNvPr>
          <p:cNvSpPr>
            <a:spLocks noGrp="1"/>
          </p:cNvSpPr>
          <p:nvPr>
            <p:ph type="ftr" sz="quarter" idx="11"/>
          </p:nvPr>
        </p:nvSpPr>
        <p:spPr/>
        <p:txBody>
          <a:bodyPr/>
          <a:lstStyle/>
          <a:p>
            <a:r>
              <a:rPr lang="en-US"/>
              <a:t>Accident severity prediction system</a:t>
            </a:r>
          </a:p>
        </p:txBody>
      </p:sp>
      <p:sp>
        <p:nvSpPr>
          <p:cNvPr id="4" name="Slide Number Placeholder 3">
            <a:extLst>
              <a:ext uri="{FF2B5EF4-FFF2-40B4-BE49-F238E27FC236}">
                <a16:creationId xmlns:a16="http://schemas.microsoft.com/office/drawing/2014/main" id="{AEEA6E23-DC6D-45A3-A0FE-D2DB4B1AF4A8}"/>
              </a:ext>
            </a:extLst>
          </p:cNvPr>
          <p:cNvSpPr>
            <a:spLocks noGrp="1"/>
          </p:cNvSpPr>
          <p:nvPr>
            <p:ph type="sldNum" sz="quarter" idx="12"/>
          </p:nvPr>
        </p:nvSpPr>
        <p:spPr/>
        <p:txBody>
          <a:bodyPr/>
          <a:lstStyle/>
          <a:p>
            <a:fld id="{A06712A8-25A7-4849-BDF4-DC0EEE5DCE0A}" type="slidenum">
              <a:rPr lang="en-US" smtClean="0"/>
              <a:t>‹#›</a:t>
            </a:fld>
            <a:endParaRPr lang="en-US"/>
          </a:p>
        </p:txBody>
      </p:sp>
    </p:spTree>
    <p:extLst>
      <p:ext uri="{BB962C8B-B14F-4D97-AF65-F5344CB8AC3E}">
        <p14:creationId xmlns:p14="http://schemas.microsoft.com/office/powerpoint/2010/main" val="237291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00BD-647C-46C9-992E-D54E5B0BC7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D4757A-14E9-4481-9A56-FEF886D82E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1F5DDB-1358-4568-BF93-72A784464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2A0A1-01AD-41DB-8CBF-A44AD1E7A76A}"/>
              </a:ext>
            </a:extLst>
          </p:cNvPr>
          <p:cNvSpPr>
            <a:spLocks noGrp="1"/>
          </p:cNvSpPr>
          <p:nvPr>
            <p:ph type="dt" sz="half" idx="10"/>
          </p:nvPr>
        </p:nvSpPr>
        <p:spPr/>
        <p:txBody>
          <a:bodyPr/>
          <a:lstStyle/>
          <a:p>
            <a:fld id="{6CFAE9C1-697C-452F-A477-8FB9B7D2D5E2}" type="datetime4">
              <a:rPr lang="en-US" smtClean="0"/>
              <a:t>December 4, 2024</a:t>
            </a:fld>
            <a:endParaRPr lang="en-US"/>
          </a:p>
        </p:txBody>
      </p:sp>
      <p:sp>
        <p:nvSpPr>
          <p:cNvPr id="6" name="Footer Placeholder 5">
            <a:extLst>
              <a:ext uri="{FF2B5EF4-FFF2-40B4-BE49-F238E27FC236}">
                <a16:creationId xmlns:a16="http://schemas.microsoft.com/office/drawing/2014/main" id="{2B94C029-9B5A-46AA-9595-8AA7FAE7D330}"/>
              </a:ext>
            </a:extLst>
          </p:cNvPr>
          <p:cNvSpPr>
            <a:spLocks noGrp="1"/>
          </p:cNvSpPr>
          <p:nvPr>
            <p:ph type="ftr" sz="quarter" idx="11"/>
          </p:nvPr>
        </p:nvSpPr>
        <p:spPr/>
        <p:txBody>
          <a:bodyPr/>
          <a:lstStyle/>
          <a:p>
            <a:r>
              <a:rPr lang="en-US"/>
              <a:t>Accident severity prediction system</a:t>
            </a:r>
          </a:p>
        </p:txBody>
      </p:sp>
      <p:sp>
        <p:nvSpPr>
          <p:cNvPr id="7" name="Slide Number Placeholder 6">
            <a:extLst>
              <a:ext uri="{FF2B5EF4-FFF2-40B4-BE49-F238E27FC236}">
                <a16:creationId xmlns:a16="http://schemas.microsoft.com/office/drawing/2014/main" id="{4FF7E7B9-B47B-4F5C-B9F5-4A7DC776203D}"/>
              </a:ext>
            </a:extLst>
          </p:cNvPr>
          <p:cNvSpPr>
            <a:spLocks noGrp="1"/>
          </p:cNvSpPr>
          <p:nvPr>
            <p:ph type="sldNum" sz="quarter" idx="12"/>
          </p:nvPr>
        </p:nvSpPr>
        <p:spPr/>
        <p:txBody>
          <a:bodyPr/>
          <a:lstStyle/>
          <a:p>
            <a:fld id="{A06712A8-25A7-4849-BDF4-DC0EEE5DCE0A}" type="slidenum">
              <a:rPr lang="en-US" smtClean="0"/>
              <a:t>‹#›</a:t>
            </a:fld>
            <a:endParaRPr lang="en-US"/>
          </a:p>
        </p:txBody>
      </p:sp>
    </p:spTree>
    <p:extLst>
      <p:ext uri="{BB962C8B-B14F-4D97-AF65-F5344CB8AC3E}">
        <p14:creationId xmlns:p14="http://schemas.microsoft.com/office/powerpoint/2010/main" val="990963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92B5-2972-4A6E-BBA0-34FAEF6C1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9ABFF0-0389-49BB-A769-9A1C9E562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4611CE-4B9F-47E5-86BF-49DD724FB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740B4-ECD3-44B9-979C-88177288EB85}"/>
              </a:ext>
            </a:extLst>
          </p:cNvPr>
          <p:cNvSpPr>
            <a:spLocks noGrp="1"/>
          </p:cNvSpPr>
          <p:nvPr>
            <p:ph type="dt" sz="half" idx="10"/>
          </p:nvPr>
        </p:nvSpPr>
        <p:spPr/>
        <p:txBody>
          <a:bodyPr/>
          <a:lstStyle/>
          <a:p>
            <a:fld id="{92BCF56C-FC3B-463D-AD63-5440DA50D8B6}" type="datetime4">
              <a:rPr lang="en-US" smtClean="0"/>
              <a:t>December 4, 2024</a:t>
            </a:fld>
            <a:endParaRPr lang="en-US"/>
          </a:p>
        </p:txBody>
      </p:sp>
      <p:sp>
        <p:nvSpPr>
          <p:cNvPr id="6" name="Footer Placeholder 5">
            <a:extLst>
              <a:ext uri="{FF2B5EF4-FFF2-40B4-BE49-F238E27FC236}">
                <a16:creationId xmlns:a16="http://schemas.microsoft.com/office/drawing/2014/main" id="{981FE9B8-C8DD-45D4-843E-708013777E06}"/>
              </a:ext>
            </a:extLst>
          </p:cNvPr>
          <p:cNvSpPr>
            <a:spLocks noGrp="1"/>
          </p:cNvSpPr>
          <p:nvPr>
            <p:ph type="ftr" sz="quarter" idx="11"/>
          </p:nvPr>
        </p:nvSpPr>
        <p:spPr/>
        <p:txBody>
          <a:bodyPr/>
          <a:lstStyle/>
          <a:p>
            <a:r>
              <a:rPr lang="en-US"/>
              <a:t>Accident severity prediction system</a:t>
            </a:r>
          </a:p>
        </p:txBody>
      </p:sp>
      <p:sp>
        <p:nvSpPr>
          <p:cNvPr id="7" name="Slide Number Placeholder 6">
            <a:extLst>
              <a:ext uri="{FF2B5EF4-FFF2-40B4-BE49-F238E27FC236}">
                <a16:creationId xmlns:a16="http://schemas.microsoft.com/office/drawing/2014/main" id="{D8949E11-50DB-4C4F-87D2-EB386F621636}"/>
              </a:ext>
            </a:extLst>
          </p:cNvPr>
          <p:cNvSpPr>
            <a:spLocks noGrp="1"/>
          </p:cNvSpPr>
          <p:nvPr>
            <p:ph type="sldNum" sz="quarter" idx="12"/>
          </p:nvPr>
        </p:nvSpPr>
        <p:spPr/>
        <p:txBody>
          <a:bodyPr/>
          <a:lstStyle/>
          <a:p>
            <a:fld id="{A06712A8-25A7-4849-BDF4-DC0EEE5DCE0A}" type="slidenum">
              <a:rPr lang="en-US" smtClean="0"/>
              <a:t>‹#›</a:t>
            </a:fld>
            <a:endParaRPr lang="en-US"/>
          </a:p>
        </p:txBody>
      </p:sp>
    </p:spTree>
    <p:extLst>
      <p:ext uri="{BB962C8B-B14F-4D97-AF65-F5344CB8AC3E}">
        <p14:creationId xmlns:p14="http://schemas.microsoft.com/office/powerpoint/2010/main" val="7952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141AF-646E-47B4-80FC-BED2CA68C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64B725-9270-45DE-8A68-FF3681E0CF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DDA95-85EF-4CBE-A493-E812C7272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29C82-D79E-40EF-92F8-9F4C57F9F3AE}" type="datetime4">
              <a:rPr lang="en-US" smtClean="0"/>
              <a:t>December 4, 2024</a:t>
            </a:fld>
            <a:endParaRPr lang="en-US"/>
          </a:p>
        </p:txBody>
      </p:sp>
      <p:sp>
        <p:nvSpPr>
          <p:cNvPr id="5" name="Footer Placeholder 4">
            <a:extLst>
              <a:ext uri="{FF2B5EF4-FFF2-40B4-BE49-F238E27FC236}">
                <a16:creationId xmlns:a16="http://schemas.microsoft.com/office/drawing/2014/main" id="{AA19A7AD-BCD6-43E1-A0D5-C39A6880A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Accident severity prediction system</a:t>
            </a:r>
          </a:p>
        </p:txBody>
      </p:sp>
      <p:sp>
        <p:nvSpPr>
          <p:cNvPr id="6" name="Slide Number Placeholder 5">
            <a:extLst>
              <a:ext uri="{FF2B5EF4-FFF2-40B4-BE49-F238E27FC236}">
                <a16:creationId xmlns:a16="http://schemas.microsoft.com/office/drawing/2014/main" id="{44E43494-843B-4BAC-A872-5F5C9F1122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712A8-25A7-4849-BDF4-DC0EEE5DCE0A}" type="slidenum">
              <a:rPr lang="en-US" smtClean="0"/>
              <a:t>‹#›</a:t>
            </a:fld>
            <a:endParaRPr lang="en-US"/>
          </a:p>
        </p:txBody>
      </p:sp>
    </p:spTree>
    <p:extLst>
      <p:ext uri="{BB962C8B-B14F-4D97-AF65-F5344CB8AC3E}">
        <p14:creationId xmlns:p14="http://schemas.microsoft.com/office/powerpoint/2010/main" val="2820292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8180-D012-4377-9AE5-56514877B426}"/>
              </a:ext>
            </a:extLst>
          </p:cNvPr>
          <p:cNvSpPr>
            <a:spLocks noGrp="1"/>
          </p:cNvSpPr>
          <p:nvPr>
            <p:ph type="ctrTitle"/>
          </p:nvPr>
        </p:nvSpPr>
        <p:spPr>
          <a:xfrm>
            <a:off x="1524000" y="447876"/>
            <a:ext cx="9144000" cy="2590800"/>
          </a:xfrm>
        </p:spPr>
        <p:txBody>
          <a:bodyPr>
            <a:normAutofit/>
          </a:bodyPr>
          <a:lstStyle/>
          <a:p>
            <a:pPr marL="0" marR="0" algn="ctr">
              <a:lnSpc>
                <a:spcPct val="107000"/>
              </a:lnSpc>
              <a:spcBef>
                <a:spcPts val="0"/>
              </a:spcBef>
              <a:spcAft>
                <a:spcPts val="0"/>
              </a:spcAft>
            </a:pPr>
            <a:r>
              <a:rPr lang="en-US" sz="3600" b="1" dirty="0">
                <a:effectLst/>
                <a:latin typeface="+mn-lt"/>
                <a:ea typeface="CMBX12"/>
                <a:cs typeface="CMBX12"/>
              </a:rPr>
              <a:t>Assessing the Severity of Road Traffic Accident Casualties: A Comprehensive Estimation in the Context of Bangladesh</a:t>
            </a:r>
            <a:endParaRPr lang="en-US" sz="4000" dirty="0">
              <a:latin typeface="+mn-lt"/>
            </a:endParaRPr>
          </a:p>
        </p:txBody>
      </p:sp>
      <p:sp>
        <p:nvSpPr>
          <p:cNvPr id="6" name="Subtitle 5">
            <a:extLst>
              <a:ext uri="{FF2B5EF4-FFF2-40B4-BE49-F238E27FC236}">
                <a16:creationId xmlns:a16="http://schemas.microsoft.com/office/drawing/2014/main" id="{6DD6AE90-177A-9569-E43E-ECFA16470F0F}"/>
              </a:ext>
            </a:extLst>
          </p:cNvPr>
          <p:cNvSpPr>
            <a:spLocks noGrp="1"/>
          </p:cNvSpPr>
          <p:nvPr>
            <p:ph type="subTitle" idx="1"/>
          </p:nvPr>
        </p:nvSpPr>
        <p:spPr>
          <a:xfrm>
            <a:off x="1524000" y="3602038"/>
            <a:ext cx="9144000" cy="1539130"/>
          </a:xfrm>
        </p:spPr>
        <p:txBody>
          <a:bodyPr>
            <a:normAutofit/>
          </a:bodyPr>
          <a:lstStyle/>
          <a:p>
            <a:pPr algn="ctr">
              <a:lnSpc>
                <a:spcPts val="1000"/>
              </a:lnSpc>
              <a:spcBef>
                <a:spcPts val="1200"/>
              </a:spcBef>
            </a:pPr>
            <a:r>
              <a:rPr lang="en-US"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Presented by</a:t>
            </a:r>
          </a:p>
          <a:p>
            <a:pPr algn="ctr">
              <a:lnSpc>
                <a:spcPts val="1000"/>
              </a:lnSpc>
              <a:spcBef>
                <a:spcPts val="1200"/>
              </a:spcBef>
            </a:pPr>
            <a:br>
              <a:rPr lang="en-US"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Mir Samiur Rahim</a:t>
            </a:r>
          </a:p>
          <a:p>
            <a:pPr algn="ctr">
              <a:lnSpc>
                <a:spcPts val="1000"/>
              </a:lnSpc>
              <a:spcBef>
                <a:spcPts val="1200"/>
              </a:spcBef>
            </a:pPr>
            <a:r>
              <a:rPr lang="en-US">
                <a:solidFill>
                  <a:srgbClr val="000000"/>
                </a:solidFill>
                <a:latin typeface="Calibri" panose="020F0502020204030204" pitchFamily="34" charset="0"/>
                <a:ea typeface="Times New Roman" panose="02020603050405020304" pitchFamily="18" charset="0"/>
                <a:cs typeface="Calibri" panose="020F0502020204030204" pitchFamily="34" charset="0"/>
              </a:rPr>
              <a:t>09-001-29</a:t>
            </a:r>
            <a:endPar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algn="ctr">
              <a:lnSpc>
                <a:spcPts val="1000"/>
              </a:lnSpc>
              <a:spcBef>
                <a:spcPts val="1200"/>
              </a:spcBef>
              <a:spcAft>
                <a:spcPts val="0"/>
              </a:spcAft>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Dept. of Computer Science and Engineering</a:t>
            </a:r>
          </a:p>
          <a:p>
            <a:pPr marL="0" marR="0" algn="ctr">
              <a:lnSpc>
                <a:spcPts val="1000"/>
              </a:lnSpc>
              <a:spcBef>
                <a:spcPts val="1200"/>
              </a:spcBef>
              <a:spcAft>
                <a:spcPts val="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University of Barishal</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3531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4ACD-4A4E-9C43-8B84-BE8D626718E5}"/>
              </a:ext>
            </a:extLst>
          </p:cNvPr>
          <p:cNvSpPr>
            <a:spLocks noGrp="1"/>
          </p:cNvSpPr>
          <p:nvPr>
            <p:ph type="title"/>
          </p:nvPr>
        </p:nvSpPr>
        <p:spPr/>
        <p:txBody>
          <a:bodyPr/>
          <a:lstStyle/>
          <a:p>
            <a:r>
              <a:rPr lang="en-US" sz="4400" b="1" u="sng" dirty="0">
                <a:latin typeface="Abadi" panose="020B0604020104020204" pitchFamily="34" charset="0"/>
                <a:cs typeface="Calibri" panose="020F0502020204030204" pitchFamily="34" charset="0"/>
              </a:rPr>
              <a:t>Collecting Dataset</a:t>
            </a:r>
            <a:endParaRPr lang="en-US" dirty="0"/>
          </a:p>
        </p:txBody>
      </p:sp>
      <p:sp>
        <p:nvSpPr>
          <p:cNvPr id="3" name="Content Placeholder 2">
            <a:extLst>
              <a:ext uri="{FF2B5EF4-FFF2-40B4-BE49-F238E27FC236}">
                <a16:creationId xmlns:a16="http://schemas.microsoft.com/office/drawing/2014/main" id="{7D62731A-E108-BD1C-01FE-7DEA63B593BB}"/>
              </a:ext>
            </a:extLst>
          </p:cNvPr>
          <p:cNvSpPr>
            <a:spLocks noGrp="1"/>
          </p:cNvSpPr>
          <p:nvPr>
            <p:ph idx="1"/>
          </p:nvPr>
        </p:nvSpPr>
        <p:spPr/>
        <p:txBody>
          <a:bodyPr/>
          <a:lstStyle/>
          <a:p>
            <a:r>
              <a:rPr lang="en-US" dirty="0"/>
              <a:t>Road Traffic Accident dataset is procured from Accident Research Institute (ARI), BUET</a:t>
            </a:r>
          </a:p>
          <a:p>
            <a:r>
              <a:rPr lang="en-US" dirty="0"/>
              <a:t>It’s a Newspaper based dataset.</a:t>
            </a:r>
          </a:p>
        </p:txBody>
      </p:sp>
      <p:sp>
        <p:nvSpPr>
          <p:cNvPr id="4" name="Date Placeholder 3">
            <a:extLst>
              <a:ext uri="{FF2B5EF4-FFF2-40B4-BE49-F238E27FC236}">
                <a16:creationId xmlns:a16="http://schemas.microsoft.com/office/drawing/2014/main" id="{83E1233D-4180-4127-B078-32D1B85CB889}"/>
              </a:ext>
            </a:extLst>
          </p:cNvPr>
          <p:cNvSpPr>
            <a:spLocks noGrp="1"/>
          </p:cNvSpPr>
          <p:nvPr>
            <p:ph type="dt" sz="half" idx="10"/>
          </p:nvPr>
        </p:nvSpPr>
        <p:spPr/>
        <p:txBody>
          <a:bodyPr/>
          <a:lstStyle/>
          <a:p>
            <a:fld id="{026BB439-0E1C-4260-A399-3DC0F914F29B}" type="datetime4">
              <a:rPr lang="en-US" smtClean="0"/>
              <a:t>December 4, 2024</a:t>
            </a:fld>
            <a:endParaRPr lang="en-US"/>
          </a:p>
        </p:txBody>
      </p:sp>
      <p:sp>
        <p:nvSpPr>
          <p:cNvPr id="5" name="Footer Placeholder 4">
            <a:extLst>
              <a:ext uri="{FF2B5EF4-FFF2-40B4-BE49-F238E27FC236}">
                <a16:creationId xmlns:a16="http://schemas.microsoft.com/office/drawing/2014/main" id="{E09C66AB-71DC-1D11-5816-09B6EB02ED38}"/>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
        <p:nvSpPr>
          <p:cNvPr id="6" name="Slide Number Placeholder 5">
            <a:extLst>
              <a:ext uri="{FF2B5EF4-FFF2-40B4-BE49-F238E27FC236}">
                <a16:creationId xmlns:a16="http://schemas.microsoft.com/office/drawing/2014/main" id="{0F43B13C-88ED-1446-7962-CDAA5B776CDF}"/>
              </a:ext>
            </a:extLst>
          </p:cNvPr>
          <p:cNvSpPr>
            <a:spLocks noGrp="1"/>
          </p:cNvSpPr>
          <p:nvPr>
            <p:ph type="sldNum" sz="quarter" idx="12"/>
          </p:nvPr>
        </p:nvSpPr>
        <p:spPr/>
        <p:txBody>
          <a:bodyPr/>
          <a:lstStyle/>
          <a:p>
            <a:fld id="{A06712A8-25A7-4849-BDF4-DC0EEE5DCE0A}" type="slidenum">
              <a:rPr lang="en-US" smtClean="0"/>
              <a:t>10</a:t>
            </a:fld>
            <a:endParaRPr lang="en-US"/>
          </a:p>
        </p:txBody>
      </p:sp>
    </p:spTree>
    <p:extLst>
      <p:ext uri="{BB962C8B-B14F-4D97-AF65-F5344CB8AC3E}">
        <p14:creationId xmlns:p14="http://schemas.microsoft.com/office/powerpoint/2010/main" val="49625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4ACD-4A4E-9C43-8B84-BE8D626718E5}"/>
              </a:ext>
            </a:extLst>
          </p:cNvPr>
          <p:cNvSpPr>
            <a:spLocks noGrp="1"/>
          </p:cNvSpPr>
          <p:nvPr>
            <p:ph type="title"/>
          </p:nvPr>
        </p:nvSpPr>
        <p:spPr/>
        <p:txBody>
          <a:bodyPr/>
          <a:lstStyle/>
          <a:p>
            <a:r>
              <a:rPr lang="en-US" sz="4400" b="1" u="sng" dirty="0">
                <a:latin typeface="Abadi" panose="020B0604020104020204" pitchFamily="34" charset="0"/>
                <a:cs typeface="Calibri" panose="020F0502020204030204" pitchFamily="34" charset="0"/>
              </a:rPr>
              <a:t>Dataset</a:t>
            </a:r>
            <a:endParaRPr lang="en-US" dirty="0"/>
          </a:p>
        </p:txBody>
      </p:sp>
      <p:sp>
        <p:nvSpPr>
          <p:cNvPr id="3" name="Content Placeholder 2">
            <a:extLst>
              <a:ext uri="{FF2B5EF4-FFF2-40B4-BE49-F238E27FC236}">
                <a16:creationId xmlns:a16="http://schemas.microsoft.com/office/drawing/2014/main" id="{7D62731A-E108-BD1C-01FE-7DEA63B593BB}"/>
              </a:ext>
            </a:extLst>
          </p:cNvPr>
          <p:cNvSpPr>
            <a:spLocks noGrp="1"/>
          </p:cNvSpPr>
          <p:nvPr>
            <p:ph idx="1"/>
          </p:nvPr>
        </p:nvSpPr>
        <p:spPr/>
        <p:txBody>
          <a:bodyPr/>
          <a:lstStyle/>
          <a:p>
            <a:pPr marL="0" indent="0">
              <a:buNone/>
            </a:pPr>
            <a:r>
              <a:rPr lang="en-US" dirty="0"/>
              <a:t>The dataset file contains the following information:</a:t>
            </a:r>
          </a:p>
          <a:p>
            <a:r>
              <a:rPr lang="en-US" dirty="0"/>
              <a:t>Day of week, Time</a:t>
            </a:r>
          </a:p>
          <a:p>
            <a:r>
              <a:rPr lang="en-US" dirty="0"/>
              <a:t>District, Thana, Area accident occurred, Road Name, Type of collision</a:t>
            </a:r>
          </a:p>
          <a:p>
            <a:r>
              <a:rPr lang="en-US" dirty="0"/>
              <a:t>Number of vehicles involved, Type of vehicles, Number of casualties, Casualty class, Accident severity</a:t>
            </a:r>
          </a:p>
        </p:txBody>
      </p:sp>
      <p:sp>
        <p:nvSpPr>
          <p:cNvPr id="4" name="Date Placeholder 3">
            <a:extLst>
              <a:ext uri="{FF2B5EF4-FFF2-40B4-BE49-F238E27FC236}">
                <a16:creationId xmlns:a16="http://schemas.microsoft.com/office/drawing/2014/main" id="{83E1233D-4180-4127-B078-32D1B85CB889}"/>
              </a:ext>
            </a:extLst>
          </p:cNvPr>
          <p:cNvSpPr>
            <a:spLocks noGrp="1"/>
          </p:cNvSpPr>
          <p:nvPr>
            <p:ph type="dt" sz="half" idx="10"/>
          </p:nvPr>
        </p:nvSpPr>
        <p:spPr/>
        <p:txBody>
          <a:bodyPr/>
          <a:lstStyle/>
          <a:p>
            <a:fld id="{998130BD-A6A2-4319-96E1-6B74DE6F7D7E}" type="datetime4">
              <a:rPr lang="en-US" smtClean="0"/>
              <a:t>December 4, 2024</a:t>
            </a:fld>
            <a:endParaRPr lang="en-US"/>
          </a:p>
        </p:txBody>
      </p:sp>
      <p:sp>
        <p:nvSpPr>
          <p:cNvPr id="5" name="Footer Placeholder 4">
            <a:extLst>
              <a:ext uri="{FF2B5EF4-FFF2-40B4-BE49-F238E27FC236}">
                <a16:creationId xmlns:a16="http://schemas.microsoft.com/office/drawing/2014/main" id="{E09C66AB-71DC-1D11-5816-09B6EB02ED38}"/>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
        <p:nvSpPr>
          <p:cNvPr id="6" name="Slide Number Placeholder 5">
            <a:extLst>
              <a:ext uri="{FF2B5EF4-FFF2-40B4-BE49-F238E27FC236}">
                <a16:creationId xmlns:a16="http://schemas.microsoft.com/office/drawing/2014/main" id="{0F43B13C-88ED-1446-7962-CDAA5B776CDF}"/>
              </a:ext>
            </a:extLst>
          </p:cNvPr>
          <p:cNvSpPr>
            <a:spLocks noGrp="1"/>
          </p:cNvSpPr>
          <p:nvPr>
            <p:ph type="sldNum" sz="quarter" idx="12"/>
          </p:nvPr>
        </p:nvSpPr>
        <p:spPr/>
        <p:txBody>
          <a:bodyPr/>
          <a:lstStyle/>
          <a:p>
            <a:fld id="{A06712A8-25A7-4849-BDF4-DC0EEE5DCE0A}" type="slidenum">
              <a:rPr lang="en-US" smtClean="0"/>
              <a:t>11</a:t>
            </a:fld>
            <a:endParaRPr lang="en-US"/>
          </a:p>
        </p:txBody>
      </p:sp>
    </p:spTree>
    <p:extLst>
      <p:ext uri="{BB962C8B-B14F-4D97-AF65-F5344CB8AC3E}">
        <p14:creationId xmlns:p14="http://schemas.microsoft.com/office/powerpoint/2010/main" val="346343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4ACD-4A4E-9C43-8B84-BE8D626718E5}"/>
              </a:ext>
            </a:extLst>
          </p:cNvPr>
          <p:cNvSpPr>
            <a:spLocks noGrp="1"/>
          </p:cNvSpPr>
          <p:nvPr>
            <p:ph type="title"/>
          </p:nvPr>
        </p:nvSpPr>
        <p:spPr/>
        <p:txBody>
          <a:bodyPr/>
          <a:lstStyle/>
          <a:p>
            <a:r>
              <a:rPr lang="en-US" b="1" u="sng" dirty="0">
                <a:latin typeface="Abadi" panose="020B0604020104020204" pitchFamily="34" charset="0"/>
                <a:cs typeface="Calibri" panose="020F0502020204030204" pitchFamily="34" charset="0"/>
              </a:rPr>
              <a:t>Preprocessing</a:t>
            </a:r>
            <a:r>
              <a:rPr lang="en-US" sz="4400" b="1" u="sng" dirty="0">
                <a:latin typeface="Abadi" panose="020B0604020104020204" pitchFamily="34" charset="0"/>
                <a:cs typeface="Calibri" panose="020F0502020204030204" pitchFamily="34" charset="0"/>
              </a:rPr>
              <a:t> Dataset</a:t>
            </a:r>
            <a:endParaRPr lang="en-US" dirty="0"/>
          </a:p>
        </p:txBody>
      </p:sp>
      <p:sp>
        <p:nvSpPr>
          <p:cNvPr id="3" name="Content Placeholder 2">
            <a:extLst>
              <a:ext uri="{FF2B5EF4-FFF2-40B4-BE49-F238E27FC236}">
                <a16:creationId xmlns:a16="http://schemas.microsoft.com/office/drawing/2014/main" id="{7D62731A-E108-BD1C-01FE-7DEA63B593BB}"/>
              </a:ext>
            </a:extLst>
          </p:cNvPr>
          <p:cNvSpPr>
            <a:spLocks noGrp="1"/>
          </p:cNvSpPr>
          <p:nvPr>
            <p:ph idx="1"/>
          </p:nvPr>
        </p:nvSpPr>
        <p:spPr/>
        <p:txBody>
          <a:bodyPr>
            <a:normAutofit/>
          </a:bodyPr>
          <a:lstStyle/>
          <a:p>
            <a:r>
              <a:rPr lang="en-US" sz="2400" b="0" i="0" dirty="0">
                <a:effectLst/>
              </a:rPr>
              <a:t>Removing of duplicate and null values</a:t>
            </a:r>
          </a:p>
          <a:p>
            <a:r>
              <a:rPr lang="en-US" sz="2400" b="0" i="0" dirty="0">
                <a:effectLst/>
              </a:rPr>
              <a:t>After feature detection organizing the relevant data</a:t>
            </a:r>
          </a:p>
          <a:p>
            <a:r>
              <a:rPr lang="en-US" sz="2400" b="0" i="0" dirty="0">
                <a:effectLst/>
              </a:rPr>
              <a:t>Irrelevant feature deduction</a:t>
            </a:r>
            <a:endParaRPr lang="en-US" sz="2400" dirty="0"/>
          </a:p>
        </p:txBody>
      </p:sp>
      <p:sp>
        <p:nvSpPr>
          <p:cNvPr id="4" name="Date Placeholder 3">
            <a:extLst>
              <a:ext uri="{FF2B5EF4-FFF2-40B4-BE49-F238E27FC236}">
                <a16:creationId xmlns:a16="http://schemas.microsoft.com/office/drawing/2014/main" id="{83E1233D-4180-4127-B078-32D1B85CB889}"/>
              </a:ext>
            </a:extLst>
          </p:cNvPr>
          <p:cNvSpPr>
            <a:spLocks noGrp="1"/>
          </p:cNvSpPr>
          <p:nvPr>
            <p:ph type="dt" sz="half" idx="10"/>
          </p:nvPr>
        </p:nvSpPr>
        <p:spPr/>
        <p:txBody>
          <a:bodyPr/>
          <a:lstStyle/>
          <a:p>
            <a:fld id="{B2E5D73E-DA74-408E-847F-6A56B2F945EA}" type="datetime4">
              <a:rPr lang="en-US" smtClean="0"/>
              <a:t>December 4, 2024</a:t>
            </a:fld>
            <a:endParaRPr lang="en-US"/>
          </a:p>
        </p:txBody>
      </p:sp>
      <p:sp>
        <p:nvSpPr>
          <p:cNvPr id="5" name="Footer Placeholder 4">
            <a:extLst>
              <a:ext uri="{FF2B5EF4-FFF2-40B4-BE49-F238E27FC236}">
                <a16:creationId xmlns:a16="http://schemas.microsoft.com/office/drawing/2014/main" id="{E09C66AB-71DC-1D11-5816-09B6EB02ED38}"/>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
        <p:nvSpPr>
          <p:cNvPr id="6" name="Slide Number Placeholder 5">
            <a:extLst>
              <a:ext uri="{FF2B5EF4-FFF2-40B4-BE49-F238E27FC236}">
                <a16:creationId xmlns:a16="http://schemas.microsoft.com/office/drawing/2014/main" id="{0F43B13C-88ED-1446-7962-CDAA5B776CDF}"/>
              </a:ext>
            </a:extLst>
          </p:cNvPr>
          <p:cNvSpPr>
            <a:spLocks noGrp="1"/>
          </p:cNvSpPr>
          <p:nvPr>
            <p:ph type="sldNum" sz="quarter" idx="12"/>
          </p:nvPr>
        </p:nvSpPr>
        <p:spPr/>
        <p:txBody>
          <a:bodyPr/>
          <a:lstStyle/>
          <a:p>
            <a:fld id="{A06712A8-25A7-4849-BDF4-DC0EEE5DCE0A}" type="slidenum">
              <a:rPr lang="en-US" smtClean="0"/>
              <a:t>12</a:t>
            </a:fld>
            <a:endParaRPr lang="en-US"/>
          </a:p>
        </p:txBody>
      </p:sp>
    </p:spTree>
    <p:extLst>
      <p:ext uri="{BB962C8B-B14F-4D97-AF65-F5344CB8AC3E}">
        <p14:creationId xmlns:p14="http://schemas.microsoft.com/office/powerpoint/2010/main" val="417786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4ACD-4A4E-9C43-8B84-BE8D626718E5}"/>
              </a:ext>
            </a:extLst>
          </p:cNvPr>
          <p:cNvSpPr>
            <a:spLocks noGrp="1"/>
          </p:cNvSpPr>
          <p:nvPr>
            <p:ph type="title"/>
          </p:nvPr>
        </p:nvSpPr>
        <p:spPr/>
        <p:txBody>
          <a:bodyPr/>
          <a:lstStyle/>
          <a:p>
            <a:r>
              <a:rPr lang="en-US" sz="4400" b="1" u="sng" dirty="0">
                <a:latin typeface="Abadi" panose="020B0604020104020204" pitchFamily="34" charset="0"/>
                <a:cs typeface="Calibri" panose="020F0502020204030204" pitchFamily="34" charset="0"/>
              </a:rPr>
              <a:t>Main Model</a:t>
            </a:r>
            <a:endParaRPr lang="en-US" dirty="0"/>
          </a:p>
        </p:txBody>
      </p:sp>
      <p:sp>
        <p:nvSpPr>
          <p:cNvPr id="3" name="Content Placeholder 2">
            <a:extLst>
              <a:ext uri="{FF2B5EF4-FFF2-40B4-BE49-F238E27FC236}">
                <a16:creationId xmlns:a16="http://schemas.microsoft.com/office/drawing/2014/main" id="{7D62731A-E108-BD1C-01FE-7DEA63B593BB}"/>
              </a:ext>
            </a:extLst>
          </p:cNvPr>
          <p:cNvSpPr>
            <a:spLocks noGrp="1"/>
          </p:cNvSpPr>
          <p:nvPr>
            <p:ph idx="1"/>
          </p:nvPr>
        </p:nvSpPr>
        <p:spPr/>
        <p:txBody>
          <a:bodyPr>
            <a:normAutofit/>
          </a:bodyPr>
          <a:lstStyle/>
          <a:p>
            <a:pPr marL="0" indent="0" algn="l" rtl="0">
              <a:buNone/>
            </a:pPr>
            <a:r>
              <a:rPr lang="en-US" sz="2400" b="0" i="0" dirty="0">
                <a:effectLst/>
              </a:rPr>
              <a:t>We will follow the following steps to create accident severity prediction system using classifier algorithms:</a:t>
            </a:r>
          </a:p>
          <a:p>
            <a:pPr algn="l" rtl="0"/>
            <a:r>
              <a:rPr lang="en-US" sz="2400" b="0" i="0" dirty="0">
                <a:effectLst/>
              </a:rPr>
              <a:t>Determine the key features mainly input and target variable</a:t>
            </a:r>
            <a:endParaRPr lang="en-US" sz="2400" dirty="0"/>
          </a:p>
          <a:p>
            <a:pPr algn="l" rtl="0"/>
            <a:r>
              <a:rPr lang="en-US" sz="2400" b="0" i="0" dirty="0">
                <a:effectLst/>
              </a:rPr>
              <a:t>Find out the interrelationship and dependency between the features</a:t>
            </a:r>
            <a:endParaRPr lang="en-US" sz="2400" dirty="0"/>
          </a:p>
          <a:p>
            <a:pPr algn="l" rtl="0"/>
            <a:r>
              <a:rPr lang="en-US" sz="2400" b="0" i="0" dirty="0">
                <a:effectLst/>
              </a:rPr>
              <a:t>Under-sampling using Smote</a:t>
            </a:r>
            <a:endParaRPr lang="en-US" sz="2400" dirty="0"/>
          </a:p>
          <a:p>
            <a:pPr algn="l" rtl="0"/>
            <a:r>
              <a:rPr lang="en-US" sz="2400" b="0" i="0" dirty="0">
                <a:effectLst/>
              </a:rPr>
              <a:t>Training the model</a:t>
            </a:r>
            <a:endParaRPr lang="en-US" sz="2400" dirty="0"/>
          </a:p>
          <a:p>
            <a:pPr algn="l" rtl="0"/>
            <a:r>
              <a:rPr lang="en-US" sz="2400" b="0" i="0" dirty="0">
                <a:effectLst/>
              </a:rPr>
              <a:t>Evaluating the performance of the model by running it on test data</a:t>
            </a:r>
          </a:p>
        </p:txBody>
      </p:sp>
      <p:sp>
        <p:nvSpPr>
          <p:cNvPr id="4" name="Date Placeholder 3">
            <a:extLst>
              <a:ext uri="{FF2B5EF4-FFF2-40B4-BE49-F238E27FC236}">
                <a16:creationId xmlns:a16="http://schemas.microsoft.com/office/drawing/2014/main" id="{83E1233D-4180-4127-B078-32D1B85CB889}"/>
              </a:ext>
            </a:extLst>
          </p:cNvPr>
          <p:cNvSpPr>
            <a:spLocks noGrp="1"/>
          </p:cNvSpPr>
          <p:nvPr>
            <p:ph type="dt" sz="half" idx="10"/>
          </p:nvPr>
        </p:nvSpPr>
        <p:spPr/>
        <p:txBody>
          <a:bodyPr/>
          <a:lstStyle/>
          <a:p>
            <a:fld id="{6A9ED67D-B8B7-4666-8B80-EF721AAADE94}" type="datetime4">
              <a:rPr lang="en-US" smtClean="0"/>
              <a:t>December 4, 2024</a:t>
            </a:fld>
            <a:endParaRPr lang="en-US"/>
          </a:p>
        </p:txBody>
      </p:sp>
      <p:sp>
        <p:nvSpPr>
          <p:cNvPr id="5" name="Footer Placeholder 4">
            <a:extLst>
              <a:ext uri="{FF2B5EF4-FFF2-40B4-BE49-F238E27FC236}">
                <a16:creationId xmlns:a16="http://schemas.microsoft.com/office/drawing/2014/main" id="{E09C66AB-71DC-1D11-5816-09B6EB02ED38}"/>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
        <p:nvSpPr>
          <p:cNvPr id="6" name="Slide Number Placeholder 5">
            <a:extLst>
              <a:ext uri="{FF2B5EF4-FFF2-40B4-BE49-F238E27FC236}">
                <a16:creationId xmlns:a16="http://schemas.microsoft.com/office/drawing/2014/main" id="{0F43B13C-88ED-1446-7962-CDAA5B776CDF}"/>
              </a:ext>
            </a:extLst>
          </p:cNvPr>
          <p:cNvSpPr>
            <a:spLocks noGrp="1"/>
          </p:cNvSpPr>
          <p:nvPr>
            <p:ph type="sldNum" sz="quarter" idx="12"/>
          </p:nvPr>
        </p:nvSpPr>
        <p:spPr/>
        <p:txBody>
          <a:bodyPr/>
          <a:lstStyle/>
          <a:p>
            <a:fld id="{A06712A8-25A7-4849-BDF4-DC0EEE5DCE0A}" type="slidenum">
              <a:rPr lang="en-US" smtClean="0"/>
              <a:t>13</a:t>
            </a:fld>
            <a:endParaRPr lang="en-US"/>
          </a:p>
        </p:txBody>
      </p:sp>
    </p:spTree>
    <p:extLst>
      <p:ext uri="{BB962C8B-B14F-4D97-AF65-F5344CB8AC3E}">
        <p14:creationId xmlns:p14="http://schemas.microsoft.com/office/powerpoint/2010/main" val="281080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DB78-40B8-81E6-7E23-F0884AD1426E}"/>
              </a:ext>
            </a:extLst>
          </p:cNvPr>
          <p:cNvSpPr>
            <a:spLocks noGrp="1"/>
          </p:cNvSpPr>
          <p:nvPr>
            <p:ph type="title"/>
          </p:nvPr>
        </p:nvSpPr>
        <p:spPr/>
        <p:txBody>
          <a:bodyPr/>
          <a:lstStyle/>
          <a:p>
            <a:r>
              <a:rPr lang="en-US" b="1" u="sng" dirty="0">
                <a:latin typeface="Abadi" panose="020B0604020104020204" pitchFamily="34" charset="0"/>
              </a:rPr>
              <a:t>Algorithms Used to Train Model</a:t>
            </a:r>
          </a:p>
        </p:txBody>
      </p:sp>
      <p:sp>
        <p:nvSpPr>
          <p:cNvPr id="3" name="Content Placeholder 2">
            <a:extLst>
              <a:ext uri="{FF2B5EF4-FFF2-40B4-BE49-F238E27FC236}">
                <a16:creationId xmlns:a16="http://schemas.microsoft.com/office/drawing/2014/main" id="{38C972FD-15E5-1BD4-12C2-85233FE0BEAD}"/>
              </a:ext>
            </a:extLst>
          </p:cNvPr>
          <p:cNvSpPr>
            <a:spLocks noGrp="1"/>
          </p:cNvSpPr>
          <p:nvPr>
            <p:ph idx="1"/>
          </p:nvPr>
        </p:nvSpPr>
        <p:spPr/>
        <p:txBody>
          <a:bodyPr>
            <a:normAutofit/>
          </a:bodyPr>
          <a:lstStyle/>
          <a:p>
            <a:r>
              <a:rPr lang="en-US" sz="2800" dirty="0">
                <a:solidFill>
                  <a:srgbClr val="1F1F1F"/>
                </a:solidFill>
              </a:rPr>
              <a:t>Logistic Regression</a:t>
            </a:r>
          </a:p>
          <a:p>
            <a:r>
              <a:rPr lang="en-US" sz="2800" dirty="0">
                <a:solidFill>
                  <a:srgbClr val="1F1F1F"/>
                </a:solidFill>
              </a:rPr>
              <a:t>Decision Tree</a:t>
            </a:r>
          </a:p>
          <a:p>
            <a:r>
              <a:rPr lang="en-US" sz="2800" dirty="0">
                <a:solidFill>
                  <a:srgbClr val="1F1F1F"/>
                </a:solidFill>
              </a:rPr>
              <a:t>Support Vector Machine</a:t>
            </a:r>
          </a:p>
          <a:p>
            <a:r>
              <a:rPr lang="en-US" sz="2800" dirty="0">
                <a:solidFill>
                  <a:srgbClr val="1F1F1F"/>
                </a:solidFill>
              </a:rPr>
              <a:t>K-Nearest Neighbor</a:t>
            </a:r>
            <a:endParaRPr lang="en-US" dirty="0">
              <a:solidFill>
                <a:srgbClr val="1F1F1F"/>
              </a:solidFill>
            </a:endParaRPr>
          </a:p>
          <a:p>
            <a:r>
              <a:rPr lang="en-US" sz="2800" dirty="0">
                <a:solidFill>
                  <a:srgbClr val="1F1F1F"/>
                </a:solidFill>
              </a:rPr>
              <a:t>Gaussian Naive Bayes</a:t>
            </a:r>
          </a:p>
          <a:p>
            <a:r>
              <a:rPr lang="en-US" sz="2800" dirty="0">
                <a:solidFill>
                  <a:srgbClr val="1F1F1F"/>
                </a:solidFill>
              </a:rPr>
              <a:t>Random Forest</a:t>
            </a:r>
          </a:p>
          <a:p>
            <a:r>
              <a:rPr lang="en-US" sz="2800" dirty="0">
                <a:solidFill>
                  <a:srgbClr val="1F1F1F"/>
                </a:solidFill>
              </a:rPr>
              <a:t>AdaBoost</a:t>
            </a:r>
          </a:p>
          <a:p>
            <a:r>
              <a:rPr lang="en-US" sz="2800" dirty="0">
                <a:solidFill>
                  <a:srgbClr val="1F1F1F"/>
                </a:solidFill>
              </a:rPr>
              <a:t>Gradient Boosting Classifier</a:t>
            </a:r>
          </a:p>
        </p:txBody>
      </p:sp>
      <p:sp>
        <p:nvSpPr>
          <p:cNvPr id="4" name="Date Placeholder 3">
            <a:extLst>
              <a:ext uri="{FF2B5EF4-FFF2-40B4-BE49-F238E27FC236}">
                <a16:creationId xmlns:a16="http://schemas.microsoft.com/office/drawing/2014/main" id="{F47DE154-4822-6E96-0C38-B1FB2D189868}"/>
              </a:ext>
            </a:extLst>
          </p:cNvPr>
          <p:cNvSpPr>
            <a:spLocks noGrp="1"/>
          </p:cNvSpPr>
          <p:nvPr>
            <p:ph type="dt" sz="half" idx="10"/>
          </p:nvPr>
        </p:nvSpPr>
        <p:spPr/>
        <p:txBody>
          <a:bodyPr/>
          <a:lstStyle/>
          <a:p>
            <a:fld id="{FB513E33-0231-4025-9D4B-7D31055B0845}" type="datetime4">
              <a:rPr lang="en-US" smtClean="0"/>
              <a:t>December 4, 2024</a:t>
            </a:fld>
            <a:endParaRPr lang="en-US"/>
          </a:p>
        </p:txBody>
      </p:sp>
      <p:sp>
        <p:nvSpPr>
          <p:cNvPr id="5" name="Footer Placeholder 4">
            <a:extLst>
              <a:ext uri="{FF2B5EF4-FFF2-40B4-BE49-F238E27FC236}">
                <a16:creationId xmlns:a16="http://schemas.microsoft.com/office/drawing/2014/main" id="{B0D053FC-EC46-4E56-CFC9-6312286CEA42}"/>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
        <p:nvSpPr>
          <p:cNvPr id="6" name="Slide Number Placeholder 5">
            <a:extLst>
              <a:ext uri="{FF2B5EF4-FFF2-40B4-BE49-F238E27FC236}">
                <a16:creationId xmlns:a16="http://schemas.microsoft.com/office/drawing/2014/main" id="{05082971-6365-00C2-97E9-A66B4F8B1663}"/>
              </a:ext>
            </a:extLst>
          </p:cNvPr>
          <p:cNvSpPr>
            <a:spLocks noGrp="1"/>
          </p:cNvSpPr>
          <p:nvPr>
            <p:ph type="sldNum" sz="quarter" idx="12"/>
          </p:nvPr>
        </p:nvSpPr>
        <p:spPr/>
        <p:txBody>
          <a:bodyPr/>
          <a:lstStyle/>
          <a:p>
            <a:fld id="{A06712A8-25A7-4849-BDF4-DC0EEE5DCE0A}" type="slidenum">
              <a:rPr lang="en-US" smtClean="0"/>
              <a:t>14</a:t>
            </a:fld>
            <a:endParaRPr lang="en-US"/>
          </a:p>
        </p:txBody>
      </p:sp>
      <p:pic>
        <p:nvPicPr>
          <p:cNvPr id="8" name="Picture 7">
            <a:extLst>
              <a:ext uri="{FF2B5EF4-FFF2-40B4-BE49-F238E27FC236}">
                <a16:creationId xmlns:a16="http://schemas.microsoft.com/office/drawing/2014/main" id="{DD827814-9B48-F109-96D0-F3838C461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819" y="2698161"/>
            <a:ext cx="4861981" cy="2606266"/>
          </a:xfrm>
          <a:prstGeom prst="rect">
            <a:avLst/>
          </a:prstGeom>
        </p:spPr>
      </p:pic>
    </p:spTree>
    <p:extLst>
      <p:ext uri="{BB962C8B-B14F-4D97-AF65-F5344CB8AC3E}">
        <p14:creationId xmlns:p14="http://schemas.microsoft.com/office/powerpoint/2010/main" val="3999955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F749-EA2C-4AC7-96F5-4AE596441B92}"/>
              </a:ext>
            </a:extLst>
          </p:cNvPr>
          <p:cNvSpPr>
            <a:spLocks noGrp="1"/>
          </p:cNvSpPr>
          <p:nvPr>
            <p:ph type="title"/>
          </p:nvPr>
        </p:nvSpPr>
        <p:spPr/>
        <p:txBody>
          <a:bodyPr/>
          <a:lstStyle/>
          <a:p>
            <a:r>
              <a:rPr lang="en-US" b="1" u="sng" dirty="0">
                <a:latin typeface="Abadi" panose="020B0604020104020204" pitchFamily="34" charset="0"/>
                <a:cs typeface="Calibri" panose="020F0502020204030204" pitchFamily="34" charset="0"/>
              </a:rPr>
              <a:t>Evaluation</a:t>
            </a:r>
            <a:endParaRPr lang="en-US" dirty="0"/>
          </a:p>
        </p:txBody>
      </p:sp>
      <p:pic>
        <p:nvPicPr>
          <p:cNvPr id="11" name="Content Placeholder 10">
            <a:extLst>
              <a:ext uri="{FF2B5EF4-FFF2-40B4-BE49-F238E27FC236}">
                <a16:creationId xmlns:a16="http://schemas.microsoft.com/office/drawing/2014/main" id="{A936CA80-3D22-357D-A55C-9BFFBA583E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2751" y="1974198"/>
            <a:ext cx="5052498" cy="4054191"/>
          </a:xfrm>
        </p:spPr>
      </p:pic>
      <p:sp>
        <p:nvSpPr>
          <p:cNvPr id="5" name="Date Placeholder 4">
            <a:extLst>
              <a:ext uri="{FF2B5EF4-FFF2-40B4-BE49-F238E27FC236}">
                <a16:creationId xmlns:a16="http://schemas.microsoft.com/office/drawing/2014/main" id="{E1997190-E4CA-4A41-A30B-0A08AEB54852}"/>
              </a:ext>
            </a:extLst>
          </p:cNvPr>
          <p:cNvSpPr>
            <a:spLocks noGrp="1"/>
          </p:cNvSpPr>
          <p:nvPr>
            <p:ph type="dt" sz="half" idx="10"/>
          </p:nvPr>
        </p:nvSpPr>
        <p:spPr/>
        <p:txBody>
          <a:bodyPr/>
          <a:lstStyle/>
          <a:p>
            <a:fld id="{8158AB40-2EC4-40F7-B65A-6B966DC02159}" type="datetime4">
              <a:rPr lang="en-US" smtClean="0"/>
              <a:t>December 4, 2024</a:t>
            </a:fld>
            <a:endParaRPr lang="en-US" dirty="0"/>
          </a:p>
        </p:txBody>
      </p:sp>
      <p:sp>
        <p:nvSpPr>
          <p:cNvPr id="3" name="Slide Number Placeholder 2">
            <a:extLst>
              <a:ext uri="{FF2B5EF4-FFF2-40B4-BE49-F238E27FC236}">
                <a16:creationId xmlns:a16="http://schemas.microsoft.com/office/drawing/2014/main" id="{FFB08773-1716-6767-6303-AC202E73D615}"/>
              </a:ext>
            </a:extLst>
          </p:cNvPr>
          <p:cNvSpPr>
            <a:spLocks noGrp="1"/>
          </p:cNvSpPr>
          <p:nvPr>
            <p:ph type="sldNum" sz="quarter" idx="12"/>
          </p:nvPr>
        </p:nvSpPr>
        <p:spPr/>
        <p:txBody>
          <a:bodyPr/>
          <a:lstStyle/>
          <a:p>
            <a:fld id="{A06712A8-25A7-4849-BDF4-DC0EEE5DCE0A}" type="slidenum">
              <a:rPr lang="en-US" smtClean="0"/>
              <a:t>15</a:t>
            </a:fld>
            <a:endParaRPr lang="en-US"/>
          </a:p>
        </p:txBody>
      </p:sp>
      <p:sp>
        <p:nvSpPr>
          <p:cNvPr id="4" name="TextBox 3">
            <a:extLst>
              <a:ext uri="{FF2B5EF4-FFF2-40B4-BE49-F238E27FC236}">
                <a16:creationId xmlns:a16="http://schemas.microsoft.com/office/drawing/2014/main" id="{07790BA6-C6FF-19AB-606C-FFCFB1693207}"/>
              </a:ext>
            </a:extLst>
          </p:cNvPr>
          <p:cNvSpPr txBox="1"/>
          <p:nvPr/>
        </p:nvSpPr>
        <p:spPr>
          <a:xfrm>
            <a:off x="6511212" y="4370943"/>
            <a:ext cx="2743200" cy="369332"/>
          </a:xfrm>
          <a:prstGeom prst="rect">
            <a:avLst/>
          </a:prstGeom>
          <a:noFill/>
        </p:spPr>
        <p:txBody>
          <a:bodyPr wrap="square" rtlCol="0">
            <a:spAutoFit/>
          </a:bodyPr>
          <a:lstStyle/>
          <a:p>
            <a:pPr algn="ctr"/>
            <a:r>
              <a:rPr lang="en-US" dirty="0"/>
              <a:t>Fig: Confusion Matrix</a:t>
            </a:r>
          </a:p>
        </p:txBody>
      </p:sp>
      <p:sp>
        <p:nvSpPr>
          <p:cNvPr id="6" name="Footer Placeholder 5">
            <a:extLst>
              <a:ext uri="{FF2B5EF4-FFF2-40B4-BE49-F238E27FC236}">
                <a16:creationId xmlns:a16="http://schemas.microsoft.com/office/drawing/2014/main" id="{267E0374-B4F7-119B-9D11-D02D7CFE9DAB}"/>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
        <p:nvSpPr>
          <p:cNvPr id="15" name="TextBox 14">
            <a:extLst>
              <a:ext uri="{FF2B5EF4-FFF2-40B4-BE49-F238E27FC236}">
                <a16:creationId xmlns:a16="http://schemas.microsoft.com/office/drawing/2014/main" id="{255E7139-37DF-4C25-3218-BBB9D337F436}"/>
              </a:ext>
            </a:extLst>
          </p:cNvPr>
          <p:cNvSpPr txBox="1"/>
          <p:nvPr/>
        </p:nvSpPr>
        <p:spPr>
          <a:xfrm>
            <a:off x="838201" y="5931034"/>
            <a:ext cx="5117048" cy="369332"/>
          </a:xfrm>
          <a:prstGeom prst="rect">
            <a:avLst/>
          </a:prstGeom>
          <a:noFill/>
        </p:spPr>
        <p:txBody>
          <a:bodyPr wrap="square" rtlCol="0">
            <a:spAutoFit/>
          </a:bodyPr>
          <a:lstStyle/>
          <a:p>
            <a:pPr algn="ctr"/>
            <a:r>
              <a:rPr lang="en-US" dirty="0"/>
              <a:t>Fig: Correlation Matrix of Vehicles and Casualty</a:t>
            </a:r>
          </a:p>
        </p:txBody>
      </p:sp>
      <p:sp>
        <p:nvSpPr>
          <p:cNvPr id="16" name="TextBox 15">
            <a:extLst>
              <a:ext uri="{FF2B5EF4-FFF2-40B4-BE49-F238E27FC236}">
                <a16:creationId xmlns:a16="http://schemas.microsoft.com/office/drawing/2014/main" id="{23C057D7-7336-A872-9220-732A4956470A}"/>
              </a:ext>
            </a:extLst>
          </p:cNvPr>
          <p:cNvSpPr txBox="1"/>
          <p:nvPr/>
        </p:nvSpPr>
        <p:spPr>
          <a:xfrm>
            <a:off x="5955249" y="5931034"/>
            <a:ext cx="5117048" cy="369332"/>
          </a:xfrm>
          <a:prstGeom prst="rect">
            <a:avLst/>
          </a:prstGeom>
          <a:noFill/>
        </p:spPr>
        <p:txBody>
          <a:bodyPr wrap="square" rtlCol="0">
            <a:spAutoFit/>
          </a:bodyPr>
          <a:lstStyle/>
          <a:p>
            <a:pPr algn="ctr"/>
            <a:r>
              <a:rPr lang="en-US" dirty="0"/>
              <a:t>Fig: Vehicles involved vs Casualty</a:t>
            </a:r>
          </a:p>
        </p:txBody>
      </p:sp>
      <p:pic>
        <p:nvPicPr>
          <p:cNvPr id="22" name="Content Placeholder 21">
            <a:extLst>
              <a:ext uri="{FF2B5EF4-FFF2-40B4-BE49-F238E27FC236}">
                <a16:creationId xmlns:a16="http://schemas.microsoft.com/office/drawing/2014/main" id="{78B3173A-8468-A9FB-D0B3-7F24AF591A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9650"/>
            <a:ext cx="5181600" cy="3863288"/>
          </a:xfrm>
        </p:spPr>
      </p:pic>
    </p:spTree>
    <p:extLst>
      <p:ext uri="{BB962C8B-B14F-4D97-AF65-F5344CB8AC3E}">
        <p14:creationId xmlns:p14="http://schemas.microsoft.com/office/powerpoint/2010/main" val="150723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2946B7-8A03-F6E0-6ECE-0A1C9114F634}"/>
              </a:ext>
            </a:extLst>
          </p:cNvPr>
          <p:cNvSpPr>
            <a:spLocks noGrp="1"/>
          </p:cNvSpPr>
          <p:nvPr>
            <p:ph type="title"/>
          </p:nvPr>
        </p:nvSpPr>
        <p:spPr/>
        <p:txBody>
          <a:bodyPr/>
          <a:lstStyle/>
          <a:p>
            <a:r>
              <a:rPr lang="en-US" b="1" u="sng" dirty="0">
                <a:latin typeface="Abadi" panose="020B0604020104020204" pitchFamily="34" charset="0"/>
              </a:rPr>
              <a:t>Evaluation</a:t>
            </a:r>
          </a:p>
        </p:txBody>
      </p:sp>
      <p:pic>
        <p:nvPicPr>
          <p:cNvPr id="13" name="Content Placeholder 12">
            <a:extLst>
              <a:ext uri="{FF2B5EF4-FFF2-40B4-BE49-F238E27FC236}">
                <a16:creationId xmlns:a16="http://schemas.microsoft.com/office/drawing/2014/main" id="{BE224A57-9704-6FE7-4665-7C082A8D82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76143"/>
            <a:ext cx="10515600" cy="3322496"/>
          </a:xfrm>
        </p:spPr>
      </p:pic>
      <p:sp>
        <p:nvSpPr>
          <p:cNvPr id="5" name="Date Placeholder 4">
            <a:extLst>
              <a:ext uri="{FF2B5EF4-FFF2-40B4-BE49-F238E27FC236}">
                <a16:creationId xmlns:a16="http://schemas.microsoft.com/office/drawing/2014/main" id="{D174AE38-A90E-337E-4708-687F7C93DA8E}"/>
              </a:ext>
            </a:extLst>
          </p:cNvPr>
          <p:cNvSpPr>
            <a:spLocks noGrp="1"/>
          </p:cNvSpPr>
          <p:nvPr>
            <p:ph type="dt" sz="half" idx="10"/>
          </p:nvPr>
        </p:nvSpPr>
        <p:spPr/>
        <p:txBody>
          <a:bodyPr/>
          <a:lstStyle/>
          <a:p>
            <a:fld id="{61DD6748-263D-4C80-94C9-EE25ED19750A}" type="datetime4">
              <a:rPr lang="en-US" smtClean="0"/>
              <a:t>December 4, 2024</a:t>
            </a:fld>
            <a:endParaRPr lang="en-US"/>
          </a:p>
        </p:txBody>
      </p:sp>
      <p:sp>
        <p:nvSpPr>
          <p:cNvPr id="6" name="Footer Placeholder 5">
            <a:extLst>
              <a:ext uri="{FF2B5EF4-FFF2-40B4-BE49-F238E27FC236}">
                <a16:creationId xmlns:a16="http://schemas.microsoft.com/office/drawing/2014/main" id="{AD9537F2-217D-5FF3-BFBC-87B37F7AA60C}"/>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
        <p:nvSpPr>
          <p:cNvPr id="7" name="Slide Number Placeholder 6">
            <a:extLst>
              <a:ext uri="{FF2B5EF4-FFF2-40B4-BE49-F238E27FC236}">
                <a16:creationId xmlns:a16="http://schemas.microsoft.com/office/drawing/2014/main" id="{13EC95BF-453F-EC58-7BE1-1D01F60A4095}"/>
              </a:ext>
            </a:extLst>
          </p:cNvPr>
          <p:cNvSpPr>
            <a:spLocks noGrp="1"/>
          </p:cNvSpPr>
          <p:nvPr>
            <p:ph type="sldNum" sz="quarter" idx="12"/>
          </p:nvPr>
        </p:nvSpPr>
        <p:spPr/>
        <p:txBody>
          <a:bodyPr/>
          <a:lstStyle/>
          <a:p>
            <a:fld id="{A06712A8-25A7-4849-BDF4-DC0EEE5DCE0A}" type="slidenum">
              <a:rPr lang="en-US" smtClean="0"/>
              <a:t>16</a:t>
            </a:fld>
            <a:endParaRPr lang="en-US"/>
          </a:p>
        </p:txBody>
      </p:sp>
      <p:sp>
        <p:nvSpPr>
          <p:cNvPr id="14" name="TextBox 13">
            <a:extLst>
              <a:ext uri="{FF2B5EF4-FFF2-40B4-BE49-F238E27FC236}">
                <a16:creationId xmlns:a16="http://schemas.microsoft.com/office/drawing/2014/main" id="{4FA11C3D-B9AF-58DC-37A9-DAACC7A67E7A}"/>
              </a:ext>
            </a:extLst>
          </p:cNvPr>
          <p:cNvSpPr txBox="1"/>
          <p:nvPr/>
        </p:nvSpPr>
        <p:spPr>
          <a:xfrm>
            <a:off x="3051110" y="5495733"/>
            <a:ext cx="5691674" cy="369332"/>
          </a:xfrm>
          <a:prstGeom prst="rect">
            <a:avLst/>
          </a:prstGeom>
          <a:noFill/>
        </p:spPr>
        <p:txBody>
          <a:bodyPr wrap="square" rtlCol="0">
            <a:spAutoFit/>
          </a:bodyPr>
          <a:lstStyle/>
          <a:p>
            <a:pPr algn="ctr"/>
            <a:r>
              <a:rPr lang="en-US" dirty="0"/>
              <a:t>Fig: Vehicle wise accident severity</a:t>
            </a:r>
          </a:p>
        </p:txBody>
      </p:sp>
    </p:spTree>
    <p:extLst>
      <p:ext uri="{BB962C8B-B14F-4D97-AF65-F5344CB8AC3E}">
        <p14:creationId xmlns:p14="http://schemas.microsoft.com/office/powerpoint/2010/main" val="657487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0ED7-EC31-2F6A-12E1-DA666ABC8372}"/>
              </a:ext>
            </a:extLst>
          </p:cNvPr>
          <p:cNvSpPr>
            <a:spLocks noGrp="1"/>
          </p:cNvSpPr>
          <p:nvPr>
            <p:ph type="title"/>
          </p:nvPr>
        </p:nvSpPr>
        <p:spPr/>
        <p:txBody>
          <a:bodyPr/>
          <a:lstStyle/>
          <a:p>
            <a:r>
              <a:rPr lang="en-US" b="1" u="sng" dirty="0">
                <a:latin typeface="Abadi" panose="020B0604020104020204" pitchFamily="34" charset="0"/>
              </a:rPr>
              <a:t>Result</a:t>
            </a:r>
          </a:p>
        </p:txBody>
      </p:sp>
      <p:pic>
        <p:nvPicPr>
          <p:cNvPr id="8" name="Content Placeholder 7">
            <a:extLst>
              <a:ext uri="{FF2B5EF4-FFF2-40B4-BE49-F238E27FC236}">
                <a16:creationId xmlns:a16="http://schemas.microsoft.com/office/drawing/2014/main" id="{AA1DFE5B-7DB2-4C64-0836-BABE3B145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8616" y="1849575"/>
            <a:ext cx="6774767" cy="3650296"/>
          </a:xfrm>
        </p:spPr>
      </p:pic>
      <p:sp>
        <p:nvSpPr>
          <p:cNvPr id="4" name="Date Placeholder 3">
            <a:extLst>
              <a:ext uri="{FF2B5EF4-FFF2-40B4-BE49-F238E27FC236}">
                <a16:creationId xmlns:a16="http://schemas.microsoft.com/office/drawing/2014/main" id="{56A42EF3-0748-684F-DFF1-6E09C2021D94}"/>
              </a:ext>
            </a:extLst>
          </p:cNvPr>
          <p:cNvSpPr>
            <a:spLocks noGrp="1"/>
          </p:cNvSpPr>
          <p:nvPr>
            <p:ph type="dt" sz="half" idx="10"/>
          </p:nvPr>
        </p:nvSpPr>
        <p:spPr/>
        <p:txBody>
          <a:bodyPr/>
          <a:lstStyle/>
          <a:p>
            <a:fld id="{D3E3F198-D30A-44E9-9D84-23743E838FFE}" type="datetime4">
              <a:rPr lang="en-US" smtClean="0"/>
              <a:t>December 4, 2024</a:t>
            </a:fld>
            <a:endParaRPr lang="en-US"/>
          </a:p>
        </p:txBody>
      </p:sp>
      <p:sp>
        <p:nvSpPr>
          <p:cNvPr id="5" name="Footer Placeholder 4">
            <a:extLst>
              <a:ext uri="{FF2B5EF4-FFF2-40B4-BE49-F238E27FC236}">
                <a16:creationId xmlns:a16="http://schemas.microsoft.com/office/drawing/2014/main" id="{DB085554-0576-E8A0-C3BB-6AB3E05C0020}"/>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
        <p:nvSpPr>
          <p:cNvPr id="6" name="Slide Number Placeholder 5">
            <a:extLst>
              <a:ext uri="{FF2B5EF4-FFF2-40B4-BE49-F238E27FC236}">
                <a16:creationId xmlns:a16="http://schemas.microsoft.com/office/drawing/2014/main" id="{83DBFD9C-5923-31CD-5A02-02B9E20F0D80}"/>
              </a:ext>
            </a:extLst>
          </p:cNvPr>
          <p:cNvSpPr>
            <a:spLocks noGrp="1"/>
          </p:cNvSpPr>
          <p:nvPr>
            <p:ph type="sldNum" sz="quarter" idx="12"/>
          </p:nvPr>
        </p:nvSpPr>
        <p:spPr/>
        <p:txBody>
          <a:bodyPr/>
          <a:lstStyle/>
          <a:p>
            <a:fld id="{A06712A8-25A7-4849-BDF4-DC0EEE5DCE0A}" type="slidenum">
              <a:rPr lang="en-US" smtClean="0"/>
              <a:t>17</a:t>
            </a:fld>
            <a:endParaRPr lang="en-US"/>
          </a:p>
        </p:txBody>
      </p:sp>
      <p:sp>
        <p:nvSpPr>
          <p:cNvPr id="16" name="TextBox 15">
            <a:extLst>
              <a:ext uri="{FF2B5EF4-FFF2-40B4-BE49-F238E27FC236}">
                <a16:creationId xmlns:a16="http://schemas.microsoft.com/office/drawing/2014/main" id="{6DDB2BC7-D12F-44E5-6580-20692F3340F1}"/>
              </a:ext>
            </a:extLst>
          </p:cNvPr>
          <p:cNvSpPr txBox="1"/>
          <p:nvPr/>
        </p:nvSpPr>
        <p:spPr>
          <a:xfrm>
            <a:off x="3312367" y="5691672"/>
            <a:ext cx="5458409" cy="369332"/>
          </a:xfrm>
          <a:prstGeom prst="rect">
            <a:avLst/>
          </a:prstGeom>
          <a:noFill/>
        </p:spPr>
        <p:txBody>
          <a:bodyPr wrap="square" rtlCol="0">
            <a:spAutoFit/>
          </a:bodyPr>
          <a:lstStyle/>
          <a:p>
            <a:pPr algn="ctr"/>
            <a:r>
              <a:rPr lang="en-US" dirty="0"/>
              <a:t>Fig: Accuracy of different models</a:t>
            </a:r>
          </a:p>
        </p:txBody>
      </p:sp>
    </p:spTree>
    <p:extLst>
      <p:ext uri="{BB962C8B-B14F-4D97-AF65-F5344CB8AC3E}">
        <p14:creationId xmlns:p14="http://schemas.microsoft.com/office/powerpoint/2010/main" val="142448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73CA-3DA2-40D1-A345-2DB797F46C1D}"/>
              </a:ext>
            </a:extLst>
          </p:cNvPr>
          <p:cNvSpPr>
            <a:spLocks noGrp="1"/>
          </p:cNvSpPr>
          <p:nvPr>
            <p:ph type="title"/>
          </p:nvPr>
        </p:nvSpPr>
        <p:spPr/>
        <p:txBody>
          <a:bodyPr/>
          <a:lstStyle/>
          <a:p>
            <a:r>
              <a:rPr lang="en-US" sz="4400" b="1" u="sng" dirty="0">
                <a:latin typeface="Abadi" panose="020B0604020104020204" pitchFamily="34" charset="0"/>
                <a:cs typeface="Calibri" panose="020F0502020204030204" pitchFamily="34" charset="0"/>
              </a:rPr>
              <a:t>Conclusion and Future Work</a:t>
            </a:r>
            <a:endParaRPr lang="en-US" dirty="0"/>
          </a:p>
        </p:txBody>
      </p:sp>
      <p:sp>
        <p:nvSpPr>
          <p:cNvPr id="3" name="Content Placeholder 2">
            <a:extLst>
              <a:ext uri="{FF2B5EF4-FFF2-40B4-BE49-F238E27FC236}">
                <a16:creationId xmlns:a16="http://schemas.microsoft.com/office/drawing/2014/main" id="{BF06D14E-9320-4290-9E59-43ADABF37E6C}"/>
              </a:ext>
            </a:extLst>
          </p:cNvPr>
          <p:cNvSpPr>
            <a:spLocks noGrp="1"/>
          </p:cNvSpPr>
          <p:nvPr>
            <p:ph idx="1"/>
          </p:nvPr>
        </p:nvSpPr>
        <p:spPr>
          <a:xfrm>
            <a:off x="733926" y="1629260"/>
            <a:ext cx="10692063" cy="4338403"/>
          </a:xfrm>
        </p:spPr>
        <p:txBody>
          <a:bodyPr/>
          <a:lstStyle/>
          <a:p>
            <a:r>
              <a:rPr lang="en-US" dirty="0"/>
              <a:t>Finds out feature importance analysis to explore the key risk factors influencing the accident injury severity in vehicle collisions and  eventually lessens losses from road accidents.</a:t>
            </a:r>
          </a:p>
          <a:p>
            <a:r>
              <a:rPr lang="en-US" dirty="0"/>
              <a:t>More feature like weather condition, road surface condition can be incorporated to have more accuracy.</a:t>
            </a:r>
          </a:p>
        </p:txBody>
      </p:sp>
      <p:sp>
        <p:nvSpPr>
          <p:cNvPr id="4" name="Date Placeholder 3">
            <a:extLst>
              <a:ext uri="{FF2B5EF4-FFF2-40B4-BE49-F238E27FC236}">
                <a16:creationId xmlns:a16="http://schemas.microsoft.com/office/drawing/2014/main" id="{E9A70CEC-E597-4441-9DAF-BE659198C5ED}"/>
              </a:ext>
            </a:extLst>
          </p:cNvPr>
          <p:cNvSpPr>
            <a:spLocks noGrp="1"/>
          </p:cNvSpPr>
          <p:nvPr>
            <p:ph type="dt" sz="half" idx="10"/>
          </p:nvPr>
        </p:nvSpPr>
        <p:spPr/>
        <p:txBody>
          <a:bodyPr/>
          <a:lstStyle/>
          <a:p>
            <a:fld id="{82B7900E-846A-4478-B616-78BA668290AF}" type="datetime4">
              <a:rPr lang="en-US" smtClean="0"/>
              <a:t>December 4, 2024</a:t>
            </a:fld>
            <a:endParaRPr lang="en-US"/>
          </a:p>
        </p:txBody>
      </p:sp>
      <p:sp>
        <p:nvSpPr>
          <p:cNvPr id="6" name="Slide Number Placeholder 5">
            <a:extLst>
              <a:ext uri="{FF2B5EF4-FFF2-40B4-BE49-F238E27FC236}">
                <a16:creationId xmlns:a16="http://schemas.microsoft.com/office/drawing/2014/main" id="{BF3FB9AF-6C64-3307-C434-3BD28E35F849}"/>
              </a:ext>
            </a:extLst>
          </p:cNvPr>
          <p:cNvSpPr>
            <a:spLocks noGrp="1"/>
          </p:cNvSpPr>
          <p:nvPr>
            <p:ph type="sldNum" sz="quarter" idx="12"/>
          </p:nvPr>
        </p:nvSpPr>
        <p:spPr/>
        <p:txBody>
          <a:bodyPr/>
          <a:lstStyle/>
          <a:p>
            <a:fld id="{A06712A8-25A7-4849-BDF4-DC0EEE5DCE0A}" type="slidenum">
              <a:rPr lang="en-US" smtClean="0"/>
              <a:t>18</a:t>
            </a:fld>
            <a:endParaRPr lang="en-US"/>
          </a:p>
        </p:txBody>
      </p:sp>
      <p:sp>
        <p:nvSpPr>
          <p:cNvPr id="5" name="Footer Placeholder 4">
            <a:extLst>
              <a:ext uri="{FF2B5EF4-FFF2-40B4-BE49-F238E27FC236}">
                <a16:creationId xmlns:a16="http://schemas.microsoft.com/office/drawing/2014/main" id="{FB7F82BD-ADFB-C570-B5F9-B06C935A7777}"/>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Tree>
    <p:extLst>
      <p:ext uri="{BB962C8B-B14F-4D97-AF65-F5344CB8AC3E}">
        <p14:creationId xmlns:p14="http://schemas.microsoft.com/office/powerpoint/2010/main" val="216515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960" y="165983"/>
            <a:ext cx="10515600" cy="1325563"/>
          </a:xfrm>
        </p:spPr>
        <p:txBody>
          <a:bodyPr>
            <a:normAutofit/>
          </a:bodyPr>
          <a:lstStyle/>
          <a:p>
            <a:pPr algn="ct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4961" y="1253331"/>
            <a:ext cx="7862077"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a:extLst>
              <a:ext uri="{FF2B5EF4-FFF2-40B4-BE49-F238E27FC236}">
                <a16:creationId xmlns:a16="http://schemas.microsoft.com/office/drawing/2014/main" id="{D4AF49B7-86DC-CC87-3E4B-92E92C7F3717}"/>
              </a:ext>
            </a:extLst>
          </p:cNvPr>
          <p:cNvSpPr>
            <a:spLocks noGrp="1"/>
          </p:cNvSpPr>
          <p:nvPr>
            <p:ph type="dt" sz="half" idx="10"/>
          </p:nvPr>
        </p:nvSpPr>
        <p:spPr/>
        <p:txBody>
          <a:bodyPr/>
          <a:lstStyle/>
          <a:p>
            <a:fld id="{9D526F1F-13AA-404F-AE99-2D43849EE7CC}" type="datetime4">
              <a:rPr lang="en-US" smtClean="0"/>
              <a:t>December 4, 2024</a:t>
            </a:fld>
            <a:endParaRPr lang="en-US" dirty="0"/>
          </a:p>
        </p:txBody>
      </p:sp>
      <p:sp>
        <p:nvSpPr>
          <p:cNvPr id="12" name="Slide Number Placeholder 11">
            <a:extLst>
              <a:ext uri="{FF2B5EF4-FFF2-40B4-BE49-F238E27FC236}">
                <a16:creationId xmlns:a16="http://schemas.microsoft.com/office/drawing/2014/main" id="{2B816F77-CC94-978C-CA09-43FC4E5EC75F}"/>
              </a:ext>
            </a:extLst>
          </p:cNvPr>
          <p:cNvSpPr>
            <a:spLocks noGrp="1"/>
          </p:cNvSpPr>
          <p:nvPr>
            <p:ph type="sldNum" sz="quarter" idx="12"/>
          </p:nvPr>
        </p:nvSpPr>
        <p:spPr/>
        <p:txBody>
          <a:bodyPr/>
          <a:lstStyle/>
          <a:p>
            <a:fld id="{A06712A8-25A7-4849-BDF4-DC0EEE5DCE0A}" type="slidenum">
              <a:rPr lang="en-US" smtClean="0"/>
              <a:t>19</a:t>
            </a:fld>
            <a:endParaRPr lang="en-US"/>
          </a:p>
        </p:txBody>
      </p:sp>
      <p:sp>
        <p:nvSpPr>
          <p:cNvPr id="4" name="Footer Placeholder 3">
            <a:extLst>
              <a:ext uri="{FF2B5EF4-FFF2-40B4-BE49-F238E27FC236}">
                <a16:creationId xmlns:a16="http://schemas.microsoft.com/office/drawing/2014/main" id="{D0C7DEFC-A42E-1349-44F4-798FA816FF2B}"/>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Tree>
    <p:extLst>
      <p:ext uri="{BB962C8B-B14F-4D97-AF65-F5344CB8AC3E}">
        <p14:creationId xmlns:p14="http://schemas.microsoft.com/office/powerpoint/2010/main" val="418555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DF2F-EE8D-4878-A70F-4F7DEE2CDFCB}"/>
              </a:ext>
            </a:extLst>
          </p:cNvPr>
          <p:cNvSpPr>
            <a:spLocks noGrp="1"/>
          </p:cNvSpPr>
          <p:nvPr>
            <p:ph type="title"/>
          </p:nvPr>
        </p:nvSpPr>
        <p:spPr/>
        <p:txBody>
          <a:bodyPr/>
          <a:lstStyle/>
          <a:p>
            <a:r>
              <a:rPr lang="en-US" b="1" u="sng" dirty="0">
                <a:latin typeface="Abadi" panose="020B0604020104020204" pitchFamily="34" charset="0"/>
                <a:cs typeface="Calibri" panose="020F0502020204030204" pitchFamily="34" charset="0"/>
              </a:rPr>
              <a:t>Outline</a:t>
            </a:r>
            <a:endParaRPr lang="en-US" dirty="0"/>
          </a:p>
        </p:txBody>
      </p:sp>
      <p:sp>
        <p:nvSpPr>
          <p:cNvPr id="4" name="Content Placeholder 13">
            <a:extLst>
              <a:ext uri="{FF2B5EF4-FFF2-40B4-BE49-F238E27FC236}">
                <a16:creationId xmlns:a16="http://schemas.microsoft.com/office/drawing/2014/main" id="{3104ED0E-E88A-4FD4-B8D7-F2D7D43AB637}"/>
              </a:ext>
            </a:extLst>
          </p:cNvPr>
          <p:cNvSpPr>
            <a:spLocks noGrp="1"/>
          </p:cNvSpPr>
          <p:nvPr>
            <p:ph idx="1"/>
          </p:nvPr>
        </p:nvSpPr>
        <p:spPr>
          <a:xfrm>
            <a:off x="3179297" y="1417662"/>
            <a:ext cx="8202637" cy="4351338"/>
          </a:xfrm>
        </p:spPr>
        <p:txBody>
          <a:bodyPr>
            <a:noAutofit/>
          </a:bodyPr>
          <a:lstStyle/>
          <a:p>
            <a:r>
              <a:rPr lang="en-US" sz="2600" dirty="0"/>
              <a:t>Introduction</a:t>
            </a:r>
          </a:p>
          <a:p>
            <a:r>
              <a:rPr lang="en-US" sz="2600" dirty="0"/>
              <a:t>Problem Statement</a:t>
            </a:r>
          </a:p>
          <a:p>
            <a:r>
              <a:rPr lang="en-US" sz="2600" dirty="0"/>
              <a:t>Background Study</a:t>
            </a:r>
          </a:p>
          <a:p>
            <a:r>
              <a:rPr lang="en-US" sz="2600" dirty="0"/>
              <a:t>Research Question</a:t>
            </a:r>
          </a:p>
          <a:p>
            <a:r>
              <a:rPr lang="en-US" sz="2600" dirty="0"/>
              <a:t>Related Works</a:t>
            </a:r>
          </a:p>
          <a:p>
            <a:r>
              <a:rPr lang="en-US" sz="2600" dirty="0"/>
              <a:t>Methodology</a:t>
            </a:r>
          </a:p>
          <a:p>
            <a:r>
              <a:rPr lang="en-US" sz="2600" dirty="0"/>
              <a:t>Performance Criteria</a:t>
            </a:r>
          </a:p>
          <a:p>
            <a:r>
              <a:rPr lang="en-US" sz="2600" dirty="0"/>
              <a:t>Conclusion and Future Work</a:t>
            </a:r>
          </a:p>
        </p:txBody>
      </p:sp>
      <p:sp>
        <p:nvSpPr>
          <p:cNvPr id="5" name="Date Placeholder 4">
            <a:extLst>
              <a:ext uri="{FF2B5EF4-FFF2-40B4-BE49-F238E27FC236}">
                <a16:creationId xmlns:a16="http://schemas.microsoft.com/office/drawing/2014/main" id="{0172C093-4B14-4DF1-B5EA-5BF158E70873}"/>
              </a:ext>
            </a:extLst>
          </p:cNvPr>
          <p:cNvSpPr>
            <a:spLocks noGrp="1"/>
          </p:cNvSpPr>
          <p:nvPr>
            <p:ph type="dt" sz="half" idx="10"/>
          </p:nvPr>
        </p:nvSpPr>
        <p:spPr/>
        <p:txBody>
          <a:bodyPr/>
          <a:lstStyle/>
          <a:p>
            <a:fld id="{7B1E8CB0-15FA-44C7-8A5E-7192D638D873}" type="datetime4">
              <a:rPr lang="en-US" smtClean="0"/>
              <a:t>December 4, 2024</a:t>
            </a:fld>
            <a:endParaRPr lang="en-US" dirty="0"/>
          </a:p>
        </p:txBody>
      </p:sp>
      <p:sp>
        <p:nvSpPr>
          <p:cNvPr id="3" name="Slide Number Placeholder 2">
            <a:extLst>
              <a:ext uri="{FF2B5EF4-FFF2-40B4-BE49-F238E27FC236}">
                <a16:creationId xmlns:a16="http://schemas.microsoft.com/office/drawing/2014/main" id="{7D11FFCF-E556-A17B-D1D9-AD189B59AE41}"/>
              </a:ext>
            </a:extLst>
          </p:cNvPr>
          <p:cNvSpPr>
            <a:spLocks noGrp="1"/>
          </p:cNvSpPr>
          <p:nvPr>
            <p:ph type="sldNum" sz="quarter" idx="12"/>
          </p:nvPr>
        </p:nvSpPr>
        <p:spPr/>
        <p:txBody>
          <a:bodyPr/>
          <a:lstStyle/>
          <a:p>
            <a:fld id="{A06712A8-25A7-4849-BDF4-DC0EEE5DCE0A}" type="slidenum">
              <a:rPr lang="en-US" smtClean="0"/>
              <a:t>2</a:t>
            </a:fld>
            <a:endParaRPr lang="en-US"/>
          </a:p>
        </p:txBody>
      </p:sp>
      <p:sp>
        <p:nvSpPr>
          <p:cNvPr id="6" name="Footer Placeholder 5">
            <a:extLst>
              <a:ext uri="{FF2B5EF4-FFF2-40B4-BE49-F238E27FC236}">
                <a16:creationId xmlns:a16="http://schemas.microsoft.com/office/drawing/2014/main" id="{748A5CAB-8952-4EB0-52E4-C6906AAB59A8}"/>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Tree>
    <p:extLst>
      <p:ext uri="{BB962C8B-B14F-4D97-AF65-F5344CB8AC3E}">
        <p14:creationId xmlns:p14="http://schemas.microsoft.com/office/powerpoint/2010/main" val="3913763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ssage of thanks – Tivoli Group Limi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396" y="1406288"/>
            <a:ext cx="9670813"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65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DE1A-5E4A-819D-71F4-8BB536454CEB}"/>
              </a:ext>
            </a:extLst>
          </p:cNvPr>
          <p:cNvSpPr>
            <a:spLocks noGrp="1"/>
          </p:cNvSpPr>
          <p:nvPr>
            <p:ph type="title"/>
          </p:nvPr>
        </p:nvSpPr>
        <p:spPr/>
        <p:txBody>
          <a:bodyPr/>
          <a:lstStyle/>
          <a:p>
            <a:r>
              <a:rPr lang="en-US" b="1" u="sng" dirty="0">
                <a:latin typeface="Abadi" panose="020B0604020104020204" pitchFamily="34" charset="0"/>
              </a:rPr>
              <a:t>Problem Statement</a:t>
            </a:r>
          </a:p>
        </p:txBody>
      </p:sp>
      <p:sp>
        <p:nvSpPr>
          <p:cNvPr id="3" name="Content Placeholder 2">
            <a:extLst>
              <a:ext uri="{FF2B5EF4-FFF2-40B4-BE49-F238E27FC236}">
                <a16:creationId xmlns:a16="http://schemas.microsoft.com/office/drawing/2014/main" id="{E552FEE3-2AF4-203B-F018-0EAF78A12B67}"/>
              </a:ext>
            </a:extLst>
          </p:cNvPr>
          <p:cNvSpPr>
            <a:spLocks noGrp="1"/>
          </p:cNvSpPr>
          <p:nvPr>
            <p:ph idx="1"/>
          </p:nvPr>
        </p:nvSpPr>
        <p:spPr>
          <a:xfrm>
            <a:off x="838200" y="2262433"/>
            <a:ext cx="10515600" cy="3914530"/>
          </a:xfrm>
        </p:spPr>
        <p:txBody>
          <a:bodyPr/>
          <a:lstStyle/>
          <a:p>
            <a:pPr marL="0" indent="0">
              <a:buNone/>
            </a:pPr>
            <a:r>
              <a:rPr lang="en-US" dirty="0"/>
              <a:t>In Bangladesh approximately 25,000 lives are lost in road accidents every year. That’s why enhancing our comprehension of factors influencing the severity of injuries is crucial for advancing crash prediction and implementing effective strategies to mitigate harm. </a:t>
            </a:r>
          </a:p>
        </p:txBody>
      </p:sp>
      <p:sp>
        <p:nvSpPr>
          <p:cNvPr id="4" name="Date Placeholder 3">
            <a:extLst>
              <a:ext uri="{FF2B5EF4-FFF2-40B4-BE49-F238E27FC236}">
                <a16:creationId xmlns:a16="http://schemas.microsoft.com/office/drawing/2014/main" id="{081533CE-1725-FD37-CD2C-9D9F462D8E26}"/>
              </a:ext>
            </a:extLst>
          </p:cNvPr>
          <p:cNvSpPr>
            <a:spLocks noGrp="1"/>
          </p:cNvSpPr>
          <p:nvPr>
            <p:ph type="dt" sz="half" idx="10"/>
          </p:nvPr>
        </p:nvSpPr>
        <p:spPr/>
        <p:txBody>
          <a:bodyPr/>
          <a:lstStyle/>
          <a:p>
            <a:fld id="{2CA22F7C-6F3D-4AC9-9DA3-52945574C3AC}" type="datetime4">
              <a:rPr lang="en-US" smtClean="0"/>
              <a:t>December 4, 2024</a:t>
            </a:fld>
            <a:endParaRPr lang="en-US"/>
          </a:p>
        </p:txBody>
      </p:sp>
      <p:sp>
        <p:nvSpPr>
          <p:cNvPr id="5" name="Footer Placeholder 4">
            <a:extLst>
              <a:ext uri="{FF2B5EF4-FFF2-40B4-BE49-F238E27FC236}">
                <a16:creationId xmlns:a16="http://schemas.microsoft.com/office/drawing/2014/main" id="{FF513396-BF5F-C23A-9D6E-647BED22514B}"/>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
        <p:nvSpPr>
          <p:cNvPr id="6" name="Slide Number Placeholder 5">
            <a:extLst>
              <a:ext uri="{FF2B5EF4-FFF2-40B4-BE49-F238E27FC236}">
                <a16:creationId xmlns:a16="http://schemas.microsoft.com/office/drawing/2014/main" id="{AD296A75-BEDB-4A68-40D2-5C75D532D0BD}"/>
              </a:ext>
            </a:extLst>
          </p:cNvPr>
          <p:cNvSpPr>
            <a:spLocks noGrp="1"/>
          </p:cNvSpPr>
          <p:nvPr>
            <p:ph type="sldNum" sz="quarter" idx="12"/>
          </p:nvPr>
        </p:nvSpPr>
        <p:spPr/>
        <p:txBody>
          <a:bodyPr/>
          <a:lstStyle/>
          <a:p>
            <a:fld id="{A06712A8-25A7-4849-BDF4-DC0EEE5DCE0A}" type="slidenum">
              <a:rPr lang="en-US" smtClean="0"/>
              <a:t>3</a:t>
            </a:fld>
            <a:endParaRPr lang="en-US"/>
          </a:p>
        </p:txBody>
      </p:sp>
    </p:spTree>
    <p:extLst>
      <p:ext uri="{BB962C8B-B14F-4D97-AF65-F5344CB8AC3E}">
        <p14:creationId xmlns:p14="http://schemas.microsoft.com/office/powerpoint/2010/main" val="4374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FC928E3-06BE-4F6A-ACE2-2DD3389E168D}"/>
              </a:ext>
            </a:extLst>
          </p:cNvPr>
          <p:cNvSpPr>
            <a:spLocks noGrp="1"/>
          </p:cNvSpPr>
          <p:nvPr>
            <p:ph idx="1"/>
          </p:nvPr>
        </p:nvSpPr>
        <p:spPr>
          <a:xfrm>
            <a:off x="933062" y="1825625"/>
            <a:ext cx="10420738" cy="4351338"/>
          </a:xfrm>
        </p:spPr>
        <p:txBody>
          <a:bodyPr>
            <a:normAutofit/>
          </a:bodyPr>
          <a:lstStyle/>
          <a:p>
            <a:pPr marL="0" indent="0">
              <a:buNone/>
            </a:pPr>
            <a:r>
              <a:rPr lang="en-US" dirty="0"/>
              <a:t>With the rapid development of today’s society, traffic accidents have also increased, resulting in huge human and economic losses.</a:t>
            </a:r>
          </a:p>
          <a:p>
            <a:pPr marL="0" indent="0">
              <a:buNone/>
            </a:pPr>
            <a:r>
              <a:rPr lang="en-US" dirty="0"/>
              <a:t>Traffic accidents are usually caused by the influence of people, vehicles, roads, and environment. This research prioritized the influence of traffic accident factors on the severity of traffic accidents using machine learning algorithms.</a:t>
            </a:r>
          </a:p>
        </p:txBody>
      </p:sp>
      <p:sp>
        <p:nvSpPr>
          <p:cNvPr id="5" name="Title 1">
            <a:extLst>
              <a:ext uri="{FF2B5EF4-FFF2-40B4-BE49-F238E27FC236}">
                <a16:creationId xmlns:a16="http://schemas.microsoft.com/office/drawing/2014/main" id="{41B8B461-BB75-4E21-BA89-04FACC7C7E7C}"/>
              </a:ext>
            </a:extLst>
          </p:cNvPr>
          <p:cNvSpPr>
            <a:spLocks noGrp="1"/>
          </p:cNvSpPr>
          <p:nvPr>
            <p:ph type="title"/>
          </p:nvPr>
        </p:nvSpPr>
        <p:spPr>
          <a:xfrm>
            <a:off x="838200" y="365125"/>
            <a:ext cx="10515600" cy="1325563"/>
          </a:xfrm>
        </p:spPr>
        <p:txBody>
          <a:bodyPr>
            <a:normAutofit/>
          </a:bodyPr>
          <a:lstStyle/>
          <a:p>
            <a:r>
              <a:rPr lang="en-US" sz="4400" b="1" u="sng" dirty="0">
                <a:latin typeface="Abadi" panose="020B0604020104020204" pitchFamily="34" charset="0"/>
                <a:cs typeface="Calibri" panose="020F0502020204030204" pitchFamily="34" charset="0"/>
              </a:rPr>
              <a:t>Background Study</a:t>
            </a:r>
            <a:endParaRPr lang="en-US" sz="4400" u="sng" dirty="0"/>
          </a:p>
        </p:txBody>
      </p:sp>
      <p:sp>
        <p:nvSpPr>
          <p:cNvPr id="7" name="Date Placeholder 6">
            <a:extLst>
              <a:ext uri="{FF2B5EF4-FFF2-40B4-BE49-F238E27FC236}">
                <a16:creationId xmlns:a16="http://schemas.microsoft.com/office/drawing/2014/main" id="{DF80B6C8-654D-4295-A0A4-D93D57C3568A}"/>
              </a:ext>
            </a:extLst>
          </p:cNvPr>
          <p:cNvSpPr>
            <a:spLocks noGrp="1"/>
          </p:cNvSpPr>
          <p:nvPr>
            <p:ph type="dt" sz="half" idx="10"/>
          </p:nvPr>
        </p:nvSpPr>
        <p:spPr/>
        <p:txBody>
          <a:bodyPr/>
          <a:lstStyle/>
          <a:p>
            <a:fld id="{60686DF1-5A40-49E8-9F2A-A70BC29F01EF}" type="datetime4">
              <a:rPr lang="en-US" smtClean="0"/>
              <a:t>December 4, 2024</a:t>
            </a:fld>
            <a:endParaRPr lang="en-US"/>
          </a:p>
        </p:txBody>
      </p:sp>
      <p:sp>
        <p:nvSpPr>
          <p:cNvPr id="2" name="Slide Number Placeholder 1">
            <a:extLst>
              <a:ext uri="{FF2B5EF4-FFF2-40B4-BE49-F238E27FC236}">
                <a16:creationId xmlns:a16="http://schemas.microsoft.com/office/drawing/2014/main" id="{3E38D030-111F-77EA-8C53-A09813CF0D6C}"/>
              </a:ext>
            </a:extLst>
          </p:cNvPr>
          <p:cNvSpPr>
            <a:spLocks noGrp="1"/>
          </p:cNvSpPr>
          <p:nvPr>
            <p:ph type="sldNum" sz="quarter" idx="12"/>
          </p:nvPr>
        </p:nvSpPr>
        <p:spPr/>
        <p:txBody>
          <a:bodyPr/>
          <a:lstStyle/>
          <a:p>
            <a:fld id="{A06712A8-25A7-4849-BDF4-DC0EEE5DCE0A}" type="slidenum">
              <a:rPr lang="en-US" smtClean="0"/>
              <a:t>4</a:t>
            </a:fld>
            <a:endParaRPr lang="en-US"/>
          </a:p>
        </p:txBody>
      </p:sp>
      <p:sp>
        <p:nvSpPr>
          <p:cNvPr id="3" name="Footer Placeholder 2">
            <a:extLst>
              <a:ext uri="{FF2B5EF4-FFF2-40B4-BE49-F238E27FC236}">
                <a16:creationId xmlns:a16="http://schemas.microsoft.com/office/drawing/2014/main" id="{E7B9D1D5-F2B4-899F-1989-64B57917ABE2}"/>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Tree>
    <p:extLst>
      <p:ext uri="{BB962C8B-B14F-4D97-AF65-F5344CB8AC3E}">
        <p14:creationId xmlns:p14="http://schemas.microsoft.com/office/powerpoint/2010/main" val="31159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ACA2-BD52-4B88-B290-6FFABDE3BF2D}"/>
              </a:ext>
            </a:extLst>
          </p:cNvPr>
          <p:cNvSpPr>
            <a:spLocks noGrp="1"/>
          </p:cNvSpPr>
          <p:nvPr>
            <p:ph type="title"/>
          </p:nvPr>
        </p:nvSpPr>
        <p:spPr/>
        <p:txBody>
          <a:bodyPr/>
          <a:lstStyle/>
          <a:p>
            <a:r>
              <a:rPr lang="en-US" b="1" u="sng" dirty="0">
                <a:latin typeface="Abadi" panose="020B0604020104020204" pitchFamily="34" charset="0"/>
                <a:cs typeface="Calibri" panose="020F0502020204030204" pitchFamily="34" charset="0"/>
              </a:rPr>
              <a:t>Research Questions</a:t>
            </a:r>
            <a:endParaRPr lang="en-US" dirty="0"/>
          </a:p>
        </p:txBody>
      </p:sp>
      <p:sp>
        <p:nvSpPr>
          <p:cNvPr id="3" name="Content Placeholder 2">
            <a:extLst>
              <a:ext uri="{FF2B5EF4-FFF2-40B4-BE49-F238E27FC236}">
                <a16:creationId xmlns:a16="http://schemas.microsoft.com/office/drawing/2014/main" id="{14EA2C30-A79E-4274-AFFE-376FE2274726}"/>
              </a:ext>
            </a:extLst>
          </p:cNvPr>
          <p:cNvSpPr>
            <a:spLocks noGrp="1"/>
          </p:cNvSpPr>
          <p:nvPr>
            <p:ph idx="1"/>
          </p:nvPr>
        </p:nvSpPr>
        <p:spPr/>
        <p:txBody>
          <a:bodyPr>
            <a:normAutofit fontScale="85000" lnSpcReduction="20000"/>
          </a:bodyPr>
          <a:lstStyle/>
          <a:p>
            <a:r>
              <a:rPr lang="en-US" dirty="0"/>
              <a:t>How do various factors such as road infrastructure, vehicle safety standards, and driver behavior contribute to the severity of road traffic accident casualties in Bangladesh?</a:t>
            </a:r>
          </a:p>
          <a:p>
            <a:r>
              <a:rPr lang="en-US" dirty="0"/>
              <a:t>How effective are existing emergency response systems and medical facilities in managing and treating road traffic accident casualties in Bangladesh?</a:t>
            </a:r>
          </a:p>
          <a:p>
            <a:r>
              <a:rPr lang="en-US" dirty="0"/>
              <a:t>What measures can be implemented to reduce the severity of road traffic accident casualties in Bangladesh, considering both preventive strategies and post-accident interventions?</a:t>
            </a:r>
          </a:p>
          <a:p>
            <a:r>
              <a:rPr lang="en-US" dirty="0"/>
              <a:t>What role does government policy and enforcement play in addressing road safety issues and reducing the impact of road traffic accidents on casualties in Bangladesh?</a:t>
            </a:r>
          </a:p>
          <a:p>
            <a:r>
              <a:rPr lang="en-US" dirty="0"/>
              <a:t>How can technology and innovation be leveraged to enhance road safety measures and mitigate the severity of road traffic accident casualties in Bangladesh?</a:t>
            </a:r>
          </a:p>
        </p:txBody>
      </p:sp>
      <p:sp>
        <p:nvSpPr>
          <p:cNvPr id="4" name="Date Placeholder 3">
            <a:extLst>
              <a:ext uri="{FF2B5EF4-FFF2-40B4-BE49-F238E27FC236}">
                <a16:creationId xmlns:a16="http://schemas.microsoft.com/office/drawing/2014/main" id="{5AB608C1-6EF9-4006-92BD-230E8C95C64B}"/>
              </a:ext>
            </a:extLst>
          </p:cNvPr>
          <p:cNvSpPr>
            <a:spLocks noGrp="1"/>
          </p:cNvSpPr>
          <p:nvPr>
            <p:ph type="dt" sz="half" idx="10"/>
          </p:nvPr>
        </p:nvSpPr>
        <p:spPr/>
        <p:txBody>
          <a:bodyPr/>
          <a:lstStyle/>
          <a:p>
            <a:fld id="{5C8A7AD5-CD64-4032-A36F-AD50931CA0C7}" type="datetime4">
              <a:rPr lang="en-US" smtClean="0"/>
              <a:t>December 4, 2024</a:t>
            </a:fld>
            <a:endParaRPr lang="en-US" dirty="0"/>
          </a:p>
        </p:txBody>
      </p:sp>
      <p:sp>
        <p:nvSpPr>
          <p:cNvPr id="6" name="Slide Number Placeholder 5">
            <a:extLst>
              <a:ext uri="{FF2B5EF4-FFF2-40B4-BE49-F238E27FC236}">
                <a16:creationId xmlns:a16="http://schemas.microsoft.com/office/drawing/2014/main" id="{C9F5A3C1-018B-6387-5EF0-6D011425056A}"/>
              </a:ext>
            </a:extLst>
          </p:cNvPr>
          <p:cNvSpPr>
            <a:spLocks noGrp="1"/>
          </p:cNvSpPr>
          <p:nvPr>
            <p:ph type="sldNum" sz="quarter" idx="12"/>
          </p:nvPr>
        </p:nvSpPr>
        <p:spPr/>
        <p:txBody>
          <a:bodyPr/>
          <a:lstStyle/>
          <a:p>
            <a:fld id="{A06712A8-25A7-4849-BDF4-DC0EEE5DCE0A}" type="slidenum">
              <a:rPr lang="en-US" smtClean="0"/>
              <a:t>5</a:t>
            </a:fld>
            <a:endParaRPr lang="en-US"/>
          </a:p>
        </p:txBody>
      </p:sp>
      <p:sp>
        <p:nvSpPr>
          <p:cNvPr id="5" name="Footer Placeholder 4">
            <a:extLst>
              <a:ext uri="{FF2B5EF4-FFF2-40B4-BE49-F238E27FC236}">
                <a16:creationId xmlns:a16="http://schemas.microsoft.com/office/drawing/2014/main" id="{CAB0AB87-A9C1-65AA-2F55-EA616D220175}"/>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Tree>
    <p:extLst>
      <p:ext uri="{BB962C8B-B14F-4D97-AF65-F5344CB8AC3E}">
        <p14:creationId xmlns:p14="http://schemas.microsoft.com/office/powerpoint/2010/main" val="385450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2886-767C-41DD-BB6F-90793357BB9B}"/>
              </a:ext>
            </a:extLst>
          </p:cNvPr>
          <p:cNvSpPr>
            <a:spLocks noGrp="1"/>
          </p:cNvSpPr>
          <p:nvPr>
            <p:ph type="title"/>
          </p:nvPr>
        </p:nvSpPr>
        <p:spPr/>
        <p:txBody>
          <a:bodyPr/>
          <a:lstStyle/>
          <a:p>
            <a:r>
              <a:rPr lang="en-US" sz="4400" b="1" u="sng" dirty="0">
                <a:latin typeface="Abadi" panose="020B0604020104020204" pitchFamily="34" charset="0"/>
                <a:cs typeface="Calibri" panose="020F0502020204030204" pitchFamily="34" charset="0"/>
              </a:rPr>
              <a:t>Related Works</a:t>
            </a:r>
            <a:endParaRPr lang="en-US" dirty="0"/>
          </a:p>
        </p:txBody>
      </p:sp>
      <p:pic>
        <p:nvPicPr>
          <p:cNvPr id="5" name="Content Placeholder 4">
            <a:extLst>
              <a:ext uri="{FF2B5EF4-FFF2-40B4-BE49-F238E27FC236}">
                <a16:creationId xmlns:a16="http://schemas.microsoft.com/office/drawing/2014/main" id="{5E85A127-339D-49CE-A54A-0CF14A8217D6}"/>
              </a:ext>
            </a:extLst>
          </p:cNvPr>
          <p:cNvPicPr>
            <a:picLocks noGrp="1" noChangeAspect="1"/>
          </p:cNvPicPr>
          <p:nvPr>
            <p:ph idx="1"/>
          </p:nvPr>
        </p:nvPicPr>
        <p:blipFill>
          <a:blip r:embed="rId2"/>
          <a:stretch>
            <a:fillRect/>
          </a:stretch>
        </p:blipFill>
        <p:spPr>
          <a:xfrm>
            <a:off x="997427" y="2306310"/>
            <a:ext cx="10169009" cy="1192670"/>
          </a:xfrm>
          <a:prstGeom prst="rect">
            <a:avLst/>
          </a:prstGeom>
        </p:spPr>
      </p:pic>
      <p:sp>
        <p:nvSpPr>
          <p:cNvPr id="4" name="TextBox 3">
            <a:extLst>
              <a:ext uri="{FF2B5EF4-FFF2-40B4-BE49-F238E27FC236}">
                <a16:creationId xmlns:a16="http://schemas.microsoft.com/office/drawing/2014/main" id="{225191E7-8E4A-4EF9-A20E-CEC261E753CD}"/>
              </a:ext>
            </a:extLst>
          </p:cNvPr>
          <p:cNvSpPr txBox="1"/>
          <p:nvPr/>
        </p:nvSpPr>
        <p:spPr>
          <a:xfrm>
            <a:off x="1024597" y="4559483"/>
            <a:ext cx="1015687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0" dirty="0">
                <a:solidFill>
                  <a:schemeClr val="tx1"/>
                </a:solidFill>
                <a:latin typeface="Calibri" panose="020F0502020204030204" pitchFamily="34" charset="0"/>
                <a:cs typeface="Calibri" panose="020F0502020204030204" pitchFamily="34" charset="0"/>
              </a:rPr>
              <a:t>Some of works are done by analyzing injury degrees through artificial neural networks. </a:t>
            </a:r>
          </a:p>
        </p:txBody>
      </p:sp>
      <p:sp>
        <p:nvSpPr>
          <p:cNvPr id="7" name="TextBox 6">
            <a:extLst>
              <a:ext uri="{FF2B5EF4-FFF2-40B4-BE49-F238E27FC236}">
                <a16:creationId xmlns:a16="http://schemas.microsoft.com/office/drawing/2014/main" id="{664BC55C-9E0B-4367-A22A-19C0F13FB12B}"/>
              </a:ext>
            </a:extLst>
          </p:cNvPr>
          <p:cNvSpPr txBox="1"/>
          <p:nvPr/>
        </p:nvSpPr>
        <p:spPr>
          <a:xfrm>
            <a:off x="997427" y="3817875"/>
            <a:ext cx="10185009"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000" b="1" dirty="0">
                <a:solidFill>
                  <a:schemeClr val="tx1"/>
                </a:solidFill>
              </a:rPr>
              <a:t>[2]</a:t>
            </a:r>
          </a:p>
        </p:txBody>
      </p:sp>
      <p:sp>
        <p:nvSpPr>
          <p:cNvPr id="8" name="TextBox 7">
            <a:extLst>
              <a:ext uri="{FF2B5EF4-FFF2-40B4-BE49-F238E27FC236}">
                <a16:creationId xmlns:a16="http://schemas.microsoft.com/office/drawing/2014/main" id="{68369A47-42ED-44DC-8A9D-EC741F698424}"/>
              </a:ext>
            </a:extLst>
          </p:cNvPr>
          <p:cNvSpPr txBox="1"/>
          <p:nvPr/>
        </p:nvSpPr>
        <p:spPr>
          <a:xfrm>
            <a:off x="968326" y="1587305"/>
            <a:ext cx="10213145"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000" b="1" dirty="0">
                <a:solidFill>
                  <a:schemeClr val="tx1"/>
                </a:solidFill>
              </a:rPr>
              <a:t>[1]</a:t>
            </a:r>
          </a:p>
        </p:txBody>
      </p:sp>
      <p:sp>
        <p:nvSpPr>
          <p:cNvPr id="11" name="Date Placeholder 10">
            <a:extLst>
              <a:ext uri="{FF2B5EF4-FFF2-40B4-BE49-F238E27FC236}">
                <a16:creationId xmlns:a16="http://schemas.microsoft.com/office/drawing/2014/main" id="{03DE7EC8-E9CE-4F0B-AAF0-EA3AFDACBC89}"/>
              </a:ext>
            </a:extLst>
          </p:cNvPr>
          <p:cNvSpPr>
            <a:spLocks noGrp="1"/>
          </p:cNvSpPr>
          <p:nvPr>
            <p:ph type="dt" sz="half" idx="10"/>
          </p:nvPr>
        </p:nvSpPr>
        <p:spPr/>
        <p:txBody>
          <a:bodyPr/>
          <a:lstStyle/>
          <a:p>
            <a:fld id="{12DD3228-73DB-4385-9AE0-DD3AFC925F2D}" type="datetime4">
              <a:rPr lang="en-US" smtClean="0"/>
              <a:t>December 4, 2024</a:t>
            </a:fld>
            <a:endParaRPr lang="en-US"/>
          </a:p>
        </p:txBody>
      </p:sp>
      <p:sp>
        <p:nvSpPr>
          <p:cNvPr id="3" name="Slide Number Placeholder 2">
            <a:extLst>
              <a:ext uri="{FF2B5EF4-FFF2-40B4-BE49-F238E27FC236}">
                <a16:creationId xmlns:a16="http://schemas.microsoft.com/office/drawing/2014/main" id="{2BB024B4-038E-3E59-3C29-A5632549A5DB}"/>
              </a:ext>
            </a:extLst>
          </p:cNvPr>
          <p:cNvSpPr>
            <a:spLocks noGrp="1"/>
          </p:cNvSpPr>
          <p:nvPr>
            <p:ph type="sldNum" sz="quarter" idx="12"/>
          </p:nvPr>
        </p:nvSpPr>
        <p:spPr/>
        <p:txBody>
          <a:bodyPr/>
          <a:lstStyle/>
          <a:p>
            <a:fld id="{A06712A8-25A7-4849-BDF4-DC0EEE5DCE0A}" type="slidenum">
              <a:rPr lang="en-US" smtClean="0"/>
              <a:t>6</a:t>
            </a:fld>
            <a:endParaRPr lang="en-US"/>
          </a:p>
        </p:txBody>
      </p:sp>
      <p:sp>
        <p:nvSpPr>
          <p:cNvPr id="9" name="TextBox 8">
            <a:extLst>
              <a:ext uri="{FF2B5EF4-FFF2-40B4-BE49-F238E27FC236}">
                <a16:creationId xmlns:a16="http://schemas.microsoft.com/office/drawing/2014/main" id="{91534E23-859F-A0ED-0641-F2E23042B9B0}"/>
              </a:ext>
            </a:extLst>
          </p:cNvPr>
          <p:cNvSpPr txBox="1"/>
          <p:nvPr/>
        </p:nvSpPr>
        <p:spPr>
          <a:xfrm>
            <a:off x="1012873" y="2276622"/>
            <a:ext cx="10153563" cy="1200329"/>
          </a:xfrm>
          <a:prstGeom prst="rect">
            <a:avLst/>
          </a:prstGeom>
          <a:noFill/>
        </p:spPr>
        <p:txBody>
          <a:bodyPr wrap="square">
            <a:spAutoFit/>
          </a:bodyPr>
          <a:lstStyle/>
          <a:p>
            <a:pPr algn="l"/>
            <a:r>
              <a:rPr lang="en-US" sz="2400" dirty="0"/>
              <a:t>Some works analyzed by factors like the location of a car in road transects, the road safety grade, </a:t>
            </a:r>
            <a:r>
              <a:rPr lang="en-US" sz="2400" b="0" i="0" u="none" strike="noStrike" baseline="0" dirty="0"/>
              <a:t>presence of camera at signals, street lighting, nature of lanes, the involvement of pedestrians, and time of the day</a:t>
            </a:r>
            <a:r>
              <a:rPr lang="en-US" sz="2400" dirty="0"/>
              <a:t>, the vehicle condition etc. </a:t>
            </a:r>
          </a:p>
        </p:txBody>
      </p:sp>
      <p:sp>
        <p:nvSpPr>
          <p:cNvPr id="10" name="Footer Placeholder 9">
            <a:extLst>
              <a:ext uri="{FF2B5EF4-FFF2-40B4-BE49-F238E27FC236}">
                <a16:creationId xmlns:a16="http://schemas.microsoft.com/office/drawing/2014/main" id="{DA07E3E2-D636-640B-ADCB-8C97EE4A15AF}"/>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Tree>
    <p:extLst>
      <p:ext uri="{BB962C8B-B14F-4D97-AF65-F5344CB8AC3E}">
        <p14:creationId xmlns:p14="http://schemas.microsoft.com/office/powerpoint/2010/main" val="21250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85A127-339D-49CE-A54A-0CF14A8217D6}"/>
              </a:ext>
            </a:extLst>
          </p:cNvPr>
          <p:cNvPicPr>
            <a:picLocks noGrp="1" noChangeAspect="1"/>
          </p:cNvPicPr>
          <p:nvPr>
            <p:ph idx="1"/>
          </p:nvPr>
        </p:nvPicPr>
        <p:blipFill>
          <a:blip r:embed="rId2"/>
          <a:stretch>
            <a:fillRect/>
          </a:stretch>
        </p:blipFill>
        <p:spPr>
          <a:xfrm>
            <a:off x="1004603" y="2326287"/>
            <a:ext cx="10169009" cy="1245036"/>
          </a:xfrm>
          <a:prstGeom prst="rect">
            <a:avLst/>
          </a:prstGeom>
        </p:spPr>
      </p:pic>
      <p:sp>
        <p:nvSpPr>
          <p:cNvPr id="8" name="TextBox 7">
            <a:extLst>
              <a:ext uri="{FF2B5EF4-FFF2-40B4-BE49-F238E27FC236}">
                <a16:creationId xmlns:a16="http://schemas.microsoft.com/office/drawing/2014/main" id="{68369A47-42ED-44DC-8A9D-EC741F698424}"/>
              </a:ext>
            </a:extLst>
          </p:cNvPr>
          <p:cNvSpPr txBox="1"/>
          <p:nvPr/>
        </p:nvSpPr>
        <p:spPr>
          <a:xfrm>
            <a:off x="982536" y="1597347"/>
            <a:ext cx="10213145"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000" b="1" dirty="0">
                <a:solidFill>
                  <a:schemeClr val="tx1"/>
                </a:solidFill>
              </a:rPr>
              <a:t>[3]</a:t>
            </a:r>
          </a:p>
        </p:txBody>
      </p:sp>
      <p:sp>
        <p:nvSpPr>
          <p:cNvPr id="3" name="Date Placeholder 2">
            <a:extLst>
              <a:ext uri="{FF2B5EF4-FFF2-40B4-BE49-F238E27FC236}">
                <a16:creationId xmlns:a16="http://schemas.microsoft.com/office/drawing/2014/main" id="{392A9278-0A5E-4C13-8A19-FD87DF79C8F8}"/>
              </a:ext>
            </a:extLst>
          </p:cNvPr>
          <p:cNvSpPr>
            <a:spLocks noGrp="1"/>
          </p:cNvSpPr>
          <p:nvPr>
            <p:ph type="dt" sz="half" idx="10"/>
          </p:nvPr>
        </p:nvSpPr>
        <p:spPr/>
        <p:txBody>
          <a:bodyPr/>
          <a:lstStyle/>
          <a:p>
            <a:fld id="{BD39D331-873B-44FD-AD89-A61AAEFD1020}" type="datetime4">
              <a:rPr lang="en-US" smtClean="0"/>
              <a:t>December 4, 2024</a:t>
            </a:fld>
            <a:endParaRPr lang="en-US"/>
          </a:p>
        </p:txBody>
      </p:sp>
      <p:sp>
        <p:nvSpPr>
          <p:cNvPr id="10" name="Title 9">
            <a:extLst>
              <a:ext uri="{FF2B5EF4-FFF2-40B4-BE49-F238E27FC236}">
                <a16:creationId xmlns:a16="http://schemas.microsoft.com/office/drawing/2014/main" id="{F5BE2A65-13AE-6075-651B-9F1702FCD5C1}"/>
              </a:ext>
            </a:extLst>
          </p:cNvPr>
          <p:cNvSpPr>
            <a:spLocks noGrp="1"/>
          </p:cNvSpPr>
          <p:nvPr>
            <p:ph type="title"/>
          </p:nvPr>
        </p:nvSpPr>
        <p:spPr/>
        <p:txBody>
          <a:bodyPr/>
          <a:lstStyle/>
          <a:p>
            <a:r>
              <a:rPr lang="en-US" sz="4400" b="1" u="sng" dirty="0">
                <a:latin typeface="Abadi" panose="020B0604020104020204" pitchFamily="34" charset="0"/>
                <a:cs typeface="Calibri" panose="020F0502020204030204" pitchFamily="34" charset="0"/>
              </a:rPr>
              <a:t>Related Works</a:t>
            </a:r>
            <a:endParaRPr lang="en-US" dirty="0"/>
          </a:p>
        </p:txBody>
      </p:sp>
      <p:sp>
        <p:nvSpPr>
          <p:cNvPr id="2" name="Slide Number Placeholder 1">
            <a:extLst>
              <a:ext uri="{FF2B5EF4-FFF2-40B4-BE49-F238E27FC236}">
                <a16:creationId xmlns:a16="http://schemas.microsoft.com/office/drawing/2014/main" id="{DF797E7C-9C03-3EEC-C104-ADB3BFE61C2D}"/>
              </a:ext>
            </a:extLst>
          </p:cNvPr>
          <p:cNvSpPr>
            <a:spLocks noGrp="1"/>
          </p:cNvSpPr>
          <p:nvPr>
            <p:ph type="sldNum" sz="quarter" idx="12"/>
          </p:nvPr>
        </p:nvSpPr>
        <p:spPr/>
        <p:txBody>
          <a:bodyPr/>
          <a:lstStyle/>
          <a:p>
            <a:fld id="{A06712A8-25A7-4849-BDF4-DC0EEE5DCE0A}" type="slidenum">
              <a:rPr lang="en-US" smtClean="0"/>
              <a:t>7</a:t>
            </a:fld>
            <a:endParaRPr lang="en-US"/>
          </a:p>
        </p:txBody>
      </p:sp>
      <p:sp>
        <p:nvSpPr>
          <p:cNvPr id="9" name="TextBox 8">
            <a:extLst>
              <a:ext uri="{FF2B5EF4-FFF2-40B4-BE49-F238E27FC236}">
                <a16:creationId xmlns:a16="http://schemas.microsoft.com/office/drawing/2014/main" id="{852C7F59-15DB-1F74-AC91-382E925A1716}"/>
              </a:ext>
            </a:extLst>
          </p:cNvPr>
          <p:cNvSpPr txBox="1"/>
          <p:nvPr/>
        </p:nvSpPr>
        <p:spPr>
          <a:xfrm>
            <a:off x="1013016" y="2326286"/>
            <a:ext cx="10156874" cy="830997"/>
          </a:xfrm>
          <a:prstGeom prst="rect">
            <a:avLst/>
          </a:prstGeom>
          <a:noFill/>
        </p:spPr>
        <p:txBody>
          <a:bodyPr wrap="square">
            <a:spAutoFit/>
          </a:bodyPr>
          <a:lstStyle/>
          <a:p>
            <a:r>
              <a:rPr lang="en-US" sz="2400" dirty="0"/>
              <a:t>Many types of works has been done using traditional statistical model method have been applied to predict severity.</a:t>
            </a:r>
          </a:p>
        </p:txBody>
      </p:sp>
      <p:sp>
        <p:nvSpPr>
          <p:cNvPr id="13" name="Footer Placeholder 12">
            <a:extLst>
              <a:ext uri="{FF2B5EF4-FFF2-40B4-BE49-F238E27FC236}">
                <a16:creationId xmlns:a16="http://schemas.microsoft.com/office/drawing/2014/main" id="{5D15D989-3ADF-2B65-3758-7A8B389649FF}"/>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Tree>
    <p:extLst>
      <p:ext uri="{BB962C8B-B14F-4D97-AF65-F5344CB8AC3E}">
        <p14:creationId xmlns:p14="http://schemas.microsoft.com/office/powerpoint/2010/main" val="387782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AF57-1780-A51C-070F-8077F72C3EE5}"/>
              </a:ext>
            </a:extLst>
          </p:cNvPr>
          <p:cNvSpPr>
            <a:spLocks noGrp="1"/>
          </p:cNvSpPr>
          <p:nvPr>
            <p:ph type="title"/>
          </p:nvPr>
        </p:nvSpPr>
        <p:spPr/>
        <p:txBody>
          <a:bodyPr/>
          <a:lstStyle/>
          <a:p>
            <a:r>
              <a:rPr lang="en-US" sz="4400" b="1" u="sng" dirty="0">
                <a:latin typeface="Abadi" panose="020B0604020104020204" pitchFamily="34" charset="0"/>
                <a:cs typeface="Calibri" panose="020F0502020204030204" pitchFamily="34" charset="0"/>
              </a:rPr>
              <a:t>Methodology</a:t>
            </a:r>
            <a:endParaRPr lang="en-US" dirty="0"/>
          </a:p>
        </p:txBody>
      </p:sp>
      <p:sp>
        <p:nvSpPr>
          <p:cNvPr id="3" name="Content Placeholder 2">
            <a:extLst>
              <a:ext uri="{FF2B5EF4-FFF2-40B4-BE49-F238E27FC236}">
                <a16:creationId xmlns:a16="http://schemas.microsoft.com/office/drawing/2014/main" id="{6638EF59-02EF-785E-70E8-4D05597C268F}"/>
              </a:ext>
            </a:extLst>
          </p:cNvPr>
          <p:cNvSpPr>
            <a:spLocks noGrp="1"/>
          </p:cNvSpPr>
          <p:nvPr>
            <p:ph idx="1"/>
          </p:nvPr>
        </p:nvSpPr>
        <p:spPr/>
        <p:txBody>
          <a:bodyPr>
            <a:normAutofit/>
          </a:bodyPr>
          <a:lstStyle/>
          <a:p>
            <a:r>
              <a:rPr lang="en-US" dirty="0">
                <a:effectLst/>
              </a:rPr>
              <a:t>Collecting Dataset.</a:t>
            </a:r>
            <a:endParaRPr lang="en-US" dirty="0"/>
          </a:p>
          <a:p>
            <a:r>
              <a:rPr lang="en-US" dirty="0">
                <a:effectLst/>
              </a:rPr>
              <a:t>Preprocessing the dataset.</a:t>
            </a:r>
            <a:endParaRPr lang="en-US" dirty="0"/>
          </a:p>
          <a:p>
            <a:r>
              <a:rPr lang="en-US" dirty="0">
                <a:effectLst/>
              </a:rPr>
              <a:t>Feature Detection and find interrelationships</a:t>
            </a:r>
            <a:endParaRPr lang="en-US" dirty="0"/>
          </a:p>
          <a:p>
            <a:r>
              <a:rPr lang="en-US" dirty="0">
                <a:effectLst/>
              </a:rPr>
              <a:t>Split the dataset on train and test.</a:t>
            </a:r>
            <a:endParaRPr lang="en-US" dirty="0"/>
          </a:p>
          <a:p>
            <a:r>
              <a:rPr lang="en-US" dirty="0">
                <a:effectLst/>
              </a:rPr>
              <a:t>Classify by running the algorithms on them.</a:t>
            </a:r>
            <a:endParaRPr lang="en-US" dirty="0"/>
          </a:p>
          <a:p>
            <a:r>
              <a:rPr lang="en-US" dirty="0">
                <a:effectLst/>
              </a:rPr>
              <a:t>Train the proposed Model.</a:t>
            </a:r>
            <a:endParaRPr lang="en-US" dirty="0"/>
          </a:p>
          <a:p>
            <a:r>
              <a:rPr lang="en-US" dirty="0">
                <a:effectLst/>
              </a:rPr>
              <a:t>Run the model for test dataset.</a:t>
            </a:r>
          </a:p>
        </p:txBody>
      </p:sp>
      <p:sp>
        <p:nvSpPr>
          <p:cNvPr id="4" name="Date Placeholder 3">
            <a:extLst>
              <a:ext uri="{FF2B5EF4-FFF2-40B4-BE49-F238E27FC236}">
                <a16:creationId xmlns:a16="http://schemas.microsoft.com/office/drawing/2014/main" id="{1A9C8066-8796-FE11-889B-F10A5652497C}"/>
              </a:ext>
            </a:extLst>
          </p:cNvPr>
          <p:cNvSpPr>
            <a:spLocks noGrp="1"/>
          </p:cNvSpPr>
          <p:nvPr>
            <p:ph type="dt" sz="half" idx="10"/>
          </p:nvPr>
        </p:nvSpPr>
        <p:spPr/>
        <p:txBody>
          <a:bodyPr/>
          <a:lstStyle/>
          <a:p>
            <a:fld id="{DBEF5712-DDD7-4073-918F-65C097A4EAB3}" type="datetime4">
              <a:rPr lang="en-US" smtClean="0"/>
              <a:t>December 4, 2024</a:t>
            </a:fld>
            <a:endParaRPr lang="en-US"/>
          </a:p>
        </p:txBody>
      </p:sp>
      <p:sp>
        <p:nvSpPr>
          <p:cNvPr id="5" name="Footer Placeholder 4">
            <a:extLst>
              <a:ext uri="{FF2B5EF4-FFF2-40B4-BE49-F238E27FC236}">
                <a16:creationId xmlns:a16="http://schemas.microsoft.com/office/drawing/2014/main" id="{CDD102B4-CE84-676B-B10A-D1E7C804C735}"/>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
        <p:nvSpPr>
          <p:cNvPr id="6" name="Slide Number Placeholder 5">
            <a:extLst>
              <a:ext uri="{FF2B5EF4-FFF2-40B4-BE49-F238E27FC236}">
                <a16:creationId xmlns:a16="http://schemas.microsoft.com/office/drawing/2014/main" id="{9BE9D532-A65F-EA5B-0682-D0A3B7555993}"/>
              </a:ext>
            </a:extLst>
          </p:cNvPr>
          <p:cNvSpPr>
            <a:spLocks noGrp="1"/>
          </p:cNvSpPr>
          <p:nvPr>
            <p:ph type="sldNum" sz="quarter" idx="12"/>
          </p:nvPr>
        </p:nvSpPr>
        <p:spPr/>
        <p:txBody>
          <a:bodyPr/>
          <a:lstStyle/>
          <a:p>
            <a:fld id="{A06712A8-25A7-4849-BDF4-DC0EEE5DCE0A}" type="slidenum">
              <a:rPr lang="en-US" smtClean="0"/>
              <a:t>8</a:t>
            </a:fld>
            <a:endParaRPr lang="en-US"/>
          </a:p>
        </p:txBody>
      </p:sp>
    </p:spTree>
    <p:extLst>
      <p:ext uri="{BB962C8B-B14F-4D97-AF65-F5344CB8AC3E}">
        <p14:creationId xmlns:p14="http://schemas.microsoft.com/office/powerpoint/2010/main" val="16163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1DEC5F7-6D8C-44D7-BBFC-FB3C0BEA3B70}"/>
              </a:ext>
            </a:extLst>
          </p:cNvPr>
          <p:cNvSpPr/>
          <p:nvPr/>
        </p:nvSpPr>
        <p:spPr>
          <a:xfrm>
            <a:off x="590842" y="1732547"/>
            <a:ext cx="11296357" cy="3964867"/>
          </a:xfrm>
          <a:custGeom>
            <a:avLst/>
            <a:gdLst>
              <a:gd name="connsiteX0" fmla="*/ 0 w 11296357"/>
              <a:gd name="connsiteY0" fmla="*/ 660824 h 3964867"/>
              <a:gd name="connsiteX1" fmla="*/ 660824 w 11296357"/>
              <a:gd name="connsiteY1" fmla="*/ 0 h 3964867"/>
              <a:gd name="connsiteX2" fmla="*/ 1325805 w 11296357"/>
              <a:gd name="connsiteY2" fmla="*/ 0 h 3964867"/>
              <a:gd name="connsiteX3" fmla="*/ 1990785 w 11296357"/>
              <a:gd name="connsiteY3" fmla="*/ 0 h 3964867"/>
              <a:gd name="connsiteX4" fmla="*/ 2356525 w 11296357"/>
              <a:gd name="connsiteY4" fmla="*/ 0 h 3964867"/>
              <a:gd name="connsiteX5" fmla="*/ 3220999 w 11296357"/>
              <a:gd name="connsiteY5" fmla="*/ 0 h 3964867"/>
              <a:gd name="connsiteX6" fmla="*/ 3586739 w 11296357"/>
              <a:gd name="connsiteY6" fmla="*/ 0 h 3964867"/>
              <a:gd name="connsiteX7" fmla="*/ 4451213 w 11296357"/>
              <a:gd name="connsiteY7" fmla="*/ 0 h 3964867"/>
              <a:gd name="connsiteX8" fmla="*/ 4916700 w 11296357"/>
              <a:gd name="connsiteY8" fmla="*/ 0 h 3964867"/>
              <a:gd name="connsiteX9" fmla="*/ 5481933 w 11296357"/>
              <a:gd name="connsiteY9" fmla="*/ 0 h 3964867"/>
              <a:gd name="connsiteX10" fmla="*/ 6146914 w 11296357"/>
              <a:gd name="connsiteY10" fmla="*/ 0 h 3964867"/>
              <a:gd name="connsiteX11" fmla="*/ 6512653 w 11296357"/>
              <a:gd name="connsiteY11" fmla="*/ 0 h 3964867"/>
              <a:gd name="connsiteX12" fmla="*/ 6878393 w 11296357"/>
              <a:gd name="connsiteY12" fmla="*/ 0 h 3964867"/>
              <a:gd name="connsiteX13" fmla="*/ 7742867 w 11296357"/>
              <a:gd name="connsiteY13" fmla="*/ 0 h 3964867"/>
              <a:gd name="connsiteX14" fmla="*/ 8208354 w 11296357"/>
              <a:gd name="connsiteY14" fmla="*/ 0 h 3964867"/>
              <a:gd name="connsiteX15" fmla="*/ 8873334 w 11296357"/>
              <a:gd name="connsiteY15" fmla="*/ 0 h 3964867"/>
              <a:gd name="connsiteX16" fmla="*/ 9737809 w 11296357"/>
              <a:gd name="connsiteY16" fmla="*/ 0 h 3964867"/>
              <a:gd name="connsiteX17" fmla="*/ 10635533 w 11296357"/>
              <a:gd name="connsiteY17" fmla="*/ 0 h 3964867"/>
              <a:gd name="connsiteX18" fmla="*/ 11296357 w 11296357"/>
              <a:gd name="connsiteY18" fmla="*/ 660824 h 3964867"/>
              <a:gd name="connsiteX19" fmla="*/ 11296357 w 11296357"/>
              <a:gd name="connsiteY19" fmla="*/ 1242332 h 3964867"/>
              <a:gd name="connsiteX20" fmla="*/ 11296357 w 11296357"/>
              <a:gd name="connsiteY20" fmla="*/ 1823840 h 3964867"/>
              <a:gd name="connsiteX21" fmla="*/ 11296357 w 11296357"/>
              <a:gd name="connsiteY21" fmla="*/ 2458213 h 3964867"/>
              <a:gd name="connsiteX22" fmla="*/ 11296357 w 11296357"/>
              <a:gd name="connsiteY22" fmla="*/ 3304043 h 3964867"/>
              <a:gd name="connsiteX23" fmla="*/ 10635533 w 11296357"/>
              <a:gd name="connsiteY23" fmla="*/ 3964867 h 3964867"/>
              <a:gd name="connsiteX24" fmla="*/ 10269794 w 11296357"/>
              <a:gd name="connsiteY24" fmla="*/ 3964867 h 3964867"/>
              <a:gd name="connsiteX25" fmla="*/ 9704560 w 11296357"/>
              <a:gd name="connsiteY25" fmla="*/ 3964867 h 3964867"/>
              <a:gd name="connsiteX26" fmla="*/ 9239074 w 11296357"/>
              <a:gd name="connsiteY26" fmla="*/ 3964867 h 3964867"/>
              <a:gd name="connsiteX27" fmla="*/ 8873334 w 11296357"/>
              <a:gd name="connsiteY27" fmla="*/ 3964867 h 3964867"/>
              <a:gd name="connsiteX28" fmla="*/ 8108607 w 11296357"/>
              <a:gd name="connsiteY28" fmla="*/ 3964867 h 3964867"/>
              <a:gd name="connsiteX29" fmla="*/ 7742867 w 11296357"/>
              <a:gd name="connsiteY29" fmla="*/ 3964867 h 3964867"/>
              <a:gd name="connsiteX30" fmla="*/ 7277381 w 11296357"/>
              <a:gd name="connsiteY30" fmla="*/ 3964867 h 3964867"/>
              <a:gd name="connsiteX31" fmla="*/ 6512653 w 11296357"/>
              <a:gd name="connsiteY31" fmla="*/ 3964867 h 3964867"/>
              <a:gd name="connsiteX32" fmla="*/ 5747926 w 11296357"/>
              <a:gd name="connsiteY32" fmla="*/ 3964867 h 3964867"/>
              <a:gd name="connsiteX33" fmla="*/ 4883451 w 11296357"/>
              <a:gd name="connsiteY33" fmla="*/ 3964867 h 3964867"/>
              <a:gd name="connsiteX34" fmla="*/ 4218470 w 11296357"/>
              <a:gd name="connsiteY34" fmla="*/ 3964867 h 3964867"/>
              <a:gd name="connsiteX35" fmla="*/ 3852731 w 11296357"/>
              <a:gd name="connsiteY35" fmla="*/ 3964867 h 3964867"/>
              <a:gd name="connsiteX36" fmla="*/ 3387244 w 11296357"/>
              <a:gd name="connsiteY36" fmla="*/ 3964867 h 3964867"/>
              <a:gd name="connsiteX37" fmla="*/ 3021505 w 11296357"/>
              <a:gd name="connsiteY37" fmla="*/ 3964867 h 3964867"/>
              <a:gd name="connsiteX38" fmla="*/ 2556019 w 11296357"/>
              <a:gd name="connsiteY38" fmla="*/ 3964867 h 3964867"/>
              <a:gd name="connsiteX39" fmla="*/ 1791291 w 11296357"/>
              <a:gd name="connsiteY39" fmla="*/ 3964867 h 3964867"/>
              <a:gd name="connsiteX40" fmla="*/ 660824 w 11296357"/>
              <a:gd name="connsiteY40" fmla="*/ 3964867 h 3964867"/>
              <a:gd name="connsiteX41" fmla="*/ 0 w 11296357"/>
              <a:gd name="connsiteY41" fmla="*/ 3304043 h 3964867"/>
              <a:gd name="connsiteX42" fmla="*/ 0 w 11296357"/>
              <a:gd name="connsiteY42" fmla="*/ 2669670 h 3964867"/>
              <a:gd name="connsiteX43" fmla="*/ 0 w 11296357"/>
              <a:gd name="connsiteY43" fmla="*/ 1956001 h 3964867"/>
              <a:gd name="connsiteX44" fmla="*/ 0 w 11296357"/>
              <a:gd name="connsiteY44" fmla="*/ 1348061 h 3964867"/>
              <a:gd name="connsiteX45" fmla="*/ 0 w 11296357"/>
              <a:gd name="connsiteY45" fmla="*/ 660824 h 396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96357" h="3964867" fill="none" extrusionOk="0">
                <a:moveTo>
                  <a:pt x="0" y="660824"/>
                </a:moveTo>
                <a:cubicBezTo>
                  <a:pt x="13735" y="272624"/>
                  <a:pt x="266155" y="-75943"/>
                  <a:pt x="660824" y="0"/>
                </a:cubicBezTo>
                <a:cubicBezTo>
                  <a:pt x="814281" y="-10163"/>
                  <a:pt x="1066891" y="12425"/>
                  <a:pt x="1325805" y="0"/>
                </a:cubicBezTo>
                <a:cubicBezTo>
                  <a:pt x="1584719" y="-12425"/>
                  <a:pt x="1796450" y="-15987"/>
                  <a:pt x="1990785" y="0"/>
                </a:cubicBezTo>
                <a:cubicBezTo>
                  <a:pt x="2185120" y="15987"/>
                  <a:pt x="2210673" y="11290"/>
                  <a:pt x="2356525" y="0"/>
                </a:cubicBezTo>
                <a:cubicBezTo>
                  <a:pt x="2502377" y="-11290"/>
                  <a:pt x="2799075" y="-38628"/>
                  <a:pt x="3220999" y="0"/>
                </a:cubicBezTo>
                <a:cubicBezTo>
                  <a:pt x="3642923" y="38628"/>
                  <a:pt x="3459611" y="-1060"/>
                  <a:pt x="3586739" y="0"/>
                </a:cubicBezTo>
                <a:cubicBezTo>
                  <a:pt x="3713867" y="1060"/>
                  <a:pt x="4220826" y="-1574"/>
                  <a:pt x="4451213" y="0"/>
                </a:cubicBezTo>
                <a:cubicBezTo>
                  <a:pt x="4681600" y="1574"/>
                  <a:pt x="4710555" y="5038"/>
                  <a:pt x="4916700" y="0"/>
                </a:cubicBezTo>
                <a:cubicBezTo>
                  <a:pt x="5122845" y="-5038"/>
                  <a:pt x="5228494" y="-18833"/>
                  <a:pt x="5481933" y="0"/>
                </a:cubicBezTo>
                <a:cubicBezTo>
                  <a:pt x="5735372" y="18833"/>
                  <a:pt x="5975923" y="21356"/>
                  <a:pt x="6146914" y="0"/>
                </a:cubicBezTo>
                <a:cubicBezTo>
                  <a:pt x="6317905" y="-21356"/>
                  <a:pt x="6336858" y="13256"/>
                  <a:pt x="6512653" y="0"/>
                </a:cubicBezTo>
                <a:cubicBezTo>
                  <a:pt x="6688448" y="-13256"/>
                  <a:pt x="6720240" y="-16552"/>
                  <a:pt x="6878393" y="0"/>
                </a:cubicBezTo>
                <a:cubicBezTo>
                  <a:pt x="7036546" y="16552"/>
                  <a:pt x="7534518" y="33517"/>
                  <a:pt x="7742867" y="0"/>
                </a:cubicBezTo>
                <a:cubicBezTo>
                  <a:pt x="7951216" y="-33517"/>
                  <a:pt x="8095401" y="-18099"/>
                  <a:pt x="8208354" y="0"/>
                </a:cubicBezTo>
                <a:cubicBezTo>
                  <a:pt x="8321307" y="18099"/>
                  <a:pt x="8688627" y="21460"/>
                  <a:pt x="8873334" y="0"/>
                </a:cubicBezTo>
                <a:cubicBezTo>
                  <a:pt x="9058041" y="-21460"/>
                  <a:pt x="9307954" y="-33071"/>
                  <a:pt x="9737809" y="0"/>
                </a:cubicBezTo>
                <a:cubicBezTo>
                  <a:pt x="10167665" y="33071"/>
                  <a:pt x="10419179" y="30401"/>
                  <a:pt x="10635533" y="0"/>
                </a:cubicBezTo>
                <a:cubicBezTo>
                  <a:pt x="11011961" y="-76409"/>
                  <a:pt x="11245097" y="246142"/>
                  <a:pt x="11296357" y="660824"/>
                </a:cubicBezTo>
                <a:cubicBezTo>
                  <a:pt x="11318689" y="864501"/>
                  <a:pt x="11293045" y="968361"/>
                  <a:pt x="11296357" y="1242332"/>
                </a:cubicBezTo>
                <a:cubicBezTo>
                  <a:pt x="11299669" y="1516303"/>
                  <a:pt x="11272741" y="1533276"/>
                  <a:pt x="11296357" y="1823840"/>
                </a:cubicBezTo>
                <a:cubicBezTo>
                  <a:pt x="11319973" y="2114404"/>
                  <a:pt x="11316939" y="2204536"/>
                  <a:pt x="11296357" y="2458213"/>
                </a:cubicBezTo>
                <a:cubicBezTo>
                  <a:pt x="11275775" y="2711890"/>
                  <a:pt x="11270685" y="2890121"/>
                  <a:pt x="11296357" y="3304043"/>
                </a:cubicBezTo>
                <a:cubicBezTo>
                  <a:pt x="11296552" y="3660454"/>
                  <a:pt x="11010485" y="3894462"/>
                  <a:pt x="10635533" y="3964867"/>
                </a:cubicBezTo>
                <a:cubicBezTo>
                  <a:pt x="10556588" y="3957093"/>
                  <a:pt x="10422931" y="3949415"/>
                  <a:pt x="10269794" y="3964867"/>
                </a:cubicBezTo>
                <a:cubicBezTo>
                  <a:pt x="10116657" y="3980319"/>
                  <a:pt x="9864638" y="3974249"/>
                  <a:pt x="9704560" y="3964867"/>
                </a:cubicBezTo>
                <a:cubicBezTo>
                  <a:pt x="9544482" y="3955485"/>
                  <a:pt x="9424873" y="3948616"/>
                  <a:pt x="9239074" y="3964867"/>
                </a:cubicBezTo>
                <a:cubicBezTo>
                  <a:pt x="9053275" y="3981118"/>
                  <a:pt x="8996995" y="3974776"/>
                  <a:pt x="8873334" y="3964867"/>
                </a:cubicBezTo>
                <a:cubicBezTo>
                  <a:pt x="8749673" y="3954958"/>
                  <a:pt x="8463804" y="3940276"/>
                  <a:pt x="8108607" y="3964867"/>
                </a:cubicBezTo>
                <a:cubicBezTo>
                  <a:pt x="7753410" y="3989458"/>
                  <a:pt x="7906311" y="3976051"/>
                  <a:pt x="7742867" y="3964867"/>
                </a:cubicBezTo>
                <a:cubicBezTo>
                  <a:pt x="7579423" y="3953683"/>
                  <a:pt x="7391535" y="3946875"/>
                  <a:pt x="7277381" y="3964867"/>
                </a:cubicBezTo>
                <a:cubicBezTo>
                  <a:pt x="7163227" y="3982859"/>
                  <a:pt x="6864512" y="3967683"/>
                  <a:pt x="6512653" y="3964867"/>
                </a:cubicBezTo>
                <a:cubicBezTo>
                  <a:pt x="6160794" y="3962051"/>
                  <a:pt x="6027011" y="3999343"/>
                  <a:pt x="5747926" y="3964867"/>
                </a:cubicBezTo>
                <a:cubicBezTo>
                  <a:pt x="5468841" y="3930391"/>
                  <a:pt x="5126580" y="3943042"/>
                  <a:pt x="4883451" y="3964867"/>
                </a:cubicBezTo>
                <a:cubicBezTo>
                  <a:pt x="4640322" y="3986692"/>
                  <a:pt x="4472401" y="3935035"/>
                  <a:pt x="4218470" y="3964867"/>
                </a:cubicBezTo>
                <a:cubicBezTo>
                  <a:pt x="3964539" y="3994699"/>
                  <a:pt x="3949175" y="3972555"/>
                  <a:pt x="3852731" y="3964867"/>
                </a:cubicBezTo>
                <a:cubicBezTo>
                  <a:pt x="3756287" y="3957179"/>
                  <a:pt x="3527966" y="3967536"/>
                  <a:pt x="3387244" y="3964867"/>
                </a:cubicBezTo>
                <a:cubicBezTo>
                  <a:pt x="3246522" y="3962198"/>
                  <a:pt x="3105406" y="3974316"/>
                  <a:pt x="3021505" y="3964867"/>
                </a:cubicBezTo>
                <a:cubicBezTo>
                  <a:pt x="2937604" y="3955418"/>
                  <a:pt x="2681643" y="3986575"/>
                  <a:pt x="2556019" y="3964867"/>
                </a:cubicBezTo>
                <a:cubicBezTo>
                  <a:pt x="2430395" y="3943159"/>
                  <a:pt x="1960902" y="3974750"/>
                  <a:pt x="1791291" y="3964867"/>
                </a:cubicBezTo>
                <a:cubicBezTo>
                  <a:pt x="1621680" y="3954984"/>
                  <a:pt x="1197895" y="3929999"/>
                  <a:pt x="660824" y="3964867"/>
                </a:cubicBezTo>
                <a:cubicBezTo>
                  <a:pt x="247903" y="3907634"/>
                  <a:pt x="-33210" y="3630609"/>
                  <a:pt x="0" y="3304043"/>
                </a:cubicBezTo>
                <a:cubicBezTo>
                  <a:pt x="-2974" y="3149326"/>
                  <a:pt x="5083" y="2821033"/>
                  <a:pt x="0" y="2669670"/>
                </a:cubicBezTo>
                <a:cubicBezTo>
                  <a:pt x="-5083" y="2518307"/>
                  <a:pt x="34559" y="2200235"/>
                  <a:pt x="0" y="1956001"/>
                </a:cubicBezTo>
                <a:cubicBezTo>
                  <a:pt x="-34559" y="1711767"/>
                  <a:pt x="8483" y="1496758"/>
                  <a:pt x="0" y="1348061"/>
                </a:cubicBezTo>
                <a:cubicBezTo>
                  <a:pt x="-8483" y="1199364"/>
                  <a:pt x="-14786" y="953309"/>
                  <a:pt x="0" y="660824"/>
                </a:cubicBezTo>
                <a:close/>
              </a:path>
              <a:path w="11296357" h="3964867" stroke="0" extrusionOk="0">
                <a:moveTo>
                  <a:pt x="0" y="660824"/>
                </a:moveTo>
                <a:cubicBezTo>
                  <a:pt x="74675" y="346663"/>
                  <a:pt x="327446" y="3863"/>
                  <a:pt x="660824" y="0"/>
                </a:cubicBezTo>
                <a:cubicBezTo>
                  <a:pt x="838776" y="29528"/>
                  <a:pt x="996199" y="22628"/>
                  <a:pt x="1325805" y="0"/>
                </a:cubicBezTo>
                <a:cubicBezTo>
                  <a:pt x="1655411" y="-22628"/>
                  <a:pt x="1511859" y="4367"/>
                  <a:pt x="1691544" y="0"/>
                </a:cubicBezTo>
                <a:cubicBezTo>
                  <a:pt x="1871229" y="-4367"/>
                  <a:pt x="2253179" y="36435"/>
                  <a:pt x="2556019" y="0"/>
                </a:cubicBezTo>
                <a:cubicBezTo>
                  <a:pt x="2858859" y="-36435"/>
                  <a:pt x="2802803" y="-306"/>
                  <a:pt x="3021505" y="0"/>
                </a:cubicBezTo>
                <a:cubicBezTo>
                  <a:pt x="3240207" y="306"/>
                  <a:pt x="3207519" y="17955"/>
                  <a:pt x="3387244" y="0"/>
                </a:cubicBezTo>
                <a:cubicBezTo>
                  <a:pt x="3566969" y="-17955"/>
                  <a:pt x="3952137" y="-5691"/>
                  <a:pt x="4251719" y="0"/>
                </a:cubicBezTo>
                <a:cubicBezTo>
                  <a:pt x="4551302" y="5691"/>
                  <a:pt x="4492447" y="-11771"/>
                  <a:pt x="4717206" y="0"/>
                </a:cubicBezTo>
                <a:cubicBezTo>
                  <a:pt x="4941965" y="11771"/>
                  <a:pt x="5108417" y="-4562"/>
                  <a:pt x="5382186" y="0"/>
                </a:cubicBezTo>
                <a:cubicBezTo>
                  <a:pt x="5655955" y="4562"/>
                  <a:pt x="5972384" y="-18202"/>
                  <a:pt x="6146914" y="0"/>
                </a:cubicBezTo>
                <a:cubicBezTo>
                  <a:pt x="6321444" y="18202"/>
                  <a:pt x="6584564" y="1911"/>
                  <a:pt x="6712147" y="0"/>
                </a:cubicBezTo>
                <a:cubicBezTo>
                  <a:pt x="6839730" y="-1911"/>
                  <a:pt x="7246528" y="-14234"/>
                  <a:pt x="7576622" y="0"/>
                </a:cubicBezTo>
                <a:cubicBezTo>
                  <a:pt x="7906717" y="14234"/>
                  <a:pt x="8253204" y="-15240"/>
                  <a:pt x="8441097" y="0"/>
                </a:cubicBezTo>
                <a:cubicBezTo>
                  <a:pt x="8628991" y="15240"/>
                  <a:pt x="8959805" y="-12471"/>
                  <a:pt x="9305572" y="0"/>
                </a:cubicBezTo>
                <a:cubicBezTo>
                  <a:pt x="9651339" y="12471"/>
                  <a:pt x="9564380" y="10107"/>
                  <a:pt x="9671311" y="0"/>
                </a:cubicBezTo>
                <a:cubicBezTo>
                  <a:pt x="9778242" y="-10107"/>
                  <a:pt x="10209049" y="-41403"/>
                  <a:pt x="10635533" y="0"/>
                </a:cubicBezTo>
                <a:cubicBezTo>
                  <a:pt x="11009472" y="-37257"/>
                  <a:pt x="11286921" y="297099"/>
                  <a:pt x="11296357" y="660824"/>
                </a:cubicBezTo>
                <a:cubicBezTo>
                  <a:pt x="11288226" y="806193"/>
                  <a:pt x="11308329" y="1107260"/>
                  <a:pt x="11296357" y="1321629"/>
                </a:cubicBezTo>
                <a:cubicBezTo>
                  <a:pt x="11284385" y="1535998"/>
                  <a:pt x="11316833" y="1784378"/>
                  <a:pt x="11296357" y="1929569"/>
                </a:cubicBezTo>
                <a:cubicBezTo>
                  <a:pt x="11275881" y="2074760"/>
                  <a:pt x="11262199" y="2403093"/>
                  <a:pt x="11296357" y="2643238"/>
                </a:cubicBezTo>
                <a:cubicBezTo>
                  <a:pt x="11330515" y="2883383"/>
                  <a:pt x="11273005" y="2988008"/>
                  <a:pt x="11296357" y="3304043"/>
                </a:cubicBezTo>
                <a:cubicBezTo>
                  <a:pt x="11306480" y="3672575"/>
                  <a:pt x="10992168" y="3973305"/>
                  <a:pt x="10635533" y="3964867"/>
                </a:cubicBezTo>
                <a:cubicBezTo>
                  <a:pt x="10409342" y="3964186"/>
                  <a:pt x="10048675" y="3938037"/>
                  <a:pt x="9870805" y="3964867"/>
                </a:cubicBezTo>
                <a:cubicBezTo>
                  <a:pt x="9692935" y="3991697"/>
                  <a:pt x="9637864" y="3963639"/>
                  <a:pt x="9505066" y="3964867"/>
                </a:cubicBezTo>
                <a:cubicBezTo>
                  <a:pt x="9372268" y="3966095"/>
                  <a:pt x="9155175" y="3973657"/>
                  <a:pt x="9039580" y="3964867"/>
                </a:cubicBezTo>
                <a:cubicBezTo>
                  <a:pt x="8923985" y="3956077"/>
                  <a:pt x="8601806" y="3984239"/>
                  <a:pt x="8474346" y="3964867"/>
                </a:cubicBezTo>
                <a:cubicBezTo>
                  <a:pt x="8346886" y="3945495"/>
                  <a:pt x="8237778" y="3979562"/>
                  <a:pt x="8008860" y="3964867"/>
                </a:cubicBezTo>
                <a:cubicBezTo>
                  <a:pt x="7779942" y="3950172"/>
                  <a:pt x="7336337" y="3939014"/>
                  <a:pt x="7144385" y="3964867"/>
                </a:cubicBezTo>
                <a:cubicBezTo>
                  <a:pt x="6952433" y="3990720"/>
                  <a:pt x="6832727" y="3985638"/>
                  <a:pt x="6678898" y="3964867"/>
                </a:cubicBezTo>
                <a:cubicBezTo>
                  <a:pt x="6525069" y="3944096"/>
                  <a:pt x="6246381" y="3971788"/>
                  <a:pt x="5814424" y="3964867"/>
                </a:cubicBezTo>
                <a:cubicBezTo>
                  <a:pt x="5382467" y="3957946"/>
                  <a:pt x="5628057" y="3974660"/>
                  <a:pt x="5448684" y="3964867"/>
                </a:cubicBezTo>
                <a:cubicBezTo>
                  <a:pt x="5269311" y="3955074"/>
                  <a:pt x="4783446" y="3985717"/>
                  <a:pt x="4584210" y="3964867"/>
                </a:cubicBezTo>
                <a:cubicBezTo>
                  <a:pt x="4384974" y="3944017"/>
                  <a:pt x="4068878" y="3981123"/>
                  <a:pt x="3719735" y="3964867"/>
                </a:cubicBezTo>
                <a:cubicBezTo>
                  <a:pt x="3370593" y="3948611"/>
                  <a:pt x="3402122" y="3949280"/>
                  <a:pt x="3254248" y="3964867"/>
                </a:cubicBezTo>
                <a:cubicBezTo>
                  <a:pt x="3106374" y="3980454"/>
                  <a:pt x="2853313" y="3961922"/>
                  <a:pt x="2689015" y="3964867"/>
                </a:cubicBezTo>
                <a:cubicBezTo>
                  <a:pt x="2524717" y="3967812"/>
                  <a:pt x="2078512" y="3995867"/>
                  <a:pt x="1924287" y="3964867"/>
                </a:cubicBezTo>
                <a:cubicBezTo>
                  <a:pt x="1770062" y="3933867"/>
                  <a:pt x="1689175" y="3962079"/>
                  <a:pt x="1458801" y="3964867"/>
                </a:cubicBezTo>
                <a:cubicBezTo>
                  <a:pt x="1228427" y="3967655"/>
                  <a:pt x="954649" y="3931361"/>
                  <a:pt x="660824" y="3964867"/>
                </a:cubicBezTo>
                <a:cubicBezTo>
                  <a:pt x="355746" y="3954650"/>
                  <a:pt x="380" y="3644496"/>
                  <a:pt x="0" y="3304043"/>
                </a:cubicBezTo>
                <a:cubicBezTo>
                  <a:pt x="-10925" y="3126414"/>
                  <a:pt x="-21238" y="2900409"/>
                  <a:pt x="0" y="2722535"/>
                </a:cubicBezTo>
                <a:cubicBezTo>
                  <a:pt x="21238" y="2544661"/>
                  <a:pt x="18366" y="2310956"/>
                  <a:pt x="0" y="2008866"/>
                </a:cubicBezTo>
                <a:cubicBezTo>
                  <a:pt x="-18366" y="1706776"/>
                  <a:pt x="21967" y="1522735"/>
                  <a:pt x="0" y="1321629"/>
                </a:cubicBezTo>
                <a:cubicBezTo>
                  <a:pt x="-21967" y="1120523"/>
                  <a:pt x="4049" y="872197"/>
                  <a:pt x="0" y="660824"/>
                </a:cubicBezTo>
                <a:close/>
              </a:path>
            </a:pathLst>
          </a:custGeom>
          <a:solidFill>
            <a:schemeClr val="accent5">
              <a:alpha val="14000"/>
            </a:schemeClr>
          </a:solidFill>
          <a:ln>
            <a:solidFill>
              <a:schemeClr val="accent5">
                <a:lumMod val="40000"/>
                <a:lumOff val="60000"/>
              </a:schemeClr>
            </a:solidFill>
            <a:extLst>
              <a:ext uri="{C807C97D-BFC1-408E-A445-0C87EB9F89A2}">
                <ask:lineSketchStyleProps xmlns:ask="http://schemas.microsoft.com/office/drawing/2018/sketchyshapes" sd="2934806785">
                  <a:prstGeom prst="round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A5118-AFEB-40DC-92C6-8DC4A5DDB737}"/>
              </a:ext>
            </a:extLst>
          </p:cNvPr>
          <p:cNvSpPr>
            <a:spLocks noGrp="1"/>
          </p:cNvSpPr>
          <p:nvPr>
            <p:ph type="title"/>
          </p:nvPr>
        </p:nvSpPr>
        <p:spPr>
          <a:xfrm>
            <a:off x="838322" y="365125"/>
            <a:ext cx="10720754" cy="1325563"/>
          </a:xfrm>
        </p:spPr>
        <p:txBody>
          <a:bodyPr/>
          <a:lstStyle/>
          <a:p>
            <a:r>
              <a:rPr lang="en-US" sz="4400" b="1" u="sng" dirty="0">
                <a:latin typeface="Abadi" panose="020B0604020104020204" pitchFamily="34" charset="0"/>
                <a:cs typeface="Calibri" panose="020F0502020204030204" pitchFamily="34" charset="0"/>
              </a:rPr>
              <a:t>Methodology</a:t>
            </a:r>
            <a:endParaRPr lang="en-US" dirty="0"/>
          </a:p>
        </p:txBody>
      </p:sp>
      <p:sp>
        <p:nvSpPr>
          <p:cNvPr id="6" name="Date Placeholder 5">
            <a:extLst>
              <a:ext uri="{FF2B5EF4-FFF2-40B4-BE49-F238E27FC236}">
                <a16:creationId xmlns:a16="http://schemas.microsoft.com/office/drawing/2014/main" id="{F238AE96-F56A-4099-8B88-768B55755FB0}"/>
              </a:ext>
            </a:extLst>
          </p:cNvPr>
          <p:cNvSpPr>
            <a:spLocks noGrp="1"/>
          </p:cNvSpPr>
          <p:nvPr>
            <p:ph type="dt" sz="half" idx="10"/>
          </p:nvPr>
        </p:nvSpPr>
        <p:spPr/>
        <p:txBody>
          <a:bodyPr/>
          <a:lstStyle/>
          <a:p>
            <a:fld id="{49677E0F-47F5-42F4-B9D6-63A749078AC6}" type="datetime4">
              <a:rPr lang="en-US" smtClean="0"/>
              <a:t>December 4, 2024</a:t>
            </a:fld>
            <a:endParaRPr lang="en-US"/>
          </a:p>
        </p:txBody>
      </p:sp>
      <p:pic>
        <p:nvPicPr>
          <p:cNvPr id="10" name="Content Placeholder 9">
            <a:extLst>
              <a:ext uri="{FF2B5EF4-FFF2-40B4-BE49-F238E27FC236}">
                <a16:creationId xmlns:a16="http://schemas.microsoft.com/office/drawing/2014/main" id="{B99040F5-54B1-FA12-B4FF-7AE5C7CD0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6"/>
            <a:ext cx="7735712" cy="3800734"/>
          </a:xfrm>
        </p:spPr>
      </p:pic>
      <p:sp>
        <p:nvSpPr>
          <p:cNvPr id="3" name="Slide Number Placeholder 2">
            <a:extLst>
              <a:ext uri="{FF2B5EF4-FFF2-40B4-BE49-F238E27FC236}">
                <a16:creationId xmlns:a16="http://schemas.microsoft.com/office/drawing/2014/main" id="{9A2B6115-1F7C-C509-2719-A1E208759202}"/>
              </a:ext>
            </a:extLst>
          </p:cNvPr>
          <p:cNvSpPr>
            <a:spLocks noGrp="1"/>
          </p:cNvSpPr>
          <p:nvPr>
            <p:ph type="sldNum" sz="quarter" idx="12"/>
          </p:nvPr>
        </p:nvSpPr>
        <p:spPr/>
        <p:txBody>
          <a:bodyPr/>
          <a:lstStyle/>
          <a:p>
            <a:fld id="{A06712A8-25A7-4849-BDF4-DC0EEE5DCE0A}" type="slidenum">
              <a:rPr lang="en-US" smtClean="0"/>
              <a:t>9</a:t>
            </a:fld>
            <a:endParaRPr lang="en-US"/>
          </a:p>
        </p:txBody>
      </p:sp>
      <p:sp>
        <p:nvSpPr>
          <p:cNvPr id="4" name="Footer Placeholder 3">
            <a:extLst>
              <a:ext uri="{FF2B5EF4-FFF2-40B4-BE49-F238E27FC236}">
                <a16:creationId xmlns:a16="http://schemas.microsoft.com/office/drawing/2014/main" id="{8141E352-72BC-E6E5-0576-88A5614DC193}"/>
              </a:ext>
            </a:extLst>
          </p:cNvPr>
          <p:cNvSpPr>
            <a:spLocks noGrp="1"/>
          </p:cNvSpPr>
          <p:nvPr>
            <p:ph type="ftr" sz="quarter" idx="11"/>
          </p:nvPr>
        </p:nvSpPr>
        <p:spPr/>
        <p:txBody>
          <a:bodyPr/>
          <a:lstStyle/>
          <a:p>
            <a:r>
              <a:rPr lang="en-US" sz="1200" dirty="0">
                <a:effectLst/>
                <a:latin typeface="+mn-lt"/>
                <a:ea typeface="CMBX12"/>
                <a:cs typeface="CMBX12"/>
              </a:rPr>
              <a:t>Assessing the Severity of Road Traffic Accident Casualties: A Comprehensive Estimation in the Context of Bangladesh</a:t>
            </a:r>
            <a:endParaRPr lang="en-US" dirty="0"/>
          </a:p>
        </p:txBody>
      </p:sp>
    </p:spTree>
    <p:extLst>
      <p:ext uri="{BB962C8B-B14F-4D97-AF65-F5344CB8AC3E}">
        <p14:creationId xmlns:p14="http://schemas.microsoft.com/office/powerpoint/2010/main" val="2133787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1041</Words>
  <Application>Microsoft Office PowerPoint</Application>
  <PresentationFormat>Widescreen</PresentationFormat>
  <Paragraphs>141</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Abadi</vt:lpstr>
      <vt:lpstr>Arial</vt:lpstr>
      <vt:lpstr>Calibri</vt:lpstr>
      <vt:lpstr>Calibri Light</vt:lpstr>
      <vt:lpstr>Times New Roman</vt:lpstr>
      <vt:lpstr>Office Theme</vt:lpstr>
      <vt:lpstr>Assessing the Severity of Road Traffic Accident Casualties: A Comprehensive Estimation in the Context of Bangladesh</vt:lpstr>
      <vt:lpstr>Outline</vt:lpstr>
      <vt:lpstr>Problem Statement</vt:lpstr>
      <vt:lpstr>Background Study</vt:lpstr>
      <vt:lpstr>Research Questions</vt:lpstr>
      <vt:lpstr>Related Works</vt:lpstr>
      <vt:lpstr>Related Works</vt:lpstr>
      <vt:lpstr>Methodology</vt:lpstr>
      <vt:lpstr>Methodology</vt:lpstr>
      <vt:lpstr>Collecting Dataset</vt:lpstr>
      <vt:lpstr>Dataset</vt:lpstr>
      <vt:lpstr>Preprocessing Dataset</vt:lpstr>
      <vt:lpstr>Main Model</vt:lpstr>
      <vt:lpstr>Algorithms Used to Train Model</vt:lpstr>
      <vt:lpstr>Evaluation</vt:lpstr>
      <vt:lpstr>Evaluation</vt:lpstr>
      <vt:lpstr>Result</vt:lpstr>
      <vt:lpstr>Conclusion and Future Work</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on  A Recommendation System Based on Myers-Briggs Personality Indicator Combining Interest Mining and Hybrid Filtering on HIN in Knowledge Graph</dc:title>
  <dc:creator>msrahim99@outlook.com</dc:creator>
  <cp:lastModifiedBy>Mir Samiur Rahim Saa'd</cp:lastModifiedBy>
  <cp:revision>105</cp:revision>
  <dcterms:created xsi:type="dcterms:W3CDTF">2022-08-19T19:11:04Z</dcterms:created>
  <dcterms:modified xsi:type="dcterms:W3CDTF">2024-12-04T10:22:17Z</dcterms:modified>
</cp:coreProperties>
</file>