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media/image6.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69" r:id="rId3"/>
    <p:sldId id="270" r:id="rId4"/>
    <p:sldId id="271" r:id="rId5"/>
    <p:sldId id="272" r:id="rId6"/>
    <p:sldId id="273" r:id="rId7"/>
    <p:sldId id="274" r:id="rId8"/>
    <p:sldId id="275" r:id="rId9"/>
    <p:sldId id="258" r:id="rId10"/>
    <p:sldId id="260" r:id="rId11"/>
    <p:sldId id="259" r:id="rId12"/>
    <p:sldId id="263" r:id="rId13"/>
    <p:sldId id="265" r:id="rId14"/>
    <p:sldId id="267" r:id="rId15"/>
    <p:sldId id="279" r:id="rId16"/>
    <p:sldId id="280" r:id="rId17"/>
    <p:sldId id="277" r:id="rId18"/>
    <p:sldId id="27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44" autoAdjust="0"/>
    <p:restoredTop sz="94660"/>
  </p:normalViewPr>
  <p:slideViewPr>
    <p:cSldViewPr snapToGrid="0">
      <p:cViewPr>
        <p:scale>
          <a:sx n="81" d="100"/>
          <a:sy n="81" d="100"/>
        </p:scale>
        <p:origin x="-23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6/17/2022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6/17/2022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a:xfrm>
            <a:off x="1141412" y="2644589"/>
            <a:ext cx="9905999" cy="3146612"/>
          </a:xfrm>
        </p:spPr>
        <p:txBody>
          <a:bodyPr/>
          <a:lstStyle/>
          <a:p>
            <a:pPr marL="0" indent="0">
              <a:buNone/>
            </a:pPr>
            <a:r>
              <a:rPr lang="en-US" dirty="0">
                <a:latin typeface="Times New Roman" panose="02020603050405020304" pitchFamily="18" charset="0"/>
                <a:cs typeface="Times New Roman" panose="02020603050405020304" pitchFamily="18" charset="0"/>
              </a:rPr>
              <a:t>In electronics, a clipper</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is a device designed to prevent the output of a circuit from exceeding a predetermined voltage level without distorting the remaining part of the applied waveform. Whereas, a clamper</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is an electronic circuit that fixes either the positive or the negative peak excursions of a signal to a defined value by shifting its DC value. </a:t>
            </a:r>
            <a:r>
              <a:rPr lang="en-US" sz="2000" dirty="0">
                <a:latin typeface="Times New Roman" panose="02020603050405020304" pitchFamily="18" charset="0"/>
                <a:cs typeface="Times New Roman" panose="02020603050405020304" pitchFamily="18" charset="0"/>
              </a:rPr>
              <a:t>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42741839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3987" y="286877"/>
            <a:ext cx="9905998" cy="1478570"/>
          </a:xfrm>
        </p:spPr>
        <p:txBody>
          <a:bodyPr>
            <a:normAutofit/>
          </a:bodyPr>
          <a:lstStyle/>
          <a:p>
            <a:r>
              <a:rPr lang="en-US" sz="3200" b="1" dirty="0">
                <a:latin typeface="Times New Roman" panose="02020603050405020304" pitchFamily="18" charset="0"/>
                <a:cs typeface="Times New Roman" panose="02020603050405020304" pitchFamily="18" charset="0"/>
              </a:rPr>
              <a:t>Positively and Negatively biased circuit</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97106" y="1765447"/>
            <a:ext cx="6069106" cy="3810600"/>
          </a:xfrm>
        </p:spPr>
        <p:txBody>
          <a:bodyPr>
            <a:normAutofit/>
          </a:bodyPr>
          <a:lstStyle/>
          <a:p>
            <a:pPr marL="0" indent="0">
              <a:buNone/>
            </a:pPr>
            <a:r>
              <a:rPr lang="en-US" sz="2000" dirty="0">
                <a:latin typeface="Times New Roman" pitchFamily="18" charset="0"/>
                <a:cs typeface="Times New Roman" pitchFamily="18" charset="0"/>
              </a:rPr>
              <a:t>In Positive circuit shown above, we can see that the diode is in forward bias condition concerning the</a:t>
            </a:r>
            <a:r>
              <a:rPr lang="en-US" sz="2000" b="1" dirty="0">
                <a:latin typeface="Times New Roman" pitchFamily="18" charset="0"/>
                <a:cs typeface="Times New Roman" pitchFamily="18" charset="0"/>
              </a:rPr>
              <a:t> </a:t>
            </a:r>
            <a:r>
              <a:rPr lang="en-US" sz="2000" dirty="0">
                <a:latin typeface="Times New Roman" panose="02020603050405020304" pitchFamily="18" charset="0"/>
                <a:cs typeface="Times New Roman" panose="02020603050405020304" pitchFamily="18" charset="0"/>
              </a:rPr>
              <a:t>battery.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In Negative circuit, the diode is reverse bias due to both supply voltage and battery potential. </a:t>
            </a:r>
            <a:endParaRPr lang="en-US" sz="2000" dirty="0"/>
          </a:p>
        </p:txBody>
      </p:sp>
      <p:pic>
        <p:nvPicPr>
          <p:cNvPr id="1026" name="Picture 2" descr="series positive clipper with positive bias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7475" y="1765447"/>
            <a:ext cx="3229935" cy="203703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series positive clipper circuit with negative bias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7476" y="4207076"/>
            <a:ext cx="3229935" cy="1936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45715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SERIES negative CLIPPER CIRCUIT WITH BIAS</a:t>
            </a:r>
          </a:p>
        </p:txBody>
      </p:sp>
      <p:sp>
        <p:nvSpPr>
          <p:cNvPr id="5" name="Content Placeholder 4"/>
          <p:cNvSpPr>
            <a:spLocks noGrp="1"/>
          </p:cNvSpPr>
          <p:nvPr>
            <p:ph idx="1"/>
          </p:nvPr>
        </p:nvSpPr>
        <p:spPr>
          <a:xfrm>
            <a:off x="1141413" y="2617694"/>
            <a:ext cx="10087633" cy="2928808"/>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There is a need to clip or remove a certain portion of the negative half of the input waveform, then series negative clipper circuits with biasing is needed.</a:t>
            </a:r>
          </a:p>
          <a:p>
            <a:pP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Positively biased circuit</a:t>
            </a:r>
          </a:p>
          <a:p>
            <a:pP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Negatively biased circuit</a:t>
            </a: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43016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9746" y="219273"/>
            <a:ext cx="9905998" cy="1478570"/>
          </a:xfrm>
        </p:spPr>
        <p:txBody>
          <a:bodyPr>
            <a:normAutofit fontScale="90000"/>
          </a:bodyPr>
          <a:lstStyle/>
          <a:p>
            <a:r>
              <a:rPr lang="en-US" sz="4000" b="1" dirty="0">
                <a:latin typeface="Times New Roman" panose="02020603050405020304" pitchFamily="18" charset="0"/>
                <a:cs typeface="Times New Roman" panose="02020603050405020304" pitchFamily="18" charset="0"/>
              </a:rPr>
              <a:t/>
            </a:r>
            <a:br>
              <a:rPr lang="en-US" sz="4000"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
            </a:r>
            <a:br>
              <a:rPr lang="en-US" sz="4000"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positively and negatively biased circuit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t/>
            </a:r>
            <a:br>
              <a:rPr lang="en-US" dirty="0"/>
            </a:br>
            <a:endParaRPr lang="en-US" dirty="0"/>
          </a:p>
        </p:txBody>
      </p:sp>
      <p:sp>
        <p:nvSpPr>
          <p:cNvPr id="3" name="Content Placeholder 2"/>
          <p:cNvSpPr>
            <a:spLocks noGrp="1"/>
          </p:cNvSpPr>
          <p:nvPr>
            <p:ph idx="1"/>
          </p:nvPr>
        </p:nvSpPr>
        <p:spPr>
          <a:xfrm>
            <a:off x="1201270" y="1697842"/>
            <a:ext cx="5674659" cy="4120251"/>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In positive circuit, we have noticed that for the positive half of input waveform, the diode becomes forward bias.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For the positive half of the input cycle, supply voltage and battery potential both cause the diode to be in forward biased condition. </a:t>
            </a:r>
          </a:p>
        </p:txBody>
      </p:sp>
      <p:pic>
        <p:nvPicPr>
          <p:cNvPr id="4098" name="Picture 2" descr="series negative clipper circuit with positive bias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7741" y="1697843"/>
            <a:ext cx="3294329" cy="205205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series negative clipper circuit with negative bias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7742" y="4091167"/>
            <a:ext cx="3294329" cy="2283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20057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Positive Clamper with Positive and negative V</a:t>
            </a:r>
            <a:r>
              <a:rPr lang="en-US" b="1" baseline="-25000" dirty="0">
                <a:latin typeface="Times New Roman" panose="02020603050405020304" pitchFamily="18" charset="0"/>
                <a:cs typeface="Times New Roman" panose="02020603050405020304" pitchFamily="18" charset="0"/>
              </a:rPr>
              <a:t>r</a:t>
            </a:r>
            <a:r>
              <a:rPr lang="en-US" dirty="0"/>
              <a:t/>
            </a:r>
            <a:br>
              <a:rPr lang="en-US" dirty="0"/>
            </a:br>
            <a:endParaRPr lang="en-US" dirty="0"/>
          </a:p>
        </p:txBody>
      </p:sp>
      <p:sp>
        <p:nvSpPr>
          <p:cNvPr id="3" name="Content Placeholder 2"/>
          <p:cNvSpPr>
            <a:spLocks noGrp="1"/>
          </p:cNvSpPr>
          <p:nvPr>
            <p:ph idx="1"/>
          </p:nvPr>
        </p:nvSpPr>
        <p:spPr>
          <a:xfrm>
            <a:off x="1141412" y="2097088"/>
            <a:ext cx="6457123" cy="3427949"/>
          </a:xfrm>
        </p:spPr>
        <p:txBody>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Positive clamper circuit if biased with some positive reference voltage, that voltage will be added to the output to raise the clamped level</a:t>
            </a:r>
            <a:r>
              <a:rPr lang="en-US" dirty="0"/>
              <a:t>.</a:t>
            </a: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Positive clamper circuit if biased with some negative reference voltage, that voltage will be added to the output to raise the clamped level.</a:t>
            </a: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6146" name="Picture 2" descr="Positive Clamper with Positive V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8085" y="2097088"/>
            <a:ext cx="3271234" cy="134371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Positive Clamper with Negative V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8085" y="3762755"/>
            <a:ext cx="3271234" cy="1762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18332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Negative clamper with positive and Negative V</a:t>
            </a:r>
            <a:r>
              <a:rPr lang="en-US" b="1" baseline="-25000" dirty="0">
                <a:latin typeface="Times New Roman" panose="02020603050405020304" pitchFamily="18" charset="0"/>
                <a:cs typeface="Times New Roman" panose="02020603050405020304" pitchFamily="18" charset="0"/>
              </a:rPr>
              <a:t>r</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2" y="2097088"/>
            <a:ext cx="6135151" cy="3694113"/>
          </a:xfrm>
        </p:spPr>
        <p:txBody>
          <a:bodyPr>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Negative clamper circuit if biased with some positive reference voltage, that voltage will be added to the output to raise the clamped level.</a:t>
            </a: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Negative clamper circuit if biased with some negative reference voltage, that voltage will be added to the output to raise the clamped level.</a:t>
            </a: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8194" name="Picture 2" descr="Negative Clamper With Positive V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6569" y="2097088"/>
            <a:ext cx="3322750" cy="161851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Negative Clamper With negative V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6569" y="4020344"/>
            <a:ext cx="3322750" cy="1543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78704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Circuit Diagram (clipper circuit)</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00028" y="1688123"/>
            <a:ext cx="9128328" cy="4994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45043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Clipper circuit </a:t>
            </a:r>
            <a:r>
              <a:rPr lang="en-US" dirty="0" err="1" smtClean="0"/>
              <a:t>waveshape</a:t>
            </a:r>
            <a:endParaRPr lang="en-US" dirty="0"/>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966626" y="1944687"/>
            <a:ext cx="5281774" cy="3963744"/>
          </a:xfrm>
          <a:prstGeom prst="rect">
            <a:avLst/>
          </a:prstGeom>
        </p:spPr>
      </p:pic>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6432450" y="1875693"/>
            <a:ext cx="5431304" cy="4079630"/>
          </a:xfrm>
          <a:prstGeom prst="rect">
            <a:avLst/>
          </a:prstGeom>
        </p:spPr>
      </p:pic>
    </p:spTree>
    <p:extLst>
      <p:ext uri="{BB962C8B-B14F-4D97-AF65-F5344CB8AC3E}">
        <p14:creationId xmlns:p14="http://schemas.microsoft.com/office/powerpoint/2010/main" val="23255821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833A58-D77C-4712-A03A-A8B81579D227}"/>
              </a:ext>
            </a:extLst>
          </p:cNvPr>
          <p:cNvSpPr>
            <a:spLocks noGrp="1"/>
          </p:cNvSpPr>
          <p:nvPr>
            <p:ph type="title"/>
          </p:nvPr>
        </p:nvSpPr>
        <p:spPr>
          <a:xfrm>
            <a:off x="1141413" y="708212"/>
            <a:ext cx="9905998" cy="663388"/>
          </a:xfrm>
        </p:spPr>
        <p:txBody>
          <a:bodyPr>
            <a:normAutofit/>
          </a:bodyPr>
          <a:lstStyle/>
          <a:p>
            <a:r>
              <a:rPr kumimoji="0" lang="en-US" sz="4000" b="1" i="0" u="none" strike="noStrike" kern="1200" cap="all"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Discussion</a:t>
            </a:r>
            <a:endParaRPr lang="en-US"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6DEF7D32-AD09-4BD9-BFA9-8DF7C227D5F2}"/>
              </a:ext>
            </a:extLst>
          </p:cNvPr>
          <p:cNvSpPr>
            <a:spLocks noGrp="1"/>
          </p:cNvSpPr>
          <p:nvPr>
            <p:ph idx="1"/>
          </p:nvPr>
        </p:nvSpPr>
        <p:spPr>
          <a:xfrm>
            <a:off x="1141413" y="1918447"/>
            <a:ext cx="9905998" cy="4150659"/>
          </a:xfrm>
        </p:spPr>
        <p:txBody>
          <a:bodyPr>
            <a:normAutofit/>
          </a:bodyPr>
          <a:lstStyle/>
          <a:p>
            <a:pPr marL="0" marR="0">
              <a:lnSpc>
                <a:spcPct val="107000"/>
              </a:lnSpc>
              <a:spcBef>
                <a:spcPts val="0"/>
              </a:spcBef>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 clamping circuit is used to place either the positive or negative peak of a signal at a desired level.</a:t>
            </a:r>
          </a:p>
          <a:p>
            <a:pPr marL="0" marR="0">
              <a:lnSpc>
                <a:spcPct val="107000"/>
              </a:lnSpc>
              <a:spcBef>
                <a:spcPts val="0"/>
              </a:spcBef>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 clamper circuit will bind the upper or lower extreme of a waveform to a fixed DC voltage level.</a:t>
            </a:r>
          </a:p>
          <a:p>
            <a:pPr marL="0" marR="0">
              <a:lnSpc>
                <a:spcPct val="107000"/>
              </a:lnSpc>
              <a:spcBef>
                <a:spcPts val="0"/>
              </a:spcBef>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Clampers can be constructed in both positive and negative polarities.</a:t>
            </a:r>
          </a:p>
          <a:p>
            <a:pPr marL="0" marR="0">
              <a:lnSpc>
                <a:spcPct val="107000"/>
              </a:lnSpc>
              <a:spcBef>
                <a:spcPts val="0"/>
              </a:spcBef>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Some internal resistance and some diode voltages are contained by every diode.</a:t>
            </a:r>
          </a:p>
          <a:p>
            <a:pPr marL="0" marR="0">
              <a:lnSpc>
                <a:spcPct val="107000"/>
              </a:lnSpc>
              <a:spcBef>
                <a:spcPts val="0"/>
              </a:spcBef>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circuits had been built during the experiment procedure according to the circuit diagram.</a:t>
            </a:r>
          </a:p>
          <a:p>
            <a:pPr marL="0" indent="0">
              <a:buNone/>
            </a:pPr>
            <a:endParaRPr lang="en-US" dirty="0"/>
          </a:p>
        </p:txBody>
      </p:sp>
    </p:spTree>
    <p:extLst>
      <p:ext uri="{BB962C8B-B14F-4D97-AF65-F5344CB8AC3E}">
        <p14:creationId xmlns:p14="http://schemas.microsoft.com/office/powerpoint/2010/main" val="36806890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475446-4700-484D-9CCD-262CDD38D65D}"/>
              </a:ext>
            </a:extLst>
          </p:cNvPr>
          <p:cNvSpPr>
            <a:spLocks noGrp="1"/>
          </p:cNvSpPr>
          <p:nvPr>
            <p:ph type="title"/>
          </p:nvPr>
        </p:nvSpPr>
        <p:spPr>
          <a:xfrm>
            <a:off x="1141413" y="618517"/>
            <a:ext cx="9905998" cy="5692635"/>
          </a:xfrm>
        </p:spPr>
        <p:txBody>
          <a:bodyPr>
            <a:normAutofit/>
          </a:bodyPr>
          <a:lstStyle/>
          <a:p>
            <a:r>
              <a:rPr lang="en-US" sz="9600" b="1" dirty="0"/>
              <a:t>     Thank you</a:t>
            </a:r>
          </a:p>
        </p:txBody>
      </p:sp>
    </p:spTree>
    <p:extLst>
      <p:ext uri="{BB962C8B-B14F-4D97-AF65-F5344CB8AC3E}">
        <p14:creationId xmlns:p14="http://schemas.microsoft.com/office/powerpoint/2010/main" val="35231677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87553"/>
          </a:xfrm>
        </p:spPr>
        <p:txBody>
          <a:bodyPr>
            <a:normAutofit/>
          </a:bodyPr>
          <a:lstStyle/>
          <a:p>
            <a:r>
              <a:rPr lang="en-US" sz="3200" b="1" dirty="0">
                <a:latin typeface="Times New Roman" panose="02020603050405020304" pitchFamily="18" charset="0"/>
                <a:cs typeface="Times New Roman" panose="02020603050405020304" pitchFamily="18" charset="0"/>
              </a:rPr>
              <a:t>Clipper Circuits</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2" y="1877679"/>
            <a:ext cx="6869247" cy="3913522"/>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Clipper circuits clip off or remove portions of an input signal voltages above or below certain limits without causing any distortion to the remaining part of the waveform. Clippers are basically wave shaping circuits that control the shape of an output waveform. It consists of linear and non-linear elements but does not contain energy-storing elements. The circuits limit the range of the output signal. The level at which the signal is clipped can be adjusted by adding a dc bias voltage in series with the diode.</a:t>
            </a:r>
          </a:p>
          <a:p>
            <a:pPr marL="0" indent="0">
              <a:buNone/>
            </a:pPr>
            <a:endParaRPr lang="en-US" dirty="0"/>
          </a:p>
        </p:txBody>
      </p:sp>
      <p:pic>
        <p:nvPicPr>
          <p:cNvPr id="4" name="Picture 3">
            <a:extLst>
              <a:ext uri="{FF2B5EF4-FFF2-40B4-BE49-F238E27FC236}">
                <a16:creationId xmlns:a16="http://schemas.microsoft.com/office/drawing/2014/main" xmlns="" id="{A44C0AC7-2CEF-49C4-AA36-B6759C13B9A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95184" y="1877679"/>
            <a:ext cx="3352800" cy="2005174"/>
          </a:xfrm>
          <a:prstGeom prst="rect">
            <a:avLst/>
          </a:prstGeom>
          <a:solidFill>
            <a:schemeClr val="tx1">
              <a:lumMod val="85000"/>
            </a:schemeClr>
          </a:solidFill>
        </p:spPr>
      </p:pic>
    </p:spTree>
    <p:extLst>
      <p:ext uri="{BB962C8B-B14F-4D97-AF65-F5344CB8AC3E}">
        <p14:creationId xmlns:p14="http://schemas.microsoft.com/office/powerpoint/2010/main" val="25063882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2448" y="618518"/>
            <a:ext cx="9905998" cy="1478570"/>
          </a:xfrm>
        </p:spPr>
        <p:txBody>
          <a:bodyPr>
            <a:normAutofit/>
          </a:bodyPr>
          <a:lstStyle/>
          <a:p>
            <a:r>
              <a:rPr lang="en-US" sz="3200" b="1" dirty="0">
                <a:latin typeface="Times New Roman" panose="02020603050405020304" pitchFamily="18" charset="0"/>
                <a:cs typeface="Times New Roman" panose="02020603050405020304" pitchFamily="18" charset="0"/>
              </a:rPr>
              <a:t>Classification of Clipper circuits</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3" y="2305844"/>
            <a:ext cx="6379850" cy="3485357"/>
          </a:xfrm>
        </p:spPr>
        <p:txBody>
          <a:bodyPr>
            <a:normAutofit lnSpcReduction="10000"/>
          </a:bodyPr>
          <a:lstStyle/>
          <a:p>
            <a:pPr marL="0" indent="0">
              <a:buNone/>
            </a:pPr>
            <a:r>
              <a:rPr lang="en-US" sz="2000" b="1" dirty="0">
                <a:latin typeface="Times New Roman" panose="02020603050405020304" pitchFamily="18" charset="0"/>
                <a:cs typeface="Times New Roman" panose="02020603050405020304" pitchFamily="18" charset="0"/>
              </a:rPr>
              <a:t>1. Series positive Clipper circuit: </a:t>
            </a:r>
          </a:p>
          <a:p>
            <a:pPr marL="0" indent="0">
              <a:buNone/>
            </a:pPr>
            <a:r>
              <a:rPr lang="en-US" sz="2000" dirty="0">
                <a:latin typeface="Times New Roman" panose="02020603050405020304" pitchFamily="18" charset="0"/>
                <a:cs typeface="Times New Roman" panose="02020603050405020304" pitchFamily="18" charset="0"/>
              </a:rPr>
              <a:t>The positive half of the input waveform reverse biases the diode. Thus it acts as an open switch and all the applied input voltage drops across the diode. Resultantly providing no output voltage for the positive half of the input waveform. From the circuit, we can say that during the positive half cycle of the input waveform, the diode becomes forward biased, thus ensuring a closed circuit. Due to this current appears across the resistor of the circuit.</a:t>
            </a: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B2B1AFB2-49A2-4D40-8A68-429B1FC56A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4132" y="2305844"/>
            <a:ext cx="4286250" cy="1638300"/>
          </a:xfrm>
          <a:prstGeom prst="rect">
            <a:avLst/>
          </a:prstGeom>
        </p:spPr>
      </p:pic>
    </p:spTree>
    <p:extLst>
      <p:ext uri="{BB962C8B-B14F-4D97-AF65-F5344CB8AC3E}">
        <p14:creationId xmlns:p14="http://schemas.microsoft.com/office/powerpoint/2010/main" val="35881735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Classification of Clipper circuits:</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3" y="2363463"/>
            <a:ext cx="5697270" cy="3427737"/>
          </a:xfrm>
        </p:spPr>
        <p:txBody>
          <a:bodyPr>
            <a:normAutofit lnSpcReduction="10000"/>
          </a:bodyPr>
          <a:lstStyle/>
          <a:p>
            <a:pPr marL="0" indent="0">
              <a:buNone/>
            </a:pPr>
            <a:r>
              <a:rPr lang="en-US" sz="2000" b="1" dirty="0">
                <a:latin typeface="Times New Roman" panose="02020603050405020304" pitchFamily="18" charset="0"/>
                <a:cs typeface="Times New Roman" panose="02020603050405020304" pitchFamily="18" charset="0"/>
              </a:rPr>
              <a:t>2. Series negative clipper circuit:</a:t>
            </a:r>
          </a:p>
          <a:p>
            <a:pPr marL="0" indent="0">
              <a:buNone/>
            </a:pPr>
            <a:r>
              <a:rPr lang="en-US" sz="2000" dirty="0">
                <a:latin typeface="Times New Roman" panose="02020603050405020304" pitchFamily="18" charset="0"/>
                <a:cs typeface="Times New Roman" panose="02020603050405020304" pitchFamily="18" charset="0"/>
              </a:rPr>
              <a:t>In the negative half of the input waveform, the diode is in the forward-biased state. Thus it acts as a closed switch causing no voltage drop at the diode. From the circuit, we can say that the negative half of the input waveform, the diode now becomes reverse biased acting as an open switch. This causes no current to flow through the circuit. Resultantly providing no output for the negative half of the input waveform.</a:t>
            </a:r>
          </a:p>
          <a:p>
            <a:pPr marL="0" indent="0">
              <a:buNone/>
            </a:pPr>
            <a:endParaRPr lang="en-US" dirty="0"/>
          </a:p>
          <a:p>
            <a:pPr marL="0" indent="0">
              <a:buNone/>
            </a:pPr>
            <a:endParaRPr lang="en-US" dirty="0"/>
          </a:p>
        </p:txBody>
      </p:sp>
      <p:pic>
        <p:nvPicPr>
          <p:cNvPr id="4" name="Content Placeholder 7">
            <a:extLst>
              <a:ext uri="{FF2B5EF4-FFF2-40B4-BE49-F238E27FC236}">
                <a16:creationId xmlns:a16="http://schemas.microsoft.com/office/drawing/2014/main" xmlns="" id="{A9DE18C6-50AD-4984-B3E8-4E8008497A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0696" y="2363463"/>
            <a:ext cx="4319592" cy="1738420"/>
          </a:xfrm>
          <a:prstGeom prst="rect">
            <a:avLst/>
          </a:prstGeom>
        </p:spPr>
      </p:pic>
    </p:spTree>
    <p:extLst>
      <p:ext uri="{BB962C8B-B14F-4D97-AF65-F5344CB8AC3E}">
        <p14:creationId xmlns:p14="http://schemas.microsoft.com/office/powerpoint/2010/main" val="32027115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Clamper Circuits:</a:t>
            </a:r>
          </a:p>
        </p:txBody>
      </p:sp>
      <p:sp>
        <p:nvSpPr>
          <p:cNvPr id="3" name="Content Placeholder 2"/>
          <p:cNvSpPr>
            <a:spLocks noGrp="1"/>
          </p:cNvSpPr>
          <p:nvPr>
            <p:ph idx="1"/>
          </p:nvPr>
        </p:nvSpPr>
        <p:spPr>
          <a:xfrm>
            <a:off x="1141413" y="2249487"/>
            <a:ext cx="5259388" cy="3541714"/>
          </a:xfrm>
        </p:spPr>
        <p:txBody>
          <a:bodyPr/>
          <a:lstStyle/>
          <a:p>
            <a:pPr marL="0" indent="0">
              <a:buNone/>
            </a:pPr>
            <a:r>
              <a:rPr lang="en-US" sz="2000" dirty="0">
                <a:latin typeface="Times New Roman" panose="02020603050405020304" pitchFamily="18" charset="0"/>
                <a:cs typeface="Times New Roman" panose="02020603050405020304" pitchFamily="18" charset="0"/>
              </a:rPr>
              <a:t>The Clamper circuit adds the DC element which may be positive or negative to the AC input</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signal. It pushes the signal towards the positive or the negative side. The positive and negative peaks of the signals can be placed at desired levels using the clamping circuits. As the DC level gets shifted, a clamper circuit is called a Level Shifter.</a:t>
            </a:r>
          </a:p>
          <a:p>
            <a:pPr marL="0" indent="0">
              <a:buNone/>
            </a:pPr>
            <a:endParaRPr lang="en-US" dirty="0"/>
          </a:p>
        </p:txBody>
      </p:sp>
      <p:pic>
        <p:nvPicPr>
          <p:cNvPr id="4" name="Picture 3">
            <a:extLst>
              <a:ext uri="{FF2B5EF4-FFF2-40B4-BE49-F238E27FC236}">
                <a16:creationId xmlns:a16="http://schemas.microsoft.com/office/drawing/2014/main" xmlns="" id="{EB5A6299-F8A1-4681-A814-4A6E54BB8DC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47965" y="2249487"/>
            <a:ext cx="3493378" cy="2783982"/>
          </a:xfrm>
          <a:prstGeom prst="rect">
            <a:avLst/>
          </a:prstGeom>
          <a:solidFill>
            <a:schemeClr val="tx1">
              <a:lumMod val="85000"/>
            </a:schemeClr>
          </a:solidFill>
        </p:spPr>
      </p:pic>
    </p:spTree>
    <p:extLst>
      <p:ext uri="{BB962C8B-B14F-4D97-AF65-F5344CB8AC3E}">
        <p14:creationId xmlns:p14="http://schemas.microsoft.com/office/powerpoint/2010/main" val="13282857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Types of Clampers:</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lvl="0" indent="0" eaLnBrk="0" fontAlgn="base" hangingPunct="0">
              <a:lnSpc>
                <a:spcPct val="100000"/>
              </a:lnSpc>
              <a:spcBef>
                <a:spcPct val="0"/>
              </a:spcBef>
              <a:spcAft>
                <a:spcPct val="0"/>
              </a:spcAft>
              <a:buSzTx/>
              <a:buFontTx/>
              <a:buChar char="•"/>
            </a:pPr>
            <a:r>
              <a:rPr lang="en-US" altLang="en-US" dirty="0">
                <a:latin typeface="Times New Roman" panose="02020603050405020304" pitchFamily="18" charset="0"/>
                <a:cs typeface="Times New Roman" panose="02020603050405020304" pitchFamily="18" charset="0"/>
              </a:rPr>
              <a:t>Positive Clamper </a:t>
            </a:r>
          </a:p>
          <a:p>
            <a:pPr marL="0" lvl="0" indent="0" eaLnBrk="0" fontAlgn="base" hangingPunct="0">
              <a:lnSpc>
                <a:spcPct val="100000"/>
              </a:lnSpc>
              <a:spcBef>
                <a:spcPct val="0"/>
              </a:spcBef>
              <a:spcAft>
                <a:spcPct val="0"/>
              </a:spcAft>
              <a:buSzTx/>
              <a:buFontTx/>
              <a:buChar char="•"/>
            </a:pPr>
            <a:r>
              <a:rPr lang="en-US" altLang="en-US" dirty="0">
                <a:latin typeface="Times New Roman" panose="02020603050405020304" pitchFamily="18" charset="0"/>
                <a:cs typeface="Times New Roman" panose="02020603050405020304" pitchFamily="18" charset="0"/>
              </a:rPr>
              <a:t>Positive clamper with positive </a:t>
            </a:r>
            <a:r>
              <a:rPr lang="en-US" altLang="en-US" dirty="0" err="1">
                <a:latin typeface="Times New Roman" panose="02020603050405020304" pitchFamily="18" charset="0"/>
                <a:cs typeface="Times New Roman" panose="02020603050405020304" pitchFamily="18" charset="0"/>
              </a:rPr>
              <a:t>Vr</a:t>
            </a:r>
            <a:endParaRPr lang="en-US" altLang="en-US"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SzTx/>
              <a:buFontTx/>
              <a:buChar char="•"/>
            </a:pPr>
            <a:r>
              <a:rPr lang="en-US" altLang="en-US" dirty="0">
                <a:latin typeface="Times New Roman" panose="02020603050405020304" pitchFamily="18" charset="0"/>
                <a:cs typeface="Times New Roman" panose="02020603050405020304" pitchFamily="18" charset="0"/>
              </a:rPr>
              <a:t>Positive clamper with negative </a:t>
            </a:r>
            <a:r>
              <a:rPr lang="en-US" altLang="en-US" dirty="0" err="1">
                <a:latin typeface="Times New Roman" panose="02020603050405020304" pitchFamily="18" charset="0"/>
                <a:cs typeface="Times New Roman" panose="02020603050405020304" pitchFamily="18" charset="0"/>
              </a:rPr>
              <a:t>Vr</a:t>
            </a:r>
            <a:endParaRPr lang="en-US" altLang="en-US"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SzTx/>
              <a:buFontTx/>
              <a:buChar char="•"/>
            </a:pPr>
            <a:r>
              <a:rPr lang="en-US" altLang="en-US" dirty="0">
                <a:latin typeface="Times New Roman" panose="02020603050405020304" pitchFamily="18" charset="0"/>
                <a:cs typeface="Times New Roman" panose="02020603050405020304" pitchFamily="18" charset="0"/>
              </a:rPr>
              <a:t>Negative Clamper </a:t>
            </a:r>
          </a:p>
          <a:p>
            <a:pPr marL="0" lvl="0" indent="0" eaLnBrk="0" fontAlgn="base" hangingPunct="0">
              <a:lnSpc>
                <a:spcPct val="100000"/>
              </a:lnSpc>
              <a:spcBef>
                <a:spcPct val="0"/>
              </a:spcBef>
              <a:spcAft>
                <a:spcPct val="0"/>
              </a:spcAft>
              <a:buSzTx/>
              <a:buFontTx/>
              <a:buChar char="•"/>
            </a:pPr>
            <a:r>
              <a:rPr lang="en-US" altLang="en-US" dirty="0">
                <a:latin typeface="Times New Roman" panose="02020603050405020304" pitchFamily="18" charset="0"/>
                <a:cs typeface="Times New Roman" panose="02020603050405020304" pitchFamily="18" charset="0"/>
              </a:rPr>
              <a:t>Negative clamper with positive </a:t>
            </a:r>
            <a:r>
              <a:rPr lang="en-US" altLang="en-US" dirty="0" err="1">
                <a:latin typeface="Times New Roman" panose="02020603050405020304" pitchFamily="18" charset="0"/>
                <a:cs typeface="Times New Roman" panose="02020603050405020304" pitchFamily="18" charset="0"/>
              </a:rPr>
              <a:t>Vr</a:t>
            </a:r>
            <a:endParaRPr lang="en-US" altLang="en-US"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SzTx/>
              <a:buFontTx/>
              <a:buChar char="•"/>
            </a:pPr>
            <a:r>
              <a:rPr lang="en-US" altLang="en-US" dirty="0">
                <a:latin typeface="Times New Roman" panose="02020603050405020304" pitchFamily="18" charset="0"/>
                <a:cs typeface="Times New Roman" panose="02020603050405020304" pitchFamily="18" charset="0"/>
              </a:rPr>
              <a:t>Negative clamper with negative </a:t>
            </a:r>
            <a:r>
              <a:rPr lang="en-US" altLang="en-US" dirty="0" err="1">
                <a:latin typeface="Times New Roman" panose="02020603050405020304" pitchFamily="18" charset="0"/>
                <a:cs typeface="Times New Roman" panose="02020603050405020304" pitchFamily="18" charset="0"/>
              </a:rPr>
              <a:t>Vr</a:t>
            </a:r>
            <a:r>
              <a:rPr lang="en-US" altLang="en-US" dirty="0">
                <a:latin typeface="Times New Roman" panose="02020603050405020304" pitchFamily="18" charset="0"/>
                <a:cs typeface="Times New Roman" panose="02020603050405020304" pitchFamily="18" charset="0"/>
              </a:rPr>
              <a:t> </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63522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Positive Clamper Circuit:</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2" y="2249487"/>
            <a:ext cx="6251061" cy="3541714"/>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A Clamping circuit restores the DC level. When a negative peak of the signal is raised above the zero level, then the signal is said to be </a:t>
            </a:r>
            <a:r>
              <a:rPr lang="en-US" sz="2000" b="1" dirty="0">
                <a:latin typeface="Times New Roman" panose="02020603050405020304" pitchFamily="18" charset="0"/>
                <a:cs typeface="Times New Roman" panose="02020603050405020304" pitchFamily="18" charset="0"/>
              </a:rPr>
              <a:t>positively clamped</a:t>
            </a:r>
            <a:r>
              <a:rPr lang="en-US" sz="2000" dirty="0">
                <a:latin typeface="Times New Roman" panose="02020603050405020304" pitchFamily="18" charset="0"/>
                <a:cs typeface="Times New Roman" panose="02020603050405020304" pitchFamily="18" charset="0"/>
              </a:rPr>
              <a:t>. A Positive Clamper circuit is one that consists of a diode, a resistor, and a capacitor and that shifts the output signal to the positive portion of the input signal. The figure below explains the construction of a positive clamper circuit.</a:t>
            </a: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4" name="Content Placeholder 2">
            <a:extLst>
              <a:ext uri="{FF2B5EF4-FFF2-40B4-BE49-F238E27FC236}">
                <a16:creationId xmlns:a16="http://schemas.microsoft.com/office/drawing/2014/main" xmlns="" id="{52B77267-D580-4C0C-B4F9-E28E0AFFBC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7180" y="2249487"/>
            <a:ext cx="3906460" cy="2590800"/>
          </a:xfrm>
          <a:prstGeom prst="rect">
            <a:avLst/>
          </a:prstGeom>
        </p:spPr>
      </p:pic>
    </p:spTree>
    <p:extLst>
      <p:ext uri="{BB962C8B-B14F-4D97-AF65-F5344CB8AC3E}">
        <p14:creationId xmlns:p14="http://schemas.microsoft.com/office/powerpoint/2010/main" val="4821881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Negative Clamper:</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2" y="2383665"/>
            <a:ext cx="5336661" cy="3407536"/>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A Negative Clamper circuit is one that consists of a diode, a resistor, and a capacitor and that shifts the output signal to the negative portion of the input signal. The figure below explains the construction of a negative clamper circuit.</a:t>
            </a: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B2D5E811-E58E-41B4-B0D9-968FADFC39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8749" y="2383665"/>
            <a:ext cx="4305300" cy="2057400"/>
          </a:xfrm>
          <a:prstGeom prst="rect">
            <a:avLst/>
          </a:prstGeom>
        </p:spPr>
      </p:pic>
    </p:spTree>
    <p:extLst>
      <p:ext uri="{BB962C8B-B14F-4D97-AF65-F5344CB8AC3E}">
        <p14:creationId xmlns:p14="http://schemas.microsoft.com/office/powerpoint/2010/main" val="33661347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SERIES POSITIVE CLIPPER CIRCUIT WITH BIAS</a:t>
            </a:r>
          </a:p>
        </p:txBody>
      </p:sp>
      <p:sp>
        <p:nvSpPr>
          <p:cNvPr id="3" name="Content Placeholder 2"/>
          <p:cNvSpPr>
            <a:spLocks noGrp="1"/>
          </p:cNvSpPr>
          <p:nvPr>
            <p:ph idx="1"/>
          </p:nvPr>
        </p:nvSpPr>
        <p:spPr>
          <a:xfrm>
            <a:off x="1141413" y="2510117"/>
            <a:ext cx="9905999" cy="2984869"/>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Clipper circuits are basically termed as protection devices.</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There is a need to clip or remove a certain portion of positive half of input waveform, series positive clippers with biasing are needed.</a:t>
            </a:r>
          </a:p>
          <a:p>
            <a:pP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Positively biased circuit</a:t>
            </a:r>
          </a:p>
          <a:p>
            <a:pP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Negatively biased circuit</a:t>
            </a: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25952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xmlns=""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945</TotalTime>
  <Words>799</Words>
  <Application>Microsoft Office PowerPoint</Application>
  <PresentationFormat>Custom</PresentationFormat>
  <Paragraphs>60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Circuit</vt:lpstr>
      <vt:lpstr>Abstract</vt:lpstr>
      <vt:lpstr>Clipper Circuits</vt:lpstr>
      <vt:lpstr>Classification of Clipper circuits</vt:lpstr>
      <vt:lpstr>Classification of Clipper circuits:</vt:lpstr>
      <vt:lpstr>Clamper Circuits:</vt:lpstr>
      <vt:lpstr>Types of Clampers:</vt:lpstr>
      <vt:lpstr>Positive Clamper Circuit:</vt:lpstr>
      <vt:lpstr>Negative Clamper:</vt:lpstr>
      <vt:lpstr>SERIES POSITIVE CLIPPER CIRCUIT WITH BIAS</vt:lpstr>
      <vt:lpstr>Positively and Negatively biased circuit</vt:lpstr>
      <vt:lpstr>SERIES negative CLIPPER CIRCUIT WITH BIAS</vt:lpstr>
      <vt:lpstr>  positively and negatively biased circuit  </vt:lpstr>
      <vt:lpstr> Positive Clamper with Positive and negative Vr </vt:lpstr>
      <vt:lpstr> Negative clamper with positive and Negative Vr </vt:lpstr>
      <vt:lpstr>Circuit Diagram (clipper circuit)</vt:lpstr>
      <vt:lpstr>Clipper circuit waveshape</vt:lpstr>
      <vt:lpstr>Discussion</vt:lpstr>
      <vt:lpstr>     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dc:title>
  <dc:creator>ASUS</dc:creator>
  <cp:lastModifiedBy>User</cp:lastModifiedBy>
  <cp:revision>30</cp:revision>
  <dcterms:created xsi:type="dcterms:W3CDTF">2022-06-14T15:44:59Z</dcterms:created>
  <dcterms:modified xsi:type="dcterms:W3CDTF">2022-06-17T16:18:41Z</dcterms:modified>
</cp:coreProperties>
</file>