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14"/>
  </p:notesMasterIdLst>
  <p:handoutMasterIdLst>
    <p:handoutMasterId r:id="rId15"/>
  </p:handoutMasterIdLst>
  <p:sldIdLst>
    <p:sldId id="256" r:id="rId5"/>
    <p:sldId id="257" r:id="rId6"/>
    <p:sldId id="330" r:id="rId7"/>
    <p:sldId id="305" r:id="rId8"/>
    <p:sldId id="338" r:id="rId9"/>
    <p:sldId id="335" r:id="rId10"/>
    <p:sldId id="340" r:id="rId11"/>
    <p:sldId id="336" r:id="rId12"/>
    <p:sldId id="33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113" d="100"/>
          <a:sy n="113" d="100"/>
        </p:scale>
        <p:origin x="45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FARAAZ SADIQ" userId="7028b4ef8321a46c" providerId="LiveId" clId="{B1EB5F21-0E8D-4E2B-B160-85CD102DC22A}"/>
    <pc:docChg chg="custSel modSld">
      <pc:chgData name="MUHAMMAD FARAAZ SADIQ" userId="7028b4ef8321a46c" providerId="LiveId" clId="{B1EB5F21-0E8D-4E2B-B160-85CD102DC22A}" dt="2023-01-15T16:03:30.677" v="197" actId="478"/>
      <pc:docMkLst>
        <pc:docMk/>
      </pc:docMkLst>
      <pc:sldChg chg="modSp mod">
        <pc:chgData name="MUHAMMAD FARAAZ SADIQ" userId="7028b4ef8321a46c" providerId="LiveId" clId="{B1EB5F21-0E8D-4E2B-B160-85CD102DC22A}" dt="2023-01-14T19:09:49.114" v="172" actId="313"/>
        <pc:sldMkLst>
          <pc:docMk/>
          <pc:sldMk cId="2262346778" sldId="257"/>
        </pc:sldMkLst>
        <pc:spChg chg="mod">
          <ac:chgData name="MUHAMMAD FARAAZ SADIQ" userId="7028b4ef8321a46c" providerId="LiveId" clId="{B1EB5F21-0E8D-4E2B-B160-85CD102DC22A}" dt="2023-01-14T19:09:49.114" v="172" actId="313"/>
          <ac:spMkLst>
            <pc:docMk/>
            <pc:sldMk cId="2262346778" sldId="257"/>
            <ac:spMk id="3" creationId="{DB6566BB-9632-4FD7-9FFC-FD3C43D3954E}"/>
          </ac:spMkLst>
        </pc:spChg>
      </pc:sldChg>
      <pc:sldChg chg="modSp mod">
        <pc:chgData name="MUHAMMAD FARAAZ SADIQ" userId="7028b4ef8321a46c" providerId="LiveId" clId="{B1EB5F21-0E8D-4E2B-B160-85CD102DC22A}" dt="2023-01-15T15:59:42.184" v="181" actId="20577"/>
        <pc:sldMkLst>
          <pc:docMk/>
          <pc:sldMk cId="2693196608" sldId="305"/>
        </pc:sldMkLst>
        <pc:spChg chg="mod">
          <ac:chgData name="MUHAMMAD FARAAZ SADIQ" userId="7028b4ef8321a46c" providerId="LiveId" clId="{B1EB5F21-0E8D-4E2B-B160-85CD102DC22A}" dt="2023-01-15T15:59:42.184" v="181" actId="20577"/>
          <ac:spMkLst>
            <pc:docMk/>
            <pc:sldMk cId="2693196608" sldId="305"/>
            <ac:spMk id="3" creationId="{DD2A8BE8-DC21-47DE-B6F3-7DC95B43C52E}"/>
          </ac:spMkLst>
        </pc:spChg>
      </pc:sldChg>
      <pc:sldChg chg="delSp mod">
        <pc:chgData name="MUHAMMAD FARAAZ SADIQ" userId="7028b4ef8321a46c" providerId="LiveId" clId="{B1EB5F21-0E8D-4E2B-B160-85CD102DC22A}" dt="2023-01-15T16:03:30.677" v="197" actId="478"/>
        <pc:sldMkLst>
          <pc:docMk/>
          <pc:sldMk cId="1590342866" sldId="330"/>
        </pc:sldMkLst>
        <pc:spChg chg="del">
          <ac:chgData name="MUHAMMAD FARAAZ SADIQ" userId="7028b4ef8321a46c" providerId="LiveId" clId="{B1EB5F21-0E8D-4E2B-B160-85CD102DC22A}" dt="2023-01-15T16:03:26.360" v="196" actId="478"/>
          <ac:spMkLst>
            <pc:docMk/>
            <pc:sldMk cId="1590342866" sldId="330"/>
            <ac:spMk id="81" creationId="{82960077-7DAA-4543-8719-74137BCBB759}"/>
          </ac:spMkLst>
        </pc:spChg>
        <pc:spChg chg="del">
          <ac:chgData name="MUHAMMAD FARAAZ SADIQ" userId="7028b4ef8321a46c" providerId="LiveId" clId="{B1EB5F21-0E8D-4E2B-B160-85CD102DC22A}" dt="2023-01-15T16:03:30.677" v="197" actId="478"/>
          <ac:spMkLst>
            <pc:docMk/>
            <pc:sldMk cId="1590342866" sldId="330"/>
            <ac:spMk id="82" creationId="{503949B9-68A2-4ABE-91ED-37C05B246C8B}"/>
          </ac:spMkLst>
        </pc:spChg>
      </pc:sldChg>
      <pc:sldChg chg="modSp mod">
        <pc:chgData name="MUHAMMAD FARAAZ SADIQ" userId="7028b4ef8321a46c" providerId="LiveId" clId="{B1EB5F21-0E8D-4E2B-B160-85CD102DC22A}" dt="2023-01-15T15:57:15.853" v="174" actId="20577"/>
        <pc:sldMkLst>
          <pc:docMk/>
          <pc:sldMk cId="1510143952" sldId="332"/>
        </pc:sldMkLst>
        <pc:spChg chg="mod">
          <ac:chgData name="MUHAMMAD FARAAZ SADIQ" userId="7028b4ef8321a46c" providerId="LiveId" clId="{B1EB5F21-0E8D-4E2B-B160-85CD102DC22A}" dt="2023-01-15T15:57:15.853" v="174" actId="20577"/>
          <ac:spMkLst>
            <pc:docMk/>
            <pc:sldMk cId="1510143952" sldId="332"/>
            <ac:spMk id="20" creationId="{8F337715-CA35-B3CB-45B9-F2F8DD263751}"/>
          </ac:spMkLst>
        </pc:spChg>
      </pc:sldChg>
      <pc:sldChg chg="modSp mod">
        <pc:chgData name="MUHAMMAD FARAAZ SADIQ" userId="7028b4ef8321a46c" providerId="LiveId" clId="{B1EB5F21-0E8D-4E2B-B160-85CD102DC22A}" dt="2023-01-14T19:10:27.186" v="173" actId="313"/>
        <pc:sldMkLst>
          <pc:docMk/>
          <pc:sldMk cId="943091750" sldId="336"/>
        </pc:sldMkLst>
        <pc:spChg chg="mod">
          <ac:chgData name="MUHAMMAD FARAAZ SADIQ" userId="7028b4ef8321a46c" providerId="LiveId" clId="{B1EB5F21-0E8D-4E2B-B160-85CD102DC22A}" dt="2023-01-14T19:10:27.186" v="173" actId="313"/>
          <ac:spMkLst>
            <pc:docMk/>
            <pc:sldMk cId="943091750" sldId="336"/>
            <ac:spMk id="14" creationId="{1B67E7DD-9545-2990-0A86-00C704E22330}"/>
          </ac:spMkLst>
        </pc:spChg>
      </pc:sldChg>
      <pc:sldChg chg="delSp modSp mod">
        <pc:chgData name="MUHAMMAD FARAAZ SADIQ" userId="7028b4ef8321a46c" providerId="LiveId" clId="{B1EB5F21-0E8D-4E2B-B160-85CD102DC22A}" dt="2023-01-15T16:03:17.193" v="195" actId="478"/>
        <pc:sldMkLst>
          <pc:docMk/>
          <pc:sldMk cId="33020697" sldId="338"/>
        </pc:sldMkLst>
        <pc:spChg chg="mod">
          <ac:chgData name="MUHAMMAD FARAAZ SADIQ" userId="7028b4ef8321a46c" providerId="LiveId" clId="{B1EB5F21-0E8D-4E2B-B160-85CD102DC22A}" dt="2023-01-14T19:09:38.086" v="171" actId="313"/>
          <ac:spMkLst>
            <pc:docMk/>
            <pc:sldMk cId="33020697" sldId="338"/>
            <ac:spMk id="4" creationId="{67C5A0C7-E685-E8AC-12EE-F153A3CD4D51}"/>
          </ac:spMkLst>
        </pc:spChg>
        <pc:spChg chg="del">
          <ac:chgData name="MUHAMMAD FARAAZ SADIQ" userId="7028b4ef8321a46c" providerId="LiveId" clId="{B1EB5F21-0E8D-4E2B-B160-85CD102DC22A}" dt="2023-01-15T16:03:10.150" v="194" actId="478"/>
          <ac:spMkLst>
            <pc:docMk/>
            <pc:sldMk cId="33020697" sldId="338"/>
            <ac:spMk id="7" creationId="{CF9BF983-B96B-4610-9F94-9B626A8DFF69}"/>
          </ac:spMkLst>
        </pc:spChg>
        <pc:spChg chg="del">
          <ac:chgData name="MUHAMMAD FARAAZ SADIQ" userId="7028b4ef8321a46c" providerId="LiveId" clId="{B1EB5F21-0E8D-4E2B-B160-85CD102DC22A}" dt="2023-01-15T16:03:06.660" v="193" actId="478"/>
          <ac:spMkLst>
            <pc:docMk/>
            <pc:sldMk cId="33020697" sldId="338"/>
            <ac:spMk id="8" creationId="{55267946-87E4-4FCD-85C7-87A978DD9637}"/>
          </ac:spMkLst>
        </pc:spChg>
        <pc:spChg chg="del">
          <ac:chgData name="MUHAMMAD FARAAZ SADIQ" userId="7028b4ef8321a46c" providerId="LiveId" clId="{B1EB5F21-0E8D-4E2B-B160-85CD102DC22A}" dt="2023-01-15T16:03:17.193" v="195" actId="478"/>
          <ac:spMkLst>
            <pc:docMk/>
            <pc:sldMk cId="33020697" sldId="338"/>
            <ac:spMk id="9" creationId="{ECDBD4D7-D985-4FC0-B4DA-EFF28F39E846}"/>
          </ac:spMkLst>
        </pc:spChg>
      </pc:sldChg>
      <pc:sldChg chg="modSp mod">
        <pc:chgData name="MUHAMMAD FARAAZ SADIQ" userId="7028b4ef8321a46c" providerId="LiveId" clId="{B1EB5F21-0E8D-4E2B-B160-85CD102DC22A}" dt="2023-01-15T16:01:43.028" v="192" actId="20577"/>
        <pc:sldMkLst>
          <pc:docMk/>
          <pc:sldMk cId="867604313" sldId="340"/>
        </pc:sldMkLst>
        <pc:spChg chg="mod">
          <ac:chgData name="MUHAMMAD FARAAZ SADIQ" userId="7028b4ef8321a46c" providerId="LiveId" clId="{B1EB5F21-0E8D-4E2B-B160-85CD102DC22A}" dt="2023-01-15T16:01:43.028" v="192" actId="20577"/>
          <ac:spMkLst>
            <pc:docMk/>
            <pc:sldMk cId="867604313" sldId="340"/>
            <ac:spMk id="40" creationId="{CEA19EDD-E8A6-4156-802C-5B16538E3B7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1/15/2023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t>3/1/20XX</a:t>
            </a:r>
          </a:p>
        </p:txBody>
      </p:sp>
      <p:sp>
        <p:nvSpPr>
          <p:cNvPr id="5" name="Footer Placeholder 4"/>
          <p:cNvSpPr>
            <a:spLocks noGrp="1"/>
          </p:cNvSpPr>
          <p:nvPr>
            <p:ph type="ftr" sz="quarter" idx="11"/>
          </p:nvPr>
        </p:nvSpPr>
        <p:spPr>
          <a:xfrm>
            <a:off x="2692397" y="5037663"/>
            <a:ext cx="5214635" cy="279400"/>
          </a:xfrm>
        </p:spPr>
        <p:txBody>
          <a:bodyPr/>
          <a:lstStyle/>
          <a:p>
            <a:r>
              <a:rPr lang="en-US"/>
              <a:t>SAMPLE FOOTER TEXT</a:t>
            </a:r>
          </a:p>
        </p:txBody>
      </p:sp>
      <p:sp>
        <p:nvSpPr>
          <p:cNvPr id="6" name="Slide Number Placeholder 5"/>
          <p:cNvSpPr>
            <a:spLocks noGrp="1"/>
          </p:cNvSpPr>
          <p:nvPr>
            <p:ph type="sldNum" sz="quarter" idx="12"/>
          </p:nvPr>
        </p:nvSpPr>
        <p:spPr>
          <a:xfrm>
            <a:off x="8956900" y="5037663"/>
            <a:ext cx="551167" cy="279400"/>
          </a:xfrm>
        </p:spPr>
        <p:txBody>
          <a:bodyPr/>
          <a:lstStyle/>
          <a:p>
            <a:fld id="{28844951-7827-47D4-8276-7DDE1FA7D85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94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endParaRPr lang="en-US" dirty="0"/>
          </a:p>
        </p:txBody>
      </p:sp>
      <p:sp>
        <p:nvSpPr>
          <p:cNvPr id="6" name="Footer Placeholder 5"/>
          <p:cNvSpPr>
            <a:spLocks noGrp="1"/>
          </p:cNvSpPr>
          <p:nvPr>
            <p:ph type="ftr" sz="quarter" idx="11"/>
          </p:nvPr>
        </p:nvSpPr>
        <p:spPr/>
        <p:txBody>
          <a:bodyPr/>
          <a:lstStyle/>
          <a:p>
            <a:r>
              <a:rPr lang="en-US">
                <a:solidFill>
                  <a:srgbClr val="FFFFFF"/>
                </a:solidFill>
              </a:rPr>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76215998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21162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89213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9468899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49901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403765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329782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34046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665297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140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7925795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66469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19461320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04111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21957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1/15/2023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1541004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0024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748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3/1/20XX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9125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3/1/20XX</a:t>
            </a:r>
            <a:endParaRPr lang="en-US" dirty="0"/>
          </a:p>
        </p:txBody>
      </p:sp>
      <p:sp>
        <p:nvSpPr>
          <p:cNvPr id="8" name="Footer Placeholder 7"/>
          <p:cNvSpPr>
            <a:spLocks noGrp="1"/>
          </p:cNvSpPr>
          <p:nvPr>
            <p:ph type="ftr" sz="quarter" idx="11"/>
          </p:nvPr>
        </p:nvSpPr>
        <p:spPr/>
        <p:txBody>
          <a:bodyPr/>
          <a:lstStyle/>
          <a:p>
            <a:r>
              <a:rPr lang="en-US">
                <a:solidFill>
                  <a:srgbClr val="FFFFFF"/>
                </a:solidFill>
              </a:rPr>
              <a:t>SAMPLE FOOTER TEXT</a:t>
            </a: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042723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3/1/20XX</a:t>
            </a:r>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05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3/1/20XX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3236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15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5793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3/1/20XX</a:t>
            </a:r>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solidFill>
                  <a:srgbClr val="FFFFFF"/>
                </a:solidFill>
              </a:rPr>
              <a:t>SAMPLE FOOTER TEXT</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14975663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2" r:id="rId24"/>
    <p:sldLayoutId id="2147483733" r:id="rId25"/>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9.xml"/><Relationship Id="rId5" Type="http://schemas.openxmlformats.org/officeDocument/2006/relationships/image" Target="../media/image11.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0.xml"/><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hyperlink" Target="https://www.nltk.org/howto/sentiment.html" TargetMode="External"/><Relationship Id="rId2" Type="http://schemas.openxmlformats.org/officeDocument/2006/relationships/hyperlink" Target="mailto:samiyasadiq2002@gmail.com" TargetMode="External"/><Relationship Id="rId1" Type="http://schemas.openxmlformats.org/officeDocument/2006/relationships/slideLayout" Target="../slideLayouts/slideLayout25.xml"/><Relationship Id="rId6" Type="http://schemas.openxmlformats.org/officeDocument/2006/relationships/hyperlink" Target="https://monkeylearn.com/sentiment-analysis/" TargetMode="External"/><Relationship Id="rId5" Type="http://schemas.openxmlformats.org/officeDocument/2006/relationships/hyperlink" Target="https://github.com/Samiya2002/Hexart.In-Internship-Projects" TargetMode="External"/><Relationship Id="rId4" Type="http://schemas.openxmlformats.org/officeDocument/2006/relationships/hyperlink" Target="https://www.kaggle.com/datasets/kabirnagpal/flipkart-customer-review-and-ra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p:txBody>
          <a:bodyPr anchor="b" anchorCtr="0">
            <a:normAutofit/>
          </a:bodyPr>
          <a:lstStyle/>
          <a:p>
            <a:r>
              <a:rPr lang="en-US" dirty="0"/>
              <a:t>FLIPAKART REVIEW SENTIMENTAL ANALYSIS USING PYTHON</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p:txBody>
          <a:bodyPr/>
          <a:lstStyle/>
          <a:p>
            <a:r>
              <a:rPr lang="en-US" dirty="0"/>
              <a:t>Samiya Sadiq</a:t>
            </a:r>
          </a:p>
        </p:txBody>
      </p:sp>
    </p:spTree>
    <p:extLst>
      <p:ext uri="{BB962C8B-B14F-4D97-AF65-F5344CB8AC3E}">
        <p14:creationId xmlns:p14="http://schemas.microsoft.com/office/powerpoint/2010/main" val="7035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p:txBody>
          <a:bodyPr/>
          <a:lstStyle/>
          <a:p>
            <a:r>
              <a:rPr lang="en-US"/>
              <a:t>Agenda</a:t>
            </a:r>
            <a:endParaRPr lang="en-US" dirty="0"/>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976086" y="757543"/>
            <a:ext cx="4377714" cy="2739190"/>
          </a:xfrm>
        </p:spPr>
        <p:txBody>
          <a:bodyPr>
            <a:normAutofit fontScale="92500" lnSpcReduction="20000"/>
          </a:bodyPr>
          <a:lstStyle/>
          <a:p>
            <a:pPr marL="457200" indent="-457200">
              <a:buFont typeface="Arial" panose="020B0604020202020204" pitchFamily="34" charset="0"/>
              <a:buChar char="•"/>
            </a:pPr>
            <a:r>
              <a:rPr lang="en-US" dirty="0"/>
              <a:t>What is Sentimental Analysis?</a:t>
            </a:r>
          </a:p>
          <a:p>
            <a:pPr marL="457200" indent="-457200">
              <a:buFont typeface="Arial" panose="020B0604020202020204" pitchFamily="34" charset="0"/>
              <a:buChar char="•"/>
            </a:pPr>
            <a:r>
              <a:rPr lang="en-US" dirty="0"/>
              <a:t>Why use Sentimental Analysis And Applications of Sentimental Analysis</a:t>
            </a:r>
          </a:p>
          <a:p>
            <a:pPr marL="457200" indent="-457200">
              <a:buFont typeface="Arial" panose="020B0604020202020204" pitchFamily="34" charset="0"/>
              <a:buChar char="•"/>
            </a:pPr>
            <a:r>
              <a:rPr lang="en-US" dirty="0"/>
              <a:t>Flipkart review Sentimental Analysis </a:t>
            </a:r>
          </a:p>
          <a:p>
            <a:endParaRPr lang="en-US" dirty="0"/>
          </a:p>
        </p:txBody>
      </p:sp>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p:txBody>
          <a:bodyPr/>
          <a:lstStyle/>
          <a:p>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p:txBody>
          <a:bodyPr/>
          <a:lstStyle/>
          <a:p>
            <a:fld id="{28844951-7827-47D4-8276-7DDE1FA7D85A}" type="slidenum">
              <a:rPr lang="en-US" smtClean="0"/>
              <a:pPr/>
              <a:t>2</a:t>
            </a:fld>
            <a:endParaRPr lang="en-US"/>
          </a:p>
        </p:txBody>
      </p:sp>
      <p:pic>
        <p:nvPicPr>
          <p:cNvPr id="22" name="Picture Placeholder 21">
            <a:extLst>
              <a:ext uri="{FF2B5EF4-FFF2-40B4-BE49-F238E27FC236}">
                <a16:creationId xmlns:a16="http://schemas.microsoft.com/office/drawing/2014/main" id="{82A4724D-1B35-ABCA-C1C5-A89F4C5D1B89}"/>
              </a:ext>
            </a:extLst>
          </p:cNvPr>
          <p:cNvPicPr>
            <a:picLocks noGrp="1" noChangeAspect="1"/>
          </p:cNvPicPr>
          <p:nvPr>
            <p:ph type="pic" sz="quarter" idx="13"/>
          </p:nvPr>
        </p:nvPicPr>
        <p:blipFill>
          <a:blip r:embed="rId2"/>
          <a:srcRect l="6186" r="6186"/>
          <a:stretch>
            <a:fillRect/>
          </a:stretch>
        </p:blipFill>
        <p:spPr/>
      </p:pic>
      <p:pic>
        <p:nvPicPr>
          <p:cNvPr id="24" name="Picture Placeholder 23">
            <a:extLst>
              <a:ext uri="{FF2B5EF4-FFF2-40B4-BE49-F238E27FC236}">
                <a16:creationId xmlns:a16="http://schemas.microsoft.com/office/drawing/2014/main" id="{59BAD365-BB1B-8145-6F24-BD997E912152}"/>
              </a:ext>
            </a:extLst>
          </p:cNvPr>
          <p:cNvPicPr>
            <a:picLocks noGrp="1" noChangeAspect="1"/>
          </p:cNvPicPr>
          <p:nvPr>
            <p:ph type="pic" sz="quarter" idx="14"/>
          </p:nvPr>
        </p:nvPicPr>
        <p:blipFill>
          <a:blip r:embed="rId3"/>
          <a:srcRect l="11360" r="11360"/>
          <a:stretch>
            <a:fillRect/>
          </a:stretch>
        </p:blipFill>
        <p:spPr/>
      </p:pic>
      <p:pic>
        <p:nvPicPr>
          <p:cNvPr id="26" name="Picture Placeholder 25">
            <a:extLst>
              <a:ext uri="{FF2B5EF4-FFF2-40B4-BE49-F238E27FC236}">
                <a16:creationId xmlns:a16="http://schemas.microsoft.com/office/drawing/2014/main" id="{405742BA-F378-008A-EB1C-6E801DB1BBE4}"/>
              </a:ext>
            </a:extLst>
          </p:cNvPr>
          <p:cNvPicPr>
            <a:picLocks noGrp="1" noChangeAspect="1"/>
          </p:cNvPicPr>
          <p:nvPr>
            <p:ph type="pic" sz="quarter" idx="15"/>
          </p:nvPr>
        </p:nvPicPr>
        <p:blipFill>
          <a:blip r:embed="rId4"/>
          <a:srcRect l="18694" r="18694"/>
          <a:stretch>
            <a:fillRect/>
          </a:stretch>
        </p:blipFill>
        <p:spPr/>
      </p:pic>
      <p:pic>
        <p:nvPicPr>
          <p:cNvPr id="28" name="Picture Placeholder 27">
            <a:extLst>
              <a:ext uri="{FF2B5EF4-FFF2-40B4-BE49-F238E27FC236}">
                <a16:creationId xmlns:a16="http://schemas.microsoft.com/office/drawing/2014/main" id="{50FB5CF0-964F-EC7B-674A-AE534A5F4D04}"/>
              </a:ext>
            </a:extLst>
          </p:cNvPr>
          <p:cNvPicPr>
            <a:picLocks noGrp="1" noChangeAspect="1"/>
          </p:cNvPicPr>
          <p:nvPr>
            <p:ph type="pic" sz="quarter" idx="16"/>
          </p:nvPr>
        </p:nvPicPr>
        <p:blipFill>
          <a:blip r:embed="rId5"/>
          <a:srcRect l="14687" r="14687"/>
          <a:stretch>
            <a:fillRect/>
          </a:stretch>
        </p:blipFill>
        <p:spPr/>
      </p:pic>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623931" y="185738"/>
            <a:ext cx="5914937" cy="2076450"/>
          </a:xfrm>
        </p:spPr>
        <p:txBody>
          <a:bodyPr/>
          <a:lstStyle/>
          <a:p>
            <a:r>
              <a:rPr lang="en-US" dirty="0"/>
              <a:t>What is Sentimental Analysis </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623931" y="2347120"/>
            <a:ext cx="5914938" cy="3571080"/>
          </a:xfrm>
        </p:spPr>
        <p:txBody>
          <a:bodyPr>
            <a:noAutofit/>
          </a:bodyPr>
          <a:lstStyle/>
          <a:p>
            <a:r>
              <a:rPr lang="en-US" sz="1600" dirty="0"/>
              <a:t>As we know sentiments are feelings, likes/dislikes, good/bad etc. Sentimental Analysis also knows as opinion mining, is a natural language processing (NLP) used to determine whether data is positive, negative or neutral. We can say sentimental analysis is the process of detecting positive or negative sentiments in text. It is often used in business to understand customers.</a:t>
            </a:r>
          </a:p>
          <a:p>
            <a:r>
              <a:rPr lang="en-US" sz="1600" dirty="0"/>
              <a:t>Some benefits of sentimental Analysis are:</a:t>
            </a:r>
          </a:p>
          <a:p>
            <a:pPr marL="285750" indent="-285750">
              <a:buFont typeface="Arial" panose="020B0604020202020204" pitchFamily="34" charset="0"/>
              <a:buChar char="•"/>
            </a:pPr>
            <a:r>
              <a:rPr lang="en-US" sz="1600" dirty="0"/>
              <a:t>Social media Sentimental Analysis</a:t>
            </a:r>
          </a:p>
          <a:p>
            <a:pPr marL="285750" indent="-285750">
              <a:buFont typeface="Arial" panose="020B0604020202020204" pitchFamily="34" charset="0"/>
              <a:buChar char="•"/>
            </a:pPr>
            <a:r>
              <a:rPr lang="en-US" sz="1600" dirty="0"/>
              <a:t>Improve Customer Service</a:t>
            </a:r>
          </a:p>
          <a:p>
            <a:pPr marL="285750" indent="-285750">
              <a:buFont typeface="Arial" panose="020B0604020202020204" pitchFamily="34" charset="0"/>
              <a:buChar char="•"/>
            </a:pPr>
            <a:r>
              <a:rPr lang="en-US" sz="1600" dirty="0"/>
              <a:t>Multilingual Insights </a:t>
            </a:r>
          </a:p>
          <a:p>
            <a:pPr marL="285750" indent="-285750">
              <a:buFont typeface="Arial" panose="020B0604020202020204" pitchFamily="34" charset="0"/>
              <a:buChar char="•"/>
            </a:pPr>
            <a:r>
              <a:rPr lang="en-US" sz="1600" dirty="0"/>
              <a:t>News Trend Analysis Online Reputation Analysis</a:t>
            </a:r>
            <a:endParaRPr lang="en-US" sz="1600" b="0" i="0" dirty="0">
              <a:solidFill>
                <a:srgbClr val="212529"/>
              </a:solidFill>
              <a:effectLst/>
              <a:latin typeface="TT Norms W05 Regular"/>
            </a:endParaRPr>
          </a:p>
          <a:p>
            <a:br>
              <a:rPr lang="en-US" sz="1600" dirty="0"/>
            </a:br>
            <a:endParaRPr lang="en-US" sz="1600" dirty="0"/>
          </a:p>
          <a:p>
            <a:r>
              <a:rPr lang="en-US" sz="1600" dirty="0"/>
              <a:t> </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p:txBody>
          <a:bodyPr/>
          <a:lstStyle/>
          <a:p>
            <a:fld id="{28844951-7827-47D4-8276-7DDE1FA7D85A}" type="slidenum">
              <a:rPr lang="en-US" smtClean="0"/>
              <a:pPr/>
              <a:t>3</a:t>
            </a:fld>
            <a:endParaRPr lang="en-US"/>
          </a:p>
        </p:txBody>
      </p:sp>
      <p:pic>
        <p:nvPicPr>
          <p:cNvPr id="14" name="Picture Placeholder 13">
            <a:extLst>
              <a:ext uri="{FF2B5EF4-FFF2-40B4-BE49-F238E27FC236}">
                <a16:creationId xmlns:a16="http://schemas.microsoft.com/office/drawing/2014/main" id="{1A257EC4-71A6-2B16-1235-E01C80F782E1}"/>
              </a:ext>
            </a:extLst>
          </p:cNvPr>
          <p:cNvPicPr>
            <a:picLocks noGrp="1" noChangeAspect="1"/>
          </p:cNvPicPr>
          <p:nvPr>
            <p:ph type="pic" sz="quarter" idx="13"/>
          </p:nvPr>
        </p:nvPicPr>
        <p:blipFill>
          <a:blip r:embed="rId2"/>
          <a:srcRect t="7987" b="7987"/>
          <a:stretch>
            <a:fillRect/>
          </a:stretch>
        </p:blipFill>
        <p:spPr/>
      </p:pic>
      <p:pic>
        <p:nvPicPr>
          <p:cNvPr id="16" name="Picture Placeholder 15">
            <a:extLst>
              <a:ext uri="{FF2B5EF4-FFF2-40B4-BE49-F238E27FC236}">
                <a16:creationId xmlns:a16="http://schemas.microsoft.com/office/drawing/2014/main" id="{EDD70D1F-4962-F4D1-F887-8EFFC15D7C8E}"/>
              </a:ext>
            </a:extLst>
          </p:cNvPr>
          <p:cNvPicPr>
            <a:picLocks noGrp="1" noChangeAspect="1"/>
          </p:cNvPicPr>
          <p:nvPr>
            <p:ph type="pic" sz="quarter" idx="14"/>
          </p:nvPr>
        </p:nvPicPr>
        <p:blipFill>
          <a:blip r:embed="rId3"/>
          <a:srcRect t="11581" b="11581"/>
          <a:stretch>
            <a:fillRect/>
          </a:stretch>
        </p:blipFill>
        <p:spPr/>
      </p:pic>
      <p:pic>
        <p:nvPicPr>
          <p:cNvPr id="19" name="Picture Placeholder 18">
            <a:extLst>
              <a:ext uri="{FF2B5EF4-FFF2-40B4-BE49-F238E27FC236}">
                <a16:creationId xmlns:a16="http://schemas.microsoft.com/office/drawing/2014/main" id="{91DEDDC8-FB5A-729C-7FB3-3016E2D2E734}"/>
              </a:ext>
            </a:extLst>
          </p:cNvPr>
          <p:cNvPicPr>
            <a:picLocks noGrp="1" noChangeAspect="1"/>
          </p:cNvPicPr>
          <p:nvPr>
            <p:ph type="pic" sz="quarter" idx="15"/>
          </p:nvPr>
        </p:nvPicPr>
        <p:blipFill>
          <a:blip r:embed="rId4"/>
          <a:srcRect l="3884" r="3884"/>
          <a:stretch>
            <a:fillRect/>
          </a:stretch>
        </p:blipFill>
        <p:spPr/>
      </p:pic>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661210" y="623641"/>
            <a:ext cx="5322618" cy="1704693"/>
          </a:xfrm>
        </p:spPr>
        <p:txBody>
          <a:bodyPr/>
          <a:lstStyle/>
          <a:p>
            <a:r>
              <a:rPr lang="en-US" dirty="0"/>
              <a:t>Why use Sentimental Analysis?</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660940" y="3041650"/>
            <a:ext cx="5322888" cy="2451100"/>
          </a:xfrm>
        </p:spPr>
        <p:txBody>
          <a:bodyPr>
            <a:normAutofit fontScale="85000" lnSpcReduction="10000"/>
          </a:bodyPr>
          <a:lstStyle/>
          <a:p>
            <a:r>
              <a:rPr lang="en-US" dirty="0"/>
              <a:t>Automatically evaluating customer feedback, such as survey replies and social media dialogues, enables companies to understand what makes consumers happy or upset, allowing them to customize products and services to their customer’s requirements.</a:t>
            </a:r>
          </a:p>
        </p:txBody>
      </p:sp>
      <p:cxnSp>
        <p:nvCxnSpPr>
          <p:cNvPr id="11" name="Straight Connector 10">
            <a:extLst>
              <a:ext uri="{FF2B5EF4-FFF2-40B4-BE49-F238E27FC236}">
                <a16:creationId xmlns:a16="http://schemas.microsoft.com/office/drawing/2014/main" id="{98CCF134-FACD-6A74-7CDC-0D5B389D1996}"/>
              </a:ext>
            </a:extLst>
          </p:cNvPr>
          <p:cNvCxnSpPr/>
          <p:nvPr/>
        </p:nvCxnSpPr>
        <p:spPr>
          <a:xfrm>
            <a:off x="6096000" y="623641"/>
            <a:ext cx="0" cy="557395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BA193CD-4E05-C93B-2C44-0A835C0A01A3}"/>
              </a:ext>
            </a:extLst>
          </p:cNvPr>
          <p:cNvSpPr txBox="1">
            <a:spLocks/>
          </p:cNvSpPr>
          <p:nvPr/>
        </p:nvSpPr>
        <p:spPr>
          <a:xfrm>
            <a:off x="6308477" y="634224"/>
            <a:ext cx="5322618" cy="170469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Application Of Sentimental Analysis</a:t>
            </a:r>
          </a:p>
        </p:txBody>
      </p:sp>
      <p:sp>
        <p:nvSpPr>
          <p:cNvPr id="13" name="Subtitle 2">
            <a:extLst>
              <a:ext uri="{FF2B5EF4-FFF2-40B4-BE49-F238E27FC236}">
                <a16:creationId xmlns:a16="http://schemas.microsoft.com/office/drawing/2014/main" id="{A57108BB-B89A-984D-A9EF-B59CEB7B55AE}"/>
              </a:ext>
            </a:extLst>
          </p:cNvPr>
          <p:cNvSpPr txBox="1">
            <a:spLocks/>
          </p:cNvSpPr>
          <p:nvPr/>
        </p:nvSpPr>
        <p:spPr>
          <a:xfrm>
            <a:off x="6308207" y="2838450"/>
            <a:ext cx="5322888" cy="2451100"/>
          </a:xfrm>
          <a:prstGeom prst="rect">
            <a:avLst/>
          </a:prstGeom>
        </p:spPr>
        <p:txBody>
          <a:bodyPr vert="horz" lIns="91440" tIns="45720" rIns="91440" bIns="45720" rtlCol="0" anchor="ctr">
            <a:normAutofit fontScale="70000" lnSpcReduction="20000"/>
          </a:bodyPr>
          <a:lstStyle>
            <a:lvl1pPr marL="0" indent="0" algn="l" defTabSz="457200" rtl="0" eaLnBrk="1" latinLnBrk="0" hangingPunct="1">
              <a:spcBef>
                <a:spcPct val="20000"/>
              </a:spcBef>
              <a:spcAft>
                <a:spcPts val="600"/>
              </a:spcAft>
              <a:buClr>
                <a:schemeClr val="accent1"/>
              </a:buClr>
              <a:buSzPct val="115000"/>
              <a:buFont typeface="Arial"/>
              <a:buNone/>
              <a:defRPr sz="2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514350" indent="-514350">
              <a:buFont typeface="+mj-lt"/>
              <a:buAutoNum type="arabicPeriod"/>
            </a:pPr>
            <a:r>
              <a:rPr lang="en-US" dirty="0"/>
              <a:t>Social Media Monitoring </a:t>
            </a:r>
          </a:p>
          <a:p>
            <a:pPr marL="514350" indent="-514350">
              <a:buFont typeface="+mj-lt"/>
              <a:buAutoNum type="arabicPeriod"/>
            </a:pPr>
            <a:r>
              <a:rPr lang="en-US" dirty="0"/>
              <a:t>Ads Placement</a:t>
            </a:r>
          </a:p>
          <a:p>
            <a:pPr marL="514350" indent="-514350">
              <a:buFont typeface="+mj-lt"/>
              <a:buAutoNum type="arabicPeriod"/>
            </a:pPr>
            <a:r>
              <a:rPr lang="en-US" dirty="0"/>
              <a:t>Business and Organization </a:t>
            </a:r>
          </a:p>
          <a:p>
            <a:pPr marL="514350" indent="-514350">
              <a:buFont typeface="+mj-lt"/>
              <a:buAutoNum type="arabicPeriod"/>
            </a:pPr>
            <a:r>
              <a:rPr lang="en-US" dirty="0"/>
              <a:t>Product Analysis</a:t>
            </a:r>
          </a:p>
          <a:p>
            <a:pPr marL="514350" indent="-514350">
              <a:buFont typeface="+mj-lt"/>
              <a:buAutoNum type="arabicPeriod"/>
            </a:pPr>
            <a:r>
              <a:rPr lang="en-US" dirty="0"/>
              <a:t>Reputation Management</a:t>
            </a:r>
          </a:p>
          <a:p>
            <a:pPr marL="514350" indent="-514350">
              <a:buFont typeface="+mj-lt"/>
              <a:buAutoNum type="arabicPeriod"/>
            </a:pPr>
            <a:r>
              <a:rPr lang="en-US" dirty="0"/>
              <a:t>Market Research</a:t>
            </a:r>
          </a:p>
          <a:p>
            <a:endParaRPr lang="en-US" dirty="0"/>
          </a:p>
        </p:txBody>
      </p:sp>
    </p:spTree>
    <p:extLst>
      <p:ext uri="{BB962C8B-B14F-4D97-AF65-F5344CB8AC3E}">
        <p14:creationId xmlns:p14="http://schemas.microsoft.com/office/powerpoint/2010/main" val="269319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p:txBody>
          <a:bodyPr>
            <a:normAutofit fontScale="90000"/>
          </a:bodyPr>
          <a:lstStyle/>
          <a:p>
            <a:r>
              <a:rPr lang="en-US" dirty="0"/>
              <a:t>Flipkart Review Sentimental Analysis Using Python</a:t>
            </a:r>
          </a:p>
        </p:txBody>
      </p:sp>
      <p:sp>
        <p:nvSpPr>
          <p:cNvPr id="4" name="Content Placeholder 3">
            <a:extLst>
              <a:ext uri="{FF2B5EF4-FFF2-40B4-BE49-F238E27FC236}">
                <a16:creationId xmlns:a16="http://schemas.microsoft.com/office/drawing/2014/main" id="{67C5A0C7-E685-E8AC-12EE-F153A3CD4D51}"/>
              </a:ext>
            </a:extLst>
          </p:cNvPr>
          <p:cNvSpPr>
            <a:spLocks noGrp="1"/>
          </p:cNvSpPr>
          <p:nvPr>
            <p:ph idx="1"/>
          </p:nvPr>
        </p:nvSpPr>
        <p:spPr/>
        <p:txBody>
          <a:bodyPr/>
          <a:lstStyle/>
          <a:p>
            <a:pPr marL="0" indent="0">
              <a:buNone/>
            </a:pPr>
            <a:r>
              <a:rPr lang="en-US" dirty="0"/>
              <a:t>In this task, we are required to analyze the sentiments on the Flipkart dataset. In this dataset there are two columns:- </a:t>
            </a:r>
          </a:p>
          <a:p>
            <a:pPr marL="457200" indent="-457200">
              <a:buAutoNum type="arabicPeriod"/>
            </a:pPr>
            <a:r>
              <a:rPr lang="en-US" dirty="0"/>
              <a:t>Reviews: given by the customer, a combination of sentences and emojis</a:t>
            </a:r>
          </a:p>
          <a:p>
            <a:pPr marL="457200" indent="-457200">
              <a:buAutoNum type="arabicPeriod"/>
            </a:pPr>
            <a:r>
              <a:rPr lang="en-US" dirty="0"/>
              <a:t>Ratings: It is the number of stars given by the customer, a maximum rating is observed to be five.</a:t>
            </a:r>
          </a:p>
        </p:txBody>
      </p:sp>
    </p:spTree>
    <p:extLst>
      <p:ext uri="{BB962C8B-B14F-4D97-AF65-F5344CB8AC3E}">
        <p14:creationId xmlns:p14="http://schemas.microsoft.com/office/powerpoint/2010/main" val="3302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F9C759B-0B33-AE88-1797-92A940D07488}"/>
              </a:ext>
            </a:extLst>
          </p:cNvPr>
          <p:cNvSpPr txBox="1"/>
          <p:nvPr/>
        </p:nvSpPr>
        <p:spPr>
          <a:xfrm>
            <a:off x="795867" y="787400"/>
            <a:ext cx="10668000" cy="3970318"/>
          </a:xfrm>
          <a:prstGeom prst="rect">
            <a:avLst/>
          </a:prstGeom>
          <a:noFill/>
        </p:spPr>
        <p:txBody>
          <a:bodyPr wrap="square" rtlCol="0">
            <a:spAutoFit/>
          </a:bodyPr>
          <a:lstStyle/>
          <a:p>
            <a:r>
              <a:rPr lang="en-US" dirty="0"/>
              <a:t>1. Importing required libraries and reading </a:t>
            </a:r>
          </a:p>
          <a:p>
            <a:r>
              <a:rPr lang="en-US" dirty="0"/>
              <a:t>  our dataset.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r>
              <a:rPr lang="en-US" dirty="0"/>
              <a:t>2. Check if any missing values. This dataset has no null values</a:t>
            </a:r>
          </a:p>
          <a:p>
            <a:endParaRPr lang="en-US" dirty="0"/>
          </a:p>
          <a:p>
            <a:endParaRPr lang="en-US" dirty="0"/>
          </a:p>
          <a:p>
            <a:endParaRPr lang="en-US" dirty="0"/>
          </a:p>
          <a:p>
            <a:r>
              <a:rPr lang="en-US" dirty="0"/>
              <a:t>3. Plotting to number of rating and rating for each </a:t>
            </a:r>
          </a:p>
          <a:p>
            <a:r>
              <a:rPr lang="en-US" dirty="0"/>
              <a:t>   of the ratings.</a:t>
            </a:r>
          </a:p>
        </p:txBody>
      </p:sp>
      <p:pic>
        <p:nvPicPr>
          <p:cNvPr id="15" name="Picture 14">
            <a:extLst>
              <a:ext uri="{FF2B5EF4-FFF2-40B4-BE49-F238E27FC236}">
                <a16:creationId xmlns:a16="http://schemas.microsoft.com/office/drawing/2014/main" id="{ABEE87DB-F811-2732-98C4-8088529DC5AD}"/>
              </a:ext>
            </a:extLst>
          </p:cNvPr>
          <p:cNvPicPr>
            <a:picLocks noChangeAspect="1"/>
          </p:cNvPicPr>
          <p:nvPr/>
        </p:nvPicPr>
        <p:blipFill>
          <a:blip r:embed="rId2"/>
          <a:stretch>
            <a:fillRect/>
          </a:stretch>
        </p:blipFill>
        <p:spPr>
          <a:xfrm>
            <a:off x="5300133" y="651431"/>
            <a:ext cx="2847207" cy="1643036"/>
          </a:xfrm>
          <a:prstGeom prst="rect">
            <a:avLst/>
          </a:prstGeom>
        </p:spPr>
      </p:pic>
      <p:pic>
        <p:nvPicPr>
          <p:cNvPr id="17" name="Picture 16">
            <a:extLst>
              <a:ext uri="{FF2B5EF4-FFF2-40B4-BE49-F238E27FC236}">
                <a16:creationId xmlns:a16="http://schemas.microsoft.com/office/drawing/2014/main" id="{05DFC893-B44A-32CF-9092-A7029301095C}"/>
              </a:ext>
            </a:extLst>
          </p:cNvPr>
          <p:cNvPicPr>
            <a:picLocks noChangeAspect="1"/>
          </p:cNvPicPr>
          <p:nvPr/>
        </p:nvPicPr>
        <p:blipFill>
          <a:blip r:embed="rId3"/>
          <a:stretch>
            <a:fillRect/>
          </a:stretch>
        </p:blipFill>
        <p:spPr>
          <a:xfrm>
            <a:off x="8477274" y="651431"/>
            <a:ext cx="2639725" cy="1643036"/>
          </a:xfrm>
          <a:prstGeom prst="rect">
            <a:avLst/>
          </a:prstGeom>
        </p:spPr>
      </p:pic>
      <p:pic>
        <p:nvPicPr>
          <p:cNvPr id="19" name="Picture 18">
            <a:extLst>
              <a:ext uri="{FF2B5EF4-FFF2-40B4-BE49-F238E27FC236}">
                <a16:creationId xmlns:a16="http://schemas.microsoft.com/office/drawing/2014/main" id="{E53E4D0C-CDEF-C7C5-3D8F-61BBDCC30726}"/>
              </a:ext>
            </a:extLst>
          </p:cNvPr>
          <p:cNvPicPr>
            <a:picLocks noChangeAspect="1"/>
          </p:cNvPicPr>
          <p:nvPr/>
        </p:nvPicPr>
        <p:blipFill>
          <a:blip r:embed="rId4"/>
          <a:stretch>
            <a:fillRect/>
          </a:stretch>
        </p:blipFill>
        <p:spPr>
          <a:xfrm>
            <a:off x="6991294" y="2704999"/>
            <a:ext cx="1485980" cy="724001"/>
          </a:xfrm>
          <a:prstGeom prst="rect">
            <a:avLst/>
          </a:prstGeom>
        </p:spPr>
      </p:pic>
      <p:pic>
        <p:nvPicPr>
          <p:cNvPr id="24" name="Picture 23">
            <a:extLst>
              <a:ext uri="{FF2B5EF4-FFF2-40B4-BE49-F238E27FC236}">
                <a16:creationId xmlns:a16="http://schemas.microsoft.com/office/drawing/2014/main" id="{25D94D19-04E7-B26C-EF57-2D48F3B121CE}"/>
              </a:ext>
            </a:extLst>
          </p:cNvPr>
          <p:cNvPicPr>
            <a:picLocks noChangeAspect="1"/>
          </p:cNvPicPr>
          <p:nvPr/>
        </p:nvPicPr>
        <p:blipFill>
          <a:blip r:embed="rId5"/>
          <a:stretch>
            <a:fillRect/>
          </a:stretch>
        </p:blipFill>
        <p:spPr>
          <a:xfrm>
            <a:off x="5924208" y="3673981"/>
            <a:ext cx="5239481" cy="2439412"/>
          </a:xfrm>
          <a:prstGeom prst="rect">
            <a:avLst/>
          </a:prstGeom>
        </p:spPr>
      </p:pic>
    </p:spTree>
    <p:extLst>
      <p:ext uri="{BB962C8B-B14F-4D97-AF65-F5344CB8AC3E}">
        <p14:creationId xmlns:p14="http://schemas.microsoft.com/office/powerpoint/2010/main" val="380006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CEA19EDD-E8A6-4156-802C-5B16538E3B72}"/>
              </a:ext>
            </a:extLst>
          </p:cNvPr>
          <p:cNvSpPr txBox="1"/>
          <p:nvPr/>
        </p:nvSpPr>
        <p:spPr>
          <a:xfrm>
            <a:off x="1057275" y="923925"/>
            <a:ext cx="5648325" cy="3970318"/>
          </a:xfrm>
          <a:prstGeom prst="rect">
            <a:avLst/>
          </a:prstGeom>
          <a:noFill/>
        </p:spPr>
        <p:txBody>
          <a:bodyPr wrap="square" rtlCol="0">
            <a:spAutoFit/>
          </a:bodyPr>
          <a:lstStyle/>
          <a:p>
            <a:r>
              <a:rPr lang="en-US" dirty="0"/>
              <a:t>4. Preprocessing the dataset (review column)Here, first removing any data except 0..9, </a:t>
            </a:r>
            <a:r>
              <a:rPr lang="en-US" dirty="0" err="1"/>
              <a:t>a..z</a:t>
            </a:r>
            <a:r>
              <a:rPr lang="en-US" dirty="0"/>
              <a:t> and A..Z, removing emojis and then stemming the words and removing stop words. Stemming is the process of reducing a word to its base word such that similar words kind lie under a common stem. Snowball Stemmer is used it has a few rules like ily-ili, </a:t>
            </a:r>
            <a:r>
              <a:rPr lang="en-US" dirty="0" err="1"/>
              <a:t>ly</a:t>
            </a:r>
            <a:r>
              <a:rPr lang="en-US" dirty="0"/>
              <a:t>-nil, etc. Stop words are those words in natural language that have very little meaning like a the, is, etc.</a:t>
            </a:r>
          </a:p>
          <a:p>
            <a:endParaRPr lang="en-US" dirty="0"/>
          </a:p>
          <a:p>
            <a:endParaRPr lang="en-US" dirty="0"/>
          </a:p>
          <a:p>
            <a:endParaRPr lang="en-US" dirty="0"/>
          </a:p>
          <a:p>
            <a:endParaRPr lang="en-US" dirty="0"/>
          </a:p>
          <a:p>
            <a:r>
              <a:rPr lang="en-US" dirty="0"/>
              <a:t>5. Now, let's create a word cloud to visualize the most used words.</a:t>
            </a:r>
          </a:p>
        </p:txBody>
      </p:sp>
      <p:pic>
        <p:nvPicPr>
          <p:cNvPr id="6" name="Picture 5">
            <a:extLst>
              <a:ext uri="{FF2B5EF4-FFF2-40B4-BE49-F238E27FC236}">
                <a16:creationId xmlns:a16="http://schemas.microsoft.com/office/drawing/2014/main" id="{43C6102D-E8A5-82D4-7355-7E1F3842CA42}"/>
              </a:ext>
            </a:extLst>
          </p:cNvPr>
          <p:cNvPicPr>
            <a:picLocks noChangeAspect="1"/>
          </p:cNvPicPr>
          <p:nvPr/>
        </p:nvPicPr>
        <p:blipFill>
          <a:blip r:embed="rId2"/>
          <a:stretch>
            <a:fillRect/>
          </a:stretch>
        </p:blipFill>
        <p:spPr>
          <a:xfrm>
            <a:off x="7399865" y="722705"/>
            <a:ext cx="3077843" cy="3048000"/>
          </a:xfrm>
          <a:prstGeom prst="rect">
            <a:avLst/>
          </a:prstGeom>
        </p:spPr>
      </p:pic>
      <p:pic>
        <p:nvPicPr>
          <p:cNvPr id="8" name="Picture 7">
            <a:extLst>
              <a:ext uri="{FF2B5EF4-FFF2-40B4-BE49-F238E27FC236}">
                <a16:creationId xmlns:a16="http://schemas.microsoft.com/office/drawing/2014/main" id="{949B68BF-9AE0-44DA-5D7F-39F921BD48A9}"/>
              </a:ext>
            </a:extLst>
          </p:cNvPr>
          <p:cNvPicPr>
            <a:picLocks noChangeAspect="1"/>
          </p:cNvPicPr>
          <p:nvPr/>
        </p:nvPicPr>
        <p:blipFill>
          <a:blip r:embed="rId3"/>
          <a:stretch>
            <a:fillRect/>
          </a:stretch>
        </p:blipFill>
        <p:spPr>
          <a:xfrm>
            <a:off x="7344832" y="3770705"/>
            <a:ext cx="3547004" cy="2466318"/>
          </a:xfrm>
          <a:prstGeom prst="rect">
            <a:avLst/>
          </a:prstGeom>
        </p:spPr>
      </p:pic>
    </p:spTree>
    <p:extLst>
      <p:ext uri="{BB962C8B-B14F-4D97-AF65-F5344CB8AC3E}">
        <p14:creationId xmlns:p14="http://schemas.microsoft.com/office/powerpoint/2010/main" val="86760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67E7DD-9545-2990-0A86-00C704E22330}"/>
              </a:ext>
            </a:extLst>
          </p:cNvPr>
          <p:cNvSpPr txBox="1"/>
          <p:nvPr/>
        </p:nvSpPr>
        <p:spPr>
          <a:xfrm>
            <a:off x="617220" y="609600"/>
            <a:ext cx="6957060" cy="1477328"/>
          </a:xfrm>
          <a:prstGeom prst="rect">
            <a:avLst/>
          </a:prstGeom>
          <a:noFill/>
        </p:spPr>
        <p:txBody>
          <a:bodyPr wrap="square" rtlCol="0">
            <a:spAutoFit/>
          </a:bodyPr>
          <a:lstStyle/>
          <a:p>
            <a:r>
              <a:rPr lang="en-US" dirty="0"/>
              <a:t>Now, using VADER’s SentimentIntensityAnalyzer(), it takes strings and returns data in any of the four categories (positive, negative, neutral and compound). VADER is (Valence Aware Dictionary for Sentiment Reasoning) is a model used for text sentiment analysis that is sensitive to both polarity and intensity of emotion.</a:t>
            </a:r>
          </a:p>
        </p:txBody>
      </p:sp>
      <p:pic>
        <p:nvPicPr>
          <p:cNvPr id="16" name="Picture 15">
            <a:extLst>
              <a:ext uri="{FF2B5EF4-FFF2-40B4-BE49-F238E27FC236}">
                <a16:creationId xmlns:a16="http://schemas.microsoft.com/office/drawing/2014/main" id="{8437B79C-54A9-D7D5-96D9-31999A020EAB}"/>
              </a:ext>
            </a:extLst>
          </p:cNvPr>
          <p:cNvPicPr>
            <a:picLocks noChangeAspect="1"/>
          </p:cNvPicPr>
          <p:nvPr/>
        </p:nvPicPr>
        <p:blipFill>
          <a:blip r:embed="rId2"/>
          <a:stretch>
            <a:fillRect/>
          </a:stretch>
        </p:blipFill>
        <p:spPr>
          <a:xfrm>
            <a:off x="1188720" y="2276206"/>
            <a:ext cx="4184718" cy="3255581"/>
          </a:xfrm>
          <a:prstGeom prst="rect">
            <a:avLst/>
          </a:prstGeom>
        </p:spPr>
      </p:pic>
      <p:pic>
        <p:nvPicPr>
          <p:cNvPr id="18" name="Picture 17">
            <a:extLst>
              <a:ext uri="{FF2B5EF4-FFF2-40B4-BE49-F238E27FC236}">
                <a16:creationId xmlns:a16="http://schemas.microsoft.com/office/drawing/2014/main" id="{E68FC784-A9D8-C99C-8E56-007B52823B8C}"/>
              </a:ext>
            </a:extLst>
          </p:cNvPr>
          <p:cNvPicPr>
            <a:picLocks noChangeAspect="1"/>
          </p:cNvPicPr>
          <p:nvPr/>
        </p:nvPicPr>
        <p:blipFill>
          <a:blip r:embed="rId3"/>
          <a:stretch>
            <a:fillRect/>
          </a:stretch>
        </p:blipFill>
        <p:spPr>
          <a:xfrm>
            <a:off x="6896101" y="2086928"/>
            <a:ext cx="2615736" cy="3538341"/>
          </a:xfrm>
          <a:prstGeom prst="rect">
            <a:avLst/>
          </a:prstGeom>
        </p:spPr>
      </p:pic>
    </p:spTree>
    <p:extLst>
      <p:ext uri="{BB962C8B-B14F-4D97-AF65-F5344CB8AC3E}">
        <p14:creationId xmlns:p14="http://schemas.microsoft.com/office/powerpoint/2010/main" val="943091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652260" y="883921"/>
            <a:ext cx="4652772" cy="1623060"/>
          </a:xfrm>
        </p:spPr>
        <p:txBody>
          <a:bodyPr>
            <a:normAutofit/>
          </a:bodyPr>
          <a:lstStyle/>
          <a:p>
            <a:r>
              <a:rPr lang="en-US" dirty="0"/>
              <a:t>Samiya Sadiq</a:t>
            </a:r>
          </a:p>
          <a:p>
            <a:r>
              <a:rPr lang="en-US" dirty="0">
                <a:hlinkClick r:id="rId2"/>
              </a:rPr>
              <a:t>samiyasadiq2002@gmail.com</a:t>
            </a:r>
            <a:endParaRPr lang="en-US" dirty="0"/>
          </a:p>
        </p:txBody>
      </p:sp>
      <p:pic>
        <p:nvPicPr>
          <p:cNvPr id="17" name="Picture Placeholder 16">
            <a:extLst>
              <a:ext uri="{FF2B5EF4-FFF2-40B4-BE49-F238E27FC236}">
                <a16:creationId xmlns:a16="http://schemas.microsoft.com/office/drawing/2014/main" id="{07648D97-40B2-EFD2-C71F-FF9C3A765373}"/>
              </a:ext>
            </a:extLst>
          </p:cNvPr>
          <p:cNvPicPr>
            <a:picLocks noGrp="1" noChangeAspect="1"/>
          </p:cNvPicPr>
          <p:nvPr>
            <p:ph type="pic" sz="quarter" idx="13"/>
          </p:nvPr>
        </p:nvPicPr>
        <p:blipFill>
          <a:blip r:embed="rId3"/>
          <a:srcRect t="2532" b="2532"/>
          <a:stretch>
            <a:fillRect/>
          </a:stretch>
        </p:blipFill>
        <p:spPr>
          <a:xfrm>
            <a:off x="887413" y="673100"/>
            <a:ext cx="5414962" cy="2924175"/>
          </a:xfrm>
        </p:spPr>
      </p:pic>
      <p:sp>
        <p:nvSpPr>
          <p:cNvPr id="18" name="TextBox 17">
            <a:extLst>
              <a:ext uri="{FF2B5EF4-FFF2-40B4-BE49-F238E27FC236}">
                <a16:creationId xmlns:a16="http://schemas.microsoft.com/office/drawing/2014/main" id="{818AD918-B330-0B1C-93A3-AB5AC15391DD}"/>
              </a:ext>
            </a:extLst>
          </p:cNvPr>
          <p:cNvSpPr txBox="1"/>
          <p:nvPr/>
        </p:nvSpPr>
        <p:spPr>
          <a:xfrm>
            <a:off x="2046823" y="2247900"/>
            <a:ext cx="3581400" cy="707886"/>
          </a:xfrm>
          <a:prstGeom prst="rect">
            <a:avLst/>
          </a:prstGeom>
          <a:noFill/>
        </p:spPr>
        <p:txBody>
          <a:bodyPr wrap="square" rtlCol="0">
            <a:spAutoFit/>
          </a:bodyPr>
          <a:lstStyle/>
          <a:p>
            <a:r>
              <a:rPr lang="en-US" sz="4000" b="1" dirty="0"/>
              <a:t>THANK YOU</a:t>
            </a:r>
          </a:p>
        </p:txBody>
      </p:sp>
      <p:sp>
        <p:nvSpPr>
          <p:cNvPr id="20" name="TextBox 19">
            <a:extLst>
              <a:ext uri="{FF2B5EF4-FFF2-40B4-BE49-F238E27FC236}">
                <a16:creationId xmlns:a16="http://schemas.microsoft.com/office/drawing/2014/main" id="{8F337715-CA35-B3CB-45B9-F2F8DD263751}"/>
              </a:ext>
            </a:extLst>
          </p:cNvPr>
          <p:cNvSpPr txBox="1"/>
          <p:nvPr/>
        </p:nvSpPr>
        <p:spPr>
          <a:xfrm>
            <a:off x="1013460" y="3870960"/>
            <a:ext cx="4899660" cy="1477328"/>
          </a:xfrm>
          <a:prstGeom prst="rect">
            <a:avLst/>
          </a:prstGeom>
          <a:noFill/>
        </p:spPr>
        <p:txBody>
          <a:bodyPr wrap="square" rtlCol="0">
            <a:spAutoFit/>
          </a:bodyPr>
          <a:lstStyle/>
          <a:p>
            <a:r>
              <a:rPr lang="en-US" dirty="0">
                <a:hlinkClick r:id="rId4"/>
              </a:rPr>
              <a:t>Dataset</a:t>
            </a:r>
            <a:endParaRPr lang="en-US" dirty="0"/>
          </a:p>
          <a:p>
            <a:r>
              <a:rPr lang="en-US" dirty="0" err="1">
                <a:hlinkClick r:id="rId5"/>
              </a:rPr>
              <a:t>Github</a:t>
            </a:r>
            <a:endParaRPr lang="en-US" dirty="0"/>
          </a:p>
          <a:p>
            <a:r>
              <a:rPr lang="en-US" dirty="0">
                <a:hlinkClick r:id="rId6"/>
              </a:rPr>
              <a:t>About Sentiment </a:t>
            </a:r>
            <a:r>
              <a:rPr lang="en-US" dirty="0" err="1">
                <a:hlinkClick r:id="rId6"/>
              </a:rPr>
              <a:t>Anaylsis</a:t>
            </a:r>
            <a:endParaRPr lang="en-US" dirty="0"/>
          </a:p>
          <a:p>
            <a:r>
              <a:rPr lang="en-US" dirty="0">
                <a:hlinkClick r:id="rId7"/>
              </a:rPr>
              <a:t>SentimentIntensityAnalyzer()</a:t>
            </a:r>
            <a:endParaRPr lang="en-US" dirty="0"/>
          </a:p>
          <a:p>
            <a:endParaRPr lang="en-US" dirty="0"/>
          </a:p>
        </p:txBody>
      </p:sp>
    </p:spTree>
    <p:extLst>
      <p:ext uri="{BB962C8B-B14F-4D97-AF65-F5344CB8AC3E}">
        <p14:creationId xmlns:p14="http://schemas.microsoft.com/office/powerpoint/2010/main" val="15101439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Organic</Template>
  <TotalTime>377</TotalTime>
  <Words>486</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Garamond</vt:lpstr>
      <vt:lpstr>TT Norms W05 Regular</vt:lpstr>
      <vt:lpstr>Organic</vt:lpstr>
      <vt:lpstr>FLIPAKART REVIEW SENTIMENTAL ANALYSIS USING PYTHON</vt:lpstr>
      <vt:lpstr>Agenda</vt:lpstr>
      <vt:lpstr>What is Sentimental Analysis </vt:lpstr>
      <vt:lpstr>Why use Sentimental Analysis?</vt:lpstr>
      <vt:lpstr>Flipkart Review Sentimental Analysis Using Python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Samiya Sadiq</dc:creator>
  <cp:lastModifiedBy>MUHAMMAD FARAAZ SADIQ</cp:lastModifiedBy>
  <cp:revision>2</cp:revision>
  <dcterms:created xsi:type="dcterms:W3CDTF">2023-01-13T14:04:11Z</dcterms:created>
  <dcterms:modified xsi:type="dcterms:W3CDTF">2023-01-15T16:03:50Z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