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98" r:id="rId5"/>
    <p:sldId id="283" r:id="rId6"/>
    <p:sldId id="301" r:id="rId7"/>
    <p:sldId id="306" r:id="rId8"/>
    <p:sldId id="309" r:id="rId9"/>
    <p:sldId id="297" r:id="rId10"/>
    <p:sldId id="292" r:id="rId11"/>
    <p:sldId id="284" r:id="rId12"/>
    <p:sldId id="312" r:id="rId13"/>
    <p:sldId id="313" r:id="rId14"/>
    <p:sldId id="314" r:id="rId15"/>
    <p:sldId id="315" r:id="rId16"/>
    <p:sldId id="316" r:id="rId17"/>
    <p:sldId id="317" r:id="rId18"/>
    <p:sldId id="311" r:id="rId19"/>
    <p:sldId id="293" r:id="rId20"/>
    <p:sldId id="294" r:id="rId21"/>
    <p:sldId id="310"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3032E8-9480-476F-991A-51385F3F89E1}" v="26" dt="2024-09-03T14:57:17.928"/>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07" autoAdjust="0"/>
    <p:restoredTop sz="94712" autoAdjust="0"/>
  </p:normalViewPr>
  <p:slideViewPr>
    <p:cSldViewPr snapToGrid="0">
      <p:cViewPr varScale="1">
        <p:scale>
          <a:sx n="82" d="100"/>
          <a:sy n="82" d="100"/>
        </p:scale>
        <p:origin x="677" y="7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9/8/2024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9/8/2024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er Slide 2">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deepai.org/" TargetMode="External"/><Relationship Id="rId2" Type="http://schemas.openxmlformats.org/officeDocument/2006/relationships/image" Target="../media/image9.png"/><Relationship Id="rId1" Type="http://schemas.openxmlformats.org/officeDocument/2006/relationships/slideLayout" Target="../slideLayouts/slideLayout16.xml"/><Relationship Id="rId5" Type="http://schemas.openxmlformats.org/officeDocument/2006/relationships/hyperlink" Target="https://www.linkedin.com/company/deepai" TargetMode="External"/><Relationship Id="rId4" Type="http://schemas.openxmlformats.org/officeDocument/2006/relationships/hyperlink" Target="https://twitter.com/DeepAI"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0" name="Picture 6" descr="How Zomato Helps Restaurants Cut Down Operational Costs? |"/>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9287" r="9287"/>
          <a:stretch>
            <a:fillRect/>
          </a:stretch>
        </p:blipFill>
        <p:spPr bwMode="auto">
          <a:xfrm>
            <a:off x="0" y="0"/>
            <a:ext cx="9780588" cy="68040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244862" y="3024554"/>
            <a:ext cx="4431323" cy="1047794"/>
          </a:xfrm>
        </p:spPr>
        <p:txBody>
          <a:bodyPr/>
          <a:lstStyle/>
          <a:p>
            <a:r>
              <a:rPr lang="en-US" sz="6600" dirty="0"/>
              <a:t>Restaurants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8651631" y="4061038"/>
            <a:ext cx="3540367" cy="904857"/>
          </a:xfrm>
          <a:solidFill>
            <a:schemeClr val="bg2">
              <a:lumMod val="25000"/>
              <a:alpha val="80000"/>
            </a:schemeClr>
          </a:solidFill>
        </p:spPr>
        <p:txBody>
          <a:bodyPr/>
          <a:lstStyle/>
          <a:p>
            <a:pPr>
              <a:lnSpc>
                <a:spcPct val="100000"/>
              </a:lnSpc>
            </a:pPr>
            <a:r>
              <a:rPr lang="en-US" dirty="0"/>
              <a:t>Shaik Samiya Shireen</a:t>
            </a:r>
          </a:p>
          <a:p>
            <a:pPr>
              <a:lnSpc>
                <a:spcPct val="100000"/>
              </a:lnSpc>
            </a:pPr>
            <a:r>
              <a:rPr lang="en-US" dirty="0"/>
              <a:t>19/07/2024</a:t>
            </a:r>
          </a:p>
          <a:p>
            <a:endParaRPr lang="en-US" dirty="0"/>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5012-9540-D125-32EE-3B77B9C768BB}"/>
              </a:ext>
            </a:extLst>
          </p:cNvPr>
          <p:cNvSpPr>
            <a:spLocks noGrp="1"/>
          </p:cNvSpPr>
          <p:nvPr>
            <p:ph type="title"/>
          </p:nvPr>
        </p:nvSpPr>
        <p:spPr>
          <a:xfrm>
            <a:off x="420000" y="267382"/>
            <a:ext cx="11340000" cy="432000"/>
          </a:xfrm>
        </p:spPr>
        <p:txBody>
          <a:bodyPr/>
          <a:lstStyle/>
          <a:p>
            <a:pPr algn="ctr"/>
            <a:r>
              <a:rPr lang="en-US" dirty="0">
                <a:latin typeface="+mn-lt"/>
              </a:rPr>
              <a:t>Average of Votes: A Comparative Analysis</a:t>
            </a:r>
            <a:endParaRPr lang="en-IN" dirty="0">
              <a:latin typeface="+mn-lt"/>
            </a:endParaRPr>
          </a:p>
        </p:txBody>
      </p:sp>
      <p:sp>
        <p:nvSpPr>
          <p:cNvPr id="4" name="Slide Number Placeholder 3">
            <a:extLst>
              <a:ext uri="{FF2B5EF4-FFF2-40B4-BE49-F238E27FC236}">
                <a16:creationId xmlns:a16="http://schemas.microsoft.com/office/drawing/2014/main" id="{25A58F2B-3C8F-D404-BA44-90EB257FDC0F}"/>
              </a:ext>
            </a:extLst>
          </p:cNvPr>
          <p:cNvSpPr>
            <a:spLocks noGrp="1"/>
          </p:cNvSpPr>
          <p:nvPr>
            <p:ph type="sldNum" sz="quarter" idx="33"/>
          </p:nvPr>
        </p:nvSpPr>
        <p:spPr/>
        <p:txBody>
          <a:bodyPr/>
          <a:lstStyle/>
          <a:p>
            <a:fld id="{19B51A1E-902D-48AF-9020-955120F399B6}" type="slidenum">
              <a:rPr lang="en-US" noProof="0" smtClean="0"/>
              <a:pPr/>
              <a:t>10</a:t>
            </a:fld>
            <a:endParaRPr lang="en-US" noProof="0" dirty="0"/>
          </a:p>
        </p:txBody>
      </p:sp>
      <p:sp>
        <p:nvSpPr>
          <p:cNvPr id="6" name="Content Placeholder 5">
            <a:extLst>
              <a:ext uri="{FF2B5EF4-FFF2-40B4-BE49-F238E27FC236}">
                <a16:creationId xmlns:a16="http://schemas.microsoft.com/office/drawing/2014/main" id="{5E3EFE84-B282-0214-5180-3FB908C72798}"/>
              </a:ext>
            </a:extLst>
          </p:cNvPr>
          <p:cNvSpPr>
            <a:spLocks noGrp="1"/>
          </p:cNvSpPr>
          <p:nvPr>
            <p:ph sz="half" idx="1"/>
          </p:nvPr>
        </p:nvSpPr>
        <p:spPr>
          <a:xfrm>
            <a:off x="6311885" y="1131382"/>
            <a:ext cx="5448115" cy="5169713"/>
          </a:xfrm>
        </p:spPr>
        <p:txBody>
          <a:bodyPr/>
          <a:lstStyle/>
          <a:p>
            <a:pPr marL="0" indent="0">
              <a:buNone/>
            </a:pPr>
            <a:r>
              <a:rPr lang="en-US" b="1" dirty="0"/>
              <a:t>Insights:</a:t>
            </a:r>
            <a:endParaRPr lang="en-US" dirty="0"/>
          </a:p>
          <a:p>
            <a:r>
              <a:rPr lang="en-US" dirty="0"/>
              <a:t>Indonesia, United Arab Emirates, USA, Turkey and Philippines have high average votes, indicating a strong demand for restaurants in these countries.</a:t>
            </a:r>
          </a:p>
          <a:p>
            <a:r>
              <a:rPr lang="en-US" dirty="0"/>
              <a:t>Consider opening restaurants in these countries to capitalize on the existing demand.</a:t>
            </a:r>
          </a:p>
          <a:p>
            <a:r>
              <a:rPr lang="en-US" dirty="0"/>
              <a:t>Remaining countries have low average votes, indicating a lower demand for restaurants.</a:t>
            </a:r>
          </a:p>
          <a:p>
            <a:pPr marL="0" indent="0">
              <a:buNone/>
            </a:pPr>
            <a:r>
              <a:rPr lang="en-US" b="1" dirty="0"/>
              <a:t>Recommendations:</a:t>
            </a:r>
          </a:p>
          <a:p>
            <a:r>
              <a:rPr lang="en-US" dirty="0"/>
              <a:t>As high average votes, we can consider opening high-end restaurants that cater to the affluent population.</a:t>
            </a:r>
          </a:p>
          <a:p>
            <a:r>
              <a:rPr lang="en-US" dirty="0"/>
              <a:t> Focus on catering to local tastes and preferences, incorporating traditional flavors and ingredients into your menu.</a:t>
            </a:r>
          </a:p>
          <a:p>
            <a:r>
              <a:rPr lang="en-US" dirty="0"/>
              <a:t>Invest in quality food and service: Invest in high-quality ingredients, cooking techniques, and exceptional service to maintain customer satisfaction.</a:t>
            </a:r>
          </a:p>
        </p:txBody>
      </p:sp>
      <p:sp>
        <p:nvSpPr>
          <p:cNvPr id="10" name="Rectangle 9">
            <a:extLst>
              <a:ext uri="{FF2B5EF4-FFF2-40B4-BE49-F238E27FC236}">
                <a16:creationId xmlns:a16="http://schemas.microsoft.com/office/drawing/2014/main" id="{55BE6279-DB21-1BFD-98AF-C7F7542ADAB2}"/>
              </a:ext>
              <a:ext uri="{C183D7F6-B498-43B3-948B-1728B52AA6E4}">
                <adec:decorative xmlns:adec="http://schemas.microsoft.com/office/drawing/2017/decorative" val="1"/>
              </a:ext>
            </a:extLst>
          </p:cNvPr>
          <p:cNvSpPr/>
          <p:nvPr/>
        </p:nvSpPr>
        <p:spPr>
          <a:xfrm>
            <a:off x="10207824" y="699382"/>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12" name="Picture 11">
            <a:extLst>
              <a:ext uri="{FF2B5EF4-FFF2-40B4-BE49-F238E27FC236}">
                <a16:creationId xmlns:a16="http://schemas.microsoft.com/office/drawing/2014/main" id="{C6A21398-F53B-3E17-763C-7564E79C262A}"/>
              </a:ext>
            </a:extLst>
          </p:cNvPr>
          <p:cNvPicPr>
            <a:picLocks noChangeAspect="1"/>
          </p:cNvPicPr>
          <p:nvPr/>
        </p:nvPicPr>
        <p:blipFill rotWithShape="1">
          <a:blip r:embed="rId2"/>
          <a:srcRect l="38801" t="39361" r="28367" b="24223"/>
          <a:stretch/>
        </p:blipFill>
        <p:spPr>
          <a:xfrm>
            <a:off x="1021896" y="1943449"/>
            <a:ext cx="4858220" cy="31717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6884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AE7DF1-2CFA-FFAB-249B-2CFDD2B7DBCB}"/>
              </a:ext>
            </a:extLst>
          </p:cNvPr>
          <p:cNvSpPr>
            <a:spLocks noGrp="1"/>
          </p:cNvSpPr>
          <p:nvPr>
            <p:ph type="sldNum" sz="quarter" idx="33"/>
          </p:nvPr>
        </p:nvSpPr>
        <p:spPr/>
        <p:txBody>
          <a:bodyPr/>
          <a:lstStyle/>
          <a:p>
            <a:fld id="{19B51A1E-902D-48AF-9020-955120F399B6}" type="slidenum">
              <a:rPr lang="en-US" noProof="0" smtClean="0"/>
              <a:pPr/>
              <a:t>11</a:t>
            </a:fld>
            <a:endParaRPr lang="en-US" noProof="0" dirty="0"/>
          </a:p>
        </p:txBody>
      </p:sp>
      <p:sp>
        <p:nvSpPr>
          <p:cNvPr id="6" name="Content Placeholder 5">
            <a:extLst>
              <a:ext uri="{FF2B5EF4-FFF2-40B4-BE49-F238E27FC236}">
                <a16:creationId xmlns:a16="http://schemas.microsoft.com/office/drawing/2014/main" id="{C296EFC5-96D3-A578-7F7C-EF96D35A9140}"/>
              </a:ext>
            </a:extLst>
          </p:cNvPr>
          <p:cNvSpPr>
            <a:spLocks noGrp="1"/>
          </p:cNvSpPr>
          <p:nvPr>
            <p:ph sz="half" idx="1"/>
          </p:nvPr>
        </p:nvSpPr>
        <p:spPr>
          <a:xfrm>
            <a:off x="420000" y="778377"/>
            <a:ext cx="6416670" cy="6270628"/>
          </a:xfrm>
        </p:spPr>
        <p:txBody>
          <a:bodyPr/>
          <a:lstStyle/>
          <a:p>
            <a:pPr marL="0" indent="0">
              <a:buNone/>
            </a:pPr>
            <a:r>
              <a:rPr lang="en-US" b="1" dirty="0"/>
              <a:t>Insights:</a:t>
            </a:r>
            <a:endParaRPr lang="en-US" dirty="0"/>
          </a:p>
          <a:p>
            <a:r>
              <a:rPr lang="en-US" dirty="0"/>
              <a:t> With over 8652 restaurants offering both amenities, India has the largest number of restaurants with these options. This is likely due to its large population and growing demand for convenience.</a:t>
            </a:r>
          </a:p>
          <a:p>
            <a:r>
              <a:rPr lang="en-US" dirty="0"/>
              <a:t>With over 434 restaurants offering both amenities, the US has a significant number of restaurants with these options, particularly in urban areas.</a:t>
            </a:r>
          </a:p>
          <a:p>
            <a:r>
              <a:rPr lang="en-US" dirty="0"/>
              <a:t>With over 60 restaurants offering both amenities, Brazil has a smaller but still significant number of restaurants with these options, particularly in cities like Rio de Janeiro and São Paulo.</a:t>
            </a:r>
          </a:p>
          <a:p>
            <a:pPr marL="0" indent="0">
              <a:buNone/>
            </a:pPr>
            <a:r>
              <a:rPr lang="en-US" b="1" dirty="0"/>
              <a:t>Recommendations:</a:t>
            </a:r>
          </a:p>
          <a:p>
            <a:r>
              <a:rPr lang="en-US" dirty="0"/>
              <a:t>Invest in online delivery infrastructure to reach new customers and increase revenue.</a:t>
            </a:r>
          </a:p>
          <a:p>
            <a:r>
              <a:rPr lang="en-US" dirty="0"/>
              <a:t>Develop targeted marketing campaigns to promote table booking and online delivery options to customers who may not be aware of them.</a:t>
            </a:r>
          </a:p>
          <a:p>
            <a:r>
              <a:rPr lang="en-US" dirty="0"/>
              <a:t>Consider expanding into new markets where online delivery and table booking options are not yet widely available.</a:t>
            </a:r>
          </a:p>
        </p:txBody>
      </p:sp>
      <p:sp>
        <p:nvSpPr>
          <p:cNvPr id="8" name="Title 7">
            <a:extLst>
              <a:ext uri="{FF2B5EF4-FFF2-40B4-BE49-F238E27FC236}">
                <a16:creationId xmlns:a16="http://schemas.microsoft.com/office/drawing/2014/main" id="{47D1179C-BB1C-755E-087C-E7B4F16EB6EA}"/>
              </a:ext>
            </a:extLst>
          </p:cNvPr>
          <p:cNvSpPr>
            <a:spLocks noGrp="1"/>
          </p:cNvSpPr>
          <p:nvPr>
            <p:ph type="title"/>
          </p:nvPr>
        </p:nvSpPr>
        <p:spPr>
          <a:xfrm>
            <a:off x="852000" y="346377"/>
            <a:ext cx="11340000" cy="432000"/>
          </a:xfrm>
        </p:spPr>
        <p:txBody>
          <a:bodyPr/>
          <a:lstStyle/>
          <a:p>
            <a:pPr algn="ctr"/>
            <a:r>
              <a:rPr lang="en-US" sz="2800" dirty="0">
                <a:latin typeface="+mn-lt"/>
              </a:rPr>
              <a:t>Global Restaurant Landscape: Table Booking and Online Delivery</a:t>
            </a:r>
            <a:br>
              <a:rPr lang="en-US" sz="2800" dirty="0">
                <a:latin typeface="+mn-lt"/>
              </a:rPr>
            </a:br>
            <a:endParaRPr lang="en-IN" sz="2800" dirty="0">
              <a:latin typeface="+mn-lt"/>
            </a:endParaRPr>
          </a:p>
        </p:txBody>
      </p:sp>
      <p:sp>
        <p:nvSpPr>
          <p:cNvPr id="10" name="Rectangle 9">
            <a:extLst>
              <a:ext uri="{FF2B5EF4-FFF2-40B4-BE49-F238E27FC236}">
                <a16:creationId xmlns:a16="http://schemas.microsoft.com/office/drawing/2014/main" id="{F3566CD3-B747-377B-136B-A585F8877EED}"/>
              </a:ext>
              <a:ext uri="{C183D7F6-B498-43B3-948B-1728B52AA6E4}">
                <adec:decorative xmlns:adec="http://schemas.microsoft.com/office/drawing/2017/decorative" val="1"/>
              </a:ext>
            </a:extLst>
          </p:cNvPr>
          <p:cNvSpPr/>
          <p:nvPr/>
        </p:nvSpPr>
        <p:spPr>
          <a:xfrm>
            <a:off x="0" y="56237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12" name="Picture 11">
            <a:extLst>
              <a:ext uri="{FF2B5EF4-FFF2-40B4-BE49-F238E27FC236}">
                <a16:creationId xmlns:a16="http://schemas.microsoft.com/office/drawing/2014/main" id="{8B69B14B-BCE3-7830-AE6B-A6D7CA435A2D}"/>
              </a:ext>
            </a:extLst>
          </p:cNvPr>
          <p:cNvPicPr>
            <a:picLocks noChangeAspect="1"/>
          </p:cNvPicPr>
          <p:nvPr/>
        </p:nvPicPr>
        <p:blipFill rotWithShape="1">
          <a:blip r:embed="rId2"/>
          <a:srcRect l="42129" t="46872" r="27319" b="19975"/>
          <a:stretch/>
        </p:blipFill>
        <p:spPr>
          <a:xfrm>
            <a:off x="7084651" y="2090057"/>
            <a:ext cx="4803061" cy="32750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5531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B271-3907-91BC-8F10-B7FEE0339540}"/>
              </a:ext>
            </a:extLst>
          </p:cNvPr>
          <p:cNvSpPr>
            <a:spLocks noGrp="1"/>
          </p:cNvSpPr>
          <p:nvPr>
            <p:ph type="title"/>
          </p:nvPr>
        </p:nvSpPr>
        <p:spPr>
          <a:xfrm>
            <a:off x="354562" y="231553"/>
            <a:ext cx="10985437" cy="432000"/>
          </a:xfrm>
        </p:spPr>
        <p:txBody>
          <a:bodyPr/>
          <a:lstStyle/>
          <a:p>
            <a:pPr algn="ctr"/>
            <a:r>
              <a:rPr lang="en-IN" dirty="0">
                <a:latin typeface="+mn-lt"/>
              </a:rPr>
              <a:t>Top 10 Restaurant Cuisines</a:t>
            </a:r>
          </a:p>
        </p:txBody>
      </p:sp>
      <p:sp>
        <p:nvSpPr>
          <p:cNvPr id="4" name="Slide Number Placeholder 3">
            <a:extLst>
              <a:ext uri="{FF2B5EF4-FFF2-40B4-BE49-F238E27FC236}">
                <a16:creationId xmlns:a16="http://schemas.microsoft.com/office/drawing/2014/main" id="{BD969247-C5A6-C8DF-9BA4-5C4E1F7A5752}"/>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sp>
        <p:nvSpPr>
          <p:cNvPr id="6" name="Content Placeholder 5">
            <a:extLst>
              <a:ext uri="{FF2B5EF4-FFF2-40B4-BE49-F238E27FC236}">
                <a16:creationId xmlns:a16="http://schemas.microsoft.com/office/drawing/2014/main" id="{461E38A4-8845-7B7D-937A-671AF3BC1BAA}"/>
              </a:ext>
            </a:extLst>
          </p:cNvPr>
          <p:cNvSpPr>
            <a:spLocks noGrp="1"/>
          </p:cNvSpPr>
          <p:nvPr>
            <p:ph sz="half" idx="1"/>
          </p:nvPr>
        </p:nvSpPr>
        <p:spPr>
          <a:xfrm>
            <a:off x="5234472" y="1007250"/>
            <a:ext cx="6438123" cy="5720373"/>
          </a:xfrm>
        </p:spPr>
        <p:txBody>
          <a:bodyPr/>
          <a:lstStyle/>
          <a:p>
            <a:pPr marL="0" indent="0">
              <a:buNone/>
            </a:pPr>
            <a:r>
              <a:rPr lang="en-US" b="1" dirty="0"/>
              <a:t>Insights:</a:t>
            </a:r>
          </a:p>
          <a:p>
            <a:r>
              <a:rPr lang="en-US" dirty="0"/>
              <a:t>North Indian: High demand for traditional dishes like biryani and tandoori chicken.</a:t>
            </a:r>
          </a:p>
          <a:p>
            <a:r>
              <a:rPr lang="en-US" dirty="0"/>
              <a:t>Chinese: Growing popularity of fusion cuisine and take-out options.</a:t>
            </a:r>
          </a:p>
          <a:p>
            <a:r>
              <a:rPr lang="en-US" dirty="0"/>
              <a:t>Fast Food: High demand for quick and affordable meals.</a:t>
            </a:r>
          </a:p>
          <a:p>
            <a:r>
              <a:rPr lang="en-US" dirty="0"/>
              <a:t>North Indian, Mughlai: Blend of traditional and modern flavors.</a:t>
            </a:r>
          </a:p>
          <a:p>
            <a:r>
              <a:rPr lang="en-US" dirty="0"/>
              <a:t>Cafe: Focus on specialty coffee and baked goods.</a:t>
            </a:r>
          </a:p>
          <a:p>
            <a:pPr marL="0" indent="0">
              <a:buNone/>
            </a:pPr>
            <a:r>
              <a:rPr lang="en-US" b="1" dirty="0"/>
              <a:t>Recommendations:</a:t>
            </a:r>
          </a:p>
          <a:p>
            <a:r>
              <a:rPr lang="en-US" dirty="0"/>
              <a:t>Restaurants should consider offering a mix of traditional and modern dishes to cater to diverse tastes.</a:t>
            </a:r>
          </a:p>
          <a:p>
            <a:r>
              <a:rPr lang="en-US" dirty="0"/>
              <a:t>Traditional cuisines like North Indian and Chinese are still in high demand and Fast Food chains are adapting to changing consumer preferences.</a:t>
            </a:r>
          </a:p>
          <a:p>
            <a:r>
              <a:rPr lang="en-US" dirty="0"/>
              <a:t>Invest in marketing and advertising campaigns to promote specific cuisines.</a:t>
            </a:r>
          </a:p>
          <a:p>
            <a:endParaRPr lang="en-US" dirty="0"/>
          </a:p>
          <a:p>
            <a:pPr marL="0" indent="0">
              <a:buNone/>
            </a:pPr>
            <a:endParaRPr lang="en-IN" b="1" dirty="0"/>
          </a:p>
        </p:txBody>
      </p:sp>
      <p:sp>
        <p:nvSpPr>
          <p:cNvPr id="7" name="Rectangle 6">
            <a:extLst>
              <a:ext uri="{FF2B5EF4-FFF2-40B4-BE49-F238E27FC236}">
                <a16:creationId xmlns:a16="http://schemas.microsoft.com/office/drawing/2014/main" id="{28C507F1-2C28-282A-96A6-1DE588039FE4}"/>
              </a:ext>
              <a:ext uri="{C183D7F6-B498-43B3-948B-1728B52AA6E4}">
                <adec:decorative xmlns:adec="http://schemas.microsoft.com/office/drawing/2017/decorative" val="1"/>
              </a:ext>
            </a:extLst>
          </p:cNvPr>
          <p:cNvSpPr/>
          <p:nvPr/>
        </p:nvSpPr>
        <p:spPr>
          <a:xfrm>
            <a:off x="10207825" y="72057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9" name="Picture 8">
            <a:extLst>
              <a:ext uri="{FF2B5EF4-FFF2-40B4-BE49-F238E27FC236}">
                <a16:creationId xmlns:a16="http://schemas.microsoft.com/office/drawing/2014/main" id="{4F60C750-E705-74A1-C000-A5C20D1D20A4}"/>
              </a:ext>
            </a:extLst>
          </p:cNvPr>
          <p:cNvPicPr>
            <a:picLocks noChangeAspect="1"/>
          </p:cNvPicPr>
          <p:nvPr/>
        </p:nvPicPr>
        <p:blipFill rotWithShape="1">
          <a:blip r:embed="rId2"/>
          <a:srcRect l="21963" t="9846" r="30398" b="7589"/>
          <a:stretch/>
        </p:blipFill>
        <p:spPr>
          <a:xfrm>
            <a:off x="1324947" y="1254781"/>
            <a:ext cx="2733869" cy="43484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8062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F8A0-C67A-C923-3120-C3776A053CD8}"/>
              </a:ext>
            </a:extLst>
          </p:cNvPr>
          <p:cNvSpPr>
            <a:spLocks noGrp="1"/>
          </p:cNvSpPr>
          <p:nvPr>
            <p:ph type="title"/>
          </p:nvPr>
        </p:nvSpPr>
        <p:spPr>
          <a:xfrm>
            <a:off x="2615364" y="357675"/>
            <a:ext cx="7946889" cy="409403"/>
          </a:xfrm>
        </p:spPr>
        <p:txBody>
          <a:bodyPr/>
          <a:lstStyle/>
          <a:p>
            <a:pPr algn="ctr"/>
            <a:r>
              <a:rPr lang="en-IN" dirty="0">
                <a:latin typeface="+mn-lt"/>
              </a:rPr>
              <a:t>Restaurant Price Range Distribution Globally</a:t>
            </a:r>
          </a:p>
        </p:txBody>
      </p:sp>
      <p:sp>
        <p:nvSpPr>
          <p:cNvPr id="4" name="Slide Number Placeholder 3">
            <a:extLst>
              <a:ext uri="{FF2B5EF4-FFF2-40B4-BE49-F238E27FC236}">
                <a16:creationId xmlns:a16="http://schemas.microsoft.com/office/drawing/2014/main" id="{BCD598BD-6F34-F2FA-A884-86A5140A3083}"/>
              </a:ext>
            </a:extLst>
          </p:cNvPr>
          <p:cNvSpPr>
            <a:spLocks noGrp="1"/>
          </p:cNvSpPr>
          <p:nvPr>
            <p:ph type="sldNum" sz="quarter" idx="33"/>
          </p:nvPr>
        </p:nvSpPr>
        <p:spPr/>
        <p:txBody>
          <a:bodyPr/>
          <a:lstStyle/>
          <a:p>
            <a:fld id="{19B51A1E-902D-48AF-9020-955120F399B6}" type="slidenum">
              <a:rPr lang="en-US" noProof="0" smtClean="0"/>
              <a:pPr/>
              <a:t>13</a:t>
            </a:fld>
            <a:endParaRPr lang="en-US" noProof="0" dirty="0"/>
          </a:p>
        </p:txBody>
      </p:sp>
      <p:sp>
        <p:nvSpPr>
          <p:cNvPr id="6" name="Content Placeholder 5">
            <a:extLst>
              <a:ext uri="{FF2B5EF4-FFF2-40B4-BE49-F238E27FC236}">
                <a16:creationId xmlns:a16="http://schemas.microsoft.com/office/drawing/2014/main" id="{30E3734A-83DF-FA38-6FE5-FF265995388F}"/>
              </a:ext>
            </a:extLst>
          </p:cNvPr>
          <p:cNvSpPr>
            <a:spLocks noGrp="1"/>
          </p:cNvSpPr>
          <p:nvPr>
            <p:ph sz="half" idx="1"/>
          </p:nvPr>
        </p:nvSpPr>
        <p:spPr>
          <a:xfrm>
            <a:off x="329363" y="857427"/>
            <a:ext cx="6696589" cy="5642898"/>
          </a:xfrm>
        </p:spPr>
        <p:txBody>
          <a:bodyPr/>
          <a:lstStyle/>
          <a:p>
            <a:pPr marL="0" indent="0">
              <a:buNone/>
            </a:pPr>
            <a:r>
              <a:rPr lang="en-US" b="1" dirty="0"/>
              <a:t>Insights:</a:t>
            </a:r>
          </a:p>
          <a:p>
            <a:r>
              <a:rPr lang="en-US" dirty="0"/>
              <a:t>With over 8,500 restaurants, India is far ahead of the other countries in terms of the number of restaurants. This could be due to its large population and diverse culinary landscape.</a:t>
            </a:r>
          </a:p>
          <a:p>
            <a:r>
              <a:rPr lang="en-US" dirty="0"/>
              <a:t>Countries like Indonesia, Philippines, Singapore, and Turkey are also well-represented on the list, indicating a strong presence of restaurants in the Asia-Pacific region.</a:t>
            </a:r>
          </a:p>
          <a:p>
            <a:r>
              <a:rPr lang="en-US" dirty="0"/>
              <a:t>The data suggests that there is a diverse range of restaurant types represented, including fast food, casual dining, and fine dining options.</a:t>
            </a:r>
          </a:p>
          <a:p>
            <a:pPr marL="0" indent="0">
              <a:buNone/>
            </a:pPr>
            <a:r>
              <a:rPr lang="en-US" b="1" dirty="0"/>
              <a:t>Recommendations:</a:t>
            </a:r>
          </a:p>
          <a:p>
            <a:r>
              <a:rPr lang="en-US" dirty="0"/>
              <a:t>Countries like India, Indonesia, and the Philippines are growing rapidly, and there may be opportunities to expand into these markets.</a:t>
            </a:r>
          </a:p>
          <a:p>
            <a:r>
              <a:rPr lang="en-US" dirty="0"/>
              <a:t>With the diverse range of restaurant types represented, it may be beneficial to focus on diversifying menu offerings to cater to a wider range of tastes and preferences.</a:t>
            </a:r>
          </a:p>
          <a:p>
            <a:r>
              <a:rPr lang="en-US" dirty="0"/>
              <a:t>With the increasing popularity of online ordering and delivery, investing in technology and digital platforms may be essential to stay competitive in the market.</a:t>
            </a:r>
            <a:endParaRPr lang="en-US" b="1" dirty="0"/>
          </a:p>
          <a:p>
            <a:pPr marL="0" indent="0">
              <a:buNone/>
            </a:pPr>
            <a:endParaRPr lang="en-IN" dirty="0"/>
          </a:p>
        </p:txBody>
      </p:sp>
      <p:sp>
        <p:nvSpPr>
          <p:cNvPr id="7" name="Rectangle 6">
            <a:extLst>
              <a:ext uri="{FF2B5EF4-FFF2-40B4-BE49-F238E27FC236}">
                <a16:creationId xmlns:a16="http://schemas.microsoft.com/office/drawing/2014/main" id="{CCFEF69A-196B-33BF-D237-A9D80BC643FB}"/>
              </a:ext>
              <a:ext uri="{C183D7F6-B498-43B3-948B-1728B52AA6E4}">
                <adec:decorative xmlns:adec="http://schemas.microsoft.com/office/drawing/2017/decorative" val="1"/>
              </a:ext>
            </a:extLst>
          </p:cNvPr>
          <p:cNvSpPr/>
          <p:nvPr/>
        </p:nvSpPr>
        <p:spPr>
          <a:xfrm>
            <a:off x="0" y="56237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9" name="Picture 8">
            <a:extLst>
              <a:ext uri="{FF2B5EF4-FFF2-40B4-BE49-F238E27FC236}">
                <a16:creationId xmlns:a16="http://schemas.microsoft.com/office/drawing/2014/main" id="{F9AF4F2E-10E0-00C5-E18D-11703B874E0E}"/>
              </a:ext>
            </a:extLst>
          </p:cNvPr>
          <p:cNvPicPr>
            <a:picLocks noChangeAspect="1"/>
          </p:cNvPicPr>
          <p:nvPr/>
        </p:nvPicPr>
        <p:blipFill rotWithShape="1">
          <a:blip r:embed="rId2"/>
          <a:srcRect l="15216" t="14623" r="23621" b="16245"/>
          <a:stretch/>
        </p:blipFill>
        <p:spPr>
          <a:xfrm>
            <a:off x="7203233" y="2202024"/>
            <a:ext cx="4659404" cy="30044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8924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7B418-5A1D-F087-44A1-C75DF26FD484}"/>
              </a:ext>
            </a:extLst>
          </p:cNvPr>
          <p:cNvSpPr>
            <a:spLocks noGrp="1"/>
          </p:cNvSpPr>
          <p:nvPr>
            <p:ph type="title"/>
          </p:nvPr>
        </p:nvSpPr>
        <p:spPr>
          <a:xfrm>
            <a:off x="420000" y="230937"/>
            <a:ext cx="11340000" cy="432000"/>
          </a:xfrm>
        </p:spPr>
        <p:txBody>
          <a:bodyPr/>
          <a:lstStyle/>
          <a:p>
            <a:pPr algn="ctr"/>
            <a:r>
              <a:rPr lang="en-US" dirty="0">
                <a:latin typeface="+mn-lt"/>
              </a:rPr>
              <a:t>Pricing Insights: A Global Restaurant Analysis</a:t>
            </a:r>
            <a:endParaRPr lang="en-IN" dirty="0">
              <a:latin typeface="+mn-lt"/>
            </a:endParaRPr>
          </a:p>
        </p:txBody>
      </p:sp>
      <p:sp>
        <p:nvSpPr>
          <p:cNvPr id="4" name="Slide Number Placeholder 3">
            <a:extLst>
              <a:ext uri="{FF2B5EF4-FFF2-40B4-BE49-F238E27FC236}">
                <a16:creationId xmlns:a16="http://schemas.microsoft.com/office/drawing/2014/main" id="{F25D3E86-1A77-90CE-976F-534D811D93A1}"/>
              </a:ext>
            </a:extLst>
          </p:cNvPr>
          <p:cNvSpPr>
            <a:spLocks noGrp="1"/>
          </p:cNvSpPr>
          <p:nvPr>
            <p:ph type="sldNum" sz="quarter" idx="33"/>
          </p:nvPr>
        </p:nvSpPr>
        <p:spPr/>
        <p:txBody>
          <a:bodyPr/>
          <a:lstStyle/>
          <a:p>
            <a:fld id="{19B51A1E-902D-48AF-9020-955120F399B6}" type="slidenum">
              <a:rPr lang="en-US" noProof="0" smtClean="0"/>
              <a:pPr/>
              <a:t>14</a:t>
            </a:fld>
            <a:endParaRPr lang="en-US" noProof="0" dirty="0"/>
          </a:p>
        </p:txBody>
      </p:sp>
      <p:sp>
        <p:nvSpPr>
          <p:cNvPr id="6" name="Content Placeholder 5">
            <a:extLst>
              <a:ext uri="{FF2B5EF4-FFF2-40B4-BE49-F238E27FC236}">
                <a16:creationId xmlns:a16="http://schemas.microsoft.com/office/drawing/2014/main" id="{363694AE-00D6-4EF6-D8DA-7ACC95189D9E}"/>
              </a:ext>
            </a:extLst>
          </p:cNvPr>
          <p:cNvSpPr>
            <a:spLocks noGrp="1"/>
          </p:cNvSpPr>
          <p:nvPr>
            <p:ph sz="half" idx="1"/>
          </p:nvPr>
        </p:nvSpPr>
        <p:spPr>
          <a:xfrm>
            <a:off x="5364783" y="1007250"/>
            <a:ext cx="6304703" cy="5713936"/>
          </a:xfrm>
        </p:spPr>
        <p:txBody>
          <a:bodyPr/>
          <a:lstStyle/>
          <a:p>
            <a:pPr marL="0" indent="0">
              <a:buNone/>
            </a:pPr>
            <a:r>
              <a:rPr lang="en-US" b="1" dirty="0"/>
              <a:t>Insights:</a:t>
            </a:r>
            <a:endParaRPr lang="en-US" dirty="0"/>
          </a:p>
          <a:p>
            <a:r>
              <a:rPr lang="en-US" dirty="0"/>
              <a:t>Countries like India, Indonesia, Philippines, and Singapore have a high average cost for two, indicating that they may have more expensive dining options compared to other regions.</a:t>
            </a:r>
          </a:p>
          <a:p>
            <a:r>
              <a:rPr lang="en-US" dirty="0"/>
              <a:t>Countries like Canada, United Kingdom, and United States of America have a relatively low average cost for two, indicating that they may have more affordable dining options compared to other regions.</a:t>
            </a:r>
          </a:p>
          <a:p>
            <a:pPr marL="0" indent="0">
              <a:buNone/>
            </a:pPr>
            <a:r>
              <a:rPr lang="en-US" b="1" dirty="0"/>
              <a:t>Recommendations:</a:t>
            </a:r>
          </a:p>
          <a:p>
            <a:r>
              <a:rPr lang="en-US" dirty="0"/>
              <a:t>Target high-end diners in India and Indonesia as it may be beneficial who are willing to spend more on dining experiences.</a:t>
            </a:r>
          </a:p>
          <a:p>
            <a:r>
              <a:rPr lang="en-US" dirty="0"/>
              <a:t>To cater to a wider range of customers in Asia-Pacific, we can include menu offerings and more affordable options or promotions that appeal to a broader audience.</a:t>
            </a:r>
          </a:p>
          <a:p>
            <a:r>
              <a:rPr lang="en-US" dirty="0"/>
              <a:t>Focus on sustainability and environmental friendliness to appeal to customers who are concerned about these issues.</a:t>
            </a:r>
          </a:p>
          <a:p>
            <a:endParaRPr lang="en-US" dirty="0"/>
          </a:p>
          <a:p>
            <a:endParaRPr lang="en-US" b="1" dirty="0"/>
          </a:p>
          <a:p>
            <a:endParaRPr lang="en-IN" dirty="0"/>
          </a:p>
        </p:txBody>
      </p:sp>
      <p:sp>
        <p:nvSpPr>
          <p:cNvPr id="7" name="Rectangle 6">
            <a:extLst>
              <a:ext uri="{FF2B5EF4-FFF2-40B4-BE49-F238E27FC236}">
                <a16:creationId xmlns:a16="http://schemas.microsoft.com/office/drawing/2014/main" id="{B390E61D-6F6D-F900-3BEC-93442D944311}"/>
              </a:ext>
              <a:ext uri="{C183D7F6-B498-43B3-948B-1728B52AA6E4}">
                <adec:decorative xmlns:adec="http://schemas.microsoft.com/office/drawing/2017/decorative" val="1"/>
              </a:ext>
            </a:extLst>
          </p:cNvPr>
          <p:cNvSpPr/>
          <p:nvPr/>
        </p:nvSpPr>
        <p:spPr>
          <a:xfrm>
            <a:off x="10207825" y="568814"/>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pic>
        <p:nvPicPr>
          <p:cNvPr id="10" name="Picture 9">
            <a:extLst>
              <a:ext uri="{FF2B5EF4-FFF2-40B4-BE49-F238E27FC236}">
                <a16:creationId xmlns:a16="http://schemas.microsoft.com/office/drawing/2014/main" id="{76591393-2508-5905-ED9E-DCE6BAEC23FF}"/>
              </a:ext>
            </a:extLst>
          </p:cNvPr>
          <p:cNvPicPr>
            <a:picLocks noChangeAspect="1"/>
          </p:cNvPicPr>
          <p:nvPr/>
        </p:nvPicPr>
        <p:blipFill rotWithShape="1">
          <a:blip r:embed="rId2"/>
          <a:srcRect l="11630" t="15090" r="15908" b="18472"/>
          <a:stretch/>
        </p:blipFill>
        <p:spPr>
          <a:xfrm>
            <a:off x="522514" y="2071396"/>
            <a:ext cx="4400941" cy="28271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6479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Data Analysis? Know Data Analysis Skills, Career ..."/>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24961" t="7479" r="24961" b="3337"/>
          <a:stretch/>
        </p:blipFill>
        <p:spPr bwMode="auto">
          <a:xfrm>
            <a:off x="643943" y="437881"/>
            <a:ext cx="5164428" cy="540628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5177307" y="891000"/>
            <a:ext cx="6576811" cy="989316"/>
          </a:xfrm>
        </p:spPr>
        <p:txBody>
          <a:bodyPr/>
          <a:lstStyle/>
          <a:p>
            <a:r>
              <a:rPr lang="en-US" sz="4000" dirty="0"/>
              <a:t>Strategic Recommendations</a:t>
            </a:r>
          </a:p>
        </p:txBody>
      </p:sp>
      <p:sp>
        <p:nvSpPr>
          <p:cNvPr id="5" name="Content Placeholder 4"/>
          <p:cNvSpPr>
            <a:spLocks noGrp="1"/>
          </p:cNvSpPr>
          <p:nvPr>
            <p:ph sz="half" idx="1"/>
          </p:nvPr>
        </p:nvSpPr>
        <p:spPr>
          <a:xfrm>
            <a:off x="6094817" y="1931830"/>
            <a:ext cx="5904000" cy="4926170"/>
          </a:xfrm>
        </p:spPr>
        <p:txBody>
          <a:bodyPr/>
          <a:lstStyle/>
          <a:p>
            <a:pPr>
              <a:buFont typeface="Wingdings" panose="05000000000000000000" pitchFamily="2" charset="2"/>
              <a:buChar char="Ø"/>
            </a:pPr>
            <a:r>
              <a:rPr lang="en-US" dirty="0"/>
              <a:t>From each recommendation given we can understand the below points to set up new restaurants .</a:t>
            </a:r>
          </a:p>
          <a:p>
            <a:r>
              <a:rPr lang="en-US" dirty="0"/>
              <a:t>Analyzing Trends in different countries with existing restaurants: Different metrics such as providing Online delivery &amp; Table booking, Ratings, Cost, Price range </a:t>
            </a:r>
            <a:r>
              <a:rPr lang="en-US" dirty="0" err="1"/>
              <a:t>etc</a:t>
            </a:r>
            <a:r>
              <a:rPr lang="en-US" dirty="0"/>
              <a:t> are used to analyse the locations where the new restaurants can be set up. </a:t>
            </a:r>
          </a:p>
          <a:p>
            <a:r>
              <a:rPr lang="en-US" dirty="0"/>
              <a:t>Identifying New markets: Target the locations that has no online delivery/ table booking, less ratings etc. So that the new ones can grab the opportunity to provide all the services that isn’t present already and attract more customers thereby gaining popularity with maximum ratings compared to the existing ones in the market.</a:t>
            </a:r>
          </a:p>
          <a:p>
            <a:r>
              <a:rPr lang="en-US" dirty="0"/>
              <a:t>Analyzing Cost Trends: Though from our analysis we understand that the cost of the cuisine doesn’t affect the rating. We can still try and keep the cost as nominal as possible suitable for all the levels of customers.</a:t>
            </a:r>
          </a:p>
        </p:txBody>
      </p:sp>
      <p:sp>
        <p:nvSpPr>
          <p:cNvPr id="7" name="Slide Number Placeholder 6"/>
          <p:cNvSpPr>
            <a:spLocks noGrp="1"/>
          </p:cNvSpPr>
          <p:nvPr>
            <p:ph type="sldNum" sz="quarter" idx="33"/>
          </p:nvPr>
        </p:nvSpPr>
        <p:spPr/>
        <p:txBody>
          <a:bodyPr/>
          <a:lstStyle/>
          <a:p>
            <a:fld id="{19B51A1E-902D-48AF-9020-955120F399B6}" type="slidenum">
              <a:rPr lang="en-US" noProof="0" smtClean="0"/>
              <a:pPr/>
              <a:t>15</a:t>
            </a:fld>
            <a:endParaRPr lang="en-US" noProof="0" dirty="0"/>
          </a:p>
        </p:txBody>
      </p:sp>
      <p:sp>
        <p:nvSpPr>
          <p:cNvPr id="9" name="Rectangle 8">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10207825" y="657885"/>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2839261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16</a:t>
            </a:fld>
            <a:endParaRPr lang="en-US" dirty="0"/>
          </a:p>
        </p:txBody>
      </p:sp>
      <p:sp>
        <p:nvSpPr>
          <p:cNvPr id="9" name="Rectangle 8">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1700" y="171236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8" name="AutoShape 2" descr="Dashboard Background Vector Art, Icons, and Graphics for ..."/>
          <p:cNvSpPr>
            <a:spLocks noGrp="1" noChangeAspect="1" noChangeArrowheads="1"/>
          </p:cNvSpPr>
          <p:nvPr>
            <p:ph type="pic" sz="quarter" idx="10"/>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stretch>
            <a:fillRect/>
          </a:stretch>
        </p:blipFill>
        <p:spPr>
          <a:xfrm>
            <a:off x="2411412" y="-1"/>
            <a:ext cx="9780588" cy="6371351"/>
          </a:xfrm>
          <a:prstGeom prst="rect">
            <a:avLst/>
          </a:prstGeom>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a:lstStyle/>
          <a:p>
            <a:r>
              <a:rPr lang="en-US" sz="5400" dirty="0"/>
              <a:t>Dashboard And Visualization</a:t>
            </a:r>
          </a:p>
        </p:txBody>
      </p:sp>
    </p:spTree>
    <p:extLst>
      <p:ext uri="{BB962C8B-B14F-4D97-AF65-F5344CB8AC3E}">
        <p14:creationId xmlns:p14="http://schemas.microsoft.com/office/powerpoint/2010/main" val="2117695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28" t="7286" r="2690" b="24574"/>
          <a:stretch/>
        </p:blipFill>
        <p:spPr>
          <a:xfrm>
            <a:off x="0" y="0"/>
            <a:ext cx="12191999" cy="6858000"/>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7606" y="839835"/>
            <a:ext cx="6315582" cy="5171000"/>
          </a:xfrm>
        </p:spPr>
        <p:txBody>
          <a:bodyPr/>
          <a:lstStyle/>
          <a:p>
            <a:pPr>
              <a:buFont typeface="Wingdings" panose="05000000000000000000" pitchFamily="2" charset="2"/>
              <a:buChar char="Ø"/>
            </a:pPr>
            <a:r>
              <a:rPr lang="en-US" sz="2000" dirty="0"/>
              <a:t> Popular Indian cuisine is North Indian owing to major North Indian cities and for the USA it’s all American food.</a:t>
            </a:r>
          </a:p>
          <a:p>
            <a:pPr>
              <a:buFont typeface="Wingdings" panose="05000000000000000000" pitchFamily="2" charset="2"/>
              <a:buChar char="Ø"/>
            </a:pPr>
            <a:r>
              <a:rPr lang="en-US" sz="2000" dirty="0"/>
              <a:t> India and US have moderate food prices as compared to the rest of the countries.</a:t>
            </a:r>
          </a:p>
          <a:p>
            <a:pPr>
              <a:buFont typeface="Wingdings" panose="05000000000000000000" pitchFamily="2" charset="2"/>
              <a:buChar char="Ø"/>
            </a:pPr>
            <a:r>
              <a:rPr lang="en-US" sz="2000" dirty="0"/>
              <a:t> We can check number of restaurants established year wise using interactive slicers.</a:t>
            </a:r>
          </a:p>
          <a:p>
            <a:pPr>
              <a:buFont typeface="Wingdings" panose="05000000000000000000" pitchFamily="2" charset="2"/>
              <a:buChar char="Ø"/>
            </a:pPr>
            <a:r>
              <a:rPr lang="en-US" sz="2000" dirty="0"/>
              <a:t> Positive relation exists between ratings and the average cost for two, this could be because of the assumed notion that premium restaurants have good ambiance or better service, whereas regular restaurants cannot provide such an experience which could lead to lower ratings.</a:t>
            </a:r>
          </a:p>
          <a:p>
            <a:pPr>
              <a:buFont typeface="Wingdings" panose="05000000000000000000" pitchFamily="2" charset="2"/>
              <a:buChar char="Ø"/>
            </a:pPr>
            <a:r>
              <a:rPr lang="en-US" sz="2000" dirty="0"/>
              <a:t> Provide reservations and online delivery to receive valuable customer feedback and rating.</a:t>
            </a:r>
          </a:p>
          <a:p>
            <a:pPr>
              <a:buFont typeface="Wingdings" panose="05000000000000000000" pitchFamily="2" charset="2"/>
              <a:buChar char="Ø"/>
            </a:pPr>
            <a:endParaRPr lang="en-US" sz="2000" dirty="0"/>
          </a:p>
        </p:txBody>
      </p:sp>
      <p:sp>
        <p:nvSpPr>
          <p:cNvPr id="6" name="Slide Number Placeholder 5"/>
          <p:cNvSpPr>
            <a:spLocks noGrp="1"/>
          </p:cNvSpPr>
          <p:nvPr>
            <p:ph type="sldNum" sz="quarter" idx="33"/>
          </p:nvPr>
        </p:nvSpPr>
        <p:spPr/>
        <p:txBody>
          <a:bodyPr/>
          <a:lstStyle/>
          <a:p>
            <a:fld id="{19B51A1E-902D-48AF-9020-955120F399B6}" type="slidenum">
              <a:rPr lang="en-US" noProof="0" smtClean="0"/>
              <a:pPr/>
              <a:t>18</a:t>
            </a:fld>
            <a:endParaRPr lang="en-US" noProof="0" dirty="0"/>
          </a:p>
        </p:txBody>
      </p:sp>
      <p:pic>
        <p:nvPicPr>
          <p:cNvPr id="7" name="Picture 2" descr="80+ conclusion PPT Templates,Google Slides - Slide Members"/>
          <p:cNvPicPr>
            <a:picLocks noChangeAspect="1" noChangeArrowheads="1"/>
          </p:cNvPicPr>
          <p:nvPr/>
        </p:nvPicPr>
        <p:blipFill rotWithShape="1">
          <a:blip r:embed="rId2">
            <a:extLst>
              <a:ext uri="{28A0092B-C50C-407E-A947-70E740481C1C}">
                <a14:useLocalDpi xmlns:a14="http://schemas.microsoft.com/office/drawing/2010/main" val="0"/>
              </a:ext>
            </a:extLst>
          </a:blip>
          <a:srcRect l="-164" r="40976"/>
          <a:stretch/>
        </p:blipFill>
        <p:spPr bwMode="auto">
          <a:xfrm>
            <a:off x="6794733" y="1880317"/>
            <a:ext cx="5397267" cy="351593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2"/>
          <p:cNvSpPr>
            <a:spLocks noGrp="1"/>
          </p:cNvSpPr>
          <p:nvPr>
            <p:ph type="title"/>
          </p:nvPr>
        </p:nvSpPr>
        <p:spPr>
          <a:xfrm>
            <a:off x="8435662" y="329606"/>
            <a:ext cx="5958000" cy="1958400"/>
          </a:xfrm>
        </p:spPr>
        <p:txBody>
          <a:bodyPr/>
          <a:lstStyle/>
          <a:p>
            <a:r>
              <a:rPr lang="en-US" sz="6000" dirty="0"/>
              <a:t>Conclusion</a:t>
            </a:r>
          </a:p>
        </p:txBody>
      </p:sp>
      <p:sp>
        <p:nvSpPr>
          <p:cNvPr id="10" name="Rectangle 9">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10207825" y="731558"/>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2910183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19</a:t>
            </a:fld>
            <a:endParaRPr lang="en-US" dirty="0"/>
          </a:p>
        </p:txBody>
      </p:sp>
      <p:sp>
        <p:nvSpPr>
          <p:cNvPr id="2" name="Text Placeholder 1"/>
          <p:cNvSpPr>
            <a:spLocks noGrp="1"/>
          </p:cNvSpPr>
          <p:nvPr>
            <p:ph type="body" sz="quarter" idx="15"/>
          </p:nvPr>
        </p:nvSpPr>
        <p:spPr>
          <a:xfrm>
            <a:off x="9281658" y="3943638"/>
            <a:ext cx="2910342" cy="316800"/>
          </a:xfrm>
        </p:spPr>
        <p:txBody>
          <a:bodyPr/>
          <a:lstStyle/>
          <a:p>
            <a:r>
              <a:rPr lang="en-US" dirty="0"/>
              <a:t>Shaik Samiya Shireen</a:t>
            </a:r>
          </a:p>
        </p:txBody>
      </p:sp>
      <p:sp>
        <p:nvSpPr>
          <p:cNvPr id="7" name="Title 6"/>
          <p:cNvSpPr>
            <a:spLocks noGrp="1"/>
          </p:cNvSpPr>
          <p:nvPr>
            <p:ph type="ctrTitle"/>
          </p:nvPr>
        </p:nvSpPr>
        <p:spPr/>
        <p:txBody>
          <a:bodyPr/>
          <a:lstStyle/>
          <a:p>
            <a:endParaRPr lang="en-US"/>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68" name="Picture 20" descr="435 Zomato Images, Stock Photos, 3D objects, &amp; Vectors | Shutterstock"/>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11240" t="6989" r="11240" b="6989"/>
          <a:stretch/>
        </p:blipFill>
        <p:spPr bwMode="auto">
          <a:xfrm>
            <a:off x="5330171" y="269599"/>
            <a:ext cx="6429829" cy="637135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1654629"/>
            <a:ext cx="4785459" cy="3933371"/>
          </a:xfrm>
        </p:spPr>
        <p:txBody>
          <a:bodyPr/>
          <a:lstStyle/>
          <a:p>
            <a:pPr>
              <a:buFont typeface="Wingdings" panose="05000000000000000000" pitchFamily="2" charset="2"/>
              <a:buChar char="Ø"/>
            </a:pPr>
            <a:r>
              <a:rPr lang="en-US" sz="2000" dirty="0"/>
              <a:t>Zomato was founded by Deepinder Goyal and Pankaj Chaddah.</a:t>
            </a:r>
          </a:p>
          <a:p>
            <a:pPr>
              <a:buFont typeface="Wingdings" panose="05000000000000000000" pitchFamily="2" charset="2"/>
              <a:buChar char="Ø"/>
            </a:pPr>
            <a:r>
              <a:rPr lang="en-US" sz="2000" dirty="0"/>
              <a:t>Till November 2010, Zomato was known as “Foodiebay.”</a:t>
            </a:r>
          </a:p>
          <a:p>
            <a:pPr>
              <a:buFont typeface="Wingdings" panose="05000000000000000000" pitchFamily="2" charset="2"/>
              <a:buChar char="Ø"/>
            </a:pPr>
            <a:r>
              <a:rPr lang="en-US" sz="2000" dirty="0"/>
              <a:t>In the year 2012, Zomato spread its wings across the globe and started to list out the number of restaurants in the market.</a:t>
            </a:r>
          </a:p>
          <a:p>
            <a:pPr>
              <a:buFont typeface="Wingdings" panose="05000000000000000000" pitchFamily="2" charset="2"/>
              <a:buChar char="Ø"/>
            </a:pPr>
            <a:r>
              <a:rPr lang="en-US" sz="2000" dirty="0"/>
              <a:t>Zomato’s user-friendly app is one of the reasons why people prefer to order food online. </a:t>
            </a:r>
          </a:p>
          <a:p>
            <a:pPr>
              <a:buFont typeface="Wingdings" panose="05000000000000000000" pitchFamily="2" charset="2"/>
              <a:buChar char="Ø"/>
            </a:pPr>
            <a:r>
              <a:rPr lang="en-US" sz="2000" dirty="0"/>
              <a:t>Zomato received a total number of 909.6 million from different investors.</a:t>
            </a:r>
          </a:p>
          <a:p>
            <a:pPr>
              <a:buFont typeface="Wingdings" panose="05000000000000000000" pitchFamily="2" charset="2"/>
              <a:buChar char="Ø"/>
            </a:pPr>
            <a:endParaRPr lang="en-US" sz="2000"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941906" y="4283223"/>
            <a:ext cx="4648200" cy="985000"/>
          </a:xfrm>
        </p:spPr>
        <p:txBody>
          <a:bodyPr/>
          <a:lstStyle/>
          <a:p>
            <a:r>
              <a:rPr lang="en-US" dirty="0"/>
              <a:t>About Us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373906" y="5120829"/>
            <a:ext cx="5386094" cy="1682522"/>
          </a:xfrm>
          <a:solidFill>
            <a:schemeClr val="tx1">
              <a:lumMod val="75000"/>
              <a:lumOff val="25000"/>
              <a:alpha val="92000"/>
            </a:schemeClr>
          </a:solidFill>
        </p:spPr>
        <p:txBody>
          <a:bodyPr/>
          <a:lstStyle/>
          <a:p>
            <a:pPr algn="ctr"/>
            <a:r>
              <a:rPr lang="en-US" dirty="0">
                <a:solidFill>
                  <a:schemeClr val="accent4">
                    <a:lumMod val="40000"/>
                    <a:lumOff val="60000"/>
                  </a:schemeClr>
                </a:solidFill>
              </a:rPr>
              <a:t>Zomato is an Indian multinational restaurant aggregator and food delivery company. It is one of the most comprehensive and user-friendly apps where people can search for nearby restaurants and cafés, order food online, and get it delivered to their doorstep in no time.</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zomato IPO: Zomato set to close $500 million pre-IPO funding round - The  Economic Times"/>
          <p:cNvPicPr>
            <a:picLocks noChangeAspect="1" noChangeArrowheads="1"/>
          </p:cNvPicPr>
          <p:nvPr/>
        </p:nvPicPr>
        <p:blipFill rotWithShape="1">
          <a:blip r:embed="rId2">
            <a:extLst>
              <a:ext uri="{28A0092B-C50C-407E-A947-70E740481C1C}">
                <a14:useLocalDpi xmlns:a14="http://schemas.microsoft.com/office/drawing/2010/main" val="0"/>
              </a:ext>
            </a:extLst>
          </a:blip>
          <a:srcRect b="4255"/>
          <a:stretch/>
        </p:blipFill>
        <p:spPr bwMode="auto">
          <a:xfrm>
            <a:off x="2761135" y="1316410"/>
            <a:ext cx="8031361" cy="4956146"/>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33"/>
          </p:nvPr>
        </p:nvSpPr>
        <p:spPr/>
        <p:txBody>
          <a:bodyPr/>
          <a:lstStyle/>
          <a:p>
            <a:fld id="{19B51A1E-902D-48AF-9020-955120F399B6}" type="slidenum">
              <a:rPr lang="en-US" noProof="0" smtClean="0"/>
              <a:pPr/>
              <a:t>3</a:t>
            </a:fld>
            <a:endParaRPr lang="en-US" noProof="0" dirty="0"/>
          </a:p>
        </p:txBody>
      </p:sp>
      <p:sp>
        <p:nvSpPr>
          <p:cNvPr id="7" name="Rectangle 6">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0" y="249677"/>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8" name="Rectangle 7"/>
          <p:cNvSpPr/>
          <p:nvPr/>
        </p:nvSpPr>
        <p:spPr>
          <a:xfrm>
            <a:off x="1326524" y="463639"/>
            <a:ext cx="5343396" cy="914399"/>
          </a:xfrm>
          <a:prstGeom prst="rect">
            <a:avLst/>
          </a:prstGeom>
          <a:solidFill>
            <a:schemeClr val="tx1">
              <a:lumMod val="75000"/>
              <a:lumOff val="25000"/>
              <a:alpha val="92000"/>
            </a:schemeClr>
          </a:solidFill>
        </p:spPr>
        <p:txBody>
          <a:bodyPr/>
          <a:lstStyle/>
          <a:p>
            <a:pPr lvl="0" rtl="0"/>
            <a:r>
              <a:rPr lang="en-US" sz="5400" b="1" dirty="0">
                <a:solidFill>
                  <a:schemeClr val="bg1"/>
                </a:solidFill>
                <a:latin typeface="+mj-lt"/>
              </a:rPr>
              <a:t>Interesting</a:t>
            </a:r>
            <a:r>
              <a:rPr lang="en-US" sz="5400" b="1" dirty="0">
                <a:latin typeface="+mj-lt"/>
              </a:rPr>
              <a:t> </a:t>
            </a:r>
            <a:r>
              <a:rPr lang="en-US" sz="5400" b="1" dirty="0">
                <a:solidFill>
                  <a:schemeClr val="bg1"/>
                </a:solidFill>
                <a:latin typeface="+mj-lt"/>
              </a:rPr>
              <a:t>Facts</a:t>
            </a:r>
            <a:endParaRPr lang="en-US" sz="4000" b="1" dirty="0"/>
          </a:p>
        </p:txBody>
      </p:sp>
    </p:spTree>
    <p:extLst>
      <p:ext uri="{BB962C8B-B14F-4D97-AF65-F5344CB8AC3E}">
        <p14:creationId xmlns:p14="http://schemas.microsoft.com/office/powerpoint/2010/main" val="75347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FF0000"/>
                </a:solidFill>
              </a:rPr>
              <a:t>Problem Statement</a:t>
            </a:r>
          </a:p>
        </p:txBody>
      </p:sp>
      <p:sp>
        <p:nvSpPr>
          <p:cNvPr id="4" name="Content Placeholder 3"/>
          <p:cNvSpPr>
            <a:spLocks noGrp="1"/>
          </p:cNvSpPr>
          <p:nvPr>
            <p:ph idx="1"/>
          </p:nvPr>
        </p:nvSpPr>
        <p:spPr>
          <a:xfrm>
            <a:off x="432000" y="1326320"/>
            <a:ext cx="5968800" cy="5186698"/>
          </a:xfrm>
        </p:spPr>
        <p:txBody>
          <a:bodyPr/>
          <a:lstStyle/>
          <a:p>
            <a:pPr>
              <a:buFont typeface="Wingdings" panose="05000000000000000000" pitchFamily="2" charset="2"/>
              <a:buChar char="Ø"/>
            </a:pPr>
            <a:r>
              <a:rPr lang="en-US" sz="2000" dirty="0"/>
              <a:t>Zomato wants to analyse the places in which they can set up its new restaurants.</a:t>
            </a:r>
          </a:p>
          <a:p>
            <a:pPr>
              <a:buFont typeface="Wingdings" panose="05000000000000000000" pitchFamily="2" charset="2"/>
              <a:buChar char="Ø"/>
            </a:pPr>
            <a:r>
              <a:rPr lang="en-US" sz="2000" dirty="0"/>
              <a:t> For this, we have addressed missing values in Cuisines section to enhance data integrity.</a:t>
            </a:r>
          </a:p>
          <a:p>
            <a:pPr>
              <a:buFont typeface="Wingdings" panose="05000000000000000000" pitchFamily="2" charset="2"/>
              <a:buChar char="Ø"/>
            </a:pPr>
            <a:r>
              <a:rPr lang="en-US" sz="2000" dirty="0"/>
              <a:t>This dataset allows for an in-depth understanding of Zomato’s market presence and operational scope.</a:t>
            </a:r>
          </a:p>
          <a:p>
            <a:pPr>
              <a:buFont typeface="Wingdings" panose="05000000000000000000" pitchFamily="2" charset="2"/>
              <a:buChar char="Ø"/>
            </a:pPr>
            <a:r>
              <a:rPr lang="en-US" sz="2000" dirty="0"/>
              <a:t>Insights from user demographics and order volumes are key to optimizing marketing strategies and expanding product offerings.</a:t>
            </a:r>
          </a:p>
          <a:p>
            <a:pPr>
              <a:buFont typeface="Wingdings" panose="05000000000000000000" pitchFamily="2" charset="2"/>
              <a:buChar char="Ø"/>
            </a:pPr>
            <a:r>
              <a:rPr lang="en-US" sz="2000" dirty="0"/>
              <a:t>Hence, in further slides we will draw conclusions from the data analysis and identify potential areas for Zomato to understand the Market.</a:t>
            </a:r>
          </a:p>
        </p:txBody>
      </p:sp>
      <p:sp>
        <p:nvSpPr>
          <p:cNvPr id="6" name="Slide Number Placeholder 5"/>
          <p:cNvSpPr>
            <a:spLocks noGrp="1"/>
          </p:cNvSpPr>
          <p:nvPr>
            <p:ph type="sldNum" sz="quarter" idx="33"/>
          </p:nvPr>
        </p:nvSpPr>
        <p:spPr/>
        <p:txBody>
          <a:bodyPr/>
          <a:lstStyle/>
          <a:p>
            <a:fld id="{19B51A1E-902D-48AF-9020-955120F399B6}" type="slidenum">
              <a:rPr lang="en-US" noProof="0" smtClean="0"/>
              <a:pPr/>
              <a:t>4</a:t>
            </a:fld>
            <a:endParaRPr lang="en-US" noProof="0" dirty="0"/>
          </a:p>
        </p:txBody>
      </p:sp>
      <p:pic>
        <p:nvPicPr>
          <p:cNvPr id="1026" name="Picture 2" descr="Crafting an Effective Problem Statement for Business Improvement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650" y="1573480"/>
            <a:ext cx="5143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92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rgbClr val="FF0000"/>
                </a:solidFill>
              </a:rPr>
              <a:t>Data Overview</a:t>
            </a:r>
          </a:p>
        </p:txBody>
      </p:sp>
      <p:sp>
        <p:nvSpPr>
          <p:cNvPr id="7" name="Text Placeholder 6"/>
          <p:cNvSpPr>
            <a:spLocks noGrp="1"/>
          </p:cNvSpPr>
          <p:nvPr>
            <p:ph type="body" sz="quarter" idx="12"/>
          </p:nvPr>
        </p:nvSpPr>
        <p:spPr>
          <a:xfrm>
            <a:off x="6287887" y="2348574"/>
            <a:ext cx="5472113" cy="4412833"/>
          </a:xfrm>
        </p:spPr>
        <p:txBody>
          <a:bodyPr/>
          <a:lstStyle/>
          <a:p>
            <a:pPr>
              <a:buFont typeface="Wingdings" panose="05000000000000000000" pitchFamily="2" charset="2"/>
              <a:buChar char="Ø"/>
            </a:pPr>
            <a:r>
              <a:rPr lang="en-US" sz="2000" dirty="0"/>
              <a:t>Total Restaurants count is 9551.</a:t>
            </a:r>
          </a:p>
          <a:p>
            <a:pPr>
              <a:buFont typeface="Wingdings" panose="05000000000000000000" pitchFamily="2" charset="2"/>
              <a:buChar char="Ø"/>
            </a:pPr>
            <a:r>
              <a:rPr lang="en-US" sz="2000" dirty="0"/>
              <a:t> Average Rating of all the restaurants across the world is 2.89.</a:t>
            </a:r>
          </a:p>
          <a:p>
            <a:pPr>
              <a:buFont typeface="Wingdings" panose="05000000000000000000" pitchFamily="2" charset="2"/>
              <a:buChar char="Ø"/>
            </a:pPr>
            <a:r>
              <a:rPr lang="en-US" sz="2000" dirty="0"/>
              <a:t> Average Cost for Two is $10.06 (combined currencies of different countries and converted them to common currency USD).</a:t>
            </a:r>
          </a:p>
          <a:p>
            <a:pPr>
              <a:buFont typeface="Wingdings" panose="05000000000000000000" pitchFamily="2" charset="2"/>
              <a:buChar char="Ø"/>
            </a:pPr>
            <a:r>
              <a:rPr lang="en-US" sz="2000" dirty="0"/>
              <a:t>Total Votes are 14,98,645.</a:t>
            </a:r>
          </a:p>
          <a:p>
            <a:pPr>
              <a:buFont typeface="Wingdings" panose="05000000000000000000" pitchFamily="2" charset="2"/>
              <a:buChar char="Ø"/>
            </a:pPr>
            <a:r>
              <a:rPr lang="en-US" sz="2000" dirty="0"/>
              <a:t>Services are provided in 15 Countries and 141 Cities worldwide.</a:t>
            </a:r>
          </a:p>
          <a:p>
            <a:pPr>
              <a:buFont typeface="Wingdings" panose="05000000000000000000" pitchFamily="2" charset="2"/>
              <a:buChar char="Ø"/>
            </a:pPr>
            <a:r>
              <a:rPr lang="en-US" sz="2000" dirty="0"/>
              <a:t>Various Cuisines are served across regions.</a:t>
            </a:r>
          </a:p>
          <a:p>
            <a:pPr>
              <a:buFont typeface="Wingdings" panose="05000000000000000000" pitchFamily="2" charset="2"/>
              <a:buChar char="Ø"/>
            </a:pPr>
            <a:r>
              <a:rPr lang="en-US" sz="2000" dirty="0"/>
              <a:t>This dataset provides comprehensive insights into restaurant performance and customer behavior across various countries.</a:t>
            </a:r>
          </a:p>
        </p:txBody>
      </p:sp>
      <p:sp>
        <p:nvSpPr>
          <p:cNvPr id="9" name="Slide Number Placeholder 8"/>
          <p:cNvSpPr>
            <a:spLocks noGrp="1"/>
          </p:cNvSpPr>
          <p:nvPr>
            <p:ph type="sldNum" sz="quarter" idx="33"/>
          </p:nvPr>
        </p:nvSpPr>
        <p:spPr/>
        <p:txBody>
          <a:bodyPr/>
          <a:lstStyle/>
          <a:p>
            <a:fld id="{19B51A1E-902D-48AF-9020-955120F399B6}" type="slidenum">
              <a:rPr lang="en-US" noProof="0" smtClean="0"/>
              <a:pPr/>
              <a:t>5</a:t>
            </a:fld>
            <a:endParaRPr lang="en-US" noProof="0" dirty="0"/>
          </a:p>
        </p:txBody>
      </p:sp>
      <p:pic>
        <p:nvPicPr>
          <p:cNvPr id="10" name="Picture 2" descr="What Is Zomato Business Model?"/>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t="3622" b="3622"/>
          <a:stretch>
            <a:fillRect/>
          </a:stretch>
        </p:blipFill>
        <p:spPr bwMode="auto">
          <a:xfrm>
            <a:off x="393249" y="1269172"/>
            <a:ext cx="5711337" cy="4655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0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2" name="Picture 4" descr="MSTAR Dataset 8 classes"/>
          <p:cNvPicPr>
            <a:picLocks noGrp="1" noChangeAspect="1" noChangeArrowheads="1"/>
          </p:cNvPicPr>
          <p:nvPr>
            <p:ph type="pic" sz="quarter" idx="14"/>
          </p:nvPr>
        </p:nvPicPr>
        <p:blipFill>
          <a:blip r:embed="rId2">
            <a:extLst>
              <a:ext uri="{28A0092B-C50C-407E-A947-70E740481C1C}">
                <a14:useLocalDpi xmlns:a14="http://schemas.microsoft.com/office/drawing/2010/main" val="0"/>
              </a:ext>
            </a:extLst>
          </a:blip>
          <a:srcRect l="2155" r="2155"/>
          <a:stretch>
            <a:fillRect/>
          </a:stretch>
        </p:blipFill>
        <p:spPr bwMode="auto">
          <a:xfrm>
            <a:off x="605307" y="1088967"/>
            <a:ext cx="4462626" cy="46641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0" y="0"/>
            <a:ext cx="6641900" cy="1124345"/>
          </a:xfrm>
        </p:spPr>
        <p:txBody>
          <a:bodyPr/>
          <a:lstStyle/>
          <a:p>
            <a:pPr algn="ctr"/>
            <a:r>
              <a:rPr lang="en-US" sz="4800" dirty="0"/>
              <a:t>Methodology</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550374" y="1860799"/>
            <a:ext cx="6641626" cy="590155"/>
          </a:xfrm>
        </p:spPr>
        <p:txBody>
          <a:bodyPr/>
          <a:lstStyle/>
          <a:p>
            <a:r>
              <a:rPr lang="en-US" dirty="0"/>
              <a:t>APPROACH AND TOOLS:</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5769735" y="2573772"/>
            <a:ext cx="6422265" cy="3717558"/>
          </a:xfrm>
        </p:spPr>
        <p:txBody>
          <a:bodyPr/>
          <a:lstStyle/>
          <a:p>
            <a:r>
              <a:rPr lang="en-US" dirty="0"/>
              <a:t>Data Cleaning: Used clean and remove duplicates function to get the cleaned data.</a:t>
            </a:r>
          </a:p>
          <a:p>
            <a:r>
              <a:rPr lang="en-US" dirty="0"/>
              <a:t>Data Enrichment: Used VLOOKUP function to get country name from country code , COUNTIF function to get count of restaurants, use of text to columns, Logical operators and aggregation functions to get average rating for all restaurants.</a:t>
            </a:r>
          </a:p>
          <a:p>
            <a:r>
              <a:rPr lang="en-US" dirty="0"/>
              <a:t>Descriptive Analysis: Use of pivot tables to create a dashboard for better understanding and summarize the data across cities  and states all over the world.</a:t>
            </a:r>
          </a:p>
          <a:p>
            <a:r>
              <a:rPr lang="en-US" dirty="0"/>
              <a:t>Visualization: Created a dynamic dashboard showing various scenarios that help us for better understandment.</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72209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3185675"/>
            <a:ext cx="5956300" cy="1025717"/>
          </a:xfrm>
        </p:spPr>
        <p:txBody>
          <a:bodyPr/>
          <a:lstStyle/>
          <a:p>
            <a:r>
              <a:rPr lang="en-US" sz="4800" dirty="0"/>
              <a:t>Analytical  Approach</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7</a:t>
            </a:fld>
            <a:endParaRPr lang="en-US" dirty="0"/>
          </a:p>
        </p:txBody>
      </p:sp>
      <p:sp>
        <p:nvSpPr>
          <p:cNvPr id="8" name="Rectangle 7">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10207825" y="2885928"/>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Tree>
    <p:extLst>
      <p:ext uri="{BB962C8B-B14F-4D97-AF65-F5344CB8AC3E}">
        <p14:creationId xmlns:p14="http://schemas.microsoft.com/office/powerpoint/2010/main" val="409167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10207825" y="42172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018245" y="889473"/>
            <a:ext cx="5741755" cy="5791976"/>
          </a:xfrm>
        </p:spPr>
        <p:txBody>
          <a:bodyPr/>
          <a:lstStyle/>
          <a:p>
            <a:pPr marL="0" indent="0">
              <a:buNone/>
            </a:pPr>
            <a:r>
              <a:rPr lang="en-US" b="1" dirty="0"/>
              <a:t>Insights:</a:t>
            </a:r>
          </a:p>
          <a:p>
            <a:r>
              <a:rPr lang="en-US" dirty="0"/>
              <a:t> The data shows a consistent growth pattern, with a slight dip in 2012 and a small increase in 2017.</a:t>
            </a:r>
          </a:p>
          <a:p>
            <a:r>
              <a:rPr lang="en-US" dirty="0"/>
              <a:t>The number of restaurants has been steadily increasing over the years, with a peak in 2018.</a:t>
            </a:r>
          </a:p>
          <a:p>
            <a:r>
              <a:rPr lang="en-US" dirty="0"/>
              <a:t>This trend suggests that there is a growing demand for restaurants in the market.</a:t>
            </a:r>
          </a:p>
          <a:p>
            <a:pPr marL="0" indent="0">
              <a:buNone/>
            </a:pPr>
            <a:r>
              <a:rPr lang="en-US" b="1" dirty="0"/>
              <a:t>Recommendations</a:t>
            </a:r>
            <a:r>
              <a:rPr lang="en-US" dirty="0"/>
              <a:t>:</a:t>
            </a:r>
          </a:p>
          <a:p>
            <a:r>
              <a:rPr lang="en-US" dirty="0"/>
              <a:t>Monitor market trends: Continuously monitor market trends and consumer preferences to stay ahead of the competition and adapt to changing consumer behaviors.</a:t>
            </a:r>
          </a:p>
          <a:p>
            <a:r>
              <a:rPr lang="en-US" dirty="0"/>
              <a:t>Focus on customer experience: Focus on improving customer experience by enhancing menu offerings, services, and overall dining experience.</a:t>
            </a:r>
          </a:p>
          <a:p>
            <a:r>
              <a:rPr lang="en-US" dirty="0"/>
              <a:t>Enhance operational efficiency: Focus on improving operational efficiency by streamlining processes, reducing waste, and optimizing resources.</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8</a:t>
            </a:fld>
            <a:endParaRPr lang="en-US" dirty="0"/>
          </a:p>
        </p:txBody>
      </p:sp>
      <p:pic>
        <p:nvPicPr>
          <p:cNvPr id="15" name="Content Placeholder 1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7521" t="37274" r="35503" b="29623"/>
          <a:stretch/>
        </p:blipFill>
        <p:spPr>
          <a:xfrm>
            <a:off x="588058" y="1930476"/>
            <a:ext cx="4581101" cy="2810435"/>
          </a:xfrm>
          <a:prstGeom prst="rect">
            <a:avLst/>
          </a:prstGeom>
          <a:ln>
            <a:noFill/>
          </a:ln>
          <a:effectLst>
            <a:outerShdw blurRad="190500" algn="tl" rotWithShape="0">
              <a:srgbClr val="000000">
                <a:alpha val="70000"/>
              </a:srgbClr>
            </a:outerShdw>
          </a:effectLst>
        </p:spPr>
      </p:pic>
      <p:sp>
        <p:nvSpPr>
          <p:cNvPr id="26"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2715208" y="176551"/>
            <a:ext cx="5934503" cy="360000"/>
          </a:xfrm>
        </p:spPr>
        <p:txBody>
          <a:bodyPr/>
          <a:lstStyle/>
          <a:p>
            <a:pPr algn="ctr"/>
            <a:r>
              <a:rPr lang="en-US" sz="3200" dirty="0"/>
              <a:t>Year-Wise opening of Restaurants</a:t>
            </a:r>
          </a:p>
        </p:txBody>
      </p:sp>
    </p:spTree>
    <p:extLst>
      <p:ext uri="{BB962C8B-B14F-4D97-AF65-F5344CB8AC3E}">
        <p14:creationId xmlns:p14="http://schemas.microsoft.com/office/powerpoint/2010/main" val="318883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82FF13-0399-C017-DEB9-3F4BB2D01778}"/>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pic>
        <p:nvPicPr>
          <p:cNvPr id="22" name="Content Placeholder 21"/>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54730" t="45125" r="22627" b="24965"/>
          <a:stretch/>
        </p:blipFill>
        <p:spPr>
          <a:xfrm>
            <a:off x="7651103" y="2139950"/>
            <a:ext cx="4108898" cy="3038540"/>
          </a:xfrm>
          <a:prstGeom prst="rect">
            <a:avLst/>
          </a:prstGeom>
          <a:ln>
            <a:noFill/>
          </a:ln>
          <a:effectLst>
            <a:outerShdw blurRad="190500" algn="tl" rotWithShape="0">
              <a:srgbClr val="000000">
                <a:alpha val="70000"/>
              </a:srgbClr>
            </a:outerShdw>
          </a:effectLst>
        </p:spPr>
      </p:pic>
      <p:sp>
        <p:nvSpPr>
          <p:cNvPr id="7" name="Text Placeholder 3">
            <a:extLst>
              <a:ext uri="{FF2B5EF4-FFF2-40B4-BE49-F238E27FC236}">
                <a16:creationId xmlns:a16="http://schemas.microsoft.com/office/drawing/2014/main" id="{6AB259A0-0017-492F-A0DC-4B70C7052AE0}"/>
              </a:ext>
            </a:extLst>
          </p:cNvPr>
          <p:cNvSpPr txBox="1">
            <a:spLocks/>
          </p:cNvSpPr>
          <p:nvPr/>
        </p:nvSpPr>
        <p:spPr>
          <a:xfrm>
            <a:off x="1772816" y="254478"/>
            <a:ext cx="8920065" cy="360000"/>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t>Global Distribution of Restaurants</a:t>
            </a:r>
          </a:p>
        </p:txBody>
      </p: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0" y="499654"/>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5" name="Content Placeholder 24"/>
          <p:cNvSpPr>
            <a:spLocks noGrp="1"/>
          </p:cNvSpPr>
          <p:nvPr>
            <p:ph sz="half" idx="2"/>
          </p:nvPr>
        </p:nvSpPr>
        <p:spPr>
          <a:xfrm>
            <a:off x="231775" y="850686"/>
            <a:ext cx="6840829" cy="5951323"/>
          </a:xfrm>
          <a:prstGeom prst="rect">
            <a:avLst/>
          </a:prstGeom>
        </p:spPr>
        <p:txBody>
          <a:bodyPr wrap="square">
            <a:spAutoFit/>
          </a:bodyPr>
          <a:lstStyle/>
          <a:p>
            <a:pPr marL="0" indent="0">
              <a:buNone/>
            </a:pPr>
            <a:r>
              <a:rPr lang="en-US" sz="1700" b="1" dirty="0"/>
              <a:t>Insights:</a:t>
            </a:r>
            <a:r>
              <a:rPr lang="en-US" sz="1700" dirty="0"/>
              <a:t> </a:t>
            </a:r>
          </a:p>
          <a:p>
            <a:pPr marL="285750" indent="-285750">
              <a:buFont typeface="Arial" panose="020B0604020202020204" pitchFamily="34" charset="0"/>
              <a:buChar char="•"/>
            </a:pPr>
            <a:r>
              <a:rPr lang="en-US" sz="1700" dirty="0"/>
              <a:t>Asia dominates: The data shows that most of the countries are from Asia, with India having the highest number of restaurants (8652).</a:t>
            </a:r>
          </a:p>
          <a:p>
            <a:pPr marL="285750" indent="-285750">
              <a:buFont typeface="Arial" panose="020B0604020202020204" pitchFamily="34" charset="0"/>
              <a:buChar char="•"/>
            </a:pPr>
            <a:r>
              <a:rPr lang="en-US" sz="1700" dirty="0"/>
              <a:t>Global presence: The data indicates that restaurants are present in various countries across the globe, including Australia, Canada, New Zealand, and the United Kingdom.</a:t>
            </a:r>
          </a:p>
          <a:p>
            <a:pPr marL="285750" indent="-285750">
              <a:buFont typeface="Arial" panose="020B0604020202020204" pitchFamily="34" charset="0"/>
              <a:buChar char="•"/>
            </a:pPr>
            <a:r>
              <a:rPr lang="en-US" sz="1700" dirty="0"/>
              <a:t>Middle East presence: The data shows that there are restaurants in the Middle East, specifically in Qatar, United Arab Emirates, and Turkey.</a:t>
            </a:r>
          </a:p>
          <a:p>
            <a:pPr marL="0" indent="0">
              <a:buNone/>
            </a:pPr>
            <a:r>
              <a:rPr lang="en-US" sz="1700" b="1" dirty="0"/>
              <a:t>Recommendations:</a:t>
            </a:r>
          </a:p>
          <a:p>
            <a:pPr marL="285750" indent="-285750">
              <a:buFont typeface="Arial" panose="020B0604020202020204" pitchFamily="34" charset="0"/>
              <a:buChar char="•"/>
            </a:pPr>
            <a:r>
              <a:rPr lang="en-US" sz="1700" dirty="0"/>
              <a:t>Target emerging markets: Consider expanding to emerging markets in Asia, such as Indonesia, Philippines, and Sri Lanka, which have a relatively low number of restaurants.</a:t>
            </a:r>
          </a:p>
          <a:p>
            <a:pPr marL="285750" indent="-285750">
              <a:buFont typeface="Arial" panose="020B0604020202020204" pitchFamily="34" charset="0"/>
              <a:buChar char="•"/>
            </a:pPr>
            <a:r>
              <a:rPr lang="en-US" sz="1700" dirty="0"/>
              <a:t>Focus on high-demand markets: Countries like India, United States of America, and United Kingdom have a high number of restaurants. Focus on these markets to increase brand visibility and customer base.</a:t>
            </a:r>
          </a:p>
          <a:p>
            <a:pPr marL="285750" indent="-285750">
              <a:buFont typeface="Arial" panose="020B0604020202020204" pitchFamily="34" charset="0"/>
              <a:buChar char="•"/>
            </a:pPr>
            <a:r>
              <a:rPr lang="en-US" sz="1700" dirty="0"/>
              <a:t>Diversify globally: Continue to expand globally, exploring new markets in Latin America, Europe, and other regions.</a:t>
            </a:r>
          </a:p>
          <a:p>
            <a:pPr marL="285750" indent="-285750">
              <a:buFont typeface="Arial" panose="020B0604020202020204" pitchFamily="34" charset="0"/>
              <a:buChar char="•"/>
            </a:pPr>
            <a:r>
              <a:rPr lang="en-US" sz="1700" dirty="0"/>
              <a:t>Localize offerings: To cater to diverse consumer preferences, consider localizing menu offerings and services to appeal to local tastes and cultures.</a:t>
            </a:r>
          </a:p>
        </p:txBody>
      </p:sp>
      <p:sp>
        <p:nvSpPr>
          <p:cNvPr id="18" name="AutoShape 10" descr="flops">
            <a:hlinkClick r:id="rId3"/>
            <a:extLst>
              <a:ext uri="{FF2B5EF4-FFF2-40B4-BE49-F238E27FC236}">
                <a16:creationId xmlns:a16="http://schemas.microsoft.com/office/drawing/2014/main" id="{84740AB1-B79D-3734-5364-2B2F645F25DA}"/>
              </a:ext>
            </a:extLst>
          </p:cNvPr>
          <p:cNvSpPr>
            <a:spLocks noChangeAspect="1" noChangeArrowheads="1"/>
          </p:cNvSpPr>
          <p:nvPr/>
        </p:nvSpPr>
        <p:spPr bwMode="auto">
          <a:xfrm>
            <a:off x="-73025" y="1636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11" descr="xlogo">
            <a:hlinkClick r:id="rId4"/>
            <a:extLst>
              <a:ext uri="{FF2B5EF4-FFF2-40B4-BE49-F238E27FC236}">
                <a16:creationId xmlns:a16="http://schemas.microsoft.com/office/drawing/2014/main" id="{8AC64A2F-B542-5E21-3A3C-C32F7D6AA2E1}"/>
              </a:ext>
            </a:extLst>
          </p:cNvPr>
          <p:cNvSpPr>
            <a:spLocks noChangeAspect="1" noChangeArrowheads="1"/>
          </p:cNvSpPr>
          <p:nvPr/>
        </p:nvSpPr>
        <p:spPr bwMode="auto">
          <a:xfrm>
            <a:off x="661988" y="2139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AutoShape 12" descr="linkedinlogo">
            <a:hlinkClick r:id="rId5"/>
            <a:extLst>
              <a:ext uri="{FF2B5EF4-FFF2-40B4-BE49-F238E27FC236}">
                <a16:creationId xmlns:a16="http://schemas.microsoft.com/office/drawing/2014/main" id="{4EDA583E-A86B-783A-75C3-842E9765A8B7}"/>
              </a:ext>
            </a:extLst>
          </p:cNvPr>
          <p:cNvSpPr>
            <a:spLocks noChangeAspect="1" noChangeArrowheads="1"/>
          </p:cNvSpPr>
          <p:nvPr/>
        </p:nvSpPr>
        <p:spPr bwMode="auto">
          <a:xfrm>
            <a:off x="1122363" y="2139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911722098"/>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0</TotalTime>
  <Words>1759</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Candara</vt:lpstr>
      <vt:lpstr>Corbel</vt:lpstr>
      <vt:lpstr>Times New Roman</vt:lpstr>
      <vt:lpstr>Wingdings</vt:lpstr>
      <vt:lpstr>Office Theme</vt:lpstr>
      <vt:lpstr>Restaurants</vt:lpstr>
      <vt:lpstr>About Us</vt:lpstr>
      <vt:lpstr>PowerPoint Presentation</vt:lpstr>
      <vt:lpstr>Problem Statement</vt:lpstr>
      <vt:lpstr>Data Overview</vt:lpstr>
      <vt:lpstr>Methodology</vt:lpstr>
      <vt:lpstr>Analytical  Approach</vt:lpstr>
      <vt:lpstr>PowerPoint Presentation</vt:lpstr>
      <vt:lpstr>PowerPoint Presentation</vt:lpstr>
      <vt:lpstr>Average of Votes: A Comparative Analysis</vt:lpstr>
      <vt:lpstr>Global Restaurant Landscape: Table Booking and Online Delivery </vt:lpstr>
      <vt:lpstr>Top 10 Restaurant Cuisines</vt:lpstr>
      <vt:lpstr>Restaurant Price Range Distribution Globally</vt:lpstr>
      <vt:lpstr>Pricing Insights: A Global Restaurant Analysis</vt:lpstr>
      <vt:lpstr>Strategic Recommendations</vt:lpstr>
      <vt:lpstr>Dashboard And Visualization</vt:lpstr>
      <vt:lpstr>PowerPoint Presentation</vt:lpstr>
      <vt:lpstr>Conclusion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2024-07-07T16:13:44Z</dcterms:created>
  <dcterms:modified xsi:type="dcterms:W3CDTF">2024-09-08T14:29:26Z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