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63" r:id="rId3"/>
    <p:sldId id="257" r:id="rId4"/>
    <p:sldId id="264" r:id="rId5"/>
    <p:sldId id="266" r:id="rId6"/>
    <p:sldId id="265" r:id="rId7"/>
    <p:sldId id="267" r:id="rId8"/>
    <p:sldId id="268" r:id="rId9"/>
    <p:sldId id="269" r:id="rId10"/>
    <p:sldId id="270" r:id="rId11"/>
    <p:sldId id="274" r:id="rId12"/>
    <p:sldId id="275" r:id="rId13"/>
    <p:sldId id="273" r:id="rId14"/>
    <p:sldId id="272" r:id="rId15"/>
    <p:sldId id="277" r:id="rId16"/>
    <p:sldId id="278" r:id="rId17"/>
    <p:sldId id="279" r:id="rId18"/>
    <p:sldId id="280" r:id="rId19"/>
    <p:sldId id="287" r:id="rId20"/>
    <p:sldId id="281" r:id="rId21"/>
    <p:sldId id="284" r:id="rId22"/>
    <p:sldId id="285" r:id="rId23"/>
    <p:sldId id="286" r:id="rId24"/>
    <p:sldId id="283"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49433D75-6872-4FAD-8599-DE98D01258E6}" type="datetimeFigureOut">
              <a:rPr lang="en-IN" smtClean="0"/>
              <a:pPr/>
              <a:t>20-06-2021</a:t>
            </a:fld>
            <a:endParaRPr lang="en-IN"/>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3CA57E2-703F-4E25-B2E1-3AD30079608B}" type="slidenum">
              <a:rPr lang="en-IN" smtClean="0"/>
              <a:pPr/>
              <a:t>‹#›</a:t>
            </a:fld>
            <a:endParaRPr lang="en-IN"/>
          </a:p>
        </p:txBody>
      </p:sp>
    </p:spTree>
    <p:extLst>
      <p:ext uri="{BB962C8B-B14F-4D97-AF65-F5344CB8AC3E}">
        <p14:creationId xmlns:p14="http://schemas.microsoft.com/office/powerpoint/2010/main" val="32085592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433D75-6872-4FAD-8599-DE98D01258E6}" type="datetimeFigureOut">
              <a:rPr lang="en-IN" smtClean="0"/>
              <a:pPr/>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A57E2-703F-4E25-B2E1-3AD30079608B}" type="slidenum">
              <a:rPr lang="en-IN" smtClean="0"/>
              <a:pPr/>
              <a:t>‹#›</a:t>
            </a:fld>
            <a:endParaRPr lang="en-IN"/>
          </a:p>
        </p:txBody>
      </p:sp>
    </p:spTree>
    <p:extLst>
      <p:ext uri="{BB962C8B-B14F-4D97-AF65-F5344CB8AC3E}">
        <p14:creationId xmlns:p14="http://schemas.microsoft.com/office/powerpoint/2010/main" val="51788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433D75-6872-4FAD-8599-DE98D01258E6}" type="datetimeFigureOut">
              <a:rPr lang="en-IN" smtClean="0"/>
              <a:pPr/>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A57E2-703F-4E25-B2E1-3AD30079608B}" type="slidenum">
              <a:rPr lang="en-IN" smtClean="0"/>
              <a:pPr/>
              <a:t>‹#›</a:t>
            </a:fld>
            <a:endParaRPr lang="en-IN"/>
          </a:p>
        </p:txBody>
      </p:sp>
    </p:spTree>
    <p:extLst>
      <p:ext uri="{BB962C8B-B14F-4D97-AF65-F5344CB8AC3E}">
        <p14:creationId xmlns:p14="http://schemas.microsoft.com/office/powerpoint/2010/main" val="301467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433D75-6872-4FAD-8599-DE98D01258E6}" type="datetimeFigureOut">
              <a:rPr lang="en-IN" smtClean="0"/>
              <a:pPr/>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CA57E2-703F-4E25-B2E1-3AD30079608B}" type="slidenum">
              <a:rPr lang="en-IN" smtClean="0"/>
              <a:pPr/>
              <a:t>‹#›</a:t>
            </a:fld>
            <a:endParaRPr lang="en-IN"/>
          </a:p>
        </p:txBody>
      </p:sp>
    </p:spTree>
    <p:extLst>
      <p:ext uri="{BB962C8B-B14F-4D97-AF65-F5344CB8AC3E}">
        <p14:creationId xmlns:p14="http://schemas.microsoft.com/office/powerpoint/2010/main" val="3590380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9433D75-6872-4FAD-8599-DE98D01258E6}" type="datetimeFigureOut">
              <a:rPr lang="en-IN" smtClean="0"/>
              <a:pPr/>
              <a:t>20-06-2021</a:t>
            </a:fld>
            <a:endParaRPr lang="en-IN"/>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p>
            <a:fld id="{23CA57E2-703F-4E25-B2E1-3AD30079608B}" type="slidenum">
              <a:rPr lang="en-IN" smtClean="0"/>
              <a:pPr/>
              <a:t>‹#›</a:t>
            </a:fld>
            <a:endParaRPr lang="en-IN"/>
          </a:p>
        </p:txBody>
      </p:sp>
    </p:spTree>
    <p:extLst>
      <p:ext uri="{BB962C8B-B14F-4D97-AF65-F5344CB8AC3E}">
        <p14:creationId xmlns:p14="http://schemas.microsoft.com/office/powerpoint/2010/main" val="422146222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433D75-6872-4FAD-8599-DE98D01258E6}" type="datetimeFigureOut">
              <a:rPr lang="en-IN" smtClean="0"/>
              <a:pPr/>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CA57E2-703F-4E25-B2E1-3AD30079608B}" type="slidenum">
              <a:rPr lang="en-IN" smtClean="0"/>
              <a:pPr/>
              <a:t>‹#›</a:t>
            </a:fld>
            <a:endParaRPr lang="en-IN"/>
          </a:p>
        </p:txBody>
      </p:sp>
    </p:spTree>
    <p:extLst>
      <p:ext uri="{BB962C8B-B14F-4D97-AF65-F5344CB8AC3E}">
        <p14:creationId xmlns:p14="http://schemas.microsoft.com/office/powerpoint/2010/main" val="449364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433D75-6872-4FAD-8599-DE98D01258E6}" type="datetimeFigureOut">
              <a:rPr lang="en-IN" smtClean="0"/>
              <a:pPr/>
              <a:t>20-06-2021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CA57E2-703F-4E25-B2E1-3AD30079608B}" type="slidenum">
              <a:rPr lang="en-IN" smtClean="0"/>
              <a:pPr/>
              <a:t>‹#›</a:t>
            </a:fld>
            <a:endParaRPr lang="en-IN"/>
          </a:p>
        </p:txBody>
      </p:sp>
    </p:spTree>
    <p:extLst>
      <p:ext uri="{BB962C8B-B14F-4D97-AF65-F5344CB8AC3E}">
        <p14:creationId xmlns:p14="http://schemas.microsoft.com/office/powerpoint/2010/main" val="169492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433D75-6872-4FAD-8599-DE98D01258E6}" type="datetimeFigureOut">
              <a:rPr lang="en-IN" smtClean="0"/>
              <a:pPr/>
              <a:t>20-06-2021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CA57E2-703F-4E25-B2E1-3AD30079608B}" type="slidenum">
              <a:rPr lang="en-IN" smtClean="0"/>
              <a:pPr/>
              <a:t>‹#›</a:t>
            </a:fld>
            <a:endParaRPr lang="en-IN"/>
          </a:p>
        </p:txBody>
      </p:sp>
    </p:spTree>
    <p:extLst>
      <p:ext uri="{BB962C8B-B14F-4D97-AF65-F5344CB8AC3E}">
        <p14:creationId xmlns:p14="http://schemas.microsoft.com/office/powerpoint/2010/main" val="205028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33D75-6872-4FAD-8599-DE98D01258E6}" type="datetimeFigureOut">
              <a:rPr lang="en-IN" smtClean="0"/>
              <a:pPr/>
              <a:t>20-06-2021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CA57E2-703F-4E25-B2E1-3AD30079608B}" type="slidenum">
              <a:rPr lang="en-IN" smtClean="0"/>
              <a:pPr/>
              <a:t>‹#›</a:t>
            </a:fld>
            <a:endParaRPr lang="en-IN"/>
          </a:p>
        </p:txBody>
      </p:sp>
    </p:spTree>
    <p:extLst>
      <p:ext uri="{BB962C8B-B14F-4D97-AF65-F5344CB8AC3E}">
        <p14:creationId xmlns:p14="http://schemas.microsoft.com/office/powerpoint/2010/main" val="52176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9433D75-6872-4FAD-8599-DE98D01258E6}" type="datetimeFigureOut">
              <a:rPr lang="en-IN" smtClean="0"/>
              <a:pPr/>
              <a:t>20-06-2021</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6728" y="6227064"/>
            <a:ext cx="1463040" cy="256032"/>
          </a:xfrm>
        </p:spPr>
        <p:txBody>
          <a:bodyPr/>
          <a:lstStyle/>
          <a:p>
            <a:fld id="{23CA57E2-703F-4E25-B2E1-3AD30079608B}" type="slidenum">
              <a:rPr lang="en-IN" smtClean="0"/>
              <a:pPr/>
              <a:t>‹#›</a:t>
            </a:fld>
            <a:endParaRPr lang="en-IN"/>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686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49433D75-6872-4FAD-8599-DE98D01258E6}" type="datetimeFigureOut">
              <a:rPr lang="en-IN" smtClean="0"/>
              <a:pPr/>
              <a:t>20-06-2021</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56032"/>
          </a:xfrm>
        </p:spPr>
        <p:txBody>
          <a:bodyPr/>
          <a:lstStyle/>
          <a:p>
            <a:fld id="{23CA57E2-703F-4E25-B2E1-3AD30079608B}" type="slidenum">
              <a:rPr lang="en-IN" smtClean="0"/>
              <a:pPr/>
              <a:t>‹#›</a:t>
            </a:fld>
            <a:endParaRPr lang="en-IN"/>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732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9433D75-6872-4FAD-8599-DE98D01258E6}" type="datetimeFigureOut">
              <a:rPr lang="en-IN" smtClean="0"/>
              <a:pPr/>
              <a:t>20-06-2021</a:t>
            </a:fld>
            <a:endParaRPr lang="en-IN"/>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3CA57E2-703F-4E25-B2E1-3AD30079608B}" type="slidenum">
              <a:rPr lang="en-IN" smtClean="0"/>
              <a:pPr/>
              <a:t>‹#›</a:t>
            </a:fld>
            <a:endParaRPr lang="en-IN"/>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40694046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britsafe.org/about-us/press-releases/2018/british-safety-council-establishes-a-ground-breaking-forum-in-india-for-sharing-best-practice-in-health-safety-and-wellbeing/" TargetMode="External"/><Relationship Id="rId2" Type="http://schemas.openxmlformats.org/officeDocument/2006/relationships/hyperlink" Target="https://www.britsafe.org/about-us/press-releases/2017/british-safety-council-opens-office-in-india-to-help-save-liv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72CA2-7CF1-49E4-B2DB-5194C429404D}"/>
              </a:ext>
            </a:extLst>
          </p:cNvPr>
          <p:cNvSpPr>
            <a:spLocks noGrp="1"/>
          </p:cNvSpPr>
          <p:nvPr>
            <p:ph type="ctrTitle"/>
          </p:nvPr>
        </p:nvSpPr>
        <p:spPr>
          <a:xfrm>
            <a:off x="1561708" y="2091263"/>
            <a:ext cx="9068586" cy="1862670"/>
          </a:xfrm>
        </p:spPr>
        <p:txBody>
          <a:bodyPr/>
          <a:lstStyle/>
          <a:p>
            <a:r>
              <a:rPr lang="en-US" sz="3600" dirty="0"/>
              <a:t>IOT BASED SAFETY KIT FOR CONSTRUCTION WORKERS</a:t>
            </a:r>
            <a:endParaRPr lang="en-IN" sz="3600" dirty="0"/>
          </a:p>
        </p:txBody>
      </p:sp>
      <p:sp>
        <p:nvSpPr>
          <p:cNvPr id="3" name="Subtitle 2">
            <a:extLst>
              <a:ext uri="{FF2B5EF4-FFF2-40B4-BE49-F238E27FC236}">
                <a16:creationId xmlns:a16="http://schemas.microsoft.com/office/drawing/2014/main" id="{C6647328-2DB6-4847-87AE-DB9727EAE99E}"/>
              </a:ext>
            </a:extLst>
          </p:cNvPr>
          <p:cNvSpPr>
            <a:spLocks noGrp="1"/>
          </p:cNvSpPr>
          <p:nvPr>
            <p:ph type="subTitle" idx="1"/>
          </p:nvPr>
        </p:nvSpPr>
        <p:spPr>
          <a:xfrm>
            <a:off x="1562100" y="4092606"/>
            <a:ext cx="8919634" cy="1260629"/>
          </a:xfrm>
        </p:spPr>
        <p:txBody>
          <a:bodyPr/>
          <a:lstStyle/>
          <a:p>
            <a:pPr algn="l"/>
            <a:r>
              <a:rPr lang="en-US" dirty="0"/>
              <a:t>PROJECT GUIDE:</a:t>
            </a:r>
          </a:p>
          <a:p>
            <a:pPr algn="l">
              <a:spcBef>
                <a:spcPts val="0"/>
              </a:spcBef>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Mrs.R.Devi.,B.Tech.,M.E</a:t>
            </a:r>
            <a:r>
              <a:rPr lang="en-US" sz="1600" dirty="0">
                <a:latin typeface="Times New Roman" pitchFamily="18" charset="0"/>
                <a:cs typeface="Times New Roman" pitchFamily="18" charset="0"/>
              </a:rPr>
              <a:t>.,               </a:t>
            </a:r>
          </a:p>
          <a:p>
            <a:pPr algn="l">
              <a:spcBef>
                <a:spcPts val="0"/>
              </a:spcBef>
              <a:buNone/>
            </a:pPr>
            <a:r>
              <a:rPr lang="en-US" sz="1600" dirty="0">
                <a:latin typeface="Times New Roman" pitchFamily="18" charset="0"/>
                <a:cs typeface="Times New Roman" pitchFamily="18" charset="0"/>
              </a:rPr>
              <a:t> Assistant Professor(Grade 1),             </a:t>
            </a:r>
          </a:p>
          <a:p>
            <a:pPr algn="l">
              <a:spcBef>
                <a:spcPts val="0"/>
              </a:spcBef>
              <a:buNone/>
            </a:pPr>
            <a:r>
              <a:rPr lang="en-US" sz="1600" dirty="0">
                <a:latin typeface="Times New Roman" pitchFamily="18" charset="0"/>
                <a:cs typeface="Times New Roman" pitchFamily="18" charset="0"/>
              </a:rPr>
              <a:t> Department of CSE. </a:t>
            </a:r>
            <a:endParaRPr lang="en-IN" dirty="0"/>
          </a:p>
        </p:txBody>
      </p:sp>
      <p:sp>
        <p:nvSpPr>
          <p:cNvPr id="9" name="TextBox 8">
            <a:extLst>
              <a:ext uri="{FF2B5EF4-FFF2-40B4-BE49-F238E27FC236}">
                <a16:creationId xmlns:a16="http://schemas.microsoft.com/office/drawing/2014/main" id="{ADDF5542-868B-4DAD-9EDA-FE49072A5C41}"/>
              </a:ext>
            </a:extLst>
          </p:cNvPr>
          <p:cNvSpPr txBox="1"/>
          <p:nvPr/>
        </p:nvSpPr>
        <p:spPr>
          <a:xfrm flipH="1">
            <a:off x="7120467" y="4152906"/>
            <a:ext cx="3361267" cy="1200329"/>
          </a:xfrm>
          <a:prstGeom prst="rect">
            <a:avLst/>
          </a:prstGeom>
          <a:noFill/>
        </p:spPr>
        <p:txBody>
          <a:bodyPr wrap="square" rtlCol="0">
            <a:spAutoFit/>
          </a:bodyPr>
          <a:lstStyle/>
          <a:p>
            <a:r>
              <a:rPr lang="en-US" dirty="0"/>
              <a:t>TEAM MEMBERS:</a:t>
            </a:r>
          </a:p>
          <a:p>
            <a:r>
              <a:rPr lang="en-US" dirty="0" err="1"/>
              <a:t>Jenifer.S</a:t>
            </a:r>
            <a:r>
              <a:rPr lang="en-US" dirty="0"/>
              <a:t> -211417104096</a:t>
            </a:r>
          </a:p>
          <a:p>
            <a:r>
              <a:rPr lang="en-US" dirty="0"/>
              <a:t>Sameera.H-211417104233</a:t>
            </a:r>
          </a:p>
          <a:p>
            <a:r>
              <a:rPr lang="en-US" dirty="0"/>
              <a:t>Sudharshna.U-211417104273</a:t>
            </a:r>
            <a:endParaRPr lang="en-IN" dirty="0"/>
          </a:p>
        </p:txBody>
      </p:sp>
      <p:sp>
        <p:nvSpPr>
          <p:cNvPr id="5" name="TextBox 4">
            <a:extLst>
              <a:ext uri="{FF2B5EF4-FFF2-40B4-BE49-F238E27FC236}">
                <a16:creationId xmlns:a16="http://schemas.microsoft.com/office/drawing/2014/main" id="{D371EABA-C9A0-4361-8845-200D9E6A28DD}"/>
              </a:ext>
            </a:extLst>
          </p:cNvPr>
          <p:cNvSpPr txBox="1"/>
          <p:nvPr/>
        </p:nvSpPr>
        <p:spPr>
          <a:xfrm>
            <a:off x="5556740" y="2091263"/>
            <a:ext cx="1204938" cy="369332"/>
          </a:xfrm>
          <a:prstGeom prst="rect">
            <a:avLst/>
          </a:prstGeom>
          <a:noFill/>
        </p:spPr>
        <p:txBody>
          <a:bodyPr wrap="square" rtlCol="0">
            <a:spAutoFit/>
          </a:bodyPr>
          <a:lstStyle/>
          <a:p>
            <a:r>
              <a:rPr lang="en-US" dirty="0">
                <a:solidFill>
                  <a:srgbClr val="FF0000"/>
                </a:solidFill>
              </a:rPr>
              <a:t>Batch 18</a:t>
            </a:r>
            <a:endParaRPr lang="en-IN" dirty="0">
              <a:solidFill>
                <a:srgbClr val="FF0000"/>
              </a:solidFill>
            </a:endParaRPr>
          </a:p>
        </p:txBody>
      </p:sp>
    </p:spTree>
    <p:extLst>
      <p:ext uri="{BB962C8B-B14F-4D97-AF65-F5344CB8AC3E}">
        <p14:creationId xmlns:p14="http://schemas.microsoft.com/office/powerpoint/2010/main" val="619284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45D0-3C10-4029-AF47-EFEDDACAE71A}"/>
              </a:ext>
            </a:extLst>
          </p:cNvPr>
          <p:cNvSpPr>
            <a:spLocks noGrp="1"/>
          </p:cNvSpPr>
          <p:nvPr>
            <p:ph type="title"/>
          </p:nvPr>
        </p:nvSpPr>
        <p:spPr>
          <a:xfrm>
            <a:off x="1066800" y="642593"/>
            <a:ext cx="10058400" cy="1371600"/>
          </a:xfrm>
        </p:spPr>
        <p:txBody>
          <a:bodyPr>
            <a:normAutofit/>
          </a:bodyPr>
          <a:lstStyle/>
          <a:p>
            <a:r>
              <a:rPr lang="en-US" dirty="0"/>
              <a:t>SYSTEM ARCHITECTURE</a:t>
            </a:r>
            <a:endParaRPr lang="en-IN" dirty="0"/>
          </a:p>
        </p:txBody>
      </p:sp>
      <p:cxnSp>
        <p:nvCxnSpPr>
          <p:cNvPr id="15" name="Straight Arrow Connector 14">
            <a:extLst>
              <a:ext uri="{FF2B5EF4-FFF2-40B4-BE49-F238E27FC236}">
                <a16:creationId xmlns:a16="http://schemas.microsoft.com/office/drawing/2014/main" id="{4E60482D-E466-41A5-B121-B3A67663D741}"/>
              </a:ext>
            </a:extLst>
          </p:cNvPr>
          <p:cNvCxnSpPr/>
          <p:nvPr/>
        </p:nvCxnSpPr>
        <p:spPr>
          <a:xfrm>
            <a:off x="213064" y="0"/>
            <a:ext cx="0" cy="35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66EC07B-598A-4FF3-B549-077940E81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470" y="1882066"/>
            <a:ext cx="8984202" cy="4252404"/>
          </a:xfrm>
          <a:prstGeom prst="rect">
            <a:avLst/>
          </a:prstGeom>
        </p:spPr>
      </p:pic>
    </p:spTree>
    <p:extLst>
      <p:ext uri="{BB962C8B-B14F-4D97-AF65-F5344CB8AC3E}">
        <p14:creationId xmlns:p14="http://schemas.microsoft.com/office/powerpoint/2010/main" val="119544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BF3B-40DE-400F-ADA5-9119BE338F0A}"/>
              </a:ext>
            </a:extLst>
          </p:cNvPr>
          <p:cNvSpPr>
            <a:spLocks noGrp="1"/>
          </p:cNvSpPr>
          <p:nvPr>
            <p:ph type="title"/>
          </p:nvPr>
        </p:nvSpPr>
        <p:spPr>
          <a:xfrm>
            <a:off x="1066800" y="642594"/>
            <a:ext cx="10058400" cy="669739"/>
          </a:xfrm>
        </p:spPr>
        <p:txBody>
          <a:bodyPr>
            <a:normAutofit fontScale="90000"/>
          </a:bodyPr>
          <a:lstStyle/>
          <a:p>
            <a:r>
              <a:rPr lang="en-US" dirty="0"/>
              <a:t>USECASE DIAGRAM</a:t>
            </a:r>
            <a:endParaRPr lang="en-IN" dirty="0"/>
          </a:p>
        </p:txBody>
      </p:sp>
      <p:pic>
        <p:nvPicPr>
          <p:cNvPr id="4" name="Picture 3">
            <a:extLst>
              <a:ext uri="{FF2B5EF4-FFF2-40B4-BE49-F238E27FC236}">
                <a16:creationId xmlns:a16="http://schemas.microsoft.com/office/drawing/2014/main" id="{5FF1EB70-BAB4-4FBD-B2E8-42C09397E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333" y="1539240"/>
            <a:ext cx="8551334" cy="4556760"/>
          </a:xfrm>
          <a:prstGeom prst="rect">
            <a:avLst/>
          </a:prstGeom>
        </p:spPr>
      </p:pic>
      <p:sp>
        <p:nvSpPr>
          <p:cNvPr id="5" name="TextBox 4">
            <a:extLst>
              <a:ext uri="{FF2B5EF4-FFF2-40B4-BE49-F238E27FC236}">
                <a16:creationId xmlns:a16="http://schemas.microsoft.com/office/drawing/2014/main" id="{CB852297-EDA0-4656-BD68-D34719467BC9}"/>
              </a:ext>
            </a:extLst>
          </p:cNvPr>
          <p:cNvSpPr txBox="1"/>
          <p:nvPr/>
        </p:nvSpPr>
        <p:spPr>
          <a:xfrm>
            <a:off x="1820333" y="1888067"/>
            <a:ext cx="1456267" cy="430887"/>
          </a:xfrm>
          <a:prstGeom prst="rect">
            <a:avLst/>
          </a:prstGeom>
          <a:noFill/>
        </p:spPr>
        <p:txBody>
          <a:bodyPr wrap="square" rtlCol="0">
            <a:spAutoFit/>
          </a:bodyPr>
          <a:lstStyle/>
          <a:p>
            <a:r>
              <a:rPr lang="en-US" sz="1100" dirty="0"/>
              <a:t>CONSTRUCTION WORKER</a:t>
            </a:r>
            <a:endParaRPr lang="en-IN" sz="1100" dirty="0"/>
          </a:p>
        </p:txBody>
      </p:sp>
      <p:sp>
        <p:nvSpPr>
          <p:cNvPr id="6" name="TextBox 5">
            <a:extLst>
              <a:ext uri="{FF2B5EF4-FFF2-40B4-BE49-F238E27FC236}">
                <a16:creationId xmlns:a16="http://schemas.microsoft.com/office/drawing/2014/main" id="{2674A900-6998-493D-9968-BF80192B4546}"/>
              </a:ext>
            </a:extLst>
          </p:cNvPr>
          <p:cNvSpPr txBox="1"/>
          <p:nvPr/>
        </p:nvSpPr>
        <p:spPr>
          <a:xfrm>
            <a:off x="2040467" y="5103316"/>
            <a:ext cx="1456267" cy="430887"/>
          </a:xfrm>
          <a:prstGeom prst="rect">
            <a:avLst/>
          </a:prstGeom>
          <a:noFill/>
        </p:spPr>
        <p:txBody>
          <a:bodyPr wrap="square" rtlCol="0">
            <a:spAutoFit/>
          </a:bodyPr>
          <a:lstStyle/>
          <a:p>
            <a:r>
              <a:rPr lang="en-US" sz="1100" dirty="0"/>
              <a:t>CONSTRUCTION SUPERVISOR</a:t>
            </a:r>
            <a:endParaRPr lang="en-IN" sz="1100" dirty="0"/>
          </a:p>
        </p:txBody>
      </p:sp>
      <p:sp>
        <p:nvSpPr>
          <p:cNvPr id="7" name="TextBox 6">
            <a:extLst>
              <a:ext uri="{FF2B5EF4-FFF2-40B4-BE49-F238E27FC236}">
                <a16:creationId xmlns:a16="http://schemas.microsoft.com/office/drawing/2014/main" id="{34400AE1-AFF6-4078-AE57-44C6A51B1054}"/>
              </a:ext>
            </a:extLst>
          </p:cNvPr>
          <p:cNvSpPr txBox="1"/>
          <p:nvPr/>
        </p:nvSpPr>
        <p:spPr>
          <a:xfrm>
            <a:off x="9033933" y="2954866"/>
            <a:ext cx="1854200" cy="261610"/>
          </a:xfrm>
          <a:prstGeom prst="rect">
            <a:avLst/>
          </a:prstGeom>
          <a:noFill/>
        </p:spPr>
        <p:txBody>
          <a:bodyPr wrap="square" rtlCol="0">
            <a:spAutoFit/>
          </a:bodyPr>
          <a:lstStyle/>
          <a:p>
            <a:r>
              <a:rPr lang="en-US" sz="1100" dirty="0"/>
              <a:t>FIREBASE SERVER</a:t>
            </a:r>
            <a:endParaRPr lang="en-IN" sz="1100" dirty="0"/>
          </a:p>
        </p:txBody>
      </p:sp>
    </p:spTree>
    <p:extLst>
      <p:ext uri="{BB962C8B-B14F-4D97-AF65-F5344CB8AC3E}">
        <p14:creationId xmlns:p14="http://schemas.microsoft.com/office/powerpoint/2010/main" val="124016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F2CF-F924-47D9-9988-F37F3416DFFD}"/>
              </a:ext>
            </a:extLst>
          </p:cNvPr>
          <p:cNvSpPr>
            <a:spLocks noGrp="1"/>
          </p:cNvSpPr>
          <p:nvPr>
            <p:ph type="title"/>
          </p:nvPr>
        </p:nvSpPr>
        <p:spPr>
          <a:xfrm>
            <a:off x="1066800" y="642594"/>
            <a:ext cx="10058400" cy="618939"/>
          </a:xfrm>
        </p:spPr>
        <p:txBody>
          <a:bodyPr>
            <a:normAutofit fontScale="90000"/>
          </a:bodyPr>
          <a:lstStyle/>
          <a:p>
            <a:r>
              <a:rPr lang="en-US" dirty="0"/>
              <a:t>STATE DIAGRAM</a:t>
            </a:r>
            <a:endParaRPr lang="en-IN" dirty="0"/>
          </a:p>
        </p:txBody>
      </p:sp>
      <p:pic>
        <p:nvPicPr>
          <p:cNvPr id="4" name="Picture 3">
            <a:extLst>
              <a:ext uri="{FF2B5EF4-FFF2-40B4-BE49-F238E27FC236}">
                <a16:creationId xmlns:a16="http://schemas.microsoft.com/office/drawing/2014/main" id="{91320EB6-7DDB-4DD6-9EB9-4B7BE076C8A7}"/>
              </a:ext>
            </a:extLst>
          </p:cNvPr>
          <p:cNvPicPr>
            <a:picLocks noChangeAspect="1"/>
          </p:cNvPicPr>
          <p:nvPr/>
        </p:nvPicPr>
        <p:blipFill>
          <a:blip r:embed="rId2"/>
          <a:stretch>
            <a:fillRect/>
          </a:stretch>
        </p:blipFill>
        <p:spPr>
          <a:xfrm>
            <a:off x="1873188" y="1335268"/>
            <a:ext cx="8004574" cy="4705986"/>
          </a:xfrm>
          <a:prstGeom prst="rect">
            <a:avLst/>
          </a:prstGeom>
        </p:spPr>
      </p:pic>
    </p:spTree>
    <p:extLst>
      <p:ext uri="{BB962C8B-B14F-4D97-AF65-F5344CB8AC3E}">
        <p14:creationId xmlns:p14="http://schemas.microsoft.com/office/powerpoint/2010/main" val="1337126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0314-7993-485F-987F-55DE3D1811E9}"/>
              </a:ext>
            </a:extLst>
          </p:cNvPr>
          <p:cNvSpPr>
            <a:spLocks noGrp="1"/>
          </p:cNvSpPr>
          <p:nvPr>
            <p:ph type="title"/>
          </p:nvPr>
        </p:nvSpPr>
        <p:spPr>
          <a:xfrm>
            <a:off x="1066800" y="642594"/>
            <a:ext cx="10058400" cy="669739"/>
          </a:xfrm>
        </p:spPr>
        <p:txBody>
          <a:bodyPr>
            <a:normAutofit fontScale="90000"/>
          </a:bodyPr>
          <a:lstStyle/>
          <a:p>
            <a:r>
              <a:rPr lang="en-US" dirty="0"/>
              <a:t>COLLABORATION DIAGRAM</a:t>
            </a:r>
            <a:endParaRPr lang="en-IN" dirty="0"/>
          </a:p>
        </p:txBody>
      </p:sp>
      <p:sp>
        <p:nvSpPr>
          <p:cNvPr id="3" name="Rectangle 2">
            <a:extLst>
              <a:ext uri="{FF2B5EF4-FFF2-40B4-BE49-F238E27FC236}">
                <a16:creationId xmlns:a16="http://schemas.microsoft.com/office/drawing/2014/main" id="{C06553BA-4FA2-4E58-989F-B09035372A06}"/>
              </a:ext>
            </a:extLst>
          </p:cNvPr>
          <p:cNvSpPr/>
          <p:nvPr/>
        </p:nvSpPr>
        <p:spPr>
          <a:xfrm>
            <a:off x="1642532" y="2887133"/>
            <a:ext cx="2057399" cy="575734"/>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a:ln w="0"/>
                <a:solidFill>
                  <a:schemeClr val="tx1"/>
                </a:solidFill>
                <a:effectLst>
                  <a:outerShdw blurRad="38100" dist="19050" dir="2700000" algn="tl" rotWithShape="0">
                    <a:schemeClr val="dk1">
                      <a:alpha val="40000"/>
                    </a:schemeClr>
                  </a:outerShdw>
                </a:effectLst>
              </a:rPr>
              <a:t>CONSTRUCTION</a:t>
            </a:r>
            <a:r>
              <a:rPr lang="en-US" sz="1600" b="1" dirty="0"/>
              <a:t> </a:t>
            </a:r>
            <a:r>
              <a:rPr lang="en-US" sz="1600" b="1" dirty="0">
                <a:ln w="0"/>
                <a:solidFill>
                  <a:schemeClr val="tx1"/>
                </a:solidFill>
                <a:effectLst>
                  <a:outerShdw blurRad="38100" dist="19050" dir="2700000" algn="tl" rotWithShape="0">
                    <a:schemeClr val="dk1">
                      <a:alpha val="40000"/>
                    </a:schemeClr>
                  </a:outerShdw>
                </a:effectLst>
              </a:rPr>
              <a:t>WORKER</a:t>
            </a:r>
            <a:endParaRPr lang="en-IN" sz="1600" b="1" dirty="0"/>
          </a:p>
        </p:txBody>
      </p:sp>
      <p:sp>
        <p:nvSpPr>
          <p:cNvPr id="4" name="Rectangle 3">
            <a:extLst>
              <a:ext uri="{FF2B5EF4-FFF2-40B4-BE49-F238E27FC236}">
                <a16:creationId xmlns:a16="http://schemas.microsoft.com/office/drawing/2014/main" id="{C18D3074-C81A-474B-ACFA-AD3EDF5BBB05}"/>
              </a:ext>
            </a:extLst>
          </p:cNvPr>
          <p:cNvSpPr/>
          <p:nvPr/>
        </p:nvSpPr>
        <p:spPr>
          <a:xfrm>
            <a:off x="8492071" y="2782107"/>
            <a:ext cx="2099733" cy="5757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b="1" dirty="0"/>
              <a:t>FIREBASE SERVER</a:t>
            </a:r>
            <a:endParaRPr lang="en-IN" sz="1600" b="1" dirty="0"/>
          </a:p>
        </p:txBody>
      </p:sp>
      <p:sp>
        <p:nvSpPr>
          <p:cNvPr id="5" name="Rectangle 4">
            <a:extLst>
              <a:ext uri="{FF2B5EF4-FFF2-40B4-BE49-F238E27FC236}">
                <a16:creationId xmlns:a16="http://schemas.microsoft.com/office/drawing/2014/main" id="{4E34206F-1BBC-4BDE-B499-8AE3EB95B4CE}"/>
              </a:ext>
            </a:extLst>
          </p:cNvPr>
          <p:cNvSpPr/>
          <p:nvPr/>
        </p:nvSpPr>
        <p:spPr>
          <a:xfrm>
            <a:off x="4572001" y="4815994"/>
            <a:ext cx="2422768" cy="7901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CONSTRUCTION</a:t>
            </a:r>
          </a:p>
          <a:p>
            <a:pPr algn="ctr"/>
            <a:r>
              <a:rPr lang="en-US" b="1" dirty="0"/>
              <a:t>SUPERVISOR</a:t>
            </a:r>
            <a:endParaRPr lang="en-IN" b="1" dirty="0"/>
          </a:p>
        </p:txBody>
      </p:sp>
      <p:cxnSp>
        <p:nvCxnSpPr>
          <p:cNvPr id="7" name="Straight Connector 6">
            <a:extLst>
              <a:ext uri="{FF2B5EF4-FFF2-40B4-BE49-F238E27FC236}">
                <a16:creationId xmlns:a16="http://schemas.microsoft.com/office/drawing/2014/main" id="{106D8317-6E13-45E2-9542-745210981EB8}"/>
              </a:ext>
            </a:extLst>
          </p:cNvPr>
          <p:cNvCxnSpPr>
            <a:cxnSpLocks/>
            <a:stCxn id="3" idx="3"/>
            <a:endCxn id="4" idx="1"/>
          </p:cNvCxnSpPr>
          <p:nvPr/>
        </p:nvCxnSpPr>
        <p:spPr>
          <a:xfrm flipV="1">
            <a:off x="3699931" y="3069974"/>
            <a:ext cx="4792140" cy="105026"/>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3DDE6893-1F8E-43C9-AE69-E8B0B4815A20}"/>
              </a:ext>
            </a:extLst>
          </p:cNvPr>
          <p:cNvCxnSpPr>
            <a:cxnSpLocks/>
            <a:stCxn id="4" idx="2"/>
            <a:endCxn id="5" idx="0"/>
          </p:cNvCxnSpPr>
          <p:nvPr/>
        </p:nvCxnSpPr>
        <p:spPr>
          <a:xfrm flipH="1">
            <a:off x="5783385" y="3357841"/>
            <a:ext cx="3758553" cy="1458153"/>
          </a:xfrm>
          <a:prstGeom prst="line">
            <a:avLst/>
          </a:prstGeom>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BA13EF70-E49F-472D-A0A8-C60FCF06143C}"/>
              </a:ext>
            </a:extLst>
          </p:cNvPr>
          <p:cNvSpPr/>
          <p:nvPr/>
        </p:nvSpPr>
        <p:spPr>
          <a:xfrm>
            <a:off x="3530600" y="352213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6E11EFC6-A041-4C55-8979-A50E6450AEC6}"/>
              </a:ext>
            </a:extLst>
          </p:cNvPr>
          <p:cNvSpPr txBox="1"/>
          <p:nvPr/>
        </p:nvSpPr>
        <p:spPr>
          <a:xfrm>
            <a:off x="3699931" y="1612556"/>
            <a:ext cx="1876215" cy="1169551"/>
          </a:xfrm>
          <a:prstGeom prst="rect">
            <a:avLst/>
          </a:prstGeom>
          <a:noFill/>
        </p:spPr>
        <p:txBody>
          <a:bodyPr wrap="square" rtlCol="0">
            <a:spAutoFit/>
          </a:bodyPr>
          <a:lstStyle/>
          <a:p>
            <a:pPr marL="228600" indent="-228600">
              <a:buAutoNum type="arabicPeriod"/>
            </a:pPr>
            <a:r>
              <a:rPr lang="en-US" sz="1600" dirty="0"/>
              <a:t>FALL STATUS</a:t>
            </a:r>
          </a:p>
          <a:p>
            <a:pPr marL="228600" indent="-228600">
              <a:buAutoNum type="arabicPeriod"/>
            </a:pPr>
            <a:endParaRPr lang="en-US" sz="1600" dirty="0"/>
          </a:p>
          <a:p>
            <a:pPr marL="228600" indent="-228600">
              <a:buAutoNum type="arabicPeriod"/>
            </a:pPr>
            <a:r>
              <a:rPr lang="en-US" sz="1600" dirty="0"/>
              <a:t>HEART RATE</a:t>
            </a:r>
          </a:p>
          <a:p>
            <a:pPr marL="228600" indent="-228600">
              <a:buAutoNum type="arabicPeriod"/>
            </a:pPr>
            <a:endParaRPr lang="en-US" sz="1100" dirty="0"/>
          </a:p>
          <a:p>
            <a:pPr marL="228600" indent="-228600">
              <a:buAutoNum type="arabicPeriod"/>
            </a:pPr>
            <a:endParaRPr lang="en-IN" sz="1100" dirty="0"/>
          </a:p>
        </p:txBody>
      </p:sp>
      <p:sp>
        <p:nvSpPr>
          <p:cNvPr id="29" name="TextBox 28">
            <a:extLst>
              <a:ext uri="{FF2B5EF4-FFF2-40B4-BE49-F238E27FC236}">
                <a16:creationId xmlns:a16="http://schemas.microsoft.com/office/drawing/2014/main" id="{3A3CA6EE-BB21-458E-97A7-8EED5D893E98}"/>
              </a:ext>
            </a:extLst>
          </p:cNvPr>
          <p:cNvSpPr txBox="1"/>
          <p:nvPr/>
        </p:nvSpPr>
        <p:spPr>
          <a:xfrm>
            <a:off x="5417118" y="1593765"/>
            <a:ext cx="1887863" cy="830997"/>
          </a:xfrm>
          <a:prstGeom prst="rect">
            <a:avLst/>
          </a:prstGeom>
          <a:noFill/>
        </p:spPr>
        <p:txBody>
          <a:bodyPr wrap="square" rtlCol="0">
            <a:spAutoFit/>
          </a:bodyPr>
          <a:lstStyle/>
          <a:p>
            <a:r>
              <a:rPr lang="en-US" sz="1600" dirty="0"/>
              <a:t>3. TEMPERATURE</a:t>
            </a:r>
          </a:p>
          <a:p>
            <a:endParaRPr lang="en-US" sz="1600" dirty="0"/>
          </a:p>
          <a:p>
            <a:r>
              <a:rPr lang="en-US" sz="1600" dirty="0"/>
              <a:t>4. SPO2 LEVEL</a:t>
            </a:r>
            <a:endParaRPr lang="en-IN" sz="1600" dirty="0"/>
          </a:p>
        </p:txBody>
      </p:sp>
      <p:sp>
        <p:nvSpPr>
          <p:cNvPr id="30" name="TextBox 29">
            <a:extLst>
              <a:ext uri="{FF2B5EF4-FFF2-40B4-BE49-F238E27FC236}">
                <a16:creationId xmlns:a16="http://schemas.microsoft.com/office/drawing/2014/main" id="{1ED21A6D-F9D6-4E2E-B0E3-D88CEBAFA29A}"/>
              </a:ext>
            </a:extLst>
          </p:cNvPr>
          <p:cNvSpPr txBox="1"/>
          <p:nvPr/>
        </p:nvSpPr>
        <p:spPr>
          <a:xfrm>
            <a:off x="7304981" y="1607929"/>
            <a:ext cx="1456265" cy="338554"/>
          </a:xfrm>
          <a:prstGeom prst="rect">
            <a:avLst/>
          </a:prstGeom>
          <a:noFill/>
        </p:spPr>
        <p:txBody>
          <a:bodyPr wrap="square" rtlCol="0">
            <a:spAutoFit/>
          </a:bodyPr>
          <a:lstStyle/>
          <a:p>
            <a:r>
              <a:rPr lang="en-US" sz="1600" dirty="0"/>
              <a:t>5. LOCATION </a:t>
            </a:r>
            <a:endParaRPr lang="en-IN" sz="1600" dirty="0"/>
          </a:p>
        </p:txBody>
      </p:sp>
      <p:cxnSp>
        <p:nvCxnSpPr>
          <p:cNvPr id="32" name="Straight Arrow Connector 31">
            <a:extLst>
              <a:ext uri="{FF2B5EF4-FFF2-40B4-BE49-F238E27FC236}">
                <a16:creationId xmlns:a16="http://schemas.microsoft.com/office/drawing/2014/main" id="{8347903F-FE19-40D3-9028-CF4FEE8C0AF9}"/>
              </a:ext>
            </a:extLst>
          </p:cNvPr>
          <p:cNvCxnSpPr>
            <a:cxnSpLocks/>
          </p:cNvCxnSpPr>
          <p:nvPr/>
        </p:nvCxnSpPr>
        <p:spPr>
          <a:xfrm flipV="1">
            <a:off x="4743938" y="2728673"/>
            <a:ext cx="3188677" cy="307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AF9CE82E-30AD-42F6-ABE1-DF52B9EBDFA6}"/>
              </a:ext>
            </a:extLst>
          </p:cNvPr>
          <p:cNvSpPr txBox="1"/>
          <p:nvPr/>
        </p:nvSpPr>
        <p:spPr>
          <a:xfrm rot="20283821">
            <a:off x="7637473" y="4286888"/>
            <a:ext cx="1914646" cy="338554"/>
          </a:xfrm>
          <a:prstGeom prst="rect">
            <a:avLst/>
          </a:prstGeom>
          <a:noFill/>
        </p:spPr>
        <p:txBody>
          <a:bodyPr wrap="square" rtlCol="0">
            <a:spAutoFit/>
          </a:bodyPr>
          <a:lstStyle/>
          <a:p>
            <a:r>
              <a:rPr lang="en-US" sz="1600" dirty="0"/>
              <a:t>6. UPDATE DATA</a:t>
            </a:r>
            <a:endParaRPr lang="en-IN" sz="1600" dirty="0"/>
          </a:p>
        </p:txBody>
      </p:sp>
      <p:cxnSp>
        <p:nvCxnSpPr>
          <p:cNvPr id="46" name="Straight Arrow Connector 45">
            <a:extLst>
              <a:ext uri="{FF2B5EF4-FFF2-40B4-BE49-F238E27FC236}">
                <a16:creationId xmlns:a16="http://schemas.microsoft.com/office/drawing/2014/main" id="{F3D1F45A-82EA-4772-B342-506D33C79AB1}"/>
              </a:ext>
            </a:extLst>
          </p:cNvPr>
          <p:cNvCxnSpPr>
            <a:cxnSpLocks/>
          </p:cNvCxnSpPr>
          <p:nvPr/>
        </p:nvCxnSpPr>
        <p:spPr>
          <a:xfrm flipH="1">
            <a:off x="7304981" y="3876431"/>
            <a:ext cx="1846834" cy="7567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08780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266E-601B-4EBE-8523-A9647DF132CD}"/>
              </a:ext>
            </a:extLst>
          </p:cNvPr>
          <p:cNvSpPr>
            <a:spLocks noGrp="1"/>
          </p:cNvSpPr>
          <p:nvPr>
            <p:ph type="title"/>
          </p:nvPr>
        </p:nvSpPr>
        <p:spPr>
          <a:xfrm>
            <a:off x="1066800" y="512234"/>
            <a:ext cx="10058400" cy="673100"/>
          </a:xfrm>
        </p:spPr>
        <p:txBody>
          <a:bodyPr>
            <a:normAutofit fontScale="90000"/>
          </a:bodyPr>
          <a:lstStyle/>
          <a:p>
            <a:r>
              <a:rPr lang="en-US" dirty="0"/>
              <a:t>SEQUENCE DIAGRAM</a:t>
            </a:r>
            <a:endParaRPr lang="en-IN" dirty="0"/>
          </a:p>
        </p:txBody>
      </p:sp>
      <p:sp>
        <p:nvSpPr>
          <p:cNvPr id="3" name="Rectangle 2">
            <a:extLst>
              <a:ext uri="{FF2B5EF4-FFF2-40B4-BE49-F238E27FC236}">
                <a16:creationId xmlns:a16="http://schemas.microsoft.com/office/drawing/2014/main" id="{69BC3052-E656-4BA1-8590-090D96089565}"/>
              </a:ext>
            </a:extLst>
          </p:cNvPr>
          <p:cNvSpPr/>
          <p:nvPr/>
        </p:nvSpPr>
        <p:spPr>
          <a:xfrm>
            <a:off x="1346199" y="1429994"/>
            <a:ext cx="1972734" cy="5672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USER</a:t>
            </a:r>
            <a:endParaRPr lang="en-IN" dirty="0"/>
          </a:p>
        </p:txBody>
      </p:sp>
      <p:sp>
        <p:nvSpPr>
          <p:cNvPr id="4" name="Rectangle 3">
            <a:extLst>
              <a:ext uri="{FF2B5EF4-FFF2-40B4-BE49-F238E27FC236}">
                <a16:creationId xmlns:a16="http://schemas.microsoft.com/office/drawing/2014/main" id="{115FB005-0DB6-4AF7-8B23-820D9A46133F}"/>
              </a:ext>
            </a:extLst>
          </p:cNvPr>
          <p:cNvSpPr/>
          <p:nvPr/>
        </p:nvSpPr>
        <p:spPr>
          <a:xfrm>
            <a:off x="4931833" y="1429994"/>
            <a:ext cx="2057400" cy="54273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FIREBASE</a:t>
            </a:r>
          </a:p>
          <a:p>
            <a:pPr algn="ctr"/>
            <a:r>
              <a:rPr lang="en-US" dirty="0"/>
              <a:t>(SERVER)</a:t>
            </a:r>
            <a:endParaRPr lang="en-IN" dirty="0"/>
          </a:p>
        </p:txBody>
      </p:sp>
      <p:sp>
        <p:nvSpPr>
          <p:cNvPr id="5" name="Rectangle 4">
            <a:extLst>
              <a:ext uri="{FF2B5EF4-FFF2-40B4-BE49-F238E27FC236}">
                <a16:creationId xmlns:a16="http://schemas.microsoft.com/office/drawing/2014/main" id="{42FD1649-5075-4064-AA82-D03F6E22A536}"/>
              </a:ext>
            </a:extLst>
          </p:cNvPr>
          <p:cNvSpPr/>
          <p:nvPr/>
        </p:nvSpPr>
        <p:spPr>
          <a:xfrm>
            <a:off x="8602130" y="1426632"/>
            <a:ext cx="2057400" cy="5672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SUPERVISOR</a:t>
            </a:r>
          </a:p>
          <a:p>
            <a:pPr algn="ctr"/>
            <a:r>
              <a:rPr lang="en-US" dirty="0"/>
              <a:t>(APP)</a:t>
            </a:r>
            <a:endParaRPr lang="en-IN" dirty="0"/>
          </a:p>
        </p:txBody>
      </p:sp>
      <p:cxnSp>
        <p:nvCxnSpPr>
          <p:cNvPr id="7" name="Straight Connector 6">
            <a:extLst>
              <a:ext uri="{FF2B5EF4-FFF2-40B4-BE49-F238E27FC236}">
                <a16:creationId xmlns:a16="http://schemas.microsoft.com/office/drawing/2014/main" id="{0A1F4550-37B5-4833-87BE-CA58E711083F}"/>
              </a:ext>
            </a:extLst>
          </p:cNvPr>
          <p:cNvCxnSpPr>
            <a:cxnSpLocks/>
            <a:stCxn id="3" idx="2"/>
          </p:cNvCxnSpPr>
          <p:nvPr/>
        </p:nvCxnSpPr>
        <p:spPr>
          <a:xfrm>
            <a:off x="2332566" y="1997260"/>
            <a:ext cx="0" cy="46654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Rectangle 14">
            <a:extLst>
              <a:ext uri="{FF2B5EF4-FFF2-40B4-BE49-F238E27FC236}">
                <a16:creationId xmlns:a16="http://schemas.microsoft.com/office/drawing/2014/main" id="{3351DAD9-D950-4076-A9B5-A8CD35A035C7}"/>
              </a:ext>
            </a:extLst>
          </p:cNvPr>
          <p:cNvSpPr/>
          <p:nvPr/>
        </p:nvSpPr>
        <p:spPr>
          <a:xfrm>
            <a:off x="2044695" y="2463800"/>
            <a:ext cx="516469" cy="296420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7B8E6CA2-6324-4EAF-B37C-153DED46520D}"/>
              </a:ext>
            </a:extLst>
          </p:cNvPr>
          <p:cNvSpPr/>
          <p:nvPr/>
        </p:nvSpPr>
        <p:spPr>
          <a:xfrm>
            <a:off x="5681133" y="2230530"/>
            <a:ext cx="558793" cy="31974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03084A5C-0A15-426E-82EC-2B8D918382FF}"/>
              </a:ext>
            </a:extLst>
          </p:cNvPr>
          <p:cNvCxnSpPr/>
          <p:nvPr/>
        </p:nvCxnSpPr>
        <p:spPr>
          <a:xfrm>
            <a:off x="2561164" y="2717800"/>
            <a:ext cx="31707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BA6A5F30-E86C-4ACE-9EEC-75B1A8698229}"/>
              </a:ext>
            </a:extLst>
          </p:cNvPr>
          <p:cNvSpPr txBox="1"/>
          <p:nvPr/>
        </p:nvSpPr>
        <p:spPr>
          <a:xfrm>
            <a:off x="2616197" y="2455332"/>
            <a:ext cx="1862667" cy="261610"/>
          </a:xfrm>
          <a:prstGeom prst="rect">
            <a:avLst/>
          </a:prstGeom>
          <a:noFill/>
        </p:spPr>
        <p:txBody>
          <a:bodyPr wrap="square" rtlCol="0">
            <a:spAutoFit/>
          </a:bodyPr>
          <a:lstStyle/>
          <a:p>
            <a:r>
              <a:rPr lang="en-US" sz="1100" dirty="0"/>
              <a:t>FALL STATUS</a:t>
            </a:r>
            <a:endParaRPr lang="en-IN" sz="1100" dirty="0"/>
          </a:p>
        </p:txBody>
      </p:sp>
      <p:cxnSp>
        <p:nvCxnSpPr>
          <p:cNvPr id="23" name="Straight Arrow Connector 22">
            <a:extLst>
              <a:ext uri="{FF2B5EF4-FFF2-40B4-BE49-F238E27FC236}">
                <a16:creationId xmlns:a16="http://schemas.microsoft.com/office/drawing/2014/main" id="{1293EE16-765B-4B88-9FB7-3CEE3C876FEE}"/>
              </a:ext>
            </a:extLst>
          </p:cNvPr>
          <p:cNvCxnSpPr/>
          <p:nvPr/>
        </p:nvCxnSpPr>
        <p:spPr>
          <a:xfrm>
            <a:off x="2561164" y="2988733"/>
            <a:ext cx="31707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74D6F60F-9AA9-4C24-A117-DD6156F4A80C}"/>
              </a:ext>
            </a:extLst>
          </p:cNvPr>
          <p:cNvSpPr txBox="1"/>
          <p:nvPr/>
        </p:nvSpPr>
        <p:spPr>
          <a:xfrm>
            <a:off x="4394198" y="3000996"/>
            <a:ext cx="1566332" cy="261610"/>
          </a:xfrm>
          <a:prstGeom prst="rect">
            <a:avLst/>
          </a:prstGeom>
          <a:noFill/>
        </p:spPr>
        <p:txBody>
          <a:bodyPr wrap="square" rtlCol="0">
            <a:spAutoFit/>
          </a:bodyPr>
          <a:lstStyle/>
          <a:p>
            <a:r>
              <a:rPr lang="en-US" sz="1100" dirty="0"/>
              <a:t>HEART RATE</a:t>
            </a:r>
            <a:endParaRPr lang="en-IN" sz="1100" dirty="0"/>
          </a:p>
        </p:txBody>
      </p:sp>
      <p:cxnSp>
        <p:nvCxnSpPr>
          <p:cNvPr id="26" name="Straight Arrow Connector 25">
            <a:extLst>
              <a:ext uri="{FF2B5EF4-FFF2-40B4-BE49-F238E27FC236}">
                <a16:creationId xmlns:a16="http://schemas.microsoft.com/office/drawing/2014/main" id="{7C904E10-EC66-4E6E-970F-5989B67E8FFD}"/>
              </a:ext>
            </a:extLst>
          </p:cNvPr>
          <p:cNvCxnSpPr>
            <a:cxnSpLocks/>
          </p:cNvCxnSpPr>
          <p:nvPr/>
        </p:nvCxnSpPr>
        <p:spPr>
          <a:xfrm>
            <a:off x="2561164" y="3429000"/>
            <a:ext cx="3145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4D133297-3879-40D6-951B-982D8FB62863}"/>
              </a:ext>
            </a:extLst>
          </p:cNvPr>
          <p:cNvSpPr txBox="1"/>
          <p:nvPr/>
        </p:nvSpPr>
        <p:spPr>
          <a:xfrm>
            <a:off x="2548463" y="3445933"/>
            <a:ext cx="1337734" cy="261610"/>
          </a:xfrm>
          <a:prstGeom prst="rect">
            <a:avLst/>
          </a:prstGeom>
          <a:noFill/>
        </p:spPr>
        <p:txBody>
          <a:bodyPr wrap="square" rtlCol="0">
            <a:spAutoFit/>
          </a:bodyPr>
          <a:lstStyle/>
          <a:p>
            <a:r>
              <a:rPr lang="en-US" sz="1100" dirty="0"/>
              <a:t>TEMPERATURE</a:t>
            </a:r>
            <a:endParaRPr lang="en-IN" sz="1100" dirty="0"/>
          </a:p>
        </p:txBody>
      </p:sp>
      <p:cxnSp>
        <p:nvCxnSpPr>
          <p:cNvPr id="29" name="Straight Arrow Connector 28">
            <a:extLst>
              <a:ext uri="{FF2B5EF4-FFF2-40B4-BE49-F238E27FC236}">
                <a16:creationId xmlns:a16="http://schemas.microsoft.com/office/drawing/2014/main" id="{B3284A14-1BF0-4731-935E-3CF73D0AD5A5}"/>
              </a:ext>
            </a:extLst>
          </p:cNvPr>
          <p:cNvCxnSpPr>
            <a:cxnSpLocks/>
            <a:endCxn id="16" idx="1"/>
          </p:cNvCxnSpPr>
          <p:nvPr/>
        </p:nvCxnSpPr>
        <p:spPr>
          <a:xfrm>
            <a:off x="2561164" y="3829268"/>
            <a:ext cx="31199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9C340AD3-586A-424A-BAEF-1FDDE07A60A9}"/>
              </a:ext>
            </a:extLst>
          </p:cNvPr>
          <p:cNvSpPr txBox="1"/>
          <p:nvPr/>
        </p:nvSpPr>
        <p:spPr>
          <a:xfrm>
            <a:off x="4411130" y="3869267"/>
            <a:ext cx="1109137" cy="261610"/>
          </a:xfrm>
          <a:prstGeom prst="rect">
            <a:avLst/>
          </a:prstGeom>
          <a:noFill/>
        </p:spPr>
        <p:txBody>
          <a:bodyPr wrap="square" rtlCol="0">
            <a:spAutoFit/>
          </a:bodyPr>
          <a:lstStyle/>
          <a:p>
            <a:r>
              <a:rPr lang="en-US" sz="1100" dirty="0"/>
              <a:t>SPO2 LEVEL</a:t>
            </a:r>
            <a:endParaRPr lang="en-IN" sz="1100" dirty="0"/>
          </a:p>
        </p:txBody>
      </p:sp>
      <p:cxnSp>
        <p:nvCxnSpPr>
          <p:cNvPr id="37" name="Straight Arrow Connector 36">
            <a:extLst>
              <a:ext uri="{FF2B5EF4-FFF2-40B4-BE49-F238E27FC236}">
                <a16:creationId xmlns:a16="http://schemas.microsoft.com/office/drawing/2014/main" id="{CD72B6D1-BC91-4645-A882-7A534DDADF2A}"/>
              </a:ext>
            </a:extLst>
          </p:cNvPr>
          <p:cNvCxnSpPr/>
          <p:nvPr/>
        </p:nvCxnSpPr>
        <p:spPr>
          <a:xfrm>
            <a:off x="2561164" y="4216400"/>
            <a:ext cx="31707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TextBox 37">
            <a:extLst>
              <a:ext uri="{FF2B5EF4-FFF2-40B4-BE49-F238E27FC236}">
                <a16:creationId xmlns:a16="http://schemas.microsoft.com/office/drawing/2014/main" id="{70FAFC4D-D249-4299-96FE-AB522AC4F129}"/>
              </a:ext>
            </a:extLst>
          </p:cNvPr>
          <p:cNvSpPr txBox="1"/>
          <p:nvPr/>
        </p:nvSpPr>
        <p:spPr>
          <a:xfrm>
            <a:off x="2561164" y="4250268"/>
            <a:ext cx="1181100" cy="261610"/>
          </a:xfrm>
          <a:prstGeom prst="rect">
            <a:avLst/>
          </a:prstGeom>
          <a:noFill/>
        </p:spPr>
        <p:txBody>
          <a:bodyPr wrap="square" rtlCol="0">
            <a:spAutoFit/>
          </a:bodyPr>
          <a:lstStyle/>
          <a:p>
            <a:r>
              <a:rPr lang="en-US" sz="1100" dirty="0"/>
              <a:t>LOCATION</a:t>
            </a:r>
            <a:endParaRPr lang="en-IN" sz="1100" dirty="0"/>
          </a:p>
        </p:txBody>
      </p:sp>
      <p:sp>
        <p:nvSpPr>
          <p:cNvPr id="39" name="Rectangle 38">
            <a:extLst>
              <a:ext uri="{FF2B5EF4-FFF2-40B4-BE49-F238E27FC236}">
                <a16:creationId xmlns:a16="http://schemas.microsoft.com/office/drawing/2014/main" id="{790AE4E3-A727-4FDE-BA57-AE46A5A78B2A}"/>
              </a:ext>
            </a:extLst>
          </p:cNvPr>
          <p:cNvSpPr/>
          <p:nvPr/>
        </p:nvSpPr>
        <p:spPr>
          <a:xfrm>
            <a:off x="9378946" y="4511878"/>
            <a:ext cx="503768" cy="16349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cxnSp>
        <p:nvCxnSpPr>
          <p:cNvPr id="41" name="Straight Arrow Connector 40">
            <a:extLst>
              <a:ext uri="{FF2B5EF4-FFF2-40B4-BE49-F238E27FC236}">
                <a16:creationId xmlns:a16="http://schemas.microsoft.com/office/drawing/2014/main" id="{A52C4F33-72E1-49CA-8F4C-D884D659F9AF}"/>
              </a:ext>
            </a:extLst>
          </p:cNvPr>
          <p:cNvCxnSpPr>
            <a:cxnSpLocks/>
          </p:cNvCxnSpPr>
          <p:nvPr/>
        </p:nvCxnSpPr>
        <p:spPr>
          <a:xfrm>
            <a:off x="6290726" y="4995333"/>
            <a:ext cx="30882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FD83A1D9-094C-4743-A261-7F70002C9944}"/>
              </a:ext>
            </a:extLst>
          </p:cNvPr>
          <p:cNvSpPr txBox="1"/>
          <p:nvPr/>
        </p:nvSpPr>
        <p:spPr>
          <a:xfrm>
            <a:off x="7131046" y="4661338"/>
            <a:ext cx="1612900" cy="307777"/>
          </a:xfrm>
          <a:prstGeom prst="rect">
            <a:avLst/>
          </a:prstGeom>
          <a:noFill/>
        </p:spPr>
        <p:txBody>
          <a:bodyPr wrap="square" rtlCol="0">
            <a:spAutoFit/>
          </a:bodyPr>
          <a:lstStyle/>
          <a:p>
            <a:r>
              <a:rPr lang="en-US" sz="1400" dirty="0"/>
              <a:t>UPDATE DATA</a:t>
            </a:r>
            <a:endParaRPr lang="en-IN" sz="1400" dirty="0"/>
          </a:p>
        </p:txBody>
      </p:sp>
      <p:cxnSp>
        <p:nvCxnSpPr>
          <p:cNvPr id="44" name="Straight Connector 43">
            <a:extLst>
              <a:ext uri="{FF2B5EF4-FFF2-40B4-BE49-F238E27FC236}">
                <a16:creationId xmlns:a16="http://schemas.microsoft.com/office/drawing/2014/main" id="{A044BF24-19DD-4364-8F33-9B4397DDD458}"/>
              </a:ext>
            </a:extLst>
          </p:cNvPr>
          <p:cNvCxnSpPr>
            <a:stCxn id="4" idx="2"/>
            <a:endCxn id="16" idx="0"/>
          </p:cNvCxnSpPr>
          <p:nvPr/>
        </p:nvCxnSpPr>
        <p:spPr>
          <a:xfrm flipH="1">
            <a:off x="5960530" y="1972733"/>
            <a:ext cx="3" cy="25779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8D5FDD9F-8DFC-4886-AA27-5744FFE5CB48}"/>
              </a:ext>
            </a:extLst>
          </p:cNvPr>
          <p:cNvCxnSpPr>
            <a:cxnSpLocks/>
            <a:stCxn id="5" idx="2"/>
            <a:endCxn id="39" idx="0"/>
          </p:cNvCxnSpPr>
          <p:nvPr/>
        </p:nvCxnSpPr>
        <p:spPr>
          <a:xfrm>
            <a:off x="9630830" y="1993898"/>
            <a:ext cx="0" cy="25179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22132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31D11-2131-40FF-916A-7D815F2D27A2}"/>
              </a:ext>
            </a:extLst>
          </p:cNvPr>
          <p:cNvSpPr>
            <a:spLocks noGrp="1"/>
          </p:cNvSpPr>
          <p:nvPr>
            <p:ph type="title"/>
          </p:nvPr>
        </p:nvSpPr>
        <p:spPr>
          <a:xfrm>
            <a:off x="1066800" y="642594"/>
            <a:ext cx="10058400" cy="644339"/>
          </a:xfrm>
        </p:spPr>
        <p:txBody>
          <a:bodyPr>
            <a:normAutofit fontScale="90000"/>
          </a:bodyPr>
          <a:lstStyle/>
          <a:p>
            <a:r>
              <a:rPr lang="en-US" dirty="0"/>
              <a:t>MODULE DESCRIPTION</a:t>
            </a:r>
            <a:endParaRPr lang="en-IN" dirty="0"/>
          </a:p>
        </p:txBody>
      </p:sp>
      <p:sp>
        <p:nvSpPr>
          <p:cNvPr id="3" name="Content Placeholder 2">
            <a:extLst>
              <a:ext uri="{FF2B5EF4-FFF2-40B4-BE49-F238E27FC236}">
                <a16:creationId xmlns:a16="http://schemas.microsoft.com/office/drawing/2014/main" id="{0F5E9532-6962-4657-B0DB-1787E07747BA}"/>
              </a:ext>
            </a:extLst>
          </p:cNvPr>
          <p:cNvSpPr>
            <a:spLocks noGrp="1"/>
          </p:cNvSpPr>
          <p:nvPr>
            <p:ph idx="1"/>
          </p:nvPr>
        </p:nvSpPr>
        <p:spPr>
          <a:xfrm>
            <a:off x="1066800" y="1286933"/>
            <a:ext cx="10058400" cy="4748107"/>
          </a:xfrm>
        </p:spPr>
        <p:txBody>
          <a:bodyPr/>
          <a:lstStyle/>
          <a:p>
            <a:pPr marL="0" indent="0">
              <a:buNone/>
            </a:pPr>
            <a:r>
              <a:rPr lang="en-IN" dirty="0">
                <a:latin typeface="Times New Roman" panose="02020603050405020304" pitchFamily="18" charset="0"/>
                <a:cs typeface="Times New Roman" panose="02020603050405020304" pitchFamily="18" charset="0"/>
              </a:rPr>
              <a:t>The list of modules are as follows:</a:t>
            </a:r>
          </a:p>
          <a:p>
            <a:pPr marL="342900" indent="-342900">
              <a:buFont typeface="+mj-lt"/>
              <a:buAutoNum type="arabicParenR"/>
            </a:pPr>
            <a:r>
              <a:rPr lang="en-IN" dirty="0">
                <a:latin typeface="Times New Roman" panose="02020603050405020304" pitchFamily="18" charset="0"/>
                <a:cs typeface="Times New Roman" panose="02020603050405020304" pitchFamily="18" charset="0"/>
              </a:rPr>
              <a:t>Fall Detection</a:t>
            </a:r>
          </a:p>
          <a:p>
            <a:pPr marL="342900" indent="-342900">
              <a:buFont typeface="+mj-lt"/>
              <a:buAutoNum type="arabicParenR"/>
            </a:pPr>
            <a:r>
              <a:rPr lang="en-IN" dirty="0">
                <a:latin typeface="Times New Roman" panose="02020603050405020304" pitchFamily="18" charset="0"/>
                <a:cs typeface="Times New Roman" panose="02020603050405020304" pitchFamily="18" charset="0"/>
              </a:rPr>
              <a:t>Temperature Sensing </a:t>
            </a:r>
          </a:p>
          <a:p>
            <a:pPr marL="342900" indent="-342900">
              <a:buFont typeface="+mj-lt"/>
              <a:buAutoNum type="arabicParenR"/>
            </a:pPr>
            <a:r>
              <a:rPr lang="en-IN" dirty="0">
                <a:latin typeface="Times New Roman" panose="02020603050405020304" pitchFamily="18" charset="0"/>
                <a:cs typeface="Times New Roman" panose="02020603050405020304" pitchFamily="18" charset="0"/>
              </a:rPr>
              <a:t>Oxygen Level Sensing</a:t>
            </a:r>
          </a:p>
          <a:p>
            <a:pPr marL="342900" indent="-342900">
              <a:buFont typeface="+mj-lt"/>
              <a:buAutoNum type="arabicParenR"/>
            </a:pPr>
            <a:r>
              <a:rPr lang="en-IN" dirty="0">
                <a:latin typeface="Times New Roman" panose="02020603050405020304" pitchFamily="18" charset="0"/>
                <a:cs typeface="Times New Roman" panose="02020603050405020304" pitchFamily="18" charset="0"/>
              </a:rPr>
              <a:t>Location and Position Sensing </a:t>
            </a:r>
          </a:p>
          <a:p>
            <a:pPr marL="342900" indent="-342900">
              <a:buFont typeface="+mj-lt"/>
              <a:buAutoNum type="arabicParenR"/>
            </a:pPr>
            <a:r>
              <a:rPr lang="en-IN" dirty="0">
                <a:latin typeface="Times New Roman" panose="02020603050405020304" pitchFamily="18" charset="0"/>
                <a:cs typeface="Times New Roman" panose="02020603050405020304" pitchFamily="18" charset="0"/>
              </a:rPr>
              <a:t>Heart Rate Detection </a:t>
            </a:r>
          </a:p>
          <a:p>
            <a:pPr marL="342900" indent="-342900">
              <a:buFont typeface="+mj-lt"/>
              <a:buAutoNum type="arabicParenR"/>
            </a:pPr>
            <a:r>
              <a:rPr lang="en-IN" dirty="0">
                <a:latin typeface="Times New Roman" panose="02020603050405020304" pitchFamily="18" charset="0"/>
                <a:cs typeface="Times New Roman" panose="02020603050405020304" pitchFamily="18" charset="0"/>
              </a:rPr>
              <a:t>Bluetooth Module</a:t>
            </a: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r>
              <a:rPr lang="en-IN" dirty="0">
                <a:latin typeface="Times New Roman" panose="02020603050405020304" pitchFamily="18" charset="0"/>
                <a:cs typeface="Times New Roman" panose="02020603050405020304" pitchFamily="18" charset="0"/>
              </a:rPr>
              <a:t>The data from all these modules are collectively gathered and transmitted to the Google Firebase by the ESP8266 Wi-Fi microchip.</a:t>
            </a:r>
          </a:p>
          <a:p>
            <a:pPr marL="342900" indent="-342900">
              <a:buFont typeface="+mj-lt"/>
              <a:buAutoNum type="arabicParenR"/>
            </a:pPr>
            <a:endParaRPr lang="en-IN" dirty="0">
              <a:latin typeface="Times New Roman" panose="02020603050405020304" pitchFamily="18"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AD70AFCA-11D8-498D-A4FF-A53836A91A1C}"/>
              </a:ext>
            </a:extLst>
          </p:cNvPr>
          <p:cNvSpPr/>
          <p:nvPr/>
        </p:nvSpPr>
        <p:spPr>
          <a:xfrm>
            <a:off x="1269506" y="4145872"/>
            <a:ext cx="9694415" cy="1171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8053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8E30-3DB6-4C04-B65C-EB08129AEDC3}"/>
              </a:ext>
            </a:extLst>
          </p:cNvPr>
          <p:cNvSpPr>
            <a:spLocks noGrp="1"/>
          </p:cNvSpPr>
          <p:nvPr>
            <p:ph type="title"/>
          </p:nvPr>
        </p:nvSpPr>
        <p:spPr>
          <a:xfrm>
            <a:off x="1066800" y="642594"/>
            <a:ext cx="10058400" cy="661273"/>
          </a:xfrm>
        </p:spPr>
        <p:txBody>
          <a:bodyPr>
            <a:normAutofit fontScale="90000"/>
          </a:bodyPr>
          <a:lstStyle/>
          <a:p>
            <a:r>
              <a:rPr lang="en-US" dirty="0"/>
              <a:t>1.FALL DETECTION </a:t>
            </a:r>
            <a:endParaRPr lang="en-IN" dirty="0"/>
          </a:p>
        </p:txBody>
      </p:sp>
      <p:sp>
        <p:nvSpPr>
          <p:cNvPr id="3" name="Content Placeholder 2">
            <a:extLst>
              <a:ext uri="{FF2B5EF4-FFF2-40B4-BE49-F238E27FC236}">
                <a16:creationId xmlns:a16="http://schemas.microsoft.com/office/drawing/2014/main" id="{E16EC1CB-6A11-4246-8C71-A044AA8763F8}"/>
              </a:ext>
            </a:extLst>
          </p:cNvPr>
          <p:cNvSpPr>
            <a:spLocks noGrp="1"/>
          </p:cNvSpPr>
          <p:nvPr>
            <p:ph idx="1"/>
          </p:nvPr>
        </p:nvSpPr>
        <p:spPr>
          <a:xfrm>
            <a:off x="1066800" y="1397000"/>
            <a:ext cx="10127942" cy="4818405"/>
          </a:xfrm>
        </p:spPr>
        <p:txBody>
          <a:bodyPr/>
          <a:lstStyle/>
          <a:p>
            <a:r>
              <a:rPr lang="en-US" dirty="0"/>
              <a:t>The module consists of a small self-packaged sensor </a:t>
            </a:r>
            <a:r>
              <a:rPr lang="en-US" b="1" dirty="0"/>
              <a:t>ADXL335</a:t>
            </a:r>
            <a:r>
              <a:rPr lang="en-US" dirty="0"/>
              <a:t> unit which is used to measure the angular velocity of the object and the acceleration or motion of the human body. </a:t>
            </a:r>
          </a:p>
          <a:p>
            <a:r>
              <a:rPr lang="en-US" dirty="0"/>
              <a:t>This module continuously monitors the physical condition of the workers. The accelerometer and the gyroscope are embedded inside a single chip. This chip is fixed in the kit to detect the Acceleration, Axis and gravity of the Helmet. Both these sensors are used for fall detection that may result from drowsiness, fatigue, etc. </a:t>
            </a:r>
          </a:p>
          <a:p>
            <a:r>
              <a:rPr lang="en-US" dirty="0"/>
              <a:t>Based on the orientation the APP automatically detects falls based on a proposed </a:t>
            </a:r>
            <a:r>
              <a:rPr lang="en-US" b="1" dirty="0"/>
              <a:t>fall detection algorithm. </a:t>
            </a:r>
            <a:r>
              <a:rPr lang="en-US" dirty="0"/>
              <a:t>Once the fall is detected, an alarm is issued by the mobile phone to the contractor of the site.</a:t>
            </a:r>
          </a:p>
          <a:p>
            <a:r>
              <a:rPr lang="en-US" dirty="0"/>
              <a:t>For our system the power supply is provided by connecting the kit to the laptop but we can attach a battery with 3.5 -5 volts in future. Thus making the device is very convenient to be carried by the users.</a:t>
            </a:r>
          </a:p>
          <a:p>
            <a:endParaRPr lang="en-US" dirty="0"/>
          </a:p>
          <a:p>
            <a:endParaRPr lang="en-IN" dirty="0"/>
          </a:p>
        </p:txBody>
      </p:sp>
      <p:pic>
        <p:nvPicPr>
          <p:cNvPr id="5" name="Picture 4">
            <a:extLst>
              <a:ext uri="{FF2B5EF4-FFF2-40B4-BE49-F238E27FC236}">
                <a16:creationId xmlns:a16="http://schemas.microsoft.com/office/drawing/2014/main" id="{C35B9FFE-503D-4AD5-850D-9DB7FDB7677E}"/>
              </a:ext>
            </a:extLst>
          </p:cNvPr>
          <p:cNvPicPr>
            <a:picLocks noChangeAspect="1"/>
          </p:cNvPicPr>
          <p:nvPr/>
        </p:nvPicPr>
        <p:blipFill>
          <a:blip r:embed="rId2"/>
          <a:stretch>
            <a:fillRect/>
          </a:stretch>
        </p:blipFill>
        <p:spPr>
          <a:xfrm>
            <a:off x="3170766" y="4625266"/>
            <a:ext cx="5850467" cy="1502909"/>
          </a:xfrm>
          <a:prstGeom prst="rect">
            <a:avLst/>
          </a:prstGeom>
        </p:spPr>
      </p:pic>
    </p:spTree>
    <p:extLst>
      <p:ext uri="{BB962C8B-B14F-4D97-AF65-F5344CB8AC3E}">
        <p14:creationId xmlns:p14="http://schemas.microsoft.com/office/powerpoint/2010/main" val="1142718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A4EC-A33C-4A7F-91E3-7CFB78301DBA}"/>
              </a:ext>
            </a:extLst>
          </p:cNvPr>
          <p:cNvSpPr>
            <a:spLocks noGrp="1"/>
          </p:cNvSpPr>
          <p:nvPr>
            <p:ph type="title"/>
          </p:nvPr>
        </p:nvSpPr>
        <p:spPr>
          <a:xfrm>
            <a:off x="1066800" y="645355"/>
            <a:ext cx="10058400" cy="720539"/>
          </a:xfrm>
        </p:spPr>
        <p:txBody>
          <a:bodyPr>
            <a:normAutofit fontScale="90000"/>
          </a:bodyPr>
          <a:lstStyle/>
          <a:p>
            <a:r>
              <a:rPr lang="en-US" dirty="0"/>
              <a:t>2. </a:t>
            </a:r>
            <a:r>
              <a:rPr lang="en-US" sz="4400" dirty="0"/>
              <a:t>TEMPERATURE SENSING </a:t>
            </a:r>
            <a:endParaRPr lang="en-IN" sz="4400" dirty="0"/>
          </a:p>
        </p:txBody>
      </p:sp>
      <p:sp>
        <p:nvSpPr>
          <p:cNvPr id="3" name="Content Placeholder 2">
            <a:extLst>
              <a:ext uri="{FF2B5EF4-FFF2-40B4-BE49-F238E27FC236}">
                <a16:creationId xmlns:a16="http://schemas.microsoft.com/office/drawing/2014/main" id="{3A754D19-A2C3-4884-89DB-127ABF9BCD17}"/>
              </a:ext>
            </a:extLst>
          </p:cNvPr>
          <p:cNvSpPr>
            <a:spLocks noGrp="1"/>
          </p:cNvSpPr>
          <p:nvPr>
            <p:ph idx="1"/>
          </p:nvPr>
        </p:nvSpPr>
        <p:spPr>
          <a:xfrm>
            <a:off x="1066800" y="1718733"/>
            <a:ext cx="10058400" cy="4316307"/>
          </a:xfrm>
        </p:spPr>
        <p:txBody>
          <a:bodyPr/>
          <a:lstStyle/>
          <a:p>
            <a:r>
              <a:rPr lang="en-US" dirty="0"/>
              <a:t>The temperature sensor </a:t>
            </a:r>
            <a:r>
              <a:rPr lang="en-US" b="1" dirty="0"/>
              <a:t>LM35 </a:t>
            </a:r>
            <a:r>
              <a:rPr lang="en-US" dirty="0"/>
              <a:t>is used to sense the temperature of the construction worker. If the temperature goes above 37 degree Celsius, then the temperature’s status changes from normal.</a:t>
            </a:r>
            <a:endParaRPr lang="en-IN" dirty="0"/>
          </a:p>
          <a:p>
            <a:r>
              <a:rPr lang="en-US" dirty="0"/>
              <a:t>Helps to determine if a construction worker is not feeling well during working hours.</a:t>
            </a:r>
          </a:p>
        </p:txBody>
      </p:sp>
      <p:sp>
        <p:nvSpPr>
          <p:cNvPr id="5" name="TextBox 4">
            <a:extLst>
              <a:ext uri="{FF2B5EF4-FFF2-40B4-BE49-F238E27FC236}">
                <a16:creationId xmlns:a16="http://schemas.microsoft.com/office/drawing/2014/main" id="{B40F6ADE-0E09-481A-83FC-FF2342229CBB}"/>
              </a:ext>
            </a:extLst>
          </p:cNvPr>
          <p:cNvSpPr txBox="1"/>
          <p:nvPr/>
        </p:nvSpPr>
        <p:spPr>
          <a:xfrm>
            <a:off x="1066801" y="3244334"/>
            <a:ext cx="9990666" cy="769441"/>
          </a:xfrm>
          <a:prstGeom prst="rect">
            <a:avLst/>
          </a:prstGeom>
          <a:noFill/>
        </p:spPr>
        <p:txBody>
          <a:bodyPr wrap="square" rtlCol="0">
            <a:spAutoFit/>
          </a:bodyPr>
          <a:lstStyle/>
          <a:p>
            <a:r>
              <a:rPr lang="en-US" sz="4400" dirty="0"/>
              <a:t>3. </a:t>
            </a:r>
            <a:r>
              <a:rPr lang="en-US" sz="4000" dirty="0"/>
              <a:t>OXYGEN LEVEL SENSING </a:t>
            </a:r>
            <a:endParaRPr lang="en-IN" sz="4000" dirty="0"/>
          </a:p>
        </p:txBody>
      </p:sp>
      <p:sp>
        <p:nvSpPr>
          <p:cNvPr id="7" name="TextBox 6">
            <a:extLst>
              <a:ext uri="{FF2B5EF4-FFF2-40B4-BE49-F238E27FC236}">
                <a16:creationId xmlns:a16="http://schemas.microsoft.com/office/drawing/2014/main" id="{6A3C1F57-B3AC-4F3A-B241-E91097D3A4CC}"/>
              </a:ext>
            </a:extLst>
          </p:cNvPr>
          <p:cNvSpPr txBox="1"/>
          <p:nvPr/>
        </p:nvSpPr>
        <p:spPr>
          <a:xfrm>
            <a:off x="1066799" y="4285743"/>
            <a:ext cx="9084734" cy="1477328"/>
          </a:xfrm>
          <a:prstGeom prst="rect">
            <a:avLst/>
          </a:prstGeom>
          <a:noFill/>
        </p:spPr>
        <p:txBody>
          <a:bodyPr wrap="square" rtlCol="0">
            <a:spAutoFit/>
          </a:bodyPr>
          <a:lstStyle/>
          <a:p>
            <a:pPr marL="285750" indent="-285750">
              <a:buFont typeface="Arial" panose="020B0604020202020204" pitchFamily="34" charset="0"/>
              <a:buChar char="•"/>
            </a:pPr>
            <a:r>
              <a:rPr lang="en-US" i="0" dirty="0">
                <a:effectLst/>
              </a:rPr>
              <a:t>SpO</a:t>
            </a:r>
            <a:r>
              <a:rPr lang="en-US" i="0" baseline="-25000" dirty="0">
                <a:effectLst/>
              </a:rPr>
              <a:t>2</a:t>
            </a:r>
            <a:r>
              <a:rPr lang="en-US" i="0" dirty="0">
                <a:effectLst/>
              </a:rPr>
              <a:t> is measured </a:t>
            </a:r>
            <a:r>
              <a:rPr lang="en-US" dirty="0"/>
              <a:t>using the sensor</a:t>
            </a:r>
            <a:r>
              <a:rPr lang="en-US" b="1" dirty="0"/>
              <a:t> MAX30100 </a:t>
            </a:r>
            <a:r>
              <a:rPr lang="en-US" i="0" dirty="0">
                <a:effectLst/>
              </a:rPr>
              <a:t>at the periphery, usually a finger, and is one measure of the health of the cardiovascular and respiration systems. A pulse oximeter noninvasively measures the oxygen saturation of a </a:t>
            </a:r>
            <a:r>
              <a:rPr lang="en-US" dirty="0"/>
              <a:t>worker’</a:t>
            </a:r>
            <a:r>
              <a:rPr lang="en-US" i="0" dirty="0">
                <a:effectLst/>
              </a:rPr>
              <a:t>s blood.</a:t>
            </a:r>
          </a:p>
          <a:p>
            <a:pPr marL="285750" indent="-285750">
              <a:buFont typeface="Arial" panose="020B0604020202020204" pitchFamily="34" charset="0"/>
              <a:buChar char="•"/>
            </a:pPr>
            <a:r>
              <a:rPr lang="en-US" b="0" i="0" dirty="0">
                <a:solidFill>
                  <a:srgbClr val="222222"/>
                </a:solidFill>
                <a:effectLst/>
              </a:rPr>
              <a:t>Will be useful in finding the worker is alive and healthy after an untoward accident.</a:t>
            </a:r>
          </a:p>
          <a:p>
            <a:endParaRPr lang="en-IN" dirty="0"/>
          </a:p>
        </p:txBody>
      </p:sp>
      <p:pic>
        <p:nvPicPr>
          <p:cNvPr id="10" name="Picture 9">
            <a:extLst>
              <a:ext uri="{FF2B5EF4-FFF2-40B4-BE49-F238E27FC236}">
                <a16:creationId xmlns:a16="http://schemas.microsoft.com/office/drawing/2014/main" id="{B9895023-6EF5-4A7F-956C-BE5983DA8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084" y="2471490"/>
            <a:ext cx="2055031" cy="1157564"/>
          </a:xfrm>
          <a:prstGeom prst="rect">
            <a:avLst/>
          </a:prstGeom>
        </p:spPr>
      </p:pic>
      <p:pic>
        <p:nvPicPr>
          <p:cNvPr id="12" name="Picture 11">
            <a:extLst>
              <a:ext uri="{FF2B5EF4-FFF2-40B4-BE49-F238E27FC236}">
                <a16:creationId xmlns:a16="http://schemas.microsoft.com/office/drawing/2014/main" id="{4915CEEF-F358-4F1D-A981-8847C99D7C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7734" y="4988932"/>
            <a:ext cx="2099733" cy="1398947"/>
          </a:xfrm>
          <a:prstGeom prst="rect">
            <a:avLst/>
          </a:prstGeom>
        </p:spPr>
      </p:pic>
    </p:spTree>
    <p:extLst>
      <p:ext uri="{BB962C8B-B14F-4D97-AF65-F5344CB8AC3E}">
        <p14:creationId xmlns:p14="http://schemas.microsoft.com/office/powerpoint/2010/main" val="235315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A62B-92FE-4BF8-8461-BCBA6E2BE77F}"/>
              </a:ext>
            </a:extLst>
          </p:cNvPr>
          <p:cNvSpPr>
            <a:spLocks noGrp="1"/>
          </p:cNvSpPr>
          <p:nvPr>
            <p:ph type="title"/>
          </p:nvPr>
        </p:nvSpPr>
        <p:spPr>
          <a:xfrm>
            <a:off x="1066800" y="642594"/>
            <a:ext cx="10058400" cy="1110006"/>
          </a:xfrm>
        </p:spPr>
        <p:txBody>
          <a:bodyPr>
            <a:normAutofit fontScale="90000"/>
          </a:bodyPr>
          <a:lstStyle/>
          <a:p>
            <a:r>
              <a:rPr lang="en-US" dirty="0"/>
              <a:t>4. </a:t>
            </a:r>
            <a:r>
              <a:rPr lang="en-US" sz="4400" dirty="0"/>
              <a:t>LOCATION AND POSITION SENSING </a:t>
            </a:r>
            <a:endParaRPr lang="en-IN" sz="4400" dirty="0"/>
          </a:p>
        </p:txBody>
      </p:sp>
      <p:sp>
        <p:nvSpPr>
          <p:cNvPr id="3" name="Content Placeholder 2">
            <a:extLst>
              <a:ext uri="{FF2B5EF4-FFF2-40B4-BE49-F238E27FC236}">
                <a16:creationId xmlns:a16="http://schemas.microsoft.com/office/drawing/2014/main" id="{80BA73FB-7310-4E20-95E1-1E8E77968039}"/>
              </a:ext>
            </a:extLst>
          </p:cNvPr>
          <p:cNvSpPr>
            <a:spLocks noGrp="1"/>
          </p:cNvSpPr>
          <p:nvPr>
            <p:ph idx="1"/>
          </p:nvPr>
        </p:nvSpPr>
        <p:spPr>
          <a:xfrm>
            <a:off x="1303866" y="1624615"/>
            <a:ext cx="9821333" cy="4410426"/>
          </a:xfrm>
        </p:spPr>
        <p:txBody>
          <a:bodyPr/>
          <a:lstStyle/>
          <a:p>
            <a:pPr algn="l"/>
            <a:r>
              <a:rPr lang="en-US" b="0" i="0" dirty="0">
                <a:solidFill>
                  <a:srgbClr val="222222"/>
                </a:solidFill>
                <a:effectLst/>
              </a:rPr>
              <a:t>Location sensor</a:t>
            </a:r>
            <a:r>
              <a:rPr lang="en-US" b="1" i="0" dirty="0">
                <a:solidFill>
                  <a:srgbClr val="222222"/>
                </a:solidFill>
                <a:effectLst/>
              </a:rPr>
              <a:t> ADX345/GY-61 </a:t>
            </a:r>
            <a:r>
              <a:rPr lang="en-US" b="0" i="0" dirty="0">
                <a:solidFill>
                  <a:srgbClr val="222222"/>
                </a:solidFill>
                <a:effectLst/>
              </a:rPr>
              <a:t>to find out the location of a particular worker is present using unique ID.,</a:t>
            </a:r>
          </a:p>
          <a:p>
            <a:pPr marL="0" indent="0" algn="l">
              <a:buNone/>
            </a:pPr>
            <a:r>
              <a:rPr lang="en-US" b="0" i="0" dirty="0">
                <a:solidFill>
                  <a:srgbClr val="222222"/>
                </a:solidFill>
                <a:effectLst/>
              </a:rPr>
              <a:t>   </a:t>
            </a:r>
            <a:r>
              <a:rPr lang="en-US" dirty="0" err="1">
                <a:solidFill>
                  <a:srgbClr val="222222"/>
                </a:solidFill>
              </a:rPr>
              <a:t>E</a:t>
            </a:r>
            <a:r>
              <a:rPr lang="en-US" b="0" i="0" dirty="0" err="1">
                <a:solidFill>
                  <a:srgbClr val="222222"/>
                </a:solidFill>
                <a:effectLst/>
              </a:rPr>
              <a:t>g</a:t>
            </a:r>
            <a:r>
              <a:rPr lang="en-US" b="0" i="0" dirty="0">
                <a:solidFill>
                  <a:srgbClr val="222222"/>
                </a:solidFill>
                <a:effectLst/>
              </a:rPr>
              <a:t>: Worker ID 8266 is in 1st floor.</a:t>
            </a:r>
          </a:p>
          <a:p>
            <a:pPr algn="l"/>
            <a:r>
              <a:rPr lang="en-US" b="0" i="0" dirty="0">
                <a:solidFill>
                  <a:srgbClr val="222222"/>
                </a:solidFill>
                <a:effectLst/>
              </a:rPr>
              <a:t>It also help to check in groups - </a:t>
            </a:r>
            <a:r>
              <a:rPr lang="en-US" dirty="0">
                <a:solidFill>
                  <a:srgbClr val="222222"/>
                </a:solidFill>
              </a:rPr>
              <a:t>T</a:t>
            </a:r>
            <a:r>
              <a:rPr lang="en-US" b="0" i="0" dirty="0">
                <a:solidFill>
                  <a:srgbClr val="222222"/>
                </a:solidFill>
                <a:effectLst/>
              </a:rPr>
              <a:t>he number of people working at a particular floor at a particular time.</a:t>
            </a:r>
          </a:p>
          <a:p>
            <a:r>
              <a:rPr lang="en-US" dirty="0">
                <a:solidFill>
                  <a:srgbClr val="222222"/>
                </a:solidFill>
              </a:rPr>
              <a:t>Position sensor </a:t>
            </a:r>
            <a:r>
              <a:rPr lang="en-US" dirty="0"/>
              <a:t>will be useful to determine the number of people who are stuck in event of accident.</a:t>
            </a:r>
          </a:p>
          <a:p>
            <a:endParaRPr lang="en-US" dirty="0"/>
          </a:p>
          <a:p>
            <a:pPr marL="0" indent="0">
              <a:buNone/>
            </a:pPr>
            <a:endParaRPr lang="en-US" b="0" i="0" dirty="0">
              <a:solidFill>
                <a:srgbClr val="222222"/>
              </a:solidFill>
              <a:effectLst/>
              <a:latin typeface="Arial" panose="020B0604020202020204" pitchFamily="34" charset="0"/>
            </a:endParaRPr>
          </a:p>
        </p:txBody>
      </p:sp>
      <p:sp>
        <p:nvSpPr>
          <p:cNvPr id="5" name="TextBox 4">
            <a:extLst>
              <a:ext uri="{FF2B5EF4-FFF2-40B4-BE49-F238E27FC236}">
                <a16:creationId xmlns:a16="http://schemas.microsoft.com/office/drawing/2014/main" id="{DDF49B5B-3C1B-4E07-BBB8-C1078D4AE77D}"/>
              </a:ext>
            </a:extLst>
          </p:cNvPr>
          <p:cNvSpPr txBox="1"/>
          <p:nvPr/>
        </p:nvSpPr>
        <p:spPr>
          <a:xfrm>
            <a:off x="1066800" y="3566087"/>
            <a:ext cx="9821334" cy="707886"/>
          </a:xfrm>
          <a:prstGeom prst="rect">
            <a:avLst/>
          </a:prstGeom>
          <a:noFill/>
        </p:spPr>
        <p:txBody>
          <a:bodyPr wrap="square" rtlCol="0">
            <a:spAutoFit/>
          </a:bodyPr>
          <a:lstStyle/>
          <a:p>
            <a:r>
              <a:rPr lang="en-US" sz="4000" dirty="0"/>
              <a:t>5. HEART RATE DETECTION </a:t>
            </a:r>
            <a:endParaRPr lang="en-IN" sz="4000" dirty="0"/>
          </a:p>
        </p:txBody>
      </p:sp>
      <p:sp>
        <p:nvSpPr>
          <p:cNvPr id="7" name="TextBox 6">
            <a:extLst>
              <a:ext uri="{FF2B5EF4-FFF2-40B4-BE49-F238E27FC236}">
                <a16:creationId xmlns:a16="http://schemas.microsoft.com/office/drawing/2014/main" id="{45D5C987-80AD-4884-970D-45F29F998C74}"/>
              </a:ext>
            </a:extLst>
          </p:cNvPr>
          <p:cNvSpPr txBox="1"/>
          <p:nvPr/>
        </p:nvSpPr>
        <p:spPr>
          <a:xfrm>
            <a:off x="1303866" y="4445000"/>
            <a:ext cx="9465734" cy="1754326"/>
          </a:xfrm>
          <a:prstGeom prst="rect">
            <a:avLst/>
          </a:prstGeom>
          <a:noFill/>
        </p:spPr>
        <p:txBody>
          <a:bodyPr wrap="square" rtlCol="0">
            <a:spAutoFit/>
          </a:bodyPr>
          <a:lstStyle/>
          <a:p>
            <a:pPr marL="285750" indent="-285750" algn="l">
              <a:buFont typeface="Arial" panose="020B0604020202020204" pitchFamily="34" charset="0"/>
              <a:buChar char="•"/>
            </a:pPr>
            <a:r>
              <a:rPr lang="en-US" dirty="0">
                <a:solidFill>
                  <a:srgbClr val="222222"/>
                </a:solidFill>
                <a:latin typeface="+mj-lt"/>
              </a:rPr>
              <a:t>Pulse monitoring sensor </a:t>
            </a:r>
            <a:r>
              <a:rPr lang="en-US" b="1" dirty="0">
                <a:solidFill>
                  <a:srgbClr val="222222"/>
                </a:solidFill>
                <a:latin typeface="+mj-lt"/>
              </a:rPr>
              <a:t>MAX30100</a:t>
            </a:r>
            <a:r>
              <a:rPr lang="en-US" b="0" i="0" dirty="0">
                <a:solidFill>
                  <a:srgbClr val="222222"/>
                </a:solidFill>
                <a:effectLst/>
                <a:latin typeface="+mj-lt"/>
              </a:rPr>
              <a:t> is used to find out the rate of heartbeat of a particular </a:t>
            </a:r>
            <a:r>
              <a:rPr lang="en-US" dirty="0">
                <a:solidFill>
                  <a:srgbClr val="222222"/>
                </a:solidFill>
                <a:latin typeface="+mj-lt"/>
              </a:rPr>
              <a:t>user (Construction Worker)</a:t>
            </a:r>
          </a:p>
          <a:p>
            <a:pPr marL="285750" indent="-285750" algn="l">
              <a:buFont typeface="Arial" panose="020B0604020202020204" pitchFamily="34" charset="0"/>
              <a:buChar char="•"/>
            </a:pPr>
            <a:r>
              <a:rPr lang="en-US" dirty="0">
                <a:solidFill>
                  <a:srgbClr val="222222"/>
                </a:solidFill>
                <a:latin typeface="+mj-lt"/>
              </a:rPr>
              <a:t>In a event of disaster this sensor is used to determine whether the worker is still alive or not to proceed with evacuation.</a:t>
            </a:r>
          </a:p>
          <a:p>
            <a:pPr algn="l"/>
            <a:endParaRPr lang="en-US" b="0" i="0" dirty="0">
              <a:solidFill>
                <a:srgbClr val="222222"/>
              </a:solidFill>
              <a:effectLst/>
              <a:latin typeface="Arial" panose="020B0604020202020204" pitchFamily="34" charset="0"/>
            </a:endParaRPr>
          </a:p>
          <a:p>
            <a:pPr marL="285750" indent="-285750">
              <a:buFont typeface="Arial" panose="020B0604020202020204" pitchFamily="34" charset="0"/>
              <a:buChar char="•"/>
            </a:pPr>
            <a:endParaRPr lang="en-IN" dirty="0"/>
          </a:p>
        </p:txBody>
      </p:sp>
      <p:pic>
        <p:nvPicPr>
          <p:cNvPr id="11" name="Picture 10">
            <a:extLst>
              <a:ext uri="{FF2B5EF4-FFF2-40B4-BE49-F238E27FC236}">
                <a16:creationId xmlns:a16="http://schemas.microsoft.com/office/drawing/2014/main" id="{01FE0558-0009-4412-8AB6-BE56387ACC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8498" y="5414560"/>
            <a:ext cx="1607912" cy="917972"/>
          </a:xfrm>
          <a:prstGeom prst="rect">
            <a:avLst/>
          </a:prstGeom>
        </p:spPr>
      </p:pic>
      <p:pic>
        <p:nvPicPr>
          <p:cNvPr id="13" name="Picture 12">
            <a:extLst>
              <a:ext uri="{FF2B5EF4-FFF2-40B4-BE49-F238E27FC236}">
                <a16:creationId xmlns:a16="http://schemas.microsoft.com/office/drawing/2014/main" id="{6EA54F2A-1E8A-43A5-9221-F7DAE0416C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5033" y="5425182"/>
            <a:ext cx="1631949" cy="917972"/>
          </a:xfrm>
          <a:prstGeom prst="rect">
            <a:avLst/>
          </a:prstGeom>
        </p:spPr>
      </p:pic>
      <p:pic>
        <p:nvPicPr>
          <p:cNvPr id="6" name="Picture 5">
            <a:extLst>
              <a:ext uri="{FF2B5EF4-FFF2-40B4-BE49-F238E27FC236}">
                <a16:creationId xmlns:a16="http://schemas.microsoft.com/office/drawing/2014/main" id="{0E1E161E-D2CE-4B01-9072-165D25EE46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314" y="2013248"/>
            <a:ext cx="1622305" cy="707886"/>
          </a:xfrm>
          <a:prstGeom prst="rect">
            <a:avLst/>
          </a:prstGeom>
        </p:spPr>
      </p:pic>
    </p:spTree>
    <p:extLst>
      <p:ext uri="{BB962C8B-B14F-4D97-AF65-F5344CB8AC3E}">
        <p14:creationId xmlns:p14="http://schemas.microsoft.com/office/powerpoint/2010/main" val="3635286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B92B-B391-4629-B6E7-123E01E4F477}"/>
              </a:ext>
            </a:extLst>
          </p:cNvPr>
          <p:cNvSpPr>
            <a:spLocks noGrp="1"/>
          </p:cNvSpPr>
          <p:nvPr>
            <p:ph type="title"/>
          </p:nvPr>
        </p:nvSpPr>
        <p:spPr>
          <a:xfrm>
            <a:off x="905522" y="642594"/>
            <a:ext cx="10219678" cy="671301"/>
          </a:xfrm>
        </p:spPr>
        <p:txBody>
          <a:bodyPr>
            <a:normAutofit/>
          </a:bodyPr>
          <a:lstStyle/>
          <a:p>
            <a:r>
              <a:rPr lang="en-US" sz="4000" dirty="0"/>
              <a:t>6. BLUETOOTH MODULE</a:t>
            </a:r>
            <a:endParaRPr lang="en-IN" sz="4000" dirty="0"/>
          </a:p>
        </p:txBody>
      </p:sp>
      <p:sp>
        <p:nvSpPr>
          <p:cNvPr id="3" name="Content Placeholder 2">
            <a:extLst>
              <a:ext uri="{FF2B5EF4-FFF2-40B4-BE49-F238E27FC236}">
                <a16:creationId xmlns:a16="http://schemas.microsoft.com/office/drawing/2014/main" id="{6F2857F6-EB74-4DDD-BF45-E6B35CB75F04}"/>
              </a:ext>
            </a:extLst>
          </p:cNvPr>
          <p:cNvSpPr>
            <a:spLocks noGrp="1"/>
          </p:cNvSpPr>
          <p:nvPr>
            <p:ph idx="1"/>
          </p:nvPr>
        </p:nvSpPr>
        <p:spPr>
          <a:xfrm>
            <a:off x="1066800" y="1438183"/>
            <a:ext cx="10058400" cy="4596857"/>
          </a:xfrm>
        </p:spPr>
        <p:txBody>
          <a:bodyPr/>
          <a:lstStyle/>
          <a:p>
            <a:r>
              <a:rPr lang="en-US" dirty="0"/>
              <a:t>Bluetooth Module HC-05 is an easy to use Bluetooth SPP (Serial Port Protocol) designed for transparent wireless serial communication setup. The Bluetooth modules can transmit and receive data wirelessly between multiple devices.</a:t>
            </a:r>
          </a:p>
          <a:p>
            <a:r>
              <a:rPr lang="en-US" dirty="0"/>
              <a:t>These Bluetooth module are fixed in each floor so the safety kit can connect and transmit data to the local monitoring station. It would also help in identifying the floor in which the particular worker is present.</a:t>
            </a:r>
          </a:p>
          <a:p>
            <a:endParaRPr lang="en-US" dirty="0"/>
          </a:p>
          <a:p>
            <a:endParaRPr lang="en-IN" dirty="0"/>
          </a:p>
        </p:txBody>
      </p:sp>
      <p:pic>
        <p:nvPicPr>
          <p:cNvPr id="6" name="Picture 5">
            <a:extLst>
              <a:ext uri="{FF2B5EF4-FFF2-40B4-BE49-F238E27FC236}">
                <a16:creationId xmlns:a16="http://schemas.microsoft.com/office/drawing/2014/main" id="{C98D2BFB-53A9-4825-8E41-02C6A40A6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282" y="3284737"/>
            <a:ext cx="3293615" cy="1833597"/>
          </a:xfrm>
          <a:prstGeom prst="rect">
            <a:avLst/>
          </a:prstGeom>
        </p:spPr>
      </p:pic>
      <p:sp>
        <p:nvSpPr>
          <p:cNvPr id="7" name="TextBox 6">
            <a:extLst>
              <a:ext uri="{FF2B5EF4-FFF2-40B4-BE49-F238E27FC236}">
                <a16:creationId xmlns:a16="http://schemas.microsoft.com/office/drawing/2014/main" id="{F7A16304-C673-425F-BAD2-2D3B3A924268}"/>
              </a:ext>
            </a:extLst>
          </p:cNvPr>
          <p:cNvSpPr txBox="1"/>
          <p:nvPr/>
        </p:nvSpPr>
        <p:spPr>
          <a:xfrm>
            <a:off x="5602549" y="5118334"/>
            <a:ext cx="825623" cy="369332"/>
          </a:xfrm>
          <a:prstGeom prst="rect">
            <a:avLst/>
          </a:prstGeom>
          <a:noFill/>
        </p:spPr>
        <p:txBody>
          <a:bodyPr wrap="square" rtlCol="0">
            <a:spAutoFit/>
          </a:bodyPr>
          <a:lstStyle/>
          <a:p>
            <a:r>
              <a:rPr lang="en-US" dirty="0"/>
              <a:t>HC-05</a:t>
            </a:r>
            <a:endParaRPr lang="en-IN" dirty="0"/>
          </a:p>
        </p:txBody>
      </p:sp>
    </p:spTree>
    <p:extLst>
      <p:ext uri="{BB962C8B-B14F-4D97-AF65-F5344CB8AC3E}">
        <p14:creationId xmlns:p14="http://schemas.microsoft.com/office/powerpoint/2010/main" val="156387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74DC-A56C-46CB-9279-1B14BC1F4971}"/>
              </a:ext>
            </a:extLst>
          </p:cNvPr>
          <p:cNvSpPr>
            <a:spLocks noGrp="1"/>
          </p:cNvSpPr>
          <p:nvPr>
            <p:ph type="title"/>
          </p:nvPr>
        </p:nvSpPr>
        <p:spPr>
          <a:xfrm>
            <a:off x="1066800" y="642594"/>
            <a:ext cx="10058400" cy="720539"/>
          </a:xfrm>
        </p:spPr>
        <p:txBody>
          <a:bodyPr>
            <a:normAutofit fontScale="90000"/>
          </a:bodyPr>
          <a:lstStyle/>
          <a:p>
            <a:pPr algn="ctr"/>
            <a:r>
              <a:rPr lang="en-US" dirty="0"/>
              <a:t>ABSTRACT</a:t>
            </a:r>
            <a:endParaRPr lang="en-IN" dirty="0"/>
          </a:p>
        </p:txBody>
      </p:sp>
      <p:sp>
        <p:nvSpPr>
          <p:cNvPr id="3" name="Content Placeholder 2">
            <a:extLst>
              <a:ext uri="{FF2B5EF4-FFF2-40B4-BE49-F238E27FC236}">
                <a16:creationId xmlns:a16="http://schemas.microsoft.com/office/drawing/2014/main" id="{3A50655C-9555-4D41-9193-CDC0E4C55084}"/>
              </a:ext>
            </a:extLst>
          </p:cNvPr>
          <p:cNvSpPr>
            <a:spLocks noGrp="1"/>
          </p:cNvSpPr>
          <p:nvPr>
            <p:ph idx="1"/>
          </p:nvPr>
        </p:nvSpPr>
        <p:spPr>
          <a:xfrm>
            <a:off x="976543" y="1634067"/>
            <a:ext cx="10449017" cy="4400973"/>
          </a:xfrm>
        </p:spPr>
        <p:txBody>
          <a:bodyPr>
            <a:normAutofit/>
          </a:bodyPr>
          <a:lstStyle/>
          <a:p>
            <a:pPr marL="237490" marR="65405" indent="0" algn="ctr">
              <a:lnSpc>
                <a:spcPct val="114599"/>
              </a:lnSpc>
              <a:spcBef>
                <a:spcPts val="100"/>
              </a:spcBef>
              <a:buNone/>
            </a:pPr>
            <a:r>
              <a:rPr lang="en-US" spc="20" dirty="0">
                <a:solidFill>
                  <a:srgbClr val="2F2325"/>
                </a:solidFill>
                <a:cs typeface="Arial"/>
              </a:rPr>
              <a:t>According</a:t>
            </a:r>
            <a:r>
              <a:rPr lang="en-US" spc="-90" dirty="0">
                <a:solidFill>
                  <a:srgbClr val="2F2325"/>
                </a:solidFill>
                <a:cs typeface="Arial"/>
              </a:rPr>
              <a:t> </a:t>
            </a:r>
            <a:r>
              <a:rPr lang="en-US" spc="90" dirty="0">
                <a:solidFill>
                  <a:srgbClr val="2F2325"/>
                </a:solidFill>
                <a:cs typeface="Arial"/>
              </a:rPr>
              <a:t>to</a:t>
            </a:r>
            <a:r>
              <a:rPr lang="en-US" spc="-85" dirty="0">
                <a:solidFill>
                  <a:srgbClr val="2F2325"/>
                </a:solidFill>
                <a:cs typeface="Arial"/>
              </a:rPr>
              <a:t> </a:t>
            </a:r>
            <a:r>
              <a:rPr lang="en-US" spc="-40" dirty="0">
                <a:solidFill>
                  <a:srgbClr val="2F2325"/>
                </a:solidFill>
                <a:cs typeface="Arial"/>
              </a:rPr>
              <a:t>a</a:t>
            </a:r>
            <a:r>
              <a:rPr lang="en-US" spc="-85" dirty="0">
                <a:solidFill>
                  <a:srgbClr val="2F2325"/>
                </a:solidFill>
                <a:cs typeface="Arial"/>
              </a:rPr>
              <a:t> </a:t>
            </a:r>
            <a:r>
              <a:rPr lang="en-US" spc="15" dirty="0">
                <a:solidFill>
                  <a:srgbClr val="2F2325"/>
                </a:solidFill>
                <a:cs typeface="Arial"/>
              </a:rPr>
              <a:t>study</a:t>
            </a:r>
            <a:r>
              <a:rPr lang="en-US" spc="-85" dirty="0">
                <a:solidFill>
                  <a:srgbClr val="2F2325"/>
                </a:solidFill>
                <a:cs typeface="Arial"/>
              </a:rPr>
              <a:t> </a:t>
            </a:r>
            <a:r>
              <a:rPr lang="en-US" spc="-40" dirty="0">
                <a:solidFill>
                  <a:srgbClr val="2F2325"/>
                </a:solidFill>
                <a:cs typeface="Arial"/>
              </a:rPr>
              <a:t>by</a:t>
            </a:r>
            <a:r>
              <a:rPr lang="en-US" spc="-85" dirty="0">
                <a:solidFill>
                  <a:srgbClr val="2F2325"/>
                </a:solidFill>
                <a:cs typeface="Arial"/>
              </a:rPr>
              <a:t> </a:t>
            </a:r>
            <a:r>
              <a:rPr lang="en-US" spc="10" dirty="0">
                <a:solidFill>
                  <a:srgbClr val="2F2325"/>
                </a:solidFill>
                <a:cs typeface="Arial"/>
              </a:rPr>
              <a:t>the</a:t>
            </a:r>
            <a:r>
              <a:rPr lang="en-US" spc="-90" dirty="0">
                <a:solidFill>
                  <a:srgbClr val="2F2325"/>
                </a:solidFill>
                <a:cs typeface="Arial"/>
              </a:rPr>
              <a:t> </a:t>
            </a:r>
            <a:r>
              <a:rPr lang="en-US" spc="-5" dirty="0">
                <a:solidFill>
                  <a:srgbClr val="2F2325"/>
                </a:solidFill>
                <a:cs typeface="Arial"/>
              </a:rPr>
              <a:t>Indian</a:t>
            </a:r>
            <a:r>
              <a:rPr lang="en-US" spc="-85" dirty="0">
                <a:solidFill>
                  <a:srgbClr val="2F2325"/>
                </a:solidFill>
                <a:cs typeface="Arial"/>
              </a:rPr>
              <a:t> </a:t>
            </a:r>
            <a:r>
              <a:rPr lang="en-US" spc="40" dirty="0">
                <a:solidFill>
                  <a:srgbClr val="2F2325"/>
                </a:solidFill>
                <a:cs typeface="Arial"/>
              </a:rPr>
              <a:t>Institute</a:t>
            </a:r>
            <a:r>
              <a:rPr lang="en-US" spc="-85" dirty="0">
                <a:solidFill>
                  <a:srgbClr val="2F2325"/>
                </a:solidFill>
                <a:cs typeface="Arial"/>
              </a:rPr>
              <a:t> </a:t>
            </a:r>
            <a:r>
              <a:rPr lang="en-US" spc="120" dirty="0">
                <a:solidFill>
                  <a:srgbClr val="2F2325"/>
                </a:solidFill>
                <a:cs typeface="Arial"/>
              </a:rPr>
              <a:t>of</a:t>
            </a:r>
            <a:r>
              <a:rPr lang="en-US" spc="-85" dirty="0">
                <a:solidFill>
                  <a:srgbClr val="2F2325"/>
                </a:solidFill>
                <a:cs typeface="Arial"/>
              </a:rPr>
              <a:t> </a:t>
            </a:r>
            <a:r>
              <a:rPr lang="en-US" spc="-5" dirty="0">
                <a:solidFill>
                  <a:srgbClr val="2F2325"/>
                </a:solidFill>
                <a:cs typeface="Arial"/>
              </a:rPr>
              <a:t>Technology</a:t>
            </a:r>
            <a:r>
              <a:rPr lang="en-US" spc="-85" dirty="0">
                <a:solidFill>
                  <a:srgbClr val="2F2325"/>
                </a:solidFill>
                <a:cs typeface="Arial"/>
              </a:rPr>
              <a:t> </a:t>
            </a:r>
            <a:r>
              <a:rPr lang="en-US" spc="-50" dirty="0">
                <a:solidFill>
                  <a:srgbClr val="2F2325"/>
                </a:solidFill>
                <a:cs typeface="Arial"/>
              </a:rPr>
              <a:t>(IIT),</a:t>
            </a:r>
            <a:r>
              <a:rPr lang="en-US" spc="-90" dirty="0">
                <a:solidFill>
                  <a:srgbClr val="2F2325"/>
                </a:solidFill>
                <a:cs typeface="Arial"/>
              </a:rPr>
              <a:t> </a:t>
            </a:r>
            <a:r>
              <a:rPr lang="en-US" spc="-5" dirty="0">
                <a:solidFill>
                  <a:srgbClr val="2F2325"/>
                </a:solidFill>
                <a:cs typeface="Arial"/>
              </a:rPr>
              <a:t>around</a:t>
            </a:r>
            <a:r>
              <a:rPr lang="en-US" spc="-85" dirty="0">
                <a:solidFill>
                  <a:srgbClr val="2F2325"/>
                </a:solidFill>
                <a:cs typeface="Arial"/>
              </a:rPr>
              <a:t> </a:t>
            </a:r>
            <a:r>
              <a:rPr lang="en-US" spc="-35" dirty="0">
                <a:solidFill>
                  <a:srgbClr val="2F2325"/>
                </a:solidFill>
                <a:cs typeface="Arial"/>
              </a:rPr>
              <a:t>48,000</a:t>
            </a:r>
            <a:r>
              <a:rPr lang="en-US" spc="-85" dirty="0">
                <a:solidFill>
                  <a:srgbClr val="2F2325"/>
                </a:solidFill>
                <a:cs typeface="Arial"/>
              </a:rPr>
              <a:t> </a:t>
            </a:r>
            <a:r>
              <a:rPr lang="en-US" spc="15" dirty="0">
                <a:solidFill>
                  <a:srgbClr val="2F2325"/>
                </a:solidFill>
                <a:cs typeface="Arial"/>
              </a:rPr>
              <a:t>workers</a:t>
            </a:r>
            <a:r>
              <a:rPr lang="en-US" spc="-85" dirty="0">
                <a:solidFill>
                  <a:srgbClr val="2F2325"/>
                </a:solidFill>
                <a:cs typeface="Arial"/>
              </a:rPr>
              <a:t> </a:t>
            </a:r>
            <a:r>
              <a:rPr lang="en-US" spc="-5" dirty="0">
                <a:solidFill>
                  <a:srgbClr val="2F2325"/>
                </a:solidFill>
                <a:cs typeface="Arial"/>
              </a:rPr>
              <a:t>die</a:t>
            </a:r>
            <a:r>
              <a:rPr lang="en-US" spc="-85" dirty="0">
                <a:solidFill>
                  <a:srgbClr val="2F2325"/>
                </a:solidFill>
                <a:cs typeface="Arial"/>
              </a:rPr>
              <a:t> </a:t>
            </a:r>
            <a:r>
              <a:rPr lang="en-US" spc="20" dirty="0">
                <a:solidFill>
                  <a:srgbClr val="2F2325"/>
                </a:solidFill>
                <a:cs typeface="Arial"/>
              </a:rPr>
              <a:t>in</a:t>
            </a:r>
            <a:r>
              <a:rPr lang="en-US" spc="-90" dirty="0">
                <a:solidFill>
                  <a:srgbClr val="2F2325"/>
                </a:solidFill>
                <a:cs typeface="Arial"/>
              </a:rPr>
              <a:t> </a:t>
            </a:r>
            <a:r>
              <a:rPr lang="en-US" spc="-5" dirty="0">
                <a:solidFill>
                  <a:srgbClr val="2F2325"/>
                </a:solidFill>
                <a:cs typeface="Arial"/>
              </a:rPr>
              <a:t>India  </a:t>
            </a:r>
            <a:r>
              <a:rPr lang="en-US" spc="-60" dirty="0">
                <a:solidFill>
                  <a:srgbClr val="2F2325"/>
                </a:solidFill>
                <a:cs typeface="Arial"/>
              </a:rPr>
              <a:t>every</a:t>
            </a:r>
            <a:r>
              <a:rPr lang="en-US" spc="-85" dirty="0">
                <a:solidFill>
                  <a:srgbClr val="2F2325"/>
                </a:solidFill>
                <a:cs typeface="Arial"/>
              </a:rPr>
              <a:t> </a:t>
            </a:r>
            <a:r>
              <a:rPr lang="en-US" spc="-50" dirty="0">
                <a:solidFill>
                  <a:srgbClr val="2F2325"/>
                </a:solidFill>
                <a:cs typeface="Arial"/>
              </a:rPr>
              <a:t>year</a:t>
            </a:r>
            <a:r>
              <a:rPr lang="en-US" spc="-85" dirty="0">
                <a:solidFill>
                  <a:srgbClr val="2F2325"/>
                </a:solidFill>
                <a:cs typeface="Arial"/>
              </a:rPr>
              <a:t> </a:t>
            </a:r>
            <a:r>
              <a:rPr lang="en-US" spc="-30" dirty="0">
                <a:solidFill>
                  <a:srgbClr val="2F2325"/>
                </a:solidFill>
                <a:cs typeface="Arial"/>
              </a:rPr>
              <a:t>due</a:t>
            </a:r>
            <a:r>
              <a:rPr lang="en-US" spc="-85" dirty="0">
                <a:solidFill>
                  <a:srgbClr val="2F2325"/>
                </a:solidFill>
                <a:cs typeface="Arial"/>
              </a:rPr>
              <a:t> </a:t>
            </a:r>
            <a:r>
              <a:rPr lang="en-US" spc="90" dirty="0">
                <a:solidFill>
                  <a:srgbClr val="2F2325"/>
                </a:solidFill>
                <a:cs typeface="Arial"/>
              </a:rPr>
              <a:t>to</a:t>
            </a:r>
            <a:r>
              <a:rPr lang="en-US" spc="-80" dirty="0">
                <a:solidFill>
                  <a:srgbClr val="2F2325"/>
                </a:solidFill>
                <a:cs typeface="Arial"/>
              </a:rPr>
              <a:t> </a:t>
            </a:r>
            <a:r>
              <a:rPr lang="en-US" spc="25" dirty="0">
                <a:solidFill>
                  <a:srgbClr val="2F2325"/>
                </a:solidFill>
                <a:cs typeface="Arial"/>
              </a:rPr>
              <a:t>occupational</a:t>
            </a:r>
            <a:r>
              <a:rPr lang="en-US" spc="-85" dirty="0">
                <a:solidFill>
                  <a:srgbClr val="2F2325"/>
                </a:solidFill>
                <a:cs typeface="Arial"/>
              </a:rPr>
              <a:t> </a:t>
            </a:r>
            <a:r>
              <a:rPr lang="en-US" spc="25" dirty="0">
                <a:solidFill>
                  <a:srgbClr val="2F2325"/>
                </a:solidFill>
                <a:cs typeface="Arial"/>
              </a:rPr>
              <a:t>accidents</a:t>
            </a:r>
            <a:r>
              <a:rPr lang="en-US" spc="-85" dirty="0">
                <a:solidFill>
                  <a:srgbClr val="2F2325"/>
                </a:solidFill>
                <a:cs typeface="Arial"/>
              </a:rPr>
              <a:t> </a:t>
            </a:r>
            <a:r>
              <a:rPr lang="en-US" spc="30" dirty="0">
                <a:solidFill>
                  <a:srgbClr val="2F2325"/>
                </a:solidFill>
                <a:cs typeface="Arial"/>
              </a:rPr>
              <a:t>which</a:t>
            </a:r>
            <a:r>
              <a:rPr lang="en-US" spc="-85" dirty="0">
                <a:solidFill>
                  <a:srgbClr val="2F2325"/>
                </a:solidFill>
                <a:cs typeface="Arial"/>
              </a:rPr>
              <a:t> </a:t>
            </a:r>
            <a:r>
              <a:rPr lang="en-US" spc="50" dirty="0">
                <a:solidFill>
                  <a:srgbClr val="2F2325"/>
                </a:solidFill>
                <a:cs typeface="Arial"/>
              </a:rPr>
              <a:t>is</a:t>
            </a:r>
            <a:r>
              <a:rPr lang="en-US" spc="-80" dirty="0">
                <a:solidFill>
                  <a:srgbClr val="2F2325"/>
                </a:solidFill>
                <a:cs typeface="Arial"/>
              </a:rPr>
              <a:t> </a:t>
            </a:r>
            <a:r>
              <a:rPr lang="en-US" spc="10" dirty="0">
                <a:solidFill>
                  <a:srgbClr val="2F2325"/>
                </a:solidFill>
                <a:cs typeface="Arial"/>
              </a:rPr>
              <a:t>approximately</a:t>
            </a:r>
            <a:r>
              <a:rPr lang="en-US" spc="-85" dirty="0">
                <a:solidFill>
                  <a:srgbClr val="2F2325"/>
                </a:solidFill>
                <a:cs typeface="Arial"/>
              </a:rPr>
              <a:t> </a:t>
            </a:r>
            <a:r>
              <a:rPr lang="en-US" spc="-15" dirty="0">
                <a:solidFill>
                  <a:srgbClr val="2F2325"/>
                </a:solidFill>
                <a:cs typeface="Arial"/>
              </a:rPr>
              <a:t>equal</a:t>
            </a:r>
            <a:r>
              <a:rPr lang="en-US" spc="-85" dirty="0">
                <a:solidFill>
                  <a:srgbClr val="2F2325"/>
                </a:solidFill>
                <a:cs typeface="Arial"/>
              </a:rPr>
              <a:t> </a:t>
            </a:r>
            <a:r>
              <a:rPr lang="en-US" spc="90" dirty="0">
                <a:solidFill>
                  <a:srgbClr val="2F2325"/>
                </a:solidFill>
                <a:cs typeface="Arial"/>
              </a:rPr>
              <a:t>to</a:t>
            </a:r>
            <a:r>
              <a:rPr lang="en-US" spc="-85" dirty="0">
                <a:solidFill>
                  <a:srgbClr val="2F2325"/>
                </a:solidFill>
                <a:cs typeface="Arial"/>
              </a:rPr>
              <a:t> </a:t>
            </a:r>
            <a:r>
              <a:rPr lang="en-US" spc="10" dirty="0">
                <a:solidFill>
                  <a:srgbClr val="2F2325"/>
                </a:solidFill>
                <a:cs typeface="Arial"/>
              </a:rPr>
              <a:t>38</a:t>
            </a:r>
            <a:r>
              <a:rPr lang="en-US" spc="-80" dirty="0">
                <a:solidFill>
                  <a:srgbClr val="2F2325"/>
                </a:solidFill>
                <a:cs typeface="Arial"/>
              </a:rPr>
              <a:t> </a:t>
            </a:r>
            <a:r>
              <a:rPr lang="en-US" spc="60" dirty="0">
                <a:solidFill>
                  <a:srgbClr val="2F2325"/>
                </a:solidFill>
                <a:cs typeface="Arial"/>
              </a:rPr>
              <a:t>fatal</a:t>
            </a:r>
            <a:r>
              <a:rPr lang="en-US" spc="-85" dirty="0">
                <a:solidFill>
                  <a:srgbClr val="2F2325"/>
                </a:solidFill>
                <a:cs typeface="Arial"/>
              </a:rPr>
              <a:t> </a:t>
            </a:r>
            <a:r>
              <a:rPr lang="en-US" spc="25" dirty="0">
                <a:solidFill>
                  <a:srgbClr val="2F2325"/>
                </a:solidFill>
                <a:cs typeface="Arial"/>
              </a:rPr>
              <a:t>accidents</a:t>
            </a:r>
            <a:r>
              <a:rPr lang="en-US" spc="-85" dirty="0">
                <a:solidFill>
                  <a:srgbClr val="2F2325"/>
                </a:solidFill>
                <a:cs typeface="Arial"/>
              </a:rPr>
              <a:t> </a:t>
            </a:r>
            <a:r>
              <a:rPr lang="en-US" spc="-60" dirty="0">
                <a:solidFill>
                  <a:srgbClr val="2F2325"/>
                </a:solidFill>
                <a:cs typeface="Arial"/>
              </a:rPr>
              <a:t>every</a:t>
            </a:r>
            <a:r>
              <a:rPr lang="en-US" spc="-40" dirty="0">
                <a:solidFill>
                  <a:srgbClr val="2F2325"/>
                </a:solidFill>
                <a:cs typeface="Arial"/>
              </a:rPr>
              <a:t>day. </a:t>
            </a:r>
            <a:r>
              <a:rPr lang="en-US" spc="-5" dirty="0">
                <a:solidFill>
                  <a:srgbClr val="2F2325"/>
                </a:solidFill>
                <a:cs typeface="Arial"/>
              </a:rPr>
              <a:t>India </a:t>
            </a:r>
            <a:r>
              <a:rPr lang="en-US" spc="-10" dirty="0">
                <a:solidFill>
                  <a:srgbClr val="2F2325"/>
                </a:solidFill>
                <a:cs typeface="Arial"/>
              </a:rPr>
              <a:t>has </a:t>
            </a:r>
            <a:r>
              <a:rPr lang="en-US" spc="-40" dirty="0">
                <a:solidFill>
                  <a:srgbClr val="2F2325"/>
                </a:solidFill>
                <a:cs typeface="Arial"/>
              </a:rPr>
              <a:t>a </a:t>
            </a:r>
            <a:r>
              <a:rPr lang="en-US" spc="65" dirty="0">
                <a:solidFill>
                  <a:srgbClr val="2F2325"/>
                </a:solidFill>
                <a:cs typeface="Arial"/>
              </a:rPr>
              <a:t>total </a:t>
            </a:r>
            <a:r>
              <a:rPr lang="en-US" spc="25" dirty="0">
                <a:solidFill>
                  <a:srgbClr val="2F2325"/>
                </a:solidFill>
                <a:cs typeface="Arial"/>
              </a:rPr>
              <a:t>population </a:t>
            </a:r>
            <a:r>
              <a:rPr lang="en-US" spc="120" dirty="0">
                <a:solidFill>
                  <a:srgbClr val="2F2325"/>
                </a:solidFill>
                <a:cs typeface="Arial"/>
              </a:rPr>
              <a:t>of </a:t>
            </a:r>
            <a:r>
              <a:rPr lang="en-US" spc="10" dirty="0">
                <a:solidFill>
                  <a:srgbClr val="2F2325"/>
                </a:solidFill>
                <a:cs typeface="Arial"/>
              </a:rPr>
              <a:t>138 </a:t>
            </a:r>
            <a:r>
              <a:rPr lang="en-US" spc="5" dirty="0">
                <a:solidFill>
                  <a:srgbClr val="2F2325"/>
                </a:solidFill>
                <a:cs typeface="Arial"/>
              </a:rPr>
              <a:t>crore </a:t>
            </a:r>
            <a:r>
              <a:rPr lang="en-US" spc="-15" dirty="0">
                <a:solidFill>
                  <a:srgbClr val="2F2325"/>
                </a:solidFill>
                <a:cs typeface="Arial"/>
              </a:rPr>
              <a:t>and </a:t>
            </a:r>
            <a:r>
              <a:rPr lang="en-US" spc="-40" dirty="0">
                <a:solidFill>
                  <a:srgbClr val="2F2325"/>
                </a:solidFill>
                <a:cs typeface="Arial"/>
              </a:rPr>
              <a:t>a </a:t>
            </a:r>
            <a:r>
              <a:rPr lang="en-US" spc="65" dirty="0">
                <a:solidFill>
                  <a:srgbClr val="2F2325"/>
                </a:solidFill>
                <a:cs typeface="Arial"/>
              </a:rPr>
              <a:t>total </a:t>
            </a:r>
            <a:r>
              <a:rPr lang="en-US" spc="40" dirty="0">
                <a:solidFill>
                  <a:srgbClr val="2F2325"/>
                </a:solidFill>
                <a:cs typeface="Arial"/>
              </a:rPr>
              <a:t>workforce </a:t>
            </a:r>
            <a:r>
              <a:rPr lang="en-US" spc="120" dirty="0">
                <a:solidFill>
                  <a:srgbClr val="2F2325"/>
                </a:solidFill>
                <a:cs typeface="Arial"/>
              </a:rPr>
              <a:t>of </a:t>
            </a:r>
            <a:r>
              <a:rPr lang="en-US" spc="-5" dirty="0">
                <a:solidFill>
                  <a:srgbClr val="2F2325"/>
                </a:solidFill>
                <a:cs typeface="Arial"/>
              </a:rPr>
              <a:t>46.5 </a:t>
            </a:r>
            <a:r>
              <a:rPr lang="en-US" spc="-35" dirty="0">
                <a:solidFill>
                  <a:srgbClr val="2F2325"/>
                </a:solidFill>
                <a:cs typeface="Arial"/>
              </a:rPr>
              <a:t>crore, </a:t>
            </a:r>
            <a:r>
              <a:rPr lang="en-US" spc="40" dirty="0">
                <a:solidFill>
                  <a:srgbClr val="2F2325"/>
                </a:solidFill>
                <a:cs typeface="Arial"/>
              </a:rPr>
              <a:t>so </a:t>
            </a:r>
            <a:r>
              <a:rPr lang="en-US" spc="-40" dirty="0">
                <a:solidFill>
                  <a:srgbClr val="2F2325"/>
                </a:solidFill>
                <a:cs typeface="Arial"/>
              </a:rPr>
              <a:t>a </a:t>
            </a:r>
            <a:r>
              <a:rPr lang="en-US" spc="65" dirty="0">
                <a:solidFill>
                  <a:srgbClr val="2F2325"/>
                </a:solidFill>
                <a:cs typeface="Arial"/>
              </a:rPr>
              <a:t>total </a:t>
            </a:r>
            <a:r>
              <a:rPr lang="en-US" spc="120" dirty="0">
                <a:solidFill>
                  <a:srgbClr val="2F2325"/>
                </a:solidFill>
                <a:cs typeface="Arial"/>
              </a:rPr>
              <a:t>of  </a:t>
            </a:r>
            <a:r>
              <a:rPr lang="en-US" spc="10" dirty="0">
                <a:solidFill>
                  <a:srgbClr val="2F2325"/>
                </a:solidFill>
                <a:cs typeface="Arial"/>
              </a:rPr>
              <a:t>approximately 46 </a:t>
            </a:r>
            <a:r>
              <a:rPr lang="en-US" spc="5" dirty="0">
                <a:solidFill>
                  <a:srgbClr val="2F2325"/>
                </a:solidFill>
                <a:cs typeface="Arial"/>
              </a:rPr>
              <a:t>crore </a:t>
            </a:r>
            <a:r>
              <a:rPr lang="en-US" spc="-10" dirty="0">
                <a:solidFill>
                  <a:srgbClr val="2F2325"/>
                </a:solidFill>
                <a:cs typeface="Arial"/>
              </a:rPr>
              <a:t>people </a:t>
            </a:r>
            <a:r>
              <a:rPr lang="en-US" spc="-40" dirty="0">
                <a:solidFill>
                  <a:srgbClr val="2F2325"/>
                </a:solidFill>
                <a:cs typeface="Arial"/>
              </a:rPr>
              <a:t>are </a:t>
            </a:r>
            <a:r>
              <a:rPr lang="en-US" spc="20" dirty="0">
                <a:solidFill>
                  <a:srgbClr val="2F2325"/>
                </a:solidFill>
                <a:cs typeface="Arial"/>
              </a:rPr>
              <a:t>in </a:t>
            </a:r>
            <a:r>
              <a:rPr lang="en-US" spc="-40" dirty="0">
                <a:solidFill>
                  <a:srgbClr val="2F2325"/>
                </a:solidFill>
                <a:cs typeface="Arial"/>
              </a:rPr>
              <a:t>need </a:t>
            </a:r>
            <a:r>
              <a:rPr lang="en-US" spc="120" dirty="0">
                <a:solidFill>
                  <a:srgbClr val="2F2325"/>
                </a:solidFill>
                <a:cs typeface="Arial"/>
              </a:rPr>
              <a:t>of </a:t>
            </a:r>
            <a:r>
              <a:rPr lang="en-US" spc="-40" dirty="0">
                <a:solidFill>
                  <a:srgbClr val="2F2325"/>
                </a:solidFill>
                <a:cs typeface="Arial"/>
              </a:rPr>
              <a:t>a </a:t>
            </a:r>
            <a:r>
              <a:rPr lang="en-US" spc="40" dirty="0">
                <a:solidFill>
                  <a:srgbClr val="2F2325"/>
                </a:solidFill>
                <a:cs typeface="Arial"/>
              </a:rPr>
              <a:t>solution </a:t>
            </a:r>
            <a:r>
              <a:rPr lang="en-US" spc="90" dirty="0">
                <a:solidFill>
                  <a:srgbClr val="2F2325"/>
                </a:solidFill>
                <a:cs typeface="Arial"/>
              </a:rPr>
              <a:t>to </a:t>
            </a:r>
            <a:r>
              <a:rPr lang="en-US" spc="55" dirty="0">
                <a:solidFill>
                  <a:srgbClr val="2F2325"/>
                </a:solidFill>
                <a:cs typeface="Arial"/>
              </a:rPr>
              <a:t>this </a:t>
            </a:r>
            <a:r>
              <a:rPr lang="en-US" spc="-30" dirty="0">
                <a:solidFill>
                  <a:srgbClr val="2F2325"/>
                </a:solidFill>
                <a:cs typeface="Arial"/>
              </a:rPr>
              <a:t>grave </a:t>
            </a:r>
            <a:r>
              <a:rPr lang="en-US" spc="-20" dirty="0">
                <a:solidFill>
                  <a:srgbClr val="2F2325"/>
                </a:solidFill>
                <a:cs typeface="Arial"/>
              </a:rPr>
              <a:t>danger </a:t>
            </a:r>
            <a:r>
              <a:rPr lang="en-US" spc="30" dirty="0">
                <a:solidFill>
                  <a:srgbClr val="2F2325"/>
                </a:solidFill>
                <a:cs typeface="Arial"/>
              </a:rPr>
              <a:t>which </a:t>
            </a:r>
            <a:r>
              <a:rPr lang="en-US" spc="-15" dirty="0">
                <a:solidFill>
                  <a:srgbClr val="2F2325"/>
                </a:solidFill>
                <a:cs typeface="Arial"/>
              </a:rPr>
              <a:t>they </a:t>
            </a:r>
            <a:r>
              <a:rPr lang="en-US" spc="35" dirty="0">
                <a:solidFill>
                  <a:srgbClr val="2F2325"/>
                </a:solidFill>
                <a:cs typeface="Arial"/>
              </a:rPr>
              <a:t>face </a:t>
            </a:r>
            <a:r>
              <a:rPr lang="en-US" spc="-60" dirty="0">
                <a:solidFill>
                  <a:srgbClr val="2F2325"/>
                </a:solidFill>
                <a:cs typeface="Arial"/>
              </a:rPr>
              <a:t>every  </a:t>
            </a:r>
            <a:r>
              <a:rPr lang="en-US" spc="-40" dirty="0">
                <a:solidFill>
                  <a:srgbClr val="2F2325"/>
                </a:solidFill>
                <a:cs typeface="Arial"/>
              </a:rPr>
              <a:t>day. </a:t>
            </a:r>
            <a:r>
              <a:rPr lang="en-US" spc="-45" dirty="0">
                <a:solidFill>
                  <a:srgbClr val="2F2325"/>
                </a:solidFill>
                <a:cs typeface="Arial"/>
              </a:rPr>
              <a:t>There </a:t>
            </a:r>
            <a:r>
              <a:rPr lang="en-US" spc="-40" dirty="0">
                <a:solidFill>
                  <a:srgbClr val="2F2325"/>
                </a:solidFill>
                <a:cs typeface="Arial"/>
              </a:rPr>
              <a:t>are </a:t>
            </a:r>
            <a:r>
              <a:rPr lang="en-US" spc="10" dirty="0">
                <a:solidFill>
                  <a:srgbClr val="2F2325"/>
                </a:solidFill>
                <a:cs typeface="Arial"/>
              </a:rPr>
              <a:t>no </a:t>
            </a:r>
            <a:r>
              <a:rPr lang="en-US" spc="35" dirty="0">
                <a:solidFill>
                  <a:srgbClr val="2F2325"/>
                </a:solidFill>
                <a:cs typeface="Arial"/>
              </a:rPr>
              <a:t>products </a:t>
            </a:r>
            <a:r>
              <a:rPr lang="en-US" spc="-5" dirty="0">
                <a:solidFill>
                  <a:srgbClr val="2F2325"/>
                </a:solidFill>
                <a:cs typeface="Arial"/>
              </a:rPr>
              <a:t>designed </a:t>
            </a:r>
            <a:r>
              <a:rPr lang="en-US" spc="50" dirty="0">
                <a:solidFill>
                  <a:srgbClr val="2F2325"/>
                </a:solidFill>
                <a:cs typeface="Arial"/>
              </a:rPr>
              <a:t>at </a:t>
            </a:r>
            <a:r>
              <a:rPr lang="en-US" dirty="0">
                <a:solidFill>
                  <a:srgbClr val="2F2325"/>
                </a:solidFill>
                <a:cs typeface="Arial"/>
              </a:rPr>
              <a:t>present </a:t>
            </a:r>
            <a:r>
              <a:rPr lang="en-US" spc="90" dirty="0">
                <a:solidFill>
                  <a:srgbClr val="2F2325"/>
                </a:solidFill>
                <a:cs typeface="Arial"/>
              </a:rPr>
              <a:t>to </a:t>
            </a:r>
            <a:r>
              <a:rPr lang="en-US" spc="-10" dirty="0">
                <a:solidFill>
                  <a:srgbClr val="2F2325"/>
                </a:solidFill>
                <a:cs typeface="Arial"/>
              </a:rPr>
              <a:t>help </a:t>
            </a:r>
            <a:r>
              <a:rPr lang="en-US" spc="-15" dirty="0">
                <a:solidFill>
                  <a:srgbClr val="2F2325"/>
                </a:solidFill>
                <a:cs typeface="Arial"/>
              </a:rPr>
              <a:t>reduce </a:t>
            </a:r>
            <a:r>
              <a:rPr lang="en-US" spc="10" dirty="0">
                <a:solidFill>
                  <a:srgbClr val="2F2325"/>
                </a:solidFill>
                <a:cs typeface="Arial"/>
              </a:rPr>
              <a:t>the </a:t>
            </a:r>
            <a:r>
              <a:rPr lang="en-US" dirty="0">
                <a:solidFill>
                  <a:srgbClr val="2F2325"/>
                </a:solidFill>
                <a:cs typeface="Arial"/>
              </a:rPr>
              <a:t>number </a:t>
            </a:r>
            <a:r>
              <a:rPr lang="en-US" spc="120" dirty="0">
                <a:solidFill>
                  <a:srgbClr val="2F2325"/>
                </a:solidFill>
                <a:cs typeface="Arial"/>
              </a:rPr>
              <a:t>of </a:t>
            </a:r>
            <a:r>
              <a:rPr lang="en-US" spc="10" dirty="0">
                <a:solidFill>
                  <a:srgbClr val="2F2325"/>
                </a:solidFill>
                <a:cs typeface="Arial"/>
              </a:rPr>
              <a:t>deaths </a:t>
            </a:r>
            <a:r>
              <a:rPr lang="en-US" spc="20" dirty="0">
                <a:solidFill>
                  <a:srgbClr val="2F2325"/>
                </a:solidFill>
                <a:cs typeface="Arial"/>
              </a:rPr>
              <a:t>in </a:t>
            </a:r>
            <a:r>
              <a:rPr lang="en-US" spc="10" dirty="0">
                <a:solidFill>
                  <a:srgbClr val="2F2325"/>
                </a:solidFill>
                <a:cs typeface="Arial"/>
              </a:rPr>
              <a:t>the  </a:t>
            </a:r>
            <a:r>
              <a:rPr lang="en-US" spc="45" dirty="0">
                <a:solidFill>
                  <a:srgbClr val="2F2325"/>
                </a:solidFill>
                <a:cs typeface="Arial"/>
              </a:rPr>
              <a:t>construction</a:t>
            </a:r>
            <a:r>
              <a:rPr lang="en-US" spc="-95" dirty="0">
                <a:solidFill>
                  <a:srgbClr val="2F2325"/>
                </a:solidFill>
                <a:cs typeface="Arial"/>
              </a:rPr>
              <a:t> </a:t>
            </a:r>
            <a:r>
              <a:rPr lang="en-US" dirty="0">
                <a:solidFill>
                  <a:srgbClr val="2F2325"/>
                </a:solidFill>
                <a:cs typeface="Arial"/>
              </a:rPr>
              <a:t>field,</a:t>
            </a:r>
            <a:r>
              <a:rPr lang="en-US" spc="-95" dirty="0">
                <a:solidFill>
                  <a:srgbClr val="2F2325"/>
                </a:solidFill>
                <a:cs typeface="Arial"/>
              </a:rPr>
              <a:t> </a:t>
            </a:r>
            <a:r>
              <a:rPr lang="en-US" spc="40" dirty="0">
                <a:solidFill>
                  <a:srgbClr val="2F2325"/>
                </a:solidFill>
                <a:cs typeface="Arial"/>
              </a:rPr>
              <a:t>so</a:t>
            </a:r>
            <a:r>
              <a:rPr lang="en-US" spc="-95" dirty="0">
                <a:solidFill>
                  <a:srgbClr val="2F2325"/>
                </a:solidFill>
                <a:cs typeface="Arial"/>
              </a:rPr>
              <a:t> </a:t>
            </a:r>
            <a:r>
              <a:rPr lang="en-US" spc="10" dirty="0">
                <a:solidFill>
                  <a:srgbClr val="2F2325"/>
                </a:solidFill>
                <a:cs typeface="Arial"/>
              </a:rPr>
              <a:t>our</a:t>
            </a:r>
            <a:r>
              <a:rPr lang="en-US" spc="-95" dirty="0">
                <a:solidFill>
                  <a:srgbClr val="2F2325"/>
                </a:solidFill>
                <a:cs typeface="Arial"/>
              </a:rPr>
              <a:t> </a:t>
            </a:r>
            <a:r>
              <a:rPr lang="en-US" spc="35" dirty="0">
                <a:solidFill>
                  <a:srgbClr val="2F2325"/>
                </a:solidFill>
                <a:cs typeface="Arial"/>
              </a:rPr>
              <a:t>product</a:t>
            </a:r>
            <a:r>
              <a:rPr lang="en-US" spc="-95" dirty="0">
                <a:solidFill>
                  <a:srgbClr val="2F2325"/>
                </a:solidFill>
                <a:cs typeface="Arial"/>
              </a:rPr>
              <a:t> </a:t>
            </a:r>
            <a:r>
              <a:rPr lang="en-US" spc="60" dirty="0">
                <a:solidFill>
                  <a:srgbClr val="2F2325"/>
                </a:solidFill>
                <a:cs typeface="Arial"/>
              </a:rPr>
              <a:t>will</a:t>
            </a:r>
            <a:r>
              <a:rPr lang="en-US" spc="-90" dirty="0">
                <a:solidFill>
                  <a:srgbClr val="2F2325"/>
                </a:solidFill>
                <a:cs typeface="Arial"/>
              </a:rPr>
              <a:t> </a:t>
            </a:r>
            <a:r>
              <a:rPr lang="en-US" spc="-35" dirty="0">
                <a:solidFill>
                  <a:srgbClr val="2F2325"/>
                </a:solidFill>
                <a:cs typeface="Arial"/>
              </a:rPr>
              <a:t>be</a:t>
            </a:r>
            <a:r>
              <a:rPr lang="en-US" spc="-95" dirty="0">
                <a:solidFill>
                  <a:srgbClr val="2F2325"/>
                </a:solidFill>
                <a:cs typeface="Arial"/>
              </a:rPr>
              <a:t> </a:t>
            </a:r>
            <a:r>
              <a:rPr lang="en-US" spc="-20" dirty="0">
                <a:solidFill>
                  <a:srgbClr val="2F2325"/>
                </a:solidFill>
                <a:cs typeface="Arial"/>
              </a:rPr>
              <a:t>one</a:t>
            </a:r>
            <a:r>
              <a:rPr lang="en-US" spc="-95" dirty="0">
                <a:solidFill>
                  <a:srgbClr val="2F2325"/>
                </a:solidFill>
                <a:cs typeface="Arial"/>
              </a:rPr>
              <a:t> </a:t>
            </a:r>
            <a:r>
              <a:rPr lang="en-US" spc="20" dirty="0">
                <a:solidFill>
                  <a:srgbClr val="2F2325"/>
                </a:solidFill>
                <a:cs typeface="Arial"/>
              </a:rPr>
              <a:t>in</a:t>
            </a:r>
            <a:r>
              <a:rPr lang="en-US" spc="-95" dirty="0">
                <a:solidFill>
                  <a:srgbClr val="2F2325"/>
                </a:solidFill>
                <a:cs typeface="Arial"/>
              </a:rPr>
              <a:t> </a:t>
            </a:r>
            <a:r>
              <a:rPr lang="en-US" spc="-40" dirty="0">
                <a:solidFill>
                  <a:srgbClr val="2F2325"/>
                </a:solidFill>
                <a:cs typeface="Arial"/>
              </a:rPr>
              <a:t>a</a:t>
            </a:r>
            <a:r>
              <a:rPr lang="en-US" spc="-95" dirty="0">
                <a:solidFill>
                  <a:srgbClr val="2F2325"/>
                </a:solidFill>
                <a:cs typeface="Arial"/>
              </a:rPr>
              <a:t> </a:t>
            </a:r>
            <a:r>
              <a:rPr lang="en-US" spc="5" dirty="0">
                <a:solidFill>
                  <a:srgbClr val="2F2325"/>
                </a:solidFill>
                <a:cs typeface="Arial"/>
              </a:rPr>
              <a:t>kind. </a:t>
            </a:r>
            <a:r>
              <a:rPr lang="en-US" b="1" spc="-45" dirty="0">
                <a:solidFill>
                  <a:srgbClr val="2F2325"/>
                </a:solidFill>
                <a:cs typeface="Arial"/>
              </a:rPr>
              <a:t>A</a:t>
            </a:r>
            <a:r>
              <a:rPr lang="en-US" b="1" spc="-95" dirty="0">
                <a:solidFill>
                  <a:srgbClr val="2F2325"/>
                </a:solidFill>
                <a:cs typeface="Arial"/>
              </a:rPr>
              <a:t> </a:t>
            </a:r>
            <a:r>
              <a:rPr lang="en-US" b="1" spc="-30" dirty="0">
                <a:solidFill>
                  <a:srgbClr val="2F2325"/>
                </a:solidFill>
                <a:cs typeface="Arial"/>
              </a:rPr>
              <a:t>handy</a:t>
            </a:r>
            <a:r>
              <a:rPr lang="en-US" b="1" spc="-95" dirty="0">
                <a:solidFill>
                  <a:srgbClr val="2F2325"/>
                </a:solidFill>
                <a:cs typeface="Arial"/>
              </a:rPr>
              <a:t> </a:t>
            </a:r>
            <a:r>
              <a:rPr lang="en-US" b="1" spc="-114" dirty="0">
                <a:solidFill>
                  <a:srgbClr val="2F2325"/>
                </a:solidFill>
                <a:cs typeface="Arial"/>
              </a:rPr>
              <a:t>IOT</a:t>
            </a:r>
            <a:r>
              <a:rPr lang="en-US" b="1" spc="-95" dirty="0">
                <a:solidFill>
                  <a:srgbClr val="2F2325"/>
                </a:solidFill>
                <a:cs typeface="Arial"/>
              </a:rPr>
              <a:t> </a:t>
            </a:r>
            <a:r>
              <a:rPr lang="en-US" b="1" spc="-10" dirty="0">
                <a:solidFill>
                  <a:srgbClr val="2F2325"/>
                </a:solidFill>
                <a:cs typeface="Arial"/>
              </a:rPr>
              <a:t>based</a:t>
            </a:r>
            <a:r>
              <a:rPr lang="en-US" b="1" spc="-95" dirty="0">
                <a:solidFill>
                  <a:srgbClr val="2F2325"/>
                </a:solidFill>
                <a:cs typeface="Arial"/>
              </a:rPr>
              <a:t> </a:t>
            </a:r>
            <a:r>
              <a:rPr lang="en-US" b="1" spc="30" dirty="0">
                <a:solidFill>
                  <a:srgbClr val="2F2325"/>
                </a:solidFill>
                <a:cs typeface="Arial"/>
              </a:rPr>
              <a:t>safety</a:t>
            </a:r>
            <a:r>
              <a:rPr lang="en-US" b="1" spc="-90" dirty="0">
                <a:solidFill>
                  <a:srgbClr val="2F2325"/>
                </a:solidFill>
                <a:cs typeface="Arial"/>
              </a:rPr>
              <a:t> </a:t>
            </a:r>
            <a:r>
              <a:rPr lang="en-US" b="1" spc="70" dirty="0">
                <a:solidFill>
                  <a:srgbClr val="2F2325"/>
                </a:solidFill>
                <a:cs typeface="Arial"/>
              </a:rPr>
              <a:t>kit</a:t>
            </a:r>
            <a:r>
              <a:rPr lang="en-US" b="1" spc="-95" dirty="0">
                <a:solidFill>
                  <a:srgbClr val="2F2325"/>
                </a:solidFill>
                <a:cs typeface="Arial"/>
              </a:rPr>
              <a:t> </a:t>
            </a:r>
            <a:r>
              <a:rPr lang="en-US" b="1" spc="50" dirty="0">
                <a:solidFill>
                  <a:srgbClr val="2F2325"/>
                </a:solidFill>
                <a:cs typeface="Arial"/>
              </a:rPr>
              <a:t>is</a:t>
            </a:r>
            <a:r>
              <a:rPr lang="en-US" b="1" spc="-95" dirty="0">
                <a:solidFill>
                  <a:srgbClr val="2F2325"/>
                </a:solidFill>
                <a:cs typeface="Arial"/>
              </a:rPr>
              <a:t> </a:t>
            </a:r>
            <a:r>
              <a:rPr lang="en-US" b="1" spc="-5" dirty="0">
                <a:solidFill>
                  <a:srgbClr val="2F2325"/>
                </a:solidFill>
                <a:cs typeface="Arial"/>
              </a:rPr>
              <a:t>designed</a:t>
            </a:r>
            <a:r>
              <a:rPr lang="en-US" b="1" spc="-95" dirty="0">
                <a:solidFill>
                  <a:srgbClr val="2F2325"/>
                </a:solidFill>
                <a:cs typeface="Arial"/>
              </a:rPr>
              <a:t> </a:t>
            </a:r>
            <a:r>
              <a:rPr lang="en-US" b="1" spc="85" dirty="0">
                <a:solidFill>
                  <a:srgbClr val="2F2325"/>
                </a:solidFill>
                <a:cs typeface="Arial"/>
              </a:rPr>
              <a:t>for </a:t>
            </a:r>
            <a:r>
              <a:rPr lang="en-US" b="1" spc="10" dirty="0">
                <a:solidFill>
                  <a:srgbClr val="2F2325"/>
                </a:solidFill>
                <a:cs typeface="Arial"/>
              </a:rPr>
              <a:t>the </a:t>
            </a:r>
            <a:r>
              <a:rPr lang="en-US" b="1" spc="45" dirty="0">
                <a:solidFill>
                  <a:srgbClr val="2F2325"/>
                </a:solidFill>
                <a:cs typeface="Arial"/>
              </a:rPr>
              <a:t>construction </a:t>
            </a:r>
            <a:r>
              <a:rPr lang="en-US" b="1" spc="5" dirty="0">
                <a:solidFill>
                  <a:srgbClr val="2F2325"/>
                </a:solidFill>
                <a:cs typeface="Arial"/>
              </a:rPr>
              <a:t>workers.</a:t>
            </a:r>
            <a:r>
              <a:rPr lang="en-US" b="1" spc="-75" dirty="0">
                <a:solidFill>
                  <a:srgbClr val="2F2325"/>
                </a:solidFill>
                <a:cs typeface="Arial"/>
              </a:rPr>
              <a:t> Each </a:t>
            </a:r>
            <a:r>
              <a:rPr lang="en-US" b="1" spc="70" dirty="0">
                <a:solidFill>
                  <a:srgbClr val="2F2325"/>
                </a:solidFill>
                <a:cs typeface="Arial"/>
              </a:rPr>
              <a:t>kit </a:t>
            </a:r>
            <a:r>
              <a:rPr lang="en-US" b="1" spc="-10" dirty="0">
                <a:solidFill>
                  <a:srgbClr val="2F2325"/>
                </a:solidFill>
                <a:cs typeface="Arial"/>
              </a:rPr>
              <a:t>has </a:t>
            </a:r>
            <a:r>
              <a:rPr lang="en-US" b="1" spc="-40" dirty="0">
                <a:solidFill>
                  <a:srgbClr val="2F2325"/>
                </a:solidFill>
                <a:cs typeface="Arial"/>
              </a:rPr>
              <a:t>a </a:t>
            </a:r>
            <a:r>
              <a:rPr lang="en-US" b="1" spc="-10" dirty="0">
                <a:solidFill>
                  <a:srgbClr val="2F2325"/>
                </a:solidFill>
                <a:cs typeface="Arial"/>
              </a:rPr>
              <a:t>unique </a:t>
            </a:r>
            <a:r>
              <a:rPr lang="en-US" b="1" spc="-160">
                <a:solidFill>
                  <a:srgbClr val="2F2325"/>
                </a:solidFill>
                <a:cs typeface="Arial"/>
              </a:rPr>
              <a:t>ID,  </a:t>
            </a:r>
            <a:r>
              <a:rPr lang="en-US" b="1" spc="-15" dirty="0">
                <a:solidFill>
                  <a:srgbClr val="2F2325"/>
                </a:solidFill>
                <a:cs typeface="Arial"/>
              </a:rPr>
              <a:t>and </a:t>
            </a:r>
            <a:r>
              <a:rPr lang="en-US" b="1" spc="50" dirty="0">
                <a:solidFill>
                  <a:srgbClr val="2F2325"/>
                </a:solidFill>
                <a:cs typeface="Arial"/>
              </a:rPr>
              <a:t>is </a:t>
            </a:r>
            <a:r>
              <a:rPr lang="en-US" b="1" spc="90" dirty="0">
                <a:solidFill>
                  <a:srgbClr val="2F2325"/>
                </a:solidFill>
                <a:cs typeface="Arial"/>
              </a:rPr>
              <a:t>to </a:t>
            </a:r>
            <a:r>
              <a:rPr lang="en-US" b="1" spc="-35" dirty="0">
                <a:solidFill>
                  <a:srgbClr val="2F2325"/>
                </a:solidFill>
                <a:cs typeface="Arial"/>
              </a:rPr>
              <a:t>be </a:t>
            </a:r>
            <a:r>
              <a:rPr lang="en-US" b="1" spc="25" dirty="0">
                <a:solidFill>
                  <a:srgbClr val="2F2325"/>
                </a:solidFill>
                <a:cs typeface="Arial"/>
              </a:rPr>
              <a:t>worn </a:t>
            </a:r>
            <a:r>
              <a:rPr lang="en-US" b="1" spc="50" dirty="0">
                <a:solidFill>
                  <a:srgbClr val="2F2325"/>
                </a:solidFill>
                <a:cs typeface="Arial"/>
              </a:rPr>
              <a:t>at </a:t>
            </a:r>
            <a:r>
              <a:rPr lang="en-US" b="1" spc="25" dirty="0">
                <a:solidFill>
                  <a:srgbClr val="2F2325"/>
                </a:solidFill>
                <a:cs typeface="Arial"/>
              </a:rPr>
              <a:t>all </a:t>
            </a:r>
            <a:r>
              <a:rPr lang="en-US" b="1" spc="55" dirty="0">
                <a:solidFill>
                  <a:srgbClr val="2F2325"/>
                </a:solidFill>
                <a:cs typeface="Arial"/>
              </a:rPr>
              <a:t>times </a:t>
            </a:r>
            <a:r>
              <a:rPr lang="en-US" b="1" spc="-40" dirty="0">
                <a:solidFill>
                  <a:srgbClr val="2F2325"/>
                </a:solidFill>
                <a:cs typeface="Arial"/>
              </a:rPr>
              <a:t>by </a:t>
            </a:r>
            <a:r>
              <a:rPr lang="en-US" b="1" spc="10" dirty="0">
                <a:solidFill>
                  <a:srgbClr val="2F2325"/>
                </a:solidFill>
                <a:cs typeface="Arial"/>
              </a:rPr>
              <a:t>the </a:t>
            </a:r>
            <a:r>
              <a:rPr lang="en-US" b="1" spc="-20" dirty="0">
                <a:solidFill>
                  <a:srgbClr val="2F2325"/>
                </a:solidFill>
                <a:cs typeface="Arial"/>
              </a:rPr>
              <a:t>workers,  </a:t>
            </a:r>
            <a:r>
              <a:rPr lang="en-US" b="1" spc="-10" dirty="0">
                <a:solidFill>
                  <a:srgbClr val="2F2325"/>
                </a:solidFill>
                <a:cs typeface="Arial"/>
              </a:rPr>
              <a:t>when</a:t>
            </a:r>
            <a:r>
              <a:rPr lang="en-US" b="1" spc="-90" dirty="0">
                <a:solidFill>
                  <a:srgbClr val="2F2325"/>
                </a:solidFill>
                <a:cs typeface="Arial"/>
              </a:rPr>
              <a:t> </a:t>
            </a:r>
            <a:r>
              <a:rPr lang="en-US" b="1" spc="-15" dirty="0">
                <a:solidFill>
                  <a:srgbClr val="2F2325"/>
                </a:solidFill>
                <a:cs typeface="Arial"/>
              </a:rPr>
              <a:t>they</a:t>
            </a:r>
            <a:r>
              <a:rPr lang="en-US" b="1" spc="-90" dirty="0">
                <a:solidFill>
                  <a:srgbClr val="2F2325"/>
                </a:solidFill>
                <a:cs typeface="Arial"/>
              </a:rPr>
              <a:t> </a:t>
            </a:r>
            <a:r>
              <a:rPr lang="en-US" b="1" spc="-40" dirty="0">
                <a:solidFill>
                  <a:srgbClr val="2F2325"/>
                </a:solidFill>
                <a:cs typeface="Arial"/>
              </a:rPr>
              <a:t>are</a:t>
            </a:r>
            <a:r>
              <a:rPr lang="en-US" b="1" spc="-90" dirty="0">
                <a:solidFill>
                  <a:srgbClr val="2F2325"/>
                </a:solidFill>
                <a:cs typeface="Arial"/>
              </a:rPr>
              <a:t> </a:t>
            </a:r>
            <a:r>
              <a:rPr lang="en-US" b="1" spc="10" dirty="0">
                <a:solidFill>
                  <a:srgbClr val="2F2325"/>
                </a:solidFill>
                <a:cs typeface="Arial"/>
              </a:rPr>
              <a:t>on</a:t>
            </a:r>
            <a:r>
              <a:rPr lang="en-US" b="1" spc="-90" dirty="0">
                <a:solidFill>
                  <a:srgbClr val="2F2325"/>
                </a:solidFill>
                <a:cs typeface="Arial"/>
              </a:rPr>
              <a:t> </a:t>
            </a:r>
            <a:r>
              <a:rPr lang="en-US" b="1" spc="295" dirty="0">
                <a:solidFill>
                  <a:srgbClr val="2F2325"/>
                </a:solidFill>
                <a:cs typeface="Arial"/>
              </a:rPr>
              <a:t>–</a:t>
            </a:r>
            <a:r>
              <a:rPr lang="en-US" b="1" spc="-90" dirty="0">
                <a:solidFill>
                  <a:srgbClr val="2F2325"/>
                </a:solidFill>
                <a:cs typeface="Arial"/>
              </a:rPr>
              <a:t> </a:t>
            </a:r>
            <a:r>
              <a:rPr lang="en-US" b="1" spc="20" dirty="0">
                <a:solidFill>
                  <a:srgbClr val="2F2325"/>
                </a:solidFill>
                <a:cs typeface="Arial"/>
              </a:rPr>
              <a:t>site.</a:t>
            </a:r>
            <a:r>
              <a:rPr lang="en-US" b="1" spc="-90" dirty="0">
                <a:solidFill>
                  <a:srgbClr val="2F2325"/>
                </a:solidFill>
                <a:cs typeface="Arial"/>
              </a:rPr>
              <a:t> </a:t>
            </a:r>
            <a:r>
              <a:rPr lang="en-US" b="1" spc="90" dirty="0">
                <a:solidFill>
                  <a:srgbClr val="2F2325"/>
                </a:solidFill>
                <a:cs typeface="Arial"/>
              </a:rPr>
              <a:t>If</a:t>
            </a:r>
            <a:r>
              <a:rPr lang="en-US" b="1" spc="-90" dirty="0">
                <a:solidFill>
                  <a:srgbClr val="2F2325"/>
                </a:solidFill>
                <a:cs typeface="Arial"/>
              </a:rPr>
              <a:t> </a:t>
            </a:r>
            <a:r>
              <a:rPr lang="en-US" b="1" spc="-30" dirty="0">
                <a:solidFill>
                  <a:srgbClr val="2F2325"/>
                </a:solidFill>
                <a:cs typeface="Arial"/>
              </a:rPr>
              <a:t>an</a:t>
            </a:r>
            <a:r>
              <a:rPr lang="en-US" b="1" spc="-90" dirty="0">
                <a:solidFill>
                  <a:srgbClr val="2F2325"/>
                </a:solidFill>
                <a:cs typeface="Arial"/>
              </a:rPr>
              <a:t> </a:t>
            </a:r>
            <a:r>
              <a:rPr lang="en-US" b="1" spc="25" dirty="0">
                <a:solidFill>
                  <a:srgbClr val="2F2325"/>
                </a:solidFill>
                <a:cs typeface="Arial"/>
              </a:rPr>
              <a:t>accident</a:t>
            </a:r>
            <a:r>
              <a:rPr lang="en-US" b="1" spc="-85" dirty="0">
                <a:solidFill>
                  <a:srgbClr val="2F2325"/>
                </a:solidFill>
                <a:cs typeface="Arial"/>
              </a:rPr>
              <a:t> </a:t>
            </a:r>
            <a:r>
              <a:rPr lang="en-US" b="1" spc="30" dirty="0">
                <a:solidFill>
                  <a:srgbClr val="2F2325"/>
                </a:solidFill>
                <a:cs typeface="Arial"/>
              </a:rPr>
              <a:t>occurs</a:t>
            </a:r>
            <a:r>
              <a:rPr lang="en-US" b="1" spc="-90" dirty="0">
                <a:solidFill>
                  <a:srgbClr val="2F2325"/>
                </a:solidFill>
                <a:cs typeface="Arial"/>
              </a:rPr>
              <a:t> </a:t>
            </a:r>
            <a:r>
              <a:rPr lang="en-US" b="1" spc="10" dirty="0">
                <a:solidFill>
                  <a:srgbClr val="2F2325"/>
                </a:solidFill>
                <a:cs typeface="Arial"/>
              </a:rPr>
              <a:t>on</a:t>
            </a:r>
            <a:r>
              <a:rPr lang="en-US" b="1" spc="-90" dirty="0">
                <a:solidFill>
                  <a:srgbClr val="2F2325"/>
                </a:solidFill>
                <a:cs typeface="Arial"/>
              </a:rPr>
              <a:t> </a:t>
            </a:r>
            <a:r>
              <a:rPr lang="en-US" b="1" spc="10" dirty="0">
                <a:solidFill>
                  <a:srgbClr val="2F2325"/>
                </a:solidFill>
                <a:cs typeface="Arial"/>
              </a:rPr>
              <a:t>the</a:t>
            </a:r>
            <a:r>
              <a:rPr lang="en-US" b="1" spc="-90" dirty="0">
                <a:solidFill>
                  <a:srgbClr val="2F2325"/>
                </a:solidFill>
                <a:cs typeface="Arial"/>
              </a:rPr>
              <a:t> </a:t>
            </a:r>
            <a:r>
              <a:rPr lang="en-US" b="1" spc="40" dirty="0">
                <a:solidFill>
                  <a:srgbClr val="2F2325"/>
                </a:solidFill>
                <a:cs typeface="Arial"/>
              </a:rPr>
              <a:t>site</a:t>
            </a:r>
            <a:r>
              <a:rPr lang="en-US" b="1" spc="-90" dirty="0">
                <a:solidFill>
                  <a:srgbClr val="2F2325"/>
                </a:solidFill>
                <a:cs typeface="Arial"/>
              </a:rPr>
              <a:t> </a:t>
            </a:r>
            <a:r>
              <a:rPr lang="en-US" b="1" spc="10" dirty="0">
                <a:solidFill>
                  <a:srgbClr val="2F2325"/>
                </a:solidFill>
                <a:cs typeface="Arial"/>
              </a:rPr>
              <a:t>causing</a:t>
            </a:r>
            <a:r>
              <a:rPr lang="en-US" b="1" spc="-90" dirty="0">
                <a:solidFill>
                  <a:srgbClr val="2F2325"/>
                </a:solidFill>
                <a:cs typeface="Arial"/>
              </a:rPr>
              <a:t> </a:t>
            </a:r>
            <a:r>
              <a:rPr lang="en-US" b="1" spc="10" dirty="0">
                <a:solidFill>
                  <a:srgbClr val="2F2325"/>
                </a:solidFill>
                <a:cs typeface="Arial"/>
              </a:rPr>
              <a:t>the</a:t>
            </a:r>
            <a:r>
              <a:rPr lang="en-US" b="1" spc="-90" dirty="0">
                <a:solidFill>
                  <a:srgbClr val="2F2325"/>
                </a:solidFill>
                <a:cs typeface="Arial"/>
              </a:rPr>
              <a:t> </a:t>
            </a:r>
            <a:r>
              <a:rPr lang="en-US" b="1" spc="-15" dirty="0">
                <a:solidFill>
                  <a:srgbClr val="2F2325"/>
                </a:solidFill>
                <a:cs typeface="Arial"/>
              </a:rPr>
              <a:t>user</a:t>
            </a:r>
            <a:r>
              <a:rPr lang="en-US" b="1" spc="-90" dirty="0">
                <a:solidFill>
                  <a:srgbClr val="2F2325"/>
                </a:solidFill>
                <a:cs typeface="Arial"/>
              </a:rPr>
              <a:t> </a:t>
            </a:r>
            <a:r>
              <a:rPr lang="en-US" b="1" spc="90" dirty="0">
                <a:solidFill>
                  <a:srgbClr val="2F2325"/>
                </a:solidFill>
                <a:cs typeface="Arial"/>
              </a:rPr>
              <a:t>to</a:t>
            </a:r>
            <a:r>
              <a:rPr lang="en-US" b="1" spc="-90" dirty="0">
                <a:solidFill>
                  <a:srgbClr val="2F2325"/>
                </a:solidFill>
                <a:cs typeface="Arial"/>
              </a:rPr>
              <a:t> </a:t>
            </a:r>
            <a:r>
              <a:rPr lang="en-US" b="1" spc="20" dirty="0">
                <a:solidFill>
                  <a:srgbClr val="2F2325"/>
                </a:solidFill>
                <a:cs typeface="Arial"/>
              </a:rPr>
              <a:t>get</a:t>
            </a:r>
            <a:r>
              <a:rPr lang="en-US" b="1" spc="-85" dirty="0">
                <a:solidFill>
                  <a:srgbClr val="2F2325"/>
                </a:solidFill>
                <a:cs typeface="Arial"/>
              </a:rPr>
              <a:t> </a:t>
            </a:r>
            <a:r>
              <a:rPr lang="en-US" b="1" spc="45" dirty="0">
                <a:solidFill>
                  <a:srgbClr val="2F2325"/>
                </a:solidFill>
                <a:cs typeface="Arial"/>
              </a:rPr>
              <a:t>stuck</a:t>
            </a:r>
            <a:r>
              <a:rPr lang="en-US" b="1" spc="-90" dirty="0">
                <a:solidFill>
                  <a:srgbClr val="2F2325"/>
                </a:solidFill>
                <a:cs typeface="Arial"/>
              </a:rPr>
              <a:t> </a:t>
            </a:r>
            <a:r>
              <a:rPr lang="en-US" b="1" spc="-5" dirty="0">
                <a:solidFill>
                  <a:srgbClr val="2F2325"/>
                </a:solidFill>
                <a:cs typeface="Arial"/>
              </a:rPr>
              <a:t>between</a:t>
            </a:r>
            <a:r>
              <a:rPr lang="en-US" b="1" spc="-90" dirty="0">
                <a:solidFill>
                  <a:srgbClr val="2F2325"/>
                </a:solidFill>
                <a:cs typeface="Arial"/>
              </a:rPr>
              <a:t> </a:t>
            </a:r>
            <a:r>
              <a:rPr lang="en-US" b="1" spc="-40" dirty="0">
                <a:solidFill>
                  <a:srgbClr val="2F2325"/>
                </a:solidFill>
                <a:cs typeface="Arial"/>
              </a:rPr>
              <a:t>a  </a:t>
            </a:r>
            <a:r>
              <a:rPr lang="en-US" b="1" spc="40" dirty="0">
                <a:solidFill>
                  <a:srgbClr val="2F2325"/>
                </a:solidFill>
                <a:cs typeface="Arial"/>
              </a:rPr>
              <a:t>mass </a:t>
            </a:r>
            <a:r>
              <a:rPr lang="en-US" b="1" spc="120" dirty="0">
                <a:solidFill>
                  <a:srgbClr val="2F2325"/>
                </a:solidFill>
                <a:cs typeface="Arial"/>
              </a:rPr>
              <a:t>of </a:t>
            </a:r>
            <a:r>
              <a:rPr lang="en-US" b="1" spc="-30" dirty="0">
                <a:solidFill>
                  <a:srgbClr val="2F2325"/>
                </a:solidFill>
                <a:cs typeface="Arial"/>
              </a:rPr>
              <a:t>debris, </a:t>
            </a:r>
            <a:r>
              <a:rPr lang="en-US" b="1" spc="55" dirty="0">
                <a:solidFill>
                  <a:srgbClr val="2F2325"/>
                </a:solidFill>
                <a:cs typeface="Arial"/>
              </a:rPr>
              <a:t>this </a:t>
            </a:r>
            <a:r>
              <a:rPr lang="en-US" b="1" spc="70" dirty="0">
                <a:solidFill>
                  <a:srgbClr val="2F2325"/>
                </a:solidFill>
                <a:cs typeface="Arial"/>
              </a:rPr>
              <a:t>kit </a:t>
            </a:r>
            <a:r>
              <a:rPr lang="en-US" b="1" spc="35" dirty="0">
                <a:solidFill>
                  <a:srgbClr val="2F2325"/>
                </a:solidFill>
                <a:cs typeface="Arial"/>
              </a:rPr>
              <a:t>will be instrumental in the rescue process</a:t>
            </a:r>
            <a:r>
              <a:rPr lang="en-US" sz="1600" b="1" spc="35" dirty="0">
                <a:solidFill>
                  <a:srgbClr val="2F2325"/>
                </a:solidFill>
                <a:latin typeface="Georgia" panose="02040502050405020303" pitchFamily="18" charset="0"/>
                <a:cs typeface="Arial"/>
              </a:rPr>
              <a:t>.</a:t>
            </a:r>
          </a:p>
          <a:p>
            <a:pPr marL="580390" marR="65405" indent="-342900">
              <a:lnSpc>
                <a:spcPct val="114599"/>
              </a:lnSpc>
              <a:spcBef>
                <a:spcPts val="100"/>
              </a:spcBef>
              <a:buFont typeface="+mj-lt"/>
              <a:buAutoNum type="arabicParenR"/>
            </a:pPr>
            <a:endParaRPr lang="en-US" sz="1400" spc="5" dirty="0">
              <a:solidFill>
                <a:srgbClr val="2F2325"/>
              </a:solidFill>
              <a:latin typeface="Arial"/>
              <a:cs typeface="Arial"/>
            </a:endParaRPr>
          </a:p>
          <a:p>
            <a:pPr marL="580390" marR="65405" indent="-342900" algn="just">
              <a:lnSpc>
                <a:spcPct val="114599"/>
              </a:lnSpc>
              <a:spcBef>
                <a:spcPts val="100"/>
              </a:spcBef>
              <a:buFont typeface="+mj-lt"/>
              <a:buAutoNum type="arabicParenR"/>
            </a:pPr>
            <a:endParaRPr lang="en-IN" sz="1400" dirty="0"/>
          </a:p>
        </p:txBody>
      </p:sp>
    </p:spTree>
    <p:extLst>
      <p:ext uri="{BB962C8B-B14F-4D97-AF65-F5344CB8AC3E}">
        <p14:creationId xmlns:p14="http://schemas.microsoft.com/office/powerpoint/2010/main" val="376700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899F-EF23-430D-AF10-92C80934DC0C}"/>
              </a:ext>
            </a:extLst>
          </p:cNvPr>
          <p:cNvSpPr>
            <a:spLocks noGrp="1"/>
          </p:cNvSpPr>
          <p:nvPr>
            <p:ph type="title"/>
          </p:nvPr>
        </p:nvSpPr>
        <p:spPr>
          <a:xfrm>
            <a:off x="1066800" y="642594"/>
            <a:ext cx="10058400" cy="669739"/>
          </a:xfrm>
        </p:spPr>
        <p:txBody>
          <a:bodyPr>
            <a:normAutofit fontScale="90000"/>
          </a:bodyPr>
          <a:lstStyle/>
          <a:p>
            <a:r>
              <a:rPr lang="en-US" dirty="0"/>
              <a:t>PERFORMANCE ANALYSIS</a:t>
            </a:r>
            <a:endParaRPr lang="en-IN" dirty="0"/>
          </a:p>
        </p:txBody>
      </p:sp>
      <p:sp>
        <p:nvSpPr>
          <p:cNvPr id="3" name="Content Placeholder 2">
            <a:extLst>
              <a:ext uri="{FF2B5EF4-FFF2-40B4-BE49-F238E27FC236}">
                <a16:creationId xmlns:a16="http://schemas.microsoft.com/office/drawing/2014/main" id="{07F6AACC-4F08-499B-8025-DBE45A5E1197}"/>
              </a:ext>
            </a:extLst>
          </p:cNvPr>
          <p:cNvSpPr>
            <a:spLocks noGrp="1"/>
          </p:cNvSpPr>
          <p:nvPr>
            <p:ph idx="1"/>
          </p:nvPr>
        </p:nvSpPr>
        <p:spPr>
          <a:xfrm>
            <a:off x="1066800" y="1397000"/>
            <a:ext cx="10058400" cy="4638040"/>
          </a:xfrm>
        </p:spPr>
        <p:txBody>
          <a:bodyPr/>
          <a:lstStyle/>
          <a:p>
            <a:r>
              <a:rPr lang="en-US" dirty="0"/>
              <a:t>The proposed system has good portability because the compact safety kit can </a:t>
            </a:r>
            <a:r>
              <a:rPr lang="en-US" b="1" dirty="0"/>
              <a:t>easily be worn </a:t>
            </a:r>
            <a:r>
              <a:rPr lang="en-US" dirty="0"/>
              <a:t>by a worker at all times.</a:t>
            </a:r>
          </a:p>
          <a:p>
            <a:r>
              <a:rPr lang="en-US" dirty="0"/>
              <a:t>This system also includes a unique feature which is the </a:t>
            </a:r>
            <a:r>
              <a:rPr lang="en-US" b="1" dirty="0"/>
              <a:t>heart rate monitor </a:t>
            </a:r>
            <a:r>
              <a:rPr lang="en-US" dirty="0"/>
              <a:t>which would be highly useful in determining whether the worker is alive or not in event of disaster and help in prioritizing which worker to save first during the excavation process.</a:t>
            </a:r>
          </a:p>
          <a:p>
            <a:r>
              <a:rPr lang="en-US" dirty="0"/>
              <a:t>The </a:t>
            </a:r>
            <a:r>
              <a:rPr lang="en-US" b="1" dirty="0"/>
              <a:t>position detector </a:t>
            </a:r>
            <a:r>
              <a:rPr lang="en-US" dirty="0"/>
              <a:t>would help in locating the worker in event of disaster. It would pin-point which floor the worker was in before the fall which would help us determine how many feet under he is.  </a:t>
            </a:r>
          </a:p>
          <a:p>
            <a:r>
              <a:rPr lang="en-US" dirty="0"/>
              <a:t>The result analysis of our project includes 1) Sensing the fall of a worker , temperature, position, heart rate and oxygen level by the smart kit 2) Transmission of data using Wi-Fi to Firebase 3) Storing and monitoring data using our app.</a:t>
            </a:r>
            <a:endParaRPr lang="en-IN" dirty="0"/>
          </a:p>
        </p:txBody>
      </p:sp>
      <p:pic>
        <p:nvPicPr>
          <p:cNvPr id="5" name="Picture 4">
            <a:extLst>
              <a:ext uri="{FF2B5EF4-FFF2-40B4-BE49-F238E27FC236}">
                <a16:creationId xmlns:a16="http://schemas.microsoft.com/office/drawing/2014/main" id="{69BE6894-BC0F-4FAC-898D-FACCCFED9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767" y="4541734"/>
            <a:ext cx="3759848" cy="1344161"/>
          </a:xfrm>
          <a:prstGeom prst="rect">
            <a:avLst/>
          </a:prstGeom>
        </p:spPr>
      </p:pic>
    </p:spTree>
    <p:extLst>
      <p:ext uri="{BB962C8B-B14F-4D97-AF65-F5344CB8AC3E}">
        <p14:creationId xmlns:p14="http://schemas.microsoft.com/office/powerpoint/2010/main" val="1332132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DE28-84BF-4B27-833E-CC2FD4094D2E}"/>
              </a:ext>
            </a:extLst>
          </p:cNvPr>
          <p:cNvSpPr>
            <a:spLocks noGrp="1"/>
          </p:cNvSpPr>
          <p:nvPr>
            <p:ph type="title"/>
          </p:nvPr>
        </p:nvSpPr>
        <p:spPr/>
        <p:txBody>
          <a:bodyPr>
            <a:normAutofit/>
          </a:bodyPr>
          <a:lstStyle/>
          <a:p>
            <a:r>
              <a:rPr lang="en-US" dirty="0"/>
              <a:t>SCREENSHOTS OF WORK DONE</a:t>
            </a:r>
            <a:endParaRPr lang="en-IN" dirty="0"/>
          </a:p>
        </p:txBody>
      </p:sp>
      <p:sp>
        <p:nvSpPr>
          <p:cNvPr id="3" name="Content Placeholder 2">
            <a:extLst>
              <a:ext uri="{FF2B5EF4-FFF2-40B4-BE49-F238E27FC236}">
                <a16:creationId xmlns:a16="http://schemas.microsoft.com/office/drawing/2014/main" id="{ABDBC34E-65A4-4030-A0D8-8B4CD41BE128}"/>
              </a:ext>
            </a:extLst>
          </p:cNvPr>
          <p:cNvSpPr>
            <a:spLocks noGrp="1"/>
          </p:cNvSpPr>
          <p:nvPr>
            <p:ph sz="half" idx="1"/>
          </p:nvPr>
        </p:nvSpPr>
        <p:spPr/>
        <p:txBody>
          <a:bodyPr/>
          <a:lstStyle/>
          <a:p>
            <a:pPr marL="342900" indent="-342900">
              <a:buFont typeface="+mj-lt"/>
              <a:buAutoNum type="arabicPeriod"/>
            </a:pPr>
            <a:r>
              <a:rPr lang="en-US" sz="1800" dirty="0">
                <a:effectLst/>
                <a:latin typeface="Times New Roman" panose="02020603050405020304" pitchFamily="18" charset="0"/>
                <a:ea typeface="Times New Roman" panose="02020603050405020304" pitchFamily="18" charset="0"/>
              </a:rPr>
              <a:t>Pulse Oximeter Reading using </a:t>
            </a:r>
            <a:r>
              <a:rPr lang="en-US" sz="1800" b="1" dirty="0">
                <a:effectLst/>
                <a:latin typeface="Times New Roman" panose="02020603050405020304" pitchFamily="18" charset="0"/>
                <a:ea typeface="Calibri" panose="020F0502020204030204" pitchFamily="34" charset="0"/>
              </a:rPr>
              <a:t>MAX30100 with </a:t>
            </a:r>
            <a:r>
              <a:rPr lang="en-US" b="1" dirty="0">
                <a:latin typeface="Times New Roman" panose="02020603050405020304" pitchFamily="18" charset="0"/>
                <a:ea typeface="Calibri" panose="020F0502020204030204" pitchFamily="34" charset="0"/>
              </a:rPr>
              <a:t>A</a:t>
            </a:r>
            <a:r>
              <a:rPr lang="en-US" sz="1800" b="1" dirty="0">
                <a:effectLst/>
                <a:latin typeface="Times New Roman" panose="02020603050405020304" pitchFamily="18" charset="0"/>
                <a:ea typeface="Calibri" panose="020F0502020204030204" pitchFamily="34" charset="0"/>
              </a:rPr>
              <a:t>rduino uno</a:t>
            </a:r>
            <a:r>
              <a:rPr lang="en-US" b="1" dirty="0">
                <a:latin typeface="Times New Roman" panose="02020603050405020304" pitchFamily="18" charset="0"/>
                <a:ea typeface="Calibri" panose="020F0502020204030204" pitchFamily="34" charset="0"/>
              </a:rPr>
              <a:t>.</a:t>
            </a:r>
            <a:endParaRPr lang="en-IN" dirty="0"/>
          </a:p>
        </p:txBody>
      </p:sp>
      <p:sp>
        <p:nvSpPr>
          <p:cNvPr id="11" name="Content Placeholder 10">
            <a:extLst>
              <a:ext uri="{FF2B5EF4-FFF2-40B4-BE49-F238E27FC236}">
                <a16:creationId xmlns:a16="http://schemas.microsoft.com/office/drawing/2014/main" id="{C61AF19F-93BC-4128-84FC-B74F3D0B368B}"/>
              </a:ext>
            </a:extLst>
          </p:cNvPr>
          <p:cNvSpPr>
            <a:spLocks noGrp="1"/>
          </p:cNvSpPr>
          <p:nvPr>
            <p:ph sz="half" idx="2"/>
          </p:nvPr>
        </p:nvSpPr>
        <p:spPr/>
        <p:txBody>
          <a:bodyPr/>
          <a:lstStyle/>
          <a:p>
            <a:pPr marL="0" indent="0">
              <a:buNone/>
            </a:pPr>
            <a:r>
              <a:rPr lang="en-US" dirty="0"/>
              <a:t>2. Temperature reading using </a:t>
            </a:r>
            <a:r>
              <a:rPr lang="en-US" b="1" dirty="0"/>
              <a:t>LM35 with Arduino uno.</a:t>
            </a:r>
            <a:endParaRPr lang="en-IN" b="1" dirty="0"/>
          </a:p>
        </p:txBody>
      </p:sp>
      <p:pic>
        <p:nvPicPr>
          <p:cNvPr id="8" name="Picture 7">
            <a:extLst>
              <a:ext uri="{FF2B5EF4-FFF2-40B4-BE49-F238E27FC236}">
                <a16:creationId xmlns:a16="http://schemas.microsoft.com/office/drawing/2014/main" id="{EA6EC4CC-4824-440C-9906-365323408112}"/>
              </a:ext>
            </a:extLst>
          </p:cNvPr>
          <p:cNvPicPr>
            <a:picLocks noChangeAspect="1"/>
          </p:cNvPicPr>
          <p:nvPr/>
        </p:nvPicPr>
        <p:blipFill>
          <a:blip r:embed="rId2"/>
          <a:stretch>
            <a:fillRect/>
          </a:stretch>
        </p:blipFill>
        <p:spPr>
          <a:xfrm>
            <a:off x="1606857" y="2912532"/>
            <a:ext cx="3735689" cy="2751667"/>
          </a:xfrm>
          <a:prstGeom prst="rect">
            <a:avLst/>
          </a:prstGeom>
        </p:spPr>
      </p:pic>
      <p:pic>
        <p:nvPicPr>
          <p:cNvPr id="12" name="Picture 11" descr="Image result for LM35 arduino output documentation">
            <a:extLst>
              <a:ext uri="{FF2B5EF4-FFF2-40B4-BE49-F238E27FC236}">
                <a16:creationId xmlns:a16="http://schemas.microsoft.com/office/drawing/2014/main" id="{DE950B47-1E60-42F8-95D8-F89EF8134B7F}"/>
              </a:ext>
            </a:extLst>
          </p:cNvPr>
          <p:cNvPicPr/>
          <p:nvPr/>
        </p:nvPicPr>
        <p:blipFill>
          <a:blip r:embed="rId3"/>
          <a:srcRect/>
          <a:stretch>
            <a:fillRect/>
          </a:stretch>
        </p:blipFill>
        <p:spPr bwMode="auto">
          <a:xfrm>
            <a:off x="6731000" y="2912532"/>
            <a:ext cx="3934884" cy="2751667"/>
          </a:xfrm>
          <a:prstGeom prst="rect">
            <a:avLst/>
          </a:prstGeom>
          <a:noFill/>
          <a:ln w="9525">
            <a:noFill/>
            <a:miter lim="800000"/>
            <a:headEnd/>
            <a:tailEnd/>
          </a:ln>
        </p:spPr>
      </p:pic>
    </p:spTree>
    <p:extLst>
      <p:ext uri="{BB962C8B-B14F-4D97-AF65-F5344CB8AC3E}">
        <p14:creationId xmlns:p14="http://schemas.microsoft.com/office/powerpoint/2010/main" val="982407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4D0-84FD-4038-A246-E87034B7347A}"/>
              </a:ext>
            </a:extLst>
          </p:cNvPr>
          <p:cNvSpPr>
            <a:spLocks noGrp="1"/>
          </p:cNvSpPr>
          <p:nvPr>
            <p:ph type="title"/>
          </p:nvPr>
        </p:nvSpPr>
        <p:spPr>
          <a:xfrm>
            <a:off x="1066800" y="642594"/>
            <a:ext cx="10058400" cy="1287806"/>
          </a:xfrm>
        </p:spPr>
        <p:txBody>
          <a:bodyPr/>
          <a:lstStyle/>
          <a:p>
            <a:r>
              <a:rPr lang="en-US" dirty="0"/>
              <a:t>SCREENSHOTS OF WORK DONE</a:t>
            </a:r>
            <a:endParaRPr lang="en-IN" dirty="0"/>
          </a:p>
        </p:txBody>
      </p:sp>
      <p:sp>
        <p:nvSpPr>
          <p:cNvPr id="3" name="Content Placeholder 2">
            <a:extLst>
              <a:ext uri="{FF2B5EF4-FFF2-40B4-BE49-F238E27FC236}">
                <a16:creationId xmlns:a16="http://schemas.microsoft.com/office/drawing/2014/main" id="{F5CCF21C-2E35-4906-924D-2D830A724817}"/>
              </a:ext>
            </a:extLst>
          </p:cNvPr>
          <p:cNvSpPr>
            <a:spLocks noGrp="1"/>
          </p:cNvSpPr>
          <p:nvPr>
            <p:ph sz="half" idx="1"/>
          </p:nvPr>
        </p:nvSpPr>
        <p:spPr>
          <a:xfrm>
            <a:off x="1066800" y="1871133"/>
            <a:ext cx="4754880" cy="3981027"/>
          </a:xfrm>
        </p:spPr>
        <p:txBody>
          <a:bodyPr/>
          <a:lstStyle/>
          <a:p>
            <a:pPr marL="0" indent="0">
              <a:buNone/>
            </a:pPr>
            <a:r>
              <a:rPr lang="en-US" dirty="0"/>
              <a:t>3.  Three axis reading using </a:t>
            </a:r>
            <a:r>
              <a:rPr lang="en-US" sz="1800" dirty="0">
                <a:effectLst/>
                <a:latin typeface="Times New Roman" panose="02020603050405020304" pitchFamily="18" charset="0"/>
                <a:ea typeface="Calibri" panose="020F0502020204030204" pitchFamily="34" charset="0"/>
              </a:rPr>
              <a:t>ESP8266 with ADXL345.</a:t>
            </a:r>
            <a:endParaRPr lang="en-IN" dirty="0"/>
          </a:p>
        </p:txBody>
      </p:sp>
      <p:pic>
        <p:nvPicPr>
          <p:cNvPr id="5" name="Picture 4" descr="Sensor GY-80 - Accelerometer Gyroscope Magnetometer and Barometer : 네이버 블로그">
            <a:extLst>
              <a:ext uri="{FF2B5EF4-FFF2-40B4-BE49-F238E27FC236}">
                <a16:creationId xmlns:a16="http://schemas.microsoft.com/office/drawing/2014/main" id="{7B763C6C-4DB4-4FB9-8C7A-E3C0080A3716}"/>
              </a:ext>
            </a:extLst>
          </p:cNvPr>
          <p:cNvPicPr/>
          <p:nvPr/>
        </p:nvPicPr>
        <p:blipFill>
          <a:blip r:embed="rId2"/>
          <a:srcRect/>
          <a:stretch>
            <a:fillRect/>
          </a:stretch>
        </p:blipFill>
        <p:spPr bwMode="auto">
          <a:xfrm>
            <a:off x="1529821" y="2725948"/>
            <a:ext cx="3473979" cy="2633452"/>
          </a:xfrm>
          <a:prstGeom prst="rect">
            <a:avLst/>
          </a:prstGeom>
          <a:noFill/>
          <a:ln w="9525">
            <a:noFill/>
            <a:miter lim="800000"/>
            <a:headEnd/>
            <a:tailEnd/>
          </a:ln>
        </p:spPr>
      </p:pic>
      <p:sp>
        <p:nvSpPr>
          <p:cNvPr id="8" name="Content Placeholder 7">
            <a:extLst>
              <a:ext uri="{FF2B5EF4-FFF2-40B4-BE49-F238E27FC236}">
                <a16:creationId xmlns:a16="http://schemas.microsoft.com/office/drawing/2014/main" id="{E4CA0A05-E68D-4937-86D1-F3822AE42376}"/>
              </a:ext>
            </a:extLst>
          </p:cNvPr>
          <p:cNvSpPr>
            <a:spLocks noGrp="1"/>
          </p:cNvSpPr>
          <p:nvPr>
            <p:ph sz="half" idx="2"/>
          </p:nvPr>
        </p:nvSpPr>
        <p:spPr>
          <a:xfrm>
            <a:off x="6370320" y="1930400"/>
            <a:ext cx="4754880" cy="3921760"/>
          </a:xfrm>
        </p:spPr>
        <p:txBody>
          <a:bodyPr/>
          <a:lstStyle/>
          <a:p>
            <a:pPr marL="0" indent="0">
              <a:buNone/>
            </a:pPr>
            <a:r>
              <a:rPr lang="en-US" dirty="0"/>
              <a:t>4. Final output as shown in the Website </a:t>
            </a:r>
            <a:endParaRPr lang="en-IN" dirty="0"/>
          </a:p>
        </p:txBody>
      </p:sp>
      <p:pic>
        <p:nvPicPr>
          <p:cNvPr id="9" name="Picture 8">
            <a:extLst>
              <a:ext uri="{FF2B5EF4-FFF2-40B4-BE49-F238E27FC236}">
                <a16:creationId xmlns:a16="http://schemas.microsoft.com/office/drawing/2014/main" id="{CCD61A65-5090-421F-9753-6C74E1547241}"/>
              </a:ext>
            </a:extLst>
          </p:cNvPr>
          <p:cNvPicPr/>
          <p:nvPr/>
        </p:nvPicPr>
        <p:blipFill>
          <a:blip r:embed="rId3" cstate="print"/>
          <a:srcRect/>
          <a:stretch>
            <a:fillRect/>
          </a:stretch>
        </p:blipFill>
        <p:spPr bwMode="auto">
          <a:xfrm>
            <a:off x="6635327" y="2574554"/>
            <a:ext cx="4224866" cy="3277606"/>
          </a:xfrm>
          <a:prstGeom prst="rect">
            <a:avLst/>
          </a:prstGeom>
          <a:noFill/>
          <a:ln w="9525">
            <a:noFill/>
            <a:miter lim="800000"/>
            <a:headEnd/>
            <a:tailEnd/>
          </a:ln>
        </p:spPr>
      </p:pic>
    </p:spTree>
    <p:extLst>
      <p:ext uri="{BB962C8B-B14F-4D97-AF65-F5344CB8AC3E}">
        <p14:creationId xmlns:p14="http://schemas.microsoft.com/office/powerpoint/2010/main" val="1943901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17A0-DDF4-4C66-A33E-DE9F8CD24FBB}"/>
              </a:ext>
            </a:extLst>
          </p:cNvPr>
          <p:cNvSpPr>
            <a:spLocks noGrp="1"/>
          </p:cNvSpPr>
          <p:nvPr>
            <p:ph type="title"/>
          </p:nvPr>
        </p:nvSpPr>
        <p:spPr>
          <a:xfrm>
            <a:off x="1066800" y="642594"/>
            <a:ext cx="10058400" cy="1016873"/>
          </a:xfrm>
        </p:spPr>
        <p:txBody>
          <a:bodyPr/>
          <a:lstStyle/>
          <a:p>
            <a:r>
              <a:rPr lang="en-US" dirty="0"/>
              <a:t>SCREENSHOTS OF WORK DONE</a:t>
            </a:r>
            <a:endParaRPr lang="en-IN" dirty="0"/>
          </a:p>
        </p:txBody>
      </p:sp>
      <p:sp>
        <p:nvSpPr>
          <p:cNvPr id="8" name="Content Placeholder 7">
            <a:extLst>
              <a:ext uri="{FF2B5EF4-FFF2-40B4-BE49-F238E27FC236}">
                <a16:creationId xmlns:a16="http://schemas.microsoft.com/office/drawing/2014/main" id="{5EFD79AA-A8D3-484E-B878-9E57DE42CE2A}"/>
              </a:ext>
            </a:extLst>
          </p:cNvPr>
          <p:cNvSpPr>
            <a:spLocks noGrp="1"/>
          </p:cNvSpPr>
          <p:nvPr>
            <p:ph sz="half" idx="2"/>
          </p:nvPr>
        </p:nvSpPr>
        <p:spPr>
          <a:xfrm>
            <a:off x="3533336" y="1834090"/>
            <a:ext cx="4754880" cy="4116493"/>
          </a:xfrm>
        </p:spPr>
        <p:txBody>
          <a:bodyPr/>
          <a:lstStyle/>
          <a:p>
            <a:pPr marL="0" indent="0">
              <a:buNone/>
            </a:pPr>
            <a:r>
              <a:rPr lang="en-US" dirty="0"/>
              <a:t>5. Our Safety Kit</a:t>
            </a:r>
            <a:endParaRPr lang="en-IN" dirty="0"/>
          </a:p>
        </p:txBody>
      </p:sp>
      <p:pic>
        <p:nvPicPr>
          <p:cNvPr id="11" name="Picture 10">
            <a:extLst>
              <a:ext uri="{FF2B5EF4-FFF2-40B4-BE49-F238E27FC236}">
                <a16:creationId xmlns:a16="http://schemas.microsoft.com/office/drawing/2014/main" id="{0488D8B3-AB35-4797-9894-4125C3A2183C}"/>
              </a:ext>
            </a:extLst>
          </p:cNvPr>
          <p:cNvPicPr/>
          <p:nvPr/>
        </p:nvPicPr>
        <p:blipFill>
          <a:blip r:embed="rId2" cstate="print"/>
          <a:srcRect/>
          <a:stretch>
            <a:fillRect/>
          </a:stretch>
        </p:blipFill>
        <p:spPr bwMode="auto">
          <a:xfrm>
            <a:off x="4051064" y="2543807"/>
            <a:ext cx="3920627" cy="2697057"/>
          </a:xfrm>
          <a:prstGeom prst="rect">
            <a:avLst/>
          </a:prstGeom>
          <a:noFill/>
          <a:ln w="9525">
            <a:noFill/>
            <a:miter lim="800000"/>
            <a:headEnd/>
            <a:tailEnd/>
          </a:ln>
        </p:spPr>
      </p:pic>
    </p:spTree>
    <p:extLst>
      <p:ext uri="{BB962C8B-B14F-4D97-AF65-F5344CB8AC3E}">
        <p14:creationId xmlns:p14="http://schemas.microsoft.com/office/powerpoint/2010/main" val="3676942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20C1-E4E1-438C-AF2D-FFEA339DB848}"/>
              </a:ext>
            </a:extLst>
          </p:cNvPr>
          <p:cNvSpPr>
            <a:spLocks noGrp="1"/>
          </p:cNvSpPr>
          <p:nvPr>
            <p:ph type="title"/>
          </p:nvPr>
        </p:nvSpPr>
        <p:spPr>
          <a:xfrm>
            <a:off x="1066800" y="642594"/>
            <a:ext cx="10058400" cy="686673"/>
          </a:xfrm>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7B4624D6-B04B-4C47-A6DF-E2DB8F41681A}"/>
              </a:ext>
            </a:extLst>
          </p:cNvPr>
          <p:cNvSpPr>
            <a:spLocks noGrp="1"/>
          </p:cNvSpPr>
          <p:nvPr>
            <p:ph idx="1"/>
          </p:nvPr>
        </p:nvSpPr>
        <p:spPr>
          <a:xfrm>
            <a:off x="1066800" y="1329268"/>
            <a:ext cx="10058400" cy="4673600"/>
          </a:xfrm>
        </p:spPr>
        <p:txBody>
          <a:bodyPr>
            <a:normAutofit/>
          </a:bodyPr>
          <a:lstStyle/>
          <a:p>
            <a:pPr marL="274320" algn="l" rtl="0" latinLnBrk="0">
              <a:spcBef>
                <a:spcPts val="600"/>
              </a:spcBef>
              <a:spcAft>
                <a:spcPts val="0"/>
              </a:spcAft>
            </a:pPr>
            <a:r>
              <a:rPr lang="en-US" sz="2000" dirty="0"/>
              <a:t>If this proposed system is implemented then it would </a:t>
            </a:r>
            <a:r>
              <a:rPr lang="en-US" sz="2000" b="1" dirty="0"/>
              <a:t>ensure the complete safety </a:t>
            </a:r>
            <a:r>
              <a:rPr lang="en-US" sz="2000" dirty="0"/>
              <a:t>of the workers at the construction site. </a:t>
            </a:r>
          </a:p>
          <a:p>
            <a:pPr marL="274320" algn="l" rtl="0" latinLnBrk="0">
              <a:spcBef>
                <a:spcPts val="600"/>
              </a:spcBef>
              <a:spcAft>
                <a:spcPts val="0"/>
              </a:spcAft>
            </a:pPr>
            <a:r>
              <a:rPr lang="en-US" sz="2000" dirty="0"/>
              <a:t>Through this smart kit, the contractor can </a:t>
            </a:r>
            <a:r>
              <a:rPr lang="en-US" sz="2000" b="1" dirty="0"/>
              <a:t>continuously monitor </a:t>
            </a:r>
            <a:r>
              <a:rPr lang="en-US" sz="2000" dirty="0"/>
              <a:t>all the workers involved in the construction process and can also get notified about the workers’ physical condition and can immediately save the workers from any serious issues in case of emergency. Hence we can reduce the death rate of the construction workers and provides increased security to them. </a:t>
            </a:r>
            <a:endParaRPr lang="en-US" sz="2000" b="0" i="0" dirty="0">
              <a:solidFill>
                <a:srgbClr val="000000"/>
              </a:solidFill>
              <a:effectLst/>
            </a:endParaRPr>
          </a:p>
          <a:p>
            <a:pPr marL="274320" algn="l" rtl="0" latinLnBrk="0">
              <a:spcBef>
                <a:spcPts val="600"/>
              </a:spcBef>
              <a:spcAft>
                <a:spcPts val="0"/>
              </a:spcAft>
            </a:pPr>
            <a:r>
              <a:rPr lang="en-US" sz="2000" b="0" i="0" dirty="0">
                <a:solidFill>
                  <a:srgbClr val="000000"/>
                </a:solidFill>
                <a:effectLst/>
              </a:rPr>
              <a:t>This application would play an important role in </a:t>
            </a:r>
            <a:r>
              <a:rPr lang="en-US" sz="2000" b="1" i="0" dirty="0">
                <a:effectLst/>
              </a:rPr>
              <a:t>rescue process</a:t>
            </a:r>
            <a:r>
              <a:rPr lang="en-US" sz="2000" b="0" i="0" dirty="0">
                <a:solidFill>
                  <a:srgbClr val="FF0000"/>
                </a:solidFill>
                <a:effectLst/>
              </a:rPr>
              <a:t> </a:t>
            </a:r>
            <a:r>
              <a:rPr lang="en-US" sz="2000" b="0" i="0" dirty="0">
                <a:solidFill>
                  <a:srgbClr val="000000"/>
                </a:solidFill>
                <a:effectLst/>
              </a:rPr>
              <a:t>at a faster pace, thus ensuring that many </a:t>
            </a:r>
            <a:r>
              <a:rPr lang="en-US" sz="2000" b="1" i="0" dirty="0">
                <a:effectLst/>
              </a:rPr>
              <a:t>valuable lives are saved</a:t>
            </a:r>
            <a:r>
              <a:rPr lang="en-US" sz="2000" b="0" i="0" dirty="0">
                <a:solidFill>
                  <a:srgbClr val="FF0000"/>
                </a:solidFill>
                <a:effectLst/>
              </a:rPr>
              <a:t> </a:t>
            </a:r>
            <a:r>
              <a:rPr lang="en-US" sz="2000" b="0" i="0" dirty="0">
                <a:solidFill>
                  <a:srgbClr val="000000"/>
                </a:solidFill>
                <a:effectLst/>
              </a:rPr>
              <a:t>from the clutches of suffocation and eventual death.</a:t>
            </a:r>
            <a:endParaRPr lang="en-US" sz="2000" b="0" i="0" dirty="0">
              <a:solidFill>
                <a:srgbClr val="222222"/>
              </a:solidFill>
              <a:effectLst/>
            </a:endParaRPr>
          </a:p>
          <a:p>
            <a:pPr marL="274320" algn="l" rtl="0" latinLnBrk="0">
              <a:spcBef>
                <a:spcPts val="600"/>
              </a:spcBef>
              <a:spcAft>
                <a:spcPts val="0"/>
              </a:spcAft>
            </a:pPr>
            <a:r>
              <a:rPr lang="en-US" sz="2000" dirty="0">
                <a:solidFill>
                  <a:srgbClr val="000000"/>
                </a:solidFill>
              </a:rPr>
              <a:t>Since t</a:t>
            </a:r>
            <a:r>
              <a:rPr lang="en-US" sz="2000" b="0" i="0" dirty="0">
                <a:solidFill>
                  <a:srgbClr val="000000"/>
                </a:solidFill>
                <a:effectLst/>
              </a:rPr>
              <a:t>here are </a:t>
            </a:r>
            <a:r>
              <a:rPr lang="en-US" sz="2000" b="1" i="0" dirty="0">
                <a:effectLst/>
              </a:rPr>
              <a:t>no products</a:t>
            </a:r>
            <a:r>
              <a:rPr lang="en-US" sz="2000" b="0" i="0" dirty="0">
                <a:solidFill>
                  <a:srgbClr val="FF0000"/>
                </a:solidFill>
                <a:effectLst/>
              </a:rPr>
              <a:t> </a:t>
            </a:r>
            <a:r>
              <a:rPr lang="en-US" sz="2000" b="0" i="0" dirty="0">
                <a:solidFill>
                  <a:srgbClr val="000000"/>
                </a:solidFill>
                <a:effectLst/>
              </a:rPr>
              <a:t>designed with our unique features at present - to help reduce the number of deaths in the construction field, our product will be </a:t>
            </a:r>
            <a:r>
              <a:rPr lang="en-US" sz="2000" b="1" i="0" dirty="0">
                <a:effectLst/>
              </a:rPr>
              <a:t>one in a kind</a:t>
            </a:r>
            <a:r>
              <a:rPr lang="en-US" sz="2000" b="0" i="0" dirty="0">
                <a:solidFill>
                  <a:srgbClr val="000000"/>
                </a:solidFill>
                <a:effectLst/>
              </a:rPr>
              <a:t>.</a:t>
            </a:r>
            <a:endParaRPr lang="en-US" sz="2000" b="0" i="0" dirty="0">
              <a:solidFill>
                <a:srgbClr val="222222"/>
              </a:solidFill>
              <a:effectLst/>
            </a:endParaRPr>
          </a:p>
          <a:p>
            <a:endParaRPr lang="en-IN" dirty="0"/>
          </a:p>
        </p:txBody>
      </p:sp>
      <p:pic>
        <p:nvPicPr>
          <p:cNvPr id="7" name="Picture 6">
            <a:extLst>
              <a:ext uri="{FF2B5EF4-FFF2-40B4-BE49-F238E27FC236}">
                <a16:creationId xmlns:a16="http://schemas.microsoft.com/office/drawing/2014/main" id="{F4DB2558-9D91-409B-982E-5E14326FC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951" y="4814357"/>
            <a:ext cx="2372784" cy="1428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75023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70CC-7D74-476A-AA17-01073805AE05}"/>
              </a:ext>
            </a:extLst>
          </p:cNvPr>
          <p:cNvSpPr>
            <a:spLocks noGrp="1"/>
          </p:cNvSpPr>
          <p:nvPr>
            <p:ph type="title"/>
          </p:nvPr>
        </p:nvSpPr>
        <p:spPr>
          <a:xfrm>
            <a:off x="1066800" y="642594"/>
            <a:ext cx="10058400" cy="754406"/>
          </a:xfrm>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9B9A71A3-80AE-4285-A2AE-08F32B093692}"/>
              </a:ext>
            </a:extLst>
          </p:cNvPr>
          <p:cNvSpPr>
            <a:spLocks noGrp="1"/>
          </p:cNvSpPr>
          <p:nvPr>
            <p:ph idx="1"/>
          </p:nvPr>
        </p:nvSpPr>
        <p:spPr>
          <a:xfrm>
            <a:off x="1066800" y="1397000"/>
            <a:ext cx="10058400" cy="4638040"/>
          </a:xfrm>
        </p:spPr>
        <p:txBody>
          <a:bodyPr>
            <a:normAutofit fontScale="85000" lnSpcReduction="20000"/>
          </a:bodyPr>
          <a:lstStyle/>
          <a:p>
            <a:pPr marL="0" indent="0" algn="l">
              <a:buNone/>
            </a:pPr>
            <a:r>
              <a:rPr lang="en-IN" sz="1800" b="0" i="0" dirty="0">
                <a:solidFill>
                  <a:srgbClr val="222222"/>
                </a:solidFill>
                <a:effectLst/>
              </a:rPr>
              <a:t>1.      </a:t>
            </a:r>
            <a:r>
              <a:rPr lang="en-IN" b="0" i="0" dirty="0">
                <a:solidFill>
                  <a:srgbClr val="222222"/>
                </a:solidFill>
                <a:effectLst/>
              </a:rPr>
              <a:t>A Smart Helmet For Improving Safety In Mining Industry by </a:t>
            </a:r>
            <a:r>
              <a:rPr lang="en-IN" b="0" i="0" dirty="0" err="1">
                <a:solidFill>
                  <a:srgbClr val="222222"/>
                </a:solidFill>
                <a:effectLst/>
              </a:rPr>
              <a:t>Mrs.A.Dhanalakshmi</a:t>
            </a:r>
            <a:r>
              <a:rPr lang="en-IN" b="0" i="0" dirty="0">
                <a:solidFill>
                  <a:srgbClr val="222222"/>
                </a:solidFill>
                <a:effectLst/>
              </a:rPr>
              <a:t> </a:t>
            </a:r>
            <a:r>
              <a:rPr lang="en-IN" b="0" i="0" dirty="0" err="1">
                <a:solidFill>
                  <a:srgbClr val="222222"/>
                </a:solidFill>
                <a:effectLst/>
              </a:rPr>
              <a:t>P.Lathapriya</a:t>
            </a:r>
            <a:r>
              <a:rPr lang="en-IN" b="0" i="0" dirty="0">
                <a:solidFill>
                  <a:srgbClr val="222222"/>
                </a:solidFill>
                <a:effectLst/>
              </a:rPr>
              <a:t>, </a:t>
            </a:r>
            <a:r>
              <a:rPr lang="en-IN" b="0" i="0" dirty="0" err="1">
                <a:solidFill>
                  <a:srgbClr val="222222"/>
                </a:solidFill>
                <a:effectLst/>
              </a:rPr>
              <a:t>K.Divya</a:t>
            </a:r>
            <a:r>
              <a:rPr lang="en-IN" b="0" i="0" dirty="0">
                <a:solidFill>
                  <a:srgbClr val="222222"/>
                </a:solidFill>
                <a:effectLst/>
              </a:rPr>
              <a:t>.</a:t>
            </a:r>
          </a:p>
          <a:p>
            <a:pPr marL="0" indent="0" algn="l">
              <a:buNone/>
            </a:pPr>
            <a:r>
              <a:rPr lang="en-IN" sz="1800" b="0" i="0" dirty="0">
                <a:solidFill>
                  <a:srgbClr val="222222"/>
                </a:solidFill>
                <a:effectLst/>
              </a:rPr>
              <a:t>2.      </a:t>
            </a:r>
            <a:r>
              <a:rPr lang="en-IN" b="0" i="0" dirty="0">
                <a:solidFill>
                  <a:srgbClr val="222222"/>
                </a:solidFill>
                <a:effectLst/>
              </a:rPr>
              <a:t>Automatic Fall Detection using Smartphone Acceleration Sensor by Tran Tri Dang, Hai Truong, Tran </a:t>
            </a:r>
            <a:r>
              <a:rPr lang="en-IN" b="0" i="0" dirty="0" err="1">
                <a:solidFill>
                  <a:srgbClr val="222222"/>
                </a:solidFill>
                <a:effectLst/>
              </a:rPr>
              <a:t>Khanh</a:t>
            </a:r>
            <a:r>
              <a:rPr lang="en-IN" b="0" i="0" dirty="0">
                <a:solidFill>
                  <a:srgbClr val="222222"/>
                </a:solidFill>
                <a:effectLst/>
              </a:rPr>
              <a:t> Dang.</a:t>
            </a:r>
          </a:p>
          <a:p>
            <a:pPr marL="0" indent="0" algn="l">
              <a:buNone/>
            </a:pPr>
            <a:r>
              <a:rPr lang="en-IN" sz="1800" b="0" i="0" dirty="0">
                <a:solidFill>
                  <a:srgbClr val="222222"/>
                </a:solidFill>
                <a:effectLst/>
              </a:rPr>
              <a:t>3.      </a:t>
            </a:r>
            <a:r>
              <a:rPr lang="en-IN" b="0" i="0" dirty="0">
                <a:solidFill>
                  <a:srgbClr val="222222"/>
                </a:solidFill>
                <a:effectLst/>
              </a:rPr>
              <a:t>Fall Detection Based on Accelerometer and Gyroscope using Back Propagation by </a:t>
            </a:r>
            <a:r>
              <a:rPr lang="en-IN" b="0" i="0" dirty="0" err="1">
                <a:solidFill>
                  <a:srgbClr val="222222"/>
                </a:solidFill>
                <a:effectLst/>
              </a:rPr>
              <a:t>Adlian</a:t>
            </a:r>
            <a:r>
              <a:rPr lang="en-IN" b="0" i="0" dirty="0">
                <a:solidFill>
                  <a:srgbClr val="222222"/>
                </a:solidFill>
                <a:effectLst/>
              </a:rPr>
              <a:t> Jefiza1 , </a:t>
            </a:r>
            <a:r>
              <a:rPr lang="en-IN" b="0" i="0" dirty="0" err="1">
                <a:solidFill>
                  <a:srgbClr val="222222"/>
                </a:solidFill>
                <a:effectLst/>
              </a:rPr>
              <a:t>Eko</a:t>
            </a:r>
            <a:r>
              <a:rPr lang="en-IN" b="0" i="0" dirty="0">
                <a:solidFill>
                  <a:srgbClr val="222222"/>
                </a:solidFill>
                <a:effectLst/>
              </a:rPr>
              <a:t> </a:t>
            </a:r>
            <a:r>
              <a:rPr lang="en-IN" b="0" i="0" dirty="0" err="1">
                <a:solidFill>
                  <a:srgbClr val="222222"/>
                </a:solidFill>
                <a:effectLst/>
              </a:rPr>
              <a:t>Pramunanto</a:t>
            </a:r>
            <a:r>
              <a:rPr lang="en-IN" b="0" i="0" dirty="0">
                <a:solidFill>
                  <a:srgbClr val="222222"/>
                </a:solidFill>
                <a:effectLst/>
              </a:rPr>
              <a:t>  , </a:t>
            </a:r>
            <a:r>
              <a:rPr lang="en-IN" b="0" i="0" dirty="0" err="1">
                <a:solidFill>
                  <a:srgbClr val="222222"/>
                </a:solidFill>
                <a:effectLst/>
              </a:rPr>
              <a:t>Hanny</a:t>
            </a:r>
            <a:r>
              <a:rPr lang="en-IN" b="0" i="0" dirty="0">
                <a:solidFill>
                  <a:srgbClr val="222222"/>
                </a:solidFill>
                <a:effectLst/>
              </a:rPr>
              <a:t> </a:t>
            </a:r>
            <a:r>
              <a:rPr lang="en-IN" b="0" i="0" dirty="0" err="1">
                <a:solidFill>
                  <a:srgbClr val="222222"/>
                </a:solidFill>
                <a:effectLst/>
              </a:rPr>
              <a:t>Boedinoegroho</a:t>
            </a:r>
            <a:r>
              <a:rPr lang="en-IN" b="0" i="0" dirty="0">
                <a:solidFill>
                  <a:srgbClr val="222222"/>
                </a:solidFill>
                <a:effectLst/>
              </a:rPr>
              <a:t> , </a:t>
            </a:r>
            <a:r>
              <a:rPr lang="en-IN" b="0" i="0" dirty="0" err="1">
                <a:solidFill>
                  <a:srgbClr val="222222"/>
                </a:solidFill>
                <a:effectLst/>
              </a:rPr>
              <a:t>Mauridhy</a:t>
            </a:r>
            <a:r>
              <a:rPr lang="en-IN" b="0" i="0" dirty="0">
                <a:solidFill>
                  <a:srgbClr val="222222"/>
                </a:solidFill>
                <a:effectLst/>
              </a:rPr>
              <a:t> </a:t>
            </a:r>
            <a:r>
              <a:rPr lang="en-IN" b="0" i="0" dirty="0" err="1">
                <a:solidFill>
                  <a:srgbClr val="222222"/>
                </a:solidFill>
                <a:effectLst/>
              </a:rPr>
              <a:t>Heri</a:t>
            </a:r>
            <a:r>
              <a:rPr lang="en-IN" b="0" i="0" dirty="0">
                <a:solidFill>
                  <a:srgbClr val="222222"/>
                </a:solidFill>
                <a:effectLst/>
              </a:rPr>
              <a:t> Purnomo.</a:t>
            </a:r>
          </a:p>
          <a:p>
            <a:pPr marL="0" indent="0" algn="l">
              <a:buNone/>
            </a:pPr>
            <a:r>
              <a:rPr lang="en-IN" sz="1800" b="0" i="0" dirty="0">
                <a:solidFill>
                  <a:srgbClr val="222222"/>
                </a:solidFill>
                <a:effectLst/>
              </a:rPr>
              <a:t>4.      </a:t>
            </a:r>
            <a:r>
              <a:rPr lang="en-IN" b="0" i="0" dirty="0">
                <a:solidFill>
                  <a:srgbClr val="222222"/>
                </a:solidFill>
                <a:effectLst/>
              </a:rPr>
              <a:t>Hard Hat Detection Using Deep Learning Techniques by C. </a:t>
            </a:r>
            <a:r>
              <a:rPr lang="en-IN" b="0" i="0" dirty="0" err="1">
                <a:solidFill>
                  <a:srgbClr val="222222"/>
                </a:solidFill>
                <a:effectLst/>
              </a:rPr>
              <a:t>Jagadeeswari</a:t>
            </a:r>
            <a:r>
              <a:rPr lang="en-IN" b="0" i="0" dirty="0">
                <a:solidFill>
                  <a:srgbClr val="222222"/>
                </a:solidFill>
                <a:effectLst/>
              </a:rPr>
              <a:t>, </a:t>
            </a:r>
            <a:r>
              <a:rPr lang="en-IN" b="0" i="0" dirty="0" err="1">
                <a:solidFill>
                  <a:srgbClr val="222222"/>
                </a:solidFill>
                <a:effectLst/>
              </a:rPr>
              <a:t>Nagamani.G</a:t>
            </a:r>
            <a:r>
              <a:rPr lang="en-IN" b="0" i="0" dirty="0">
                <a:solidFill>
                  <a:srgbClr val="222222"/>
                </a:solidFill>
                <a:effectLst/>
              </a:rPr>
              <a:t>, </a:t>
            </a:r>
            <a:r>
              <a:rPr lang="en-IN" b="0" i="0" dirty="0" err="1">
                <a:solidFill>
                  <a:srgbClr val="222222"/>
                </a:solidFill>
                <a:effectLst/>
              </a:rPr>
              <a:t>Sneha.B</a:t>
            </a:r>
            <a:r>
              <a:rPr lang="en-IN" b="0" i="0" dirty="0">
                <a:solidFill>
                  <a:srgbClr val="222222"/>
                </a:solidFill>
                <a:effectLst/>
              </a:rPr>
              <a:t> and </a:t>
            </a:r>
            <a:r>
              <a:rPr lang="en-IN" b="0" i="0" dirty="0" err="1">
                <a:solidFill>
                  <a:srgbClr val="222222"/>
                </a:solidFill>
                <a:effectLst/>
              </a:rPr>
              <a:t>Dr.</a:t>
            </a:r>
            <a:r>
              <a:rPr lang="en-IN" b="0" i="0" dirty="0">
                <a:solidFill>
                  <a:srgbClr val="222222"/>
                </a:solidFill>
                <a:effectLst/>
              </a:rPr>
              <a:t> G. </a:t>
            </a:r>
            <a:r>
              <a:rPr lang="en-IN" b="0" i="0" dirty="0" err="1">
                <a:solidFill>
                  <a:srgbClr val="222222"/>
                </a:solidFill>
                <a:effectLst/>
              </a:rPr>
              <a:t>NagaSatish</a:t>
            </a:r>
            <a:r>
              <a:rPr lang="en-IN" b="0" i="0" dirty="0">
                <a:solidFill>
                  <a:srgbClr val="222222"/>
                </a:solidFill>
                <a:effectLst/>
              </a:rPr>
              <a:t>.</a:t>
            </a:r>
          </a:p>
          <a:p>
            <a:pPr marL="0" indent="0" algn="l">
              <a:buNone/>
            </a:pPr>
            <a:r>
              <a:rPr lang="en-IN" sz="1800" b="0" i="0" dirty="0">
                <a:solidFill>
                  <a:srgbClr val="222222"/>
                </a:solidFill>
                <a:effectLst/>
              </a:rPr>
              <a:t>5.      </a:t>
            </a:r>
            <a:r>
              <a:rPr lang="en-IN" b="0" i="0" dirty="0">
                <a:solidFill>
                  <a:srgbClr val="222222"/>
                </a:solidFill>
                <a:effectLst/>
              </a:rPr>
              <a:t>Highly Portable, Sensor-Based System for Human Fall Monitoring by </a:t>
            </a:r>
            <a:r>
              <a:rPr lang="en-IN" b="0" i="0" dirty="0" err="1">
                <a:solidFill>
                  <a:srgbClr val="222222"/>
                </a:solidFill>
                <a:effectLst/>
              </a:rPr>
              <a:t>Aihua</a:t>
            </a:r>
            <a:r>
              <a:rPr lang="en-IN" b="0" i="0" dirty="0">
                <a:solidFill>
                  <a:srgbClr val="222222"/>
                </a:solidFill>
                <a:effectLst/>
              </a:rPr>
              <a:t> Mao, Xuedong Ma, Yinan He and </a:t>
            </a:r>
            <a:r>
              <a:rPr lang="en-IN" b="0" i="0" dirty="0" err="1">
                <a:solidFill>
                  <a:srgbClr val="222222"/>
                </a:solidFill>
                <a:effectLst/>
              </a:rPr>
              <a:t>Jie</a:t>
            </a:r>
            <a:r>
              <a:rPr lang="en-IN" b="0" i="0" dirty="0">
                <a:solidFill>
                  <a:srgbClr val="222222"/>
                </a:solidFill>
                <a:effectLst/>
              </a:rPr>
              <a:t> Luo.</a:t>
            </a:r>
          </a:p>
          <a:p>
            <a:pPr marL="0" indent="0" algn="l">
              <a:buNone/>
            </a:pPr>
            <a:r>
              <a:rPr lang="en-IN" sz="1800" b="0" i="0" dirty="0">
                <a:solidFill>
                  <a:srgbClr val="222222"/>
                </a:solidFill>
                <a:effectLst/>
              </a:rPr>
              <a:t>6.      </a:t>
            </a:r>
            <a:r>
              <a:rPr lang="en-IN" b="0" i="0" dirty="0">
                <a:solidFill>
                  <a:srgbClr val="222222"/>
                </a:solidFill>
                <a:effectLst/>
              </a:rPr>
              <a:t>IoT based Smart Helmet for Ensuring Safety in Industries by Mangala Nandhini. V , Padma Priya G.V , Nandhini. S, Mr. </a:t>
            </a:r>
            <a:r>
              <a:rPr lang="en-IN" b="0" i="0" dirty="0" err="1">
                <a:solidFill>
                  <a:srgbClr val="222222"/>
                </a:solidFill>
                <a:effectLst/>
              </a:rPr>
              <a:t>K.Dinesh</a:t>
            </a:r>
            <a:r>
              <a:rPr lang="en-IN" b="0" i="0" dirty="0">
                <a:solidFill>
                  <a:srgbClr val="222222"/>
                </a:solidFill>
                <a:effectLst/>
              </a:rPr>
              <a:t>.</a:t>
            </a:r>
          </a:p>
          <a:p>
            <a:pPr marL="0" indent="0" algn="l">
              <a:buNone/>
            </a:pPr>
            <a:r>
              <a:rPr lang="en-IN" sz="1800" b="0" i="0" dirty="0">
                <a:solidFill>
                  <a:srgbClr val="222222"/>
                </a:solidFill>
                <a:effectLst/>
              </a:rPr>
              <a:t>7.      </a:t>
            </a:r>
            <a:r>
              <a:rPr lang="en-IN" b="0" i="0" dirty="0">
                <a:solidFill>
                  <a:srgbClr val="222222"/>
                </a:solidFill>
                <a:effectLst/>
              </a:rPr>
              <a:t>A Smart Helmet for Air Quality and Hazardous Event Detection for the Mining Industry by Raghavendra Rao B,  Karthik NS,  NA </a:t>
            </a:r>
            <a:r>
              <a:rPr lang="en-IN" b="0" i="0" dirty="0" err="1">
                <a:solidFill>
                  <a:srgbClr val="222222"/>
                </a:solidFill>
                <a:effectLst/>
              </a:rPr>
              <a:t>Poojitha</a:t>
            </a:r>
            <a:r>
              <a:rPr lang="en-IN" b="0" i="0" dirty="0">
                <a:solidFill>
                  <a:srgbClr val="222222"/>
                </a:solidFill>
                <a:effectLst/>
              </a:rPr>
              <a:t>,  </a:t>
            </a:r>
            <a:r>
              <a:rPr lang="en-IN" b="0" i="0" dirty="0" err="1">
                <a:solidFill>
                  <a:srgbClr val="222222"/>
                </a:solidFill>
                <a:effectLst/>
              </a:rPr>
              <a:t>Divya</a:t>
            </a:r>
            <a:r>
              <a:rPr lang="en-IN" b="0" i="0" dirty="0">
                <a:solidFill>
                  <a:srgbClr val="222222"/>
                </a:solidFill>
                <a:effectLst/>
              </a:rPr>
              <a:t> L, Nandini N.</a:t>
            </a:r>
          </a:p>
          <a:p>
            <a:pPr marL="0" indent="0" algn="l">
              <a:buNone/>
            </a:pPr>
            <a:r>
              <a:rPr lang="en-IN" sz="1800" b="0" i="0" dirty="0">
                <a:solidFill>
                  <a:srgbClr val="222222"/>
                </a:solidFill>
                <a:effectLst/>
              </a:rPr>
              <a:t>8.      </a:t>
            </a:r>
            <a:r>
              <a:rPr lang="en-IN" b="0" i="0" dirty="0">
                <a:solidFill>
                  <a:srgbClr val="222222"/>
                </a:solidFill>
                <a:effectLst/>
              </a:rPr>
              <a:t>Smart Helmet for Coal Miners using Zigbee Technology  by Shirish </a:t>
            </a:r>
            <a:r>
              <a:rPr lang="en-IN" b="0" i="0" dirty="0" err="1">
                <a:solidFill>
                  <a:srgbClr val="222222"/>
                </a:solidFill>
                <a:effectLst/>
              </a:rPr>
              <a:t>Gaidhane</a:t>
            </a:r>
            <a:r>
              <a:rPr lang="en-IN" b="0" i="0" dirty="0">
                <a:solidFill>
                  <a:srgbClr val="222222"/>
                </a:solidFill>
                <a:effectLst/>
              </a:rPr>
              <a:t> , </a:t>
            </a:r>
            <a:r>
              <a:rPr lang="en-IN" b="0" i="0" dirty="0" err="1">
                <a:solidFill>
                  <a:srgbClr val="222222"/>
                </a:solidFill>
                <a:effectLst/>
              </a:rPr>
              <a:t>Mahendra</a:t>
            </a:r>
            <a:r>
              <a:rPr lang="en-IN" b="0" i="0" dirty="0">
                <a:solidFill>
                  <a:srgbClr val="222222"/>
                </a:solidFill>
                <a:effectLst/>
              </a:rPr>
              <a:t> </a:t>
            </a:r>
            <a:r>
              <a:rPr lang="en-IN" b="0" i="0" dirty="0" err="1">
                <a:solidFill>
                  <a:srgbClr val="222222"/>
                </a:solidFill>
                <a:effectLst/>
              </a:rPr>
              <a:t>Dhame</a:t>
            </a:r>
            <a:r>
              <a:rPr lang="en-IN" b="0" i="0" dirty="0">
                <a:solidFill>
                  <a:srgbClr val="222222"/>
                </a:solidFill>
                <a:effectLst/>
              </a:rPr>
              <a:t> &amp; Prof. </a:t>
            </a:r>
            <a:r>
              <a:rPr lang="en-IN" b="0" i="0" dirty="0" err="1">
                <a:solidFill>
                  <a:srgbClr val="222222"/>
                </a:solidFill>
                <a:effectLst/>
              </a:rPr>
              <a:t>Rizwana</a:t>
            </a:r>
            <a:r>
              <a:rPr lang="en-IN" b="0" i="0" dirty="0">
                <a:solidFill>
                  <a:srgbClr val="222222"/>
                </a:solidFill>
                <a:effectLst/>
              </a:rPr>
              <a:t> Qureshi.</a:t>
            </a:r>
          </a:p>
          <a:p>
            <a:pPr marL="0" indent="0" algn="l">
              <a:buNone/>
            </a:pPr>
            <a:r>
              <a:rPr lang="en-IN" sz="1800" b="0" i="0" dirty="0">
                <a:solidFill>
                  <a:srgbClr val="222222"/>
                </a:solidFill>
                <a:effectLst/>
              </a:rPr>
              <a:t>9.      </a:t>
            </a:r>
            <a:r>
              <a:rPr lang="en-IN" b="0" i="0" dirty="0">
                <a:solidFill>
                  <a:srgbClr val="222222"/>
                </a:solidFill>
                <a:effectLst/>
              </a:rPr>
              <a:t>Smart Helmet for Coal Mines Safety Monitoring and Alerting by S. R. </a:t>
            </a:r>
            <a:r>
              <a:rPr lang="en-IN" b="0" i="0" dirty="0" err="1">
                <a:solidFill>
                  <a:srgbClr val="222222"/>
                </a:solidFill>
                <a:effectLst/>
              </a:rPr>
              <a:t>Deokar</a:t>
            </a:r>
            <a:r>
              <a:rPr lang="en-IN" b="0" i="0" dirty="0">
                <a:solidFill>
                  <a:srgbClr val="222222"/>
                </a:solidFill>
                <a:effectLst/>
              </a:rPr>
              <a:t> , V. M. Kulkarni, J. S. </a:t>
            </a:r>
            <a:r>
              <a:rPr lang="en-IN" b="0" i="0" dirty="0" err="1">
                <a:solidFill>
                  <a:srgbClr val="222222"/>
                </a:solidFill>
                <a:effectLst/>
              </a:rPr>
              <a:t>Wakode</a:t>
            </a:r>
            <a:r>
              <a:rPr lang="en-IN" b="0" i="0" dirty="0">
                <a:solidFill>
                  <a:srgbClr val="222222"/>
                </a:solidFill>
                <a:effectLst/>
              </a:rPr>
              <a:t>.</a:t>
            </a:r>
          </a:p>
          <a:p>
            <a:pPr marL="0" indent="0" algn="l">
              <a:buNone/>
            </a:pPr>
            <a:r>
              <a:rPr lang="en-IN" sz="1800" b="0" i="0" dirty="0">
                <a:solidFill>
                  <a:srgbClr val="222222"/>
                </a:solidFill>
                <a:effectLst/>
              </a:rPr>
              <a:t>10.    </a:t>
            </a:r>
            <a:r>
              <a:rPr lang="en-IN" b="0" i="0" dirty="0">
                <a:solidFill>
                  <a:srgbClr val="222222"/>
                </a:solidFill>
                <a:effectLst/>
              </a:rPr>
              <a:t>Zigbee based intelligent helmet for coal miners by </a:t>
            </a:r>
            <a:r>
              <a:rPr lang="en-IN" b="0" i="0" dirty="0" err="1">
                <a:solidFill>
                  <a:srgbClr val="222222"/>
                </a:solidFill>
                <a:effectLst/>
              </a:rPr>
              <a:t>Pulishetty</a:t>
            </a:r>
            <a:r>
              <a:rPr lang="en-IN" b="0" i="0" dirty="0">
                <a:solidFill>
                  <a:srgbClr val="222222"/>
                </a:solidFill>
                <a:effectLst/>
              </a:rPr>
              <a:t> Prasad , </a:t>
            </a:r>
            <a:r>
              <a:rPr lang="en-IN" b="0" i="0" dirty="0" err="1">
                <a:solidFill>
                  <a:srgbClr val="222222"/>
                </a:solidFill>
                <a:effectLst/>
              </a:rPr>
              <a:t>Dr.</a:t>
            </a:r>
            <a:r>
              <a:rPr lang="en-IN" b="0" i="0" dirty="0">
                <a:solidFill>
                  <a:srgbClr val="222222"/>
                </a:solidFill>
                <a:effectLst/>
              </a:rPr>
              <a:t> K. </a:t>
            </a:r>
            <a:r>
              <a:rPr lang="en-IN" b="0" i="0" dirty="0" err="1">
                <a:solidFill>
                  <a:srgbClr val="222222"/>
                </a:solidFill>
                <a:effectLst/>
              </a:rPr>
              <a:t>Hemachandran</a:t>
            </a:r>
            <a:r>
              <a:rPr lang="en-IN" b="0" i="0" dirty="0">
                <a:solidFill>
                  <a:srgbClr val="222222"/>
                </a:solidFill>
                <a:effectLst/>
              </a:rPr>
              <a:t> , </a:t>
            </a:r>
            <a:r>
              <a:rPr lang="en-IN" b="0" i="0" dirty="0" err="1">
                <a:solidFill>
                  <a:srgbClr val="222222"/>
                </a:solidFill>
                <a:effectLst/>
              </a:rPr>
              <a:t>H.Raghupathi</a:t>
            </a:r>
            <a:r>
              <a:rPr lang="en-IN" b="0" i="0" dirty="0">
                <a:solidFill>
                  <a:srgbClr val="222222"/>
                </a:solidFill>
                <a:effectLst/>
              </a:rPr>
              <a:t>.</a:t>
            </a:r>
          </a:p>
          <a:p>
            <a:pPr marL="0" indent="0" algn="l">
              <a:buNone/>
            </a:pPr>
            <a:r>
              <a:rPr lang="en-IN" sz="1800" b="0" i="0" dirty="0">
                <a:solidFill>
                  <a:srgbClr val="222222"/>
                </a:solidFill>
                <a:effectLst/>
              </a:rPr>
              <a:t>11.    </a:t>
            </a:r>
            <a:r>
              <a:rPr lang="en-IN" b="0" i="0" dirty="0">
                <a:solidFill>
                  <a:srgbClr val="1155CC"/>
                </a:solidFill>
                <a:effectLst/>
                <a:hlinkClick r:id="rId2"/>
              </a:rPr>
              <a:t>British Safety Council opens office in India to help save lives | British Safety Council (britsafe.org)</a:t>
            </a:r>
            <a:endParaRPr lang="en-IN" b="0" i="0" dirty="0">
              <a:solidFill>
                <a:srgbClr val="222222"/>
              </a:solidFill>
              <a:effectLst/>
            </a:endParaRPr>
          </a:p>
          <a:p>
            <a:pPr marL="0" indent="0" algn="l">
              <a:buNone/>
            </a:pPr>
            <a:r>
              <a:rPr lang="en-IN" sz="1800" b="0" i="0" dirty="0">
                <a:solidFill>
                  <a:srgbClr val="222222"/>
                </a:solidFill>
                <a:effectLst/>
              </a:rPr>
              <a:t>12.    </a:t>
            </a:r>
            <a:r>
              <a:rPr lang="en-IN" b="0" i="0" dirty="0">
                <a:solidFill>
                  <a:srgbClr val="1155CC"/>
                </a:solidFill>
                <a:effectLst/>
                <a:hlinkClick r:id="rId3"/>
              </a:rPr>
              <a:t>British Safety Council establishes a ground-breaking forum in India for sharing best practice in health, safety and wellbeing | British Safety Council (britsafe.org)</a:t>
            </a:r>
            <a:endParaRPr lang="en-IN" b="0" i="0" dirty="0">
              <a:solidFill>
                <a:srgbClr val="222222"/>
              </a:solidFill>
              <a:effectLst/>
            </a:endParaRPr>
          </a:p>
          <a:p>
            <a:endParaRPr lang="en-IN" dirty="0"/>
          </a:p>
        </p:txBody>
      </p:sp>
    </p:spTree>
    <p:extLst>
      <p:ext uri="{BB962C8B-B14F-4D97-AF65-F5344CB8AC3E}">
        <p14:creationId xmlns:p14="http://schemas.microsoft.com/office/powerpoint/2010/main" val="89345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2CDF-79E8-40C5-B393-F498FE1596F4}"/>
              </a:ext>
            </a:extLst>
          </p:cNvPr>
          <p:cNvSpPr>
            <a:spLocks noGrp="1"/>
          </p:cNvSpPr>
          <p:nvPr>
            <p:ph type="title"/>
          </p:nvPr>
        </p:nvSpPr>
        <p:spPr>
          <a:xfrm>
            <a:off x="1066800" y="642595"/>
            <a:ext cx="10058400" cy="551206"/>
          </a:xfrm>
        </p:spPr>
        <p:txBody>
          <a:bodyPr>
            <a:normAutofit fontScale="90000"/>
          </a:bodyPr>
          <a:lstStyle/>
          <a:p>
            <a:r>
              <a:rPr lang="en-US" dirty="0"/>
              <a:t>Literature Review </a:t>
            </a:r>
            <a:endParaRPr lang="en-IN" dirty="0"/>
          </a:p>
        </p:txBody>
      </p:sp>
      <p:graphicFrame>
        <p:nvGraphicFramePr>
          <p:cNvPr id="4" name="Table 5">
            <a:extLst>
              <a:ext uri="{FF2B5EF4-FFF2-40B4-BE49-F238E27FC236}">
                <a16:creationId xmlns:a16="http://schemas.microsoft.com/office/drawing/2014/main" id="{25E002AF-38C5-4AB4-AC2C-4296C5CCA401}"/>
              </a:ext>
            </a:extLst>
          </p:cNvPr>
          <p:cNvGraphicFramePr>
            <a:graphicFrameLocks noGrp="1"/>
          </p:cNvGraphicFramePr>
          <p:nvPr>
            <p:ph idx="1"/>
            <p:extLst>
              <p:ext uri="{D42A27DB-BD31-4B8C-83A1-F6EECF244321}">
                <p14:modId xmlns:p14="http://schemas.microsoft.com/office/powerpoint/2010/main" val="1081082205"/>
              </p:ext>
            </p:extLst>
          </p:nvPr>
        </p:nvGraphicFramePr>
        <p:xfrm>
          <a:off x="719667" y="1253067"/>
          <a:ext cx="10744200" cy="4805989"/>
        </p:xfrm>
        <a:graphic>
          <a:graphicData uri="http://schemas.openxmlformats.org/drawingml/2006/table">
            <a:tbl>
              <a:tblPr firstRow="1" bandRow="1">
                <a:tableStyleId>{5940675A-B579-460E-94D1-54222C63F5DA}</a:tableStyleId>
              </a:tblPr>
              <a:tblGrid>
                <a:gridCol w="1421748">
                  <a:extLst>
                    <a:ext uri="{9D8B030D-6E8A-4147-A177-3AD203B41FA5}">
                      <a16:colId xmlns:a16="http://schemas.microsoft.com/office/drawing/2014/main" val="677658612"/>
                    </a:ext>
                  </a:extLst>
                </a:gridCol>
                <a:gridCol w="1152118">
                  <a:extLst>
                    <a:ext uri="{9D8B030D-6E8A-4147-A177-3AD203B41FA5}">
                      <a16:colId xmlns:a16="http://schemas.microsoft.com/office/drawing/2014/main" val="3431962202"/>
                    </a:ext>
                  </a:extLst>
                </a:gridCol>
                <a:gridCol w="1964267">
                  <a:extLst>
                    <a:ext uri="{9D8B030D-6E8A-4147-A177-3AD203B41FA5}">
                      <a16:colId xmlns:a16="http://schemas.microsoft.com/office/drawing/2014/main" val="3449192139"/>
                    </a:ext>
                  </a:extLst>
                </a:gridCol>
                <a:gridCol w="2345267">
                  <a:extLst>
                    <a:ext uri="{9D8B030D-6E8A-4147-A177-3AD203B41FA5}">
                      <a16:colId xmlns:a16="http://schemas.microsoft.com/office/drawing/2014/main" val="2099306487"/>
                    </a:ext>
                  </a:extLst>
                </a:gridCol>
                <a:gridCol w="1735666">
                  <a:extLst>
                    <a:ext uri="{9D8B030D-6E8A-4147-A177-3AD203B41FA5}">
                      <a16:colId xmlns:a16="http://schemas.microsoft.com/office/drawing/2014/main" val="3740341295"/>
                    </a:ext>
                  </a:extLst>
                </a:gridCol>
                <a:gridCol w="2125134">
                  <a:extLst>
                    <a:ext uri="{9D8B030D-6E8A-4147-A177-3AD203B41FA5}">
                      <a16:colId xmlns:a16="http://schemas.microsoft.com/office/drawing/2014/main" val="3144660971"/>
                    </a:ext>
                  </a:extLst>
                </a:gridCol>
              </a:tblGrid>
              <a:tr h="651933">
                <a:tc>
                  <a:txBody>
                    <a:bodyPr/>
                    <a:lstStyle/>
                    <a:p>
                      <a:pPr algn="ctr"/>
                      <a:r>
                        <a:rPr lang="en-US" sz="1800" dirty="0"/>
                        <a:t>YEAR /JOURNAL NAME </a:t>
                      </a:r>
                      <a:endParaRPr lang="en-IN" sz="1800"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DESCRIPTION</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640696114"/>
                  </a:ext>
                </a:extLst>
              </a:tr>
              <a:tr h="3891589">
                <a:tc>
                  <a:txBody>
                    <a:bodyPr/>
                    <a:lstStyle/>
                    <a:p>
                      <a:r>
                        <a:rPr lang="en-US" sz="1600" dirty="0">
                          <a:latin typeface="+mn-lt"/>
                        </a:rPr>
                        <a:t>2018 </a:t>
                      </a:r>
                    </a:p>
                    <a:p>
                      <a:r>
                        <a:rPr lang="en-US" sz="1600" dirty="0"/>
                        <a:t>International Journal of Engineering Research &amp; Technology (IJERT)</a:t>
                      </a:r>
                      <a:endParaRPr lang="en-IN" sz="1600" dirty="0">
                        <a:latin typeface="+mn-lt"/>
                      </a:endParaRPr>
                    </a:p>
                  </a:txBody>
                  <a:tcPr/>
                </a:tc>
                <a:tc>
                  <a:txBody>
                    <a:bodyPr/>
                    <a:lstStyle/>
                    <a:p>
                      <a:pPr algn="ctr"/>
                      <a:r>
                        <a:rPr lang="en-US" sz="1600" dirty="0">
                          <a:latin typeface="+mn-lt"/>
                        </a:rPr>
                        <a:t>IOT based Smart Helmet for Ensuring Safety in Industries.</a:t>
                      </a:r>
                      <a:endParaRPr lang="en-IN" sz="1600" dirty="0">
                        <a:latin typeface="+mn-lt"/>
                      </a:endParaRPr>
                    </a:p>
                  </a:txBody>
                  <a:tcPr/>
                </a:tc>
                <a:tc>
                  <a:txBody>
                    <a:bodyPr/>
                    <a:lstStyle/>
                    <a:p>
                      <a:r>
                        <a:rPr lang="en-IN" sz="1600" dirty="0">
                          <a:latin typeface="+mn-lt"/>
                        </a:rPr>
                        <a:t>Mangala Nandhini. V , Padma Priya G.V , Nandhini. S, Mr. </a:t>
                      </a:r>
                      <a:r>
                        <a:rPr lang="en-IN" sz="1600" dirty="0" err="1">
                          <a:latin typeface="+mn-lt"/>
                        </a:rPr>
                        <a:t>K.Dinesh</a:t>
                      </a:r>
                      <a:r>
                        <a:rPr lang="en-IN" sz="1600" dirty="0">
                          <a:latin typeface="+mn-l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50" dirty="0">
                          <a:solidFill>
                            <a:srgbClr val="2F2325"/>
                          </a:solidFill>
                          <a:latin typeface="+mn-lt"/>
                          <a:cs typeface="Arial"/>
                        </a:rPr>
                        <a:t>The </a:t>
                      </a:r>
                      <a:r>
                        <a:rPr lang="en-US" sz="1600" spc="10" dirty="0">
                          <a:solidFill>
                            <a:srgbClr val="2F2325"/>
                          </a:solidFill>
                          <a:latin typeface="+mn-lt"/>
                          <a:cs typeface="Arial"/>
                        </a:rPr>
                        <a:t>proposed </a:t>
                      </a:r>
                      <a:r>
                        <a:rPr lang="en-US" sz="1600" spc="30" dirty="0">
                          <a:solidFill>
                            <a:srgbClr val="2F2325"/>
                          </a:solidFill>
                          <a:latin typeface="+mn-lt"/>
                          <a:cs typeface="Arial"/>
                        </a:rPr>
                        <a:t>system </a:t>
                      </a:r>
                      <a:r>
                        <a:rPr lang="en-US" sz="1600" spc="5" dirty="0">
                          <a:solidFill>
                            <a:srgbClr val="2F2325"/>
                          </a:solidFill>
                          <a:latin typeface="+mn-lt"/>
                          <a:cs typeface="Arial"/>
                        </a:rPr>
                        <a:t>provides</a:t>
                      </a:r>
                      <a:r>
                        <a:rPr lang="en-US" sz="1600" spc="-85" dirty="0">
                          <a:solidFill>
                            <a:srgbClr val="2F2325"/>
                          </a:solidFill>
                          <a:latin typeface="+mn-lt"/>
                          <a:cs typeface="Arial"/>
                        </a:rPr>
                        <a:t> </a:t>
                      </a:r>
                      <a:r>
                        <a:rPr lang="en-US" sz="1600" spc="-15" dirty="0">
                          <a:solidFill>
                            <a:srgbClr val="2F2325"/>
                          </a:solidFill>
                          <a:latin typeface="+mn-lt"/>
                          <a:cs typeface="Arial"/>
                        </a:rPr>
                        <a:t>real</a:t>
                      </a:r>
                      <a:r>
                        <a:rPr lang="en-US" sz="1600" spc="-80" dirty="0">
                          <a:solidFill>
                            <a:srgbClr val="2F2325"/>
                          </a:solidFill>
                          <a:latin typeface="+mn-lt"/>
                          <a:cs typeface="Arial"/>
                        </a:rPr>
                        <a:t> </a:t>
                      </a:r>
                      <a:r>
                        <a:rPr lang="en-US" sz="1600" spc="60" dirty="0">
                          <a:solidFill>
                            <a:srgbClr val="2F2325"/>
                          </a:solidFill>
                          <a:latin typeface="+mn-lt"/>
                          <a:cs typeface="Arial"/>
                        </a:rPr>
                        <a:t>time</a:t>
                      </a:r>
                      <a:r>
                        <a:rPr lang="en-US" sz="1600" spc="-85" dirty="0">
                          <a:solidFill>
                            <a:srgbClr val="2F2325"/>
                          </a:solidFill>
                          <a:latin typeface="+mn-lt"/>
                          <a:cs typeface="Arial"/>
                        </a:rPr>
                        <a:t> </a:t>
                      </a:r>
                      <a:r>
                        <a:rPr lang="en-US" sz="1600" spc="40" dirty="0">
                          <a:solidFill>
                            <a:srgbClr val="2F2325"/>
                          </a:solidFill>
                          <a:latin typeface="+mn-lt"/>
                          <a:cs typeface="Arial"/>
                        </a:rPr>
                        <a:t>monitoring</a:t>
                      </a:r>
                      <a:r>
                        <a:rPr lang="en-US" sz="1600" spc="-80" dirty="0">
                          <a:solidFill>
                            <a:srgbClr val="2F2325"/>
                          </a:solidFill>
                          <a:latin typeface="+mn-lt"/>
                          <a:cs typeface="Arial"/>
                        </a:rPr>
                        <a:t> </a:t>
                      </a:r>
                      <a:r>
                        <a:rPr lang="en-US" sz="1600" spc="120" dirty="0">
                          <a:solidFill>
                            <a:srgbClr val="2F2325"/>
                          </a:solidFill>
                          <a:latin typeface="+mn-lt"/>
                          <a:cs typeface="Arial"/>
                        </a:rPr>
                        <a:t>of</a:t>
                      </a:r>
                      <a:r>
                        <a:rPr lang="en-US" sz="1600" spc="-85" dirty="0">
                          <a:solidFill>
                            <a:srgbClr val="2F2325"/>
                          </a:solidFill>
                          <a:latin typeface="+mn-lt"/>
                          <a:cs typeface="Arial"/>
                        </a:rPr>
                        <a:t> </a:t>
                      </a:r>
                      <a:r>
                        <a:rPr lang="en-US" sz="1600" spc="45" dirty="0">
                          <a:solidFill>
                            <a:srgbClr val="2F2325"/>
                          </a:solidFill>
                          <a:latin typeface="+mn-lt"/>
                          <a:cs typeface="Arial"/>
                        </a:rPr>
                        <a:t>harmful</a:t>
                      </a:r>
                      <a:r>
                        <a:rPr lang="en-US" sz="1600" spc="-80" dirty="0">
                          <a:solidFill>
                            <a:srgbClr val="2F2325"/>
                          </a:solidFill>
                          <a:latin typeface="+mn-lt"/>
                          <a:cs typeface="Arial"/>
                        </a:rPr>
                        <a:t> </a:t>
                      </a:r>
                      <a:r>
                        <a:rPr lang="en-US" sz="1600" spc="-10" dirty="0">
                          <a:solidFill>
                            <a:srgbClr val="2F2325"/>
                          </a:solidFill>
                          <a:latin typeface="+mn-lt"/>
                          <a:cs typeface="Arial"/>
                        </a:rPr>
                        <a:t>gases</a:t>
                      </a:r>
                      <a:r>
                        <a:rPr lang="en-US" sz="1600" spc="-85" dirty="0">
                          <a:solidFill>
                            <a:srgbClr val="2F2325"/>
                          </a:solidFill>
                          <a:latin typeface="+mn-lt"/>
                          <a:cs typeface="Arial"/>
                        </a:rPr>
                        <a:t> </a:t>
                      </a:r>
                      <a:r>
                        <a:rPr lang="en-US" sz="1600" spc="10" dirty="0">
                          <a:solidFill>
                            <a:srgbClr val="2F2325"/>
                          </a:solidFill>
                          <a:latin typeface="+mn-lt"/>
                          <a:cs typeface="Arial"/>
                        </a:rPr>
                        <a:t>like  </a:t>
                      </a:r>
                      <a:r>
                        <a:rPr lang="en-US" sz="1600" spc="-250" dirty="0">
                          <a:solidFill>
                            <a:srgbClr val="2F2325"/>
                          </a:solidFill>
                          <a:latin typeface="+mn-lt"/>
                          <a:cs typeface="Arial"/>
                        </a:rPr>
                        <a:t>CO   ,  </a:t>
                      </a:r>
                      <a:r>
                        <a:rPr lang="en-US" sz="1600" spc="-80" dirty="0">
                          <a:solidFill>
                            <a:srgbClr val="2F2325"/>
                          </a:solidFill>
                          <a:latin typeface="+mn-lt"/>
                          <a:cs typeface="Arial"/>
                        </a:rPr>
                        <a:t>CH4 </a:t>
                      </a:r>
                      <a:r>
                        <a:rPr lang="en-US" sz="1600" spc="-15" dirty="0">
                          <a:solidFill>
                            <a:srgbClr val="2F2325"/>
                          </a:solidFill>
                          <a:latin typeface="+mn-lt"/>
                          <a:cs typeface="Arial"/>
                        </a:rPr>
                        <a:t>, </a:t>
                      </a:r>
                      <a:endParaRPr lang="en-US" sz="1600" spc="-155" dirty="0">
                        <a:solidFill>
                          <a:srgbClr val="2F2325"/>
                        </a:solidFill>
                        <a:latin typeface="+mn-lt"/>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155" dirty="0">
                          <a:solidFill>
                            <a:srgbClr val="2F2325"/>
                          </a:solidFill>
                          <a:latin typeface="+mn-lt"/>
                          <a:cs typeface="Arial"/>
                        </a:rPr>
                        <a:t>LPG ,</a:t>
                      </a:r>
                      <a:r>
                        <a:rPr lang="en-US" sz="1600" spc="25" dirty="0">
                          <a:solidFill>
                            <a:srgbClr val="2F2325"/>
                          </a:solidFill>
                          <a:latin typeface="+mn-lt"/>
                          <a:cs typeface="Arial"/>
                        </a:rPr>
                        <a:t> </a:t>
                      </a:r>
                      <a:r>
                        <a:rPr lang="en-US" sz="1600" spc="10" dirty="0">
                          <a:solidFill>
                            <a:srgbClr val="2F2325"/>
                          </a:solidFill>
                          <a:latin typeface="+mn-lt"/>
                          <a:cs typeface="Arial"/>
                        </a:rPr>
                        <a:t>temperature </a:t>
                      </a:r>
                      <a:r>
                        <a:rPr lang="en-US" sz="1600" spc="-15" dirty="0">
                          <a:solidFill>
                            <a:srgbClr val="2F2325"/>
                          </a:solidFill>
                          <a:latin typeface="+mn-lt"/>
                          <a:cs typeface="Arial"/>
                        </a:rPr>
                        <a:t>and</a:t>
                      </a:r>
                      <a:r>
                        <a:rPr lang="en-US" sz="1600" spc="-285" dirty="0">
                          <a:solidFill>
                            <a:srgbClr val="2F2325"/>
                          </a:solidFill>
                          <a:latin typeface="+mn-lt"/>
                          <a:cs typeface="Arial"/>
                        </a:rPr>
                        <a:t> </a:t>
                      </a:r>
                      <a:r>
                        <a:rPr lang="en-US" sz="1600" spc="25" dirty="0">
                          <a:solidFill>
                            <a:srgbClr val="2F2325"/>
                          </a:solidFill>
                          <a:latin typeface="+mn-lt"/>
                          <a:cs typeface="Arial"/>
                        </a:rPr>
                        <a:t>humidity. </a:t>
                      </a:r>
                      <a:r>
                        <a:rPr lang="en-US" sz="1600" spc="-5" dirty="0">
                          <a:solidFill>
                            <a:srgbClr val="2F2325"/>
                          </a:solidFill>
                          <a:latin typeface="+mn-lt"/>
                          <a:cs typeface="Arial"/>
                        </a:rPr>
                        <a:t>To</a:t>
                      </a:r>
                      <a:r>
                        <a:rPr lang="en-US" sz="1600" spc="-90" dirty="0">
                          <a:solidFill>
                            <a:srgbClr val="2F2325"/>
                          </a:solidFill>
                          <a:latin typeface="+mn-lt"/>
                          <a:cs typeface="Arial"/>
                        </a:rPr>
                        <a:t> </a:t>
                      </a:r>
                      <a:r>
                        <a:rPr lang="en-US" sz="1600" spc="5" dirty="0">
                          <a:solidFill>
                            <a:srgbClr val="2F2325"/>
                          </a:solidFill>
                          <a:latin typeface="+mn-lt"/>
                          <a:cs typeface="Arial"/>
                        </a:rPr>
                        <a:t>overcome</a:t>
                      </a:r>
                      <a:r>
                        <a:rPr lang="en-US" sz="1600" spc="-85" dirty="0">
                          <a:solidFill>
                            <a:srgbClr val="2F2325"/>
                          </a:solidFill>
                          <a:latin typeface="+mn-lt"/>
                          <a:cs typeface="Arial"/>
                        </a:rPr>
                        <a:t> </a:t>
                      </a:r>
                      <a:r>
                        <a:rPr lang="en-US" sz="1600" spc="20" dirty="0">
                          <a:solidFill>
                            <a:srgbClr val="2F2325"/>
                          </a:solidFill>
                          <a:latin typeface="+mn-lt"/>
                          <a:cs typeface="Arial"/>
                        </a:rPr>
                        <a:t>those</a:t>
                      </a:r>
                      <a:r>
                        <a:rPr lang="en-US" sz="1600" spc="-90" dirty="0">
                          <a:solidFill>
                            <a:srgbClr val="2F2325"/>
                          </a:solidFill>
                          <a:latin typeface="+mn-lt"/>
                          <a:cs typeface="Arial"/>
                        </a:rPr>
                        <a:t> </a:t>
                      </a:r>
                      <a:r>
                        <a:rPr lang="en-US" sz="1600" spc="-5" dirty="0">
                          <a:solidFill>
                            <a:srgbClr val="2F2325"/>
                          </a:solidFill>
                          <a:latin typeface="+mn-lt"/>
                          <a:cs typeface="Arial"/>
                        </a:rPr>
                        <a:t>hazardous</a:t>
                      </a:r>
                      <a:r>
                        <a:rPr lang="en-US" sz="1600" spc="-85" dirty="0">
                          <a:solidFill>
                            <a:srgbClr val="2F2325"/>
                          </a:solidFill>
                          <a:latin typeface="+mn-lt"/>
                          <a:cs typeface="Arial"/>
                        </a:rPr>
                        <a:t> </a:t>
                      </a:r>
                      <a:r>
                        <a:rPr lang="en-US" sz="1600" spc="15" dirty="0">
                          <a:solidFill>
                            <a:srgbClr val="2F2325"/>
                          </a:solidFill>
                          <a:latin typeface="+mn-lt"/>
                          <a:cs typeface="Arial"/>
                        </a:rPr>
                        <a:t>situation,</a:t>
                      </a:r>
                      <a:r>
                        <a:rPr lang="en-US" sz="1600" spc="-90" dirty="0">
                          <a:solidFill>
                            <a:srgbClr val="2F2325"/>
                          </a:solidFill>
                          <a:latin typeface="+mn-lt"/>
                          <a:cs typeface="Arial"/>
                        </a:rPr>
                        <a:t> </a:t>
                      </a:r>
                      <a:r>
                        <a:rPr lang="en-US" sz="1600" spc="55" dirty="0">
                          <a:solidFill>
                            <a:srgbClr val="2F2325"/>
                          </a:solidFill>
                          <a:latin typeface="+mn-lt"/>
                          <a:cs typeface="Arial"/>
                        </a:rPr>
                        <a:t>this</a:t>
                      </a:r>
                      <a:r>
                        <a:rPr lang="en-US" sz="1600" spc="-85" dirty="0">
                          <a:solidFill>
                            <a:srgbClr val="2F2325"/>
                          </a:solidFill>
                          <a:latin typeface="+mn-lt"/>
                          <a:cs typeface="Arial"/>
                        </a:rPr>
                        <a:t> </a:t>
                      </a:r>
                      <a:r>
                        <a:rPr lang="en-US" sz="1600" spc="30" dirty="0">
                          <a:solidFill>
                            <a:srgbClr val="2F2325"/>
                          </a:solidFill>
                          <a:latin typeface="+mn-lt"/>
                          <a:cs typeface="Arial"/>
                        </a:rPr>
                        <a:t>system</a:t>
                      </a:r>
                      <a:r>
                        <a:rPr lang="en-US" sz="1600" spc="-85" dirty="0">
                          <a:solidFill>
                            <a:srgbClr val="2F2325"/>
                          </a:solidFill>
                          <a:latin typeface="+mn-lt"/>
                          <a:cs typeface="Arial"/>
                        </a:rPr>
                        <a:t> </a:t>
                      </a:r>
                      <a:r>
                        <a:rPr lang="en-US" sz="1600" spc="5" dirty="0">
                          <a:solidFill>
                            <a:srgbClr val="2F2325"/>
                          </a:solidFill>
                          <a:latin typeface="+mn-lt"/>
                          <a:cs typeface="Arial"/>
                        </a:rPr>
                        <a:t>provides</a:t>
                      </a:r>
                      <a:r>
                        <a:rPr lang="en-US" sz="1600" spc="-90" dirty="0">
                          <a:solidFill>
                            <a:srgbClr val="2F2325"/>
                          </a:solidFill>
                          <a:latin typeface="+mn-lt"/>
                          <a:cs typeface="Arial"/>
                        </a:rPr>
                        <a:t> </a:t>
                      </a:r>
                      <a:r>
                        <a:rPr lang="en-US" sz="1600" spc="-20" dirty="0">
                          <a:solidFill>
                            <a:srgbClr val="2F2325"/>
                          </a:solidFill>
                          <a:latin typeface="+mn-lt"/>
                          <a:cs typeface="Arial"/>
                        </a:rPr>
                        <a:t>emergency</a:t>
                      </a:r>
                      <a:r>
                        <a:rPr lang="en-US" sz="1600" spc="-85" dirty="0">
                          <a:solidFill>
                            <a:srgbClr val="2F2325"/>
                          </a:solidFill>
                          <a:latin typeface="+mn-lt"/>
                          <a:cs typeface="Arial"/>
                        </a:rPr>
                        <a:t> </a:t>
                      </a:r>
                      <a:r>
                        <a:rPr lang="en-US" sz="1600" spc="15" dirty="0">
                          <a:solidFill>
                            <a:srgbClr val="2F2325"/>
                          </a:solidFill>
                          <a:latin typeface="+mn-lt"/>
                          <a:cs typeface="Arial"/>
                        </a:rPr>
                        <a:t>alert</a:t>
                      </a:r>
                      <a:r>
                        <a:rPr lang="en-US" sz="1600" spc="-90" dirty="0">
                          <a:solidFill>
                            <a:srgbClr val="2F2325"/>
                          </a:solidFill>
                          <a:latin typeface="+mn-lt"/>
                          <a:cs typeface="Arial"/>
                        </a:rPr>
                        <a:t> </a:t>
                      </a:r>
                      <a:r>
                        <a:rPr lang="en-US" sz="1600" spc="90" dirty="0">
                          <a:solidFill>
                            <a:srgbClr val="2F2325"/>
                          </a:solidFill>
                          <a:latin typeface="+mn-lt"/>
                          <a:cs typeface="Arial"/>
                        </a:rPr>
                        <a:t>to</a:t>
                      </a:r>
                      <a:r>
                        <a:rPr lang="en-US" sz="1600" spc="-85" dirty="0">
                          <a:solidFill>
                            <a:srgbClr val="2F2325"/>
                          </a:solidFill>
                          <a:latin typeface="+mn-lt"/>
                          <a:cs typeface="Arial"/>
                        </a:rPr>
                        <a:t> </a:t>
                      </a:r>
                      <a:r>
                        <a:rPr lang="en-US" sz="1600" spc="10" dirty="0">
                          <a:solidFill>
                            <a:srgbClr val="2F2325"/>
                          </a:solidFill>
                          <a:latin typeface="+mn-lt"/>
                          <a:cs typeface="Arial"/>
                        </a:rPr>
                        <a:t>the</a:t>
                      </a:r>
                      <a:r>
                        <a:rPr lang="en-US" sz="1600" spc="-90" dirty="0">
                          <a:solidFill>
                            <a:srgbClr val="2F2325"/>
                          </a:solidFill>
                          <a:latin typeface="+mn-lt"/>
                          <a:cs typeface="Arial"/>
                        </a:rPr>
                        <a:t> </a:t>
                      </a:r>
                      <a:r>
                        <a:rPr lang="en-US" sz="1600" spc="40" dirty="0">
                          <a:solidFill>
                            <a:srgbClr val="2F2325"/>
                          </a:solidFill>
                          <a:latin typeface="+mn-lt"/>
                          <a:cs typeface="Arial"/>
                        </a:rPr>
                        <a:t>monitoring  </a:t>
                      </a:r>
                      <a:r>
                        <a:rPr lang="en-US" sz="1600" spc="50" dirty="0">
                          <a:solidFill>
                            <a:srgbClr val="2F2325"/>
                          </a:solidFill>
                          <a:latin typeface="+mn-lt"/>
                          <a:cs typeface="Arial"/>
                        </a:rPr>
                        <a:t>station</a:t>
                      </a:r>
                      <a:r>
                        <a:rPr lang="en-US" sz="1600" spc="-100" dirty="0">
                          <a:solidFill>
                            <a:srgbClr val="2F2325"/>
                          </a:solidFill>
                          <a:latin typeface="+mn-lt"/>
                          <a:cs typeface="Arial"/>
                        </a:rPr>
                        <a:t> </a:t>
                      </a:r>
                      <a:r>
                        <a:rPr lang="en-US" sz="1600" spc="-45" dirty="0">
                          <a:solidFill>
                            <a:srgbClr val="2F2325"/>
                          </a:solidFill>
                          <a:latin typeface="+mn-lt"/>
                          <a:cs typeface="Arial"/>
                        </a:rPr>
                        <a:t>.</a:t>
                      </a:r>
                      <a:endParaRPr lang="en-US" sz="1600" dirty="0">
                        <a:latin typeface="+mn-lt"/>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mn-lt"/>
                        <a:cs typeface="Arial"/>
                      </a:endParaRPr>
                    </a:p>
                    <a:p>
                      <a:endParaRPr lang="en-IN" sz="1600" dirty="0">
                        <a:latin typeface="+mn-lt"/>
                      </a:endParaRPr>
                    </a:p>
                  </a:txBody>
                  <a:tcPr/>
                </a:tc>
                <a:tc>
                  <a:txBody>
                    <a:bodyPr/>
                    <a:lstStyle/>
                    <a:p>
                      <a:r>
                        <a:rPr lang="en-US" sz="1600" dirty="0">
                          <a:latin typeface="+mn-lt"/>
                        </a:rPr>
                        <a:t>All real time data are received from helmet to the monitoring station through Wi-Fi and can be visualized on the </a:t>
                      </a:r>
                      <a:r>
                        <a:rPr lang="en-US" sz="1600" dirty="0" err="1">
                          <a:latin typeface="+mn-lt"/>
                        </a:rPr>
                        <a:t>Thingspeak</a:t>
                      </a:r>
                      <a:r>
                        <a:rPr lang="en-US" sz="1600" dirty="0">
                          <a:latin typeface="+mn-lt"/>
                        </a:rPr>
                        <a:t> application in the form of graphical charts.</a:t>
                      </a:r>
                      <a:endParaRPr lang="en-IN" sz="1600" dirty="0">
                        <a:latin typeface="+mn-lt"/>
                      </a:endParaRPr>
                    </a:p>
                  </a:txBody>
                  <a:tcPr/>
                </a:tc>
                <a:tc>
                  <a:txBody>
                    <a:bodyPr/>
                    <a:lstStyle/>
                    <a:p>
                      <a:r>
                        <a:rPr lang="en-US" sz="1600" dirty="0">
                          <a:latin typeface="+mn-lt"/>
                        </a:rPr>
                        <a:t>The parameters measured are sent to wireless communication module by the micro- controller. The collected information is sent to long-distance monitoring </a:t>
                      </a:r>
                      <a:r>
                        <a:rPr lang="en-US" sz="1600" dirty="0" err="1">
                          <a:latin typeface="+mn-lt"/>
                        </a:rPr>
                        <a:t>centre</a:t>
                      </a:r>
                      <a:r>
                        <a:rPr lang="en-US" sz="1600" dirty="0">
                          <a:latin typeface="+mn-lt"/>
                        </a:rPr>
                        <a:t> by cable. So the reliability and long life of conventional communication system is poor.</a:t>
                      </a:r>
                      <a:endParaRPr lang="en-IN" sz="1600" dirty="0">
                        <a:latin typeface="+mn-lt"/>
                      </a:endParaRPr>
                    </a:p>
                  </a:txBody>
                  <a:tcPr/>
                </a:tc>
                <a:extLst>
                  <a:ext uri="{0D108BD9-81ED-4DB2-BD59-A6C34878D82A}">
                    <a16:rowId xmlns:a16="http://schemas.microsoft.com/office/drawing/2014/main" val="2334085431"/>
                  </a:ext>
                </a:extLst>
              </a:tr>
            </a:tbl>
          </a:graphicData>
        </a:graphic>
      </p:graphicFrame>
    </p:spTree>
    <p:extLst>
      <p:ext uri="{BB962C8B-B14F-4D97-AF65-F5344CB8AC3E}">
        <p14:creationId xmlns:p14="http://schemas.microsoft.com/office/powerpoint/2010/main" val="349598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2CDF-79E8-40C5-B393-F498FE1596F4}"/>
              </a:ext>
            </a:extLst>
          </p:cNvPr>
          <p:cNvSpPr>
            <a:spLocks noGrp="1"/>
          </p:cNvSpPr>
          <p:nvPr>
            <p:ph type="title"/>
          </p:nvPr>
        </p:nvSpPr>
        <p:spPr>
          <a:xfrm>
            <a:off x="1066800" y="642594"/>
            <a:ext cx="10058400" cy="491939"/>
          </a:xfrm>
        </p:spPr>
        <p:txBody>
          <a:bodyPr>
            <a:normAutofit fontScale="90000"/>
          </a:bodyPr>
          <a:lstStyle/>
          <a:p>
            <a:r>
              <a:rPr lang="en-US" dirty="0"/>
              <a:t>Literature Review (Contd.)</a:t>
            </a:r>
            <a:endParaRPr lang="en-IN" dirty="0"/>
          </a:p>
        </p:txBody>
      </p:sp>
      <p:graphicFrame>
        <p:nvGraphicFramePr>
          <p:cNvPr id="4" name="Table 5">
            <a:extLst>
              <a:ext uri="{FF2B5EF4-FFF2-40B4-BE49-F238E27FC236}">
                <a16:creationId xmlns:a16="http://schemas.microsoft.com/office/drawing/2014/main" id="{25E002AF-38C5-4AB4-AC2C-4296C5CCA401}"/>
              </a:ext>
            </a:extLst>
          </p:cNvPr>
          <p:cNvGraphicFramePr>
            <a:graphicFrameLocks noGrp="1"/>
          </p:cNvGraphicFramePr>
          <p:nvPr>
            <p:ph idx="1"/>
            <p:extLst>
              <p:ext uri="{D42A27DB-BD31-4B8C-83A1-F6EECF244321}">
                <p14:modId xmlns:p14="http://schemas.microsoft.com/office/powerpoint/2010/main" val="1221379325"/>
              </p:ext>
            </p:extLst>
          </p:nvPr>
        </p:nvGraphicFramePr>
        <p:xfrm>
          <a:off x="687754" y="1253067"/>
          <a:ext cx="10776113" cy="4805989"/>
        </p:xfrm>
        <a:graphic>
          <a:graphicData uri="http://schemas.openxmlformats.org/drawingml/2006/table">
            <a:tbl>
              <a:tblPr firstRow="1" bandRow="1">
                <a:tableStyleId>{5940675A-B579-460E-94D1-54222C63F5DA}</a:tableStyleId>
              </a:tblPr>
              <a:tblGrid>
                <a:gridCol w="1336431">
                  <a:extLst>
                    <a:ext uri="{9D8B030D-6E8A-4147-A177-3AD203B41FA5}">
                      <a16:colId xmlns:a16="http://schemas.microsoft.com/office/drawing/2014/main" val="677658612"/>
                    </a:ext>
                  </a:extLst>
                </a:gridCol>
                <a:gridCol w="1269348">
                  <a:extLst>
                    <a:ext uri="{9D8B030D-6E8A-4147-A177-3AD203B41FA5}">
                      <a16:colId xmlns:a16="http://schemas.microsoft.com/office/drawing/2014/main" val="3431962202"/>
                    </a:ext>
                  </a:extLst>
                </a:gridCol>
                <a:gridCol w="1964267">
                  <a:extLst>
                    <a:ext uri="{9D8B030D-6E8A-4147-A177-3AD203B41FA5}">
                      <a16:colId xmlns:a16="http://schemas.microsoft.com/office/drawing/2014/main" val="3449192139"/>
                    </a:ext>
                  </a:extLst>
                </a:gridCol>
                <a:gridCol w="2345267">
                  <a:extLst>
                    <a:ext uri="{9D8B030D-6E8A-4147-A177-3AD203B41FA5}">
                      <a16:colId xmlns:a16="http://schemas.microsoft.com/office/drawing/2014/main" val="2099306487"/>
                    </a:ext>
                  </a:extLst>
                </a:gridCol>
                <a:gridCol w="1735666">
                  <a:extLst>
                    <a:ext uri="{9D8B030D-6E8A-4147-A177-3AD203B41FA5}">
                      <a16:colId xmlns:a16="http://schemas.microsoft.com/office/drawing/2014/main" val="3740341295"/>
                    </a:ext>
                  </a:extLst>
                </a:gridCol>
                <a:gridCol w="2125134">
                  <a:extLst>
                    <a:ext uri="{9D8B030D-6E8A-4147-A177-3AD203B41FA5}">
                      <a16:colId xmlns:a16="http://schemas.microsoft.com/office/drawing/2014/main" val="3144660971"/>
                    </a:ext>
                  </a:extLst>
                </a:gridCol>
              </a:tblGrid>
              <a:tr h="651933">
                <a:tc>
                  <a:txBody>
                    <a:bodyPr/>
                    <a:lstStyle/>
                    <a:p>
                      <a:pPr algn="ctr"/>
                      <a:r>
                        <a:rPr lang="en-US" sz="1800" dirty="0"/>
                        <a:t>YEAR / JOURNAL NAME</a:t>
                      </a:r>
                      <a:endParaRPr lang="en-IN" sz="1800"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DESCRIPTION</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640696114"/>
                  </a:ext>
                </a:extLst>
              </a:tr>
              <a:tr h="3891589">
                <a:tc>
                  <a:txBody>
                    <a:bodyPr/>
                    <a:lstStyle/>
                    <a:p>
                      <a:r>
                        <a:rPr lang="en-US" sz="1600" dirty="0"/>
                        <a:t>2017</a:t>
                      </a:r>
                    </a:p>
                    <a:p>
                      <a:r>
                        <a:rPr lang="en-US" sz="1600" dirty="0" err="1"/>
                        <a:t>Interanational</a:t>
                      </a:r>
                      <a:r>
                        <a:rPr lang="en-US" sz="1600" dirty="0"/>
                        <a:t> Journal  of Advance Research in Science and Engineering</a:t>
                      </a:r>
                      <a:endParaRPr lang="en-IN" sz="1600" dirty="0"/>
                    </a:p>
                  </a:txBody>
                  <a:tcPr/>
                </a:tc>
                <a:tc>
                  <a:txBody>
                    <a:bodyPr/>
                    <a:lstStyle/>
                    <a:p>
                      <a:pPr algn="ctr"/>
                      <a:r>
                        <a:rPr lang="en-IN" sz="1600" dirty="0"/>
                        <a:t>ZIGBEE BASED INTELLIGENT HELMET FOR COAL MINERS</a:t>
                      </a:r>
                      <a:endParaRPr lang="en-IN" sz="1600" dirty="0">
                        <a:latin typeface="+mj-lt"/>
                      </a:endParaRPr>
                    </a:p>
                  </a:txBody>
                  <a:tcPr/>
                </a:tc>
                <a:tc>
                  <a:txBody>
                    <a:bodyPr/>
                    <a:lstStyle/>
                    <a:p>
                      <a:r>
                        <a:rPr lang="en-IN" sz="1600" dirty="0" err="1"/>
                        <a:t>Pulishetty</a:t>
                      </a:r>
                      <a:r>
                        <a:rPr lang="en-IN" sz="1600" dirty="0"/>
                        <a:t> Prasad, </a:t>
                      </a:r>
                      <a:r>
                        <a:rPr lang="en-IN" sz="1600" dirty="0" err="1"/>
                        <a:t>Dr.K</a:t>
                      </a:r>
                      <a:r>
                        <a:rPr lang="en-IN" sz="1600" dirty="0"/>
                        <a:t>. </a:t>
                      </a:r>
                      <a:r>
                        <a:rPr lang="en-IN" sz="1600" dirty="0" err="1"/>
                        <a:t>Hemachandran</a:t>
                      </a:r>
                      <a:r>
                        <a:rPr lang="en-IN" sz="1600" dirty="0"/>
                        <a:t>, </a:t>
                      </a:r>
                      <a:r>
                        <a:rPr lang="en-IN" sz="1600" dirty="0" err="1"/>
                        <a:t>H.Raghupathi</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The system Is a value powerful ZigBee-primarily based wireless mine supervising system. It finds out actual-time surveillance with early-warning intelligence on temperature, leakage of gas in mining place, and alerting the control station the usage of wireless </a:t>
                      </a:r>
                      <a:r>
                        <a:rPr lang="en-US" sz="1600" dirty="0" err="1">
                          <a:latin typeface="+mn-lt"/>
                        </a:rPr>
                        <a:t>zigbee</a:t>
                      </a:r>
                      <a:r>
                        <a:rPr lang="en-US" sz="1600" dirty="0">
                          <a:latin typeface="+mn-lt"/>
                        </a:rPr>
                        <a:t> technology.</a:t>
                      </a:r>
                      <a:endParaRPr lang="en-US" sz="1600" dirty="0">
                        <a:latin typeface="+mn-lt"/>
                        <a:cs typeface="Arial"/>
                      </a:endParaRPr>
                    </a:p>
                    <a:p>
                      <a:endParaRPr lang="en-IN" dirty="0"/>
                    </a:p>
                  </a:txBody>
                  <a:tcPr/>
                </a:tc>
                <a:tc>
                  <a:txBody>
                    <a:bodyPr/>
                    <a:lstStyle/>
                    <a:p>
                      <a:r>
                        <a:rPr lang="en-US" sz="1600" dirty="0"/>
                        <a:t>Unlike Bluetooth or wireless USB gadgets, ZigBee devices have the capability to shape a mesh community among nodes. This technique allows the quick range of an person node to be accelerated and improved, covering a far larger region. </a:t>
                      </a:r>
                      <a:endParaRPr lang="en-IN" sz="1600" dirty="0"/>
                    </a:p>
                  </a:txBody>
                  <a:tcPr/>
                </a:tc>
                <a:tc>
                  <a:txBody>
                    <a:bodyPr/>
                    <a:lstStyle/>
                    <a:p>
                      <a:r>
                        <a:rPr lang="en-US" sz="1600" dirty="0"/>
                        <a:t>This system devises a smart helmet using Zigbee technology for monitoring the emission of hazardous gases, abnormal temperature conditions, humidity levels etc. This system ensures safety for workers at the mining area but this helmet is not purposely provided for the safety of the workers. </a:t>
                      </a:r>
                      <a:endParaRPr lang="en-IN" sz="1600" dirty="0"/>
                    </a:p>
                  </a:txBody>
                  <a:tcPr/>
                </a:tc>
                <a:extLst>
                  <a:ext uri="{0D108BD9-81ED-4DB2-BD59-A6C34878D82A}">
                    <a16:rowId xmlns:a16="http://schemas.microsoft.com/office/drawing/2014/main" val="2334085431"/>
                  </a:ext>
                </a:extLst>
              </a:tr>
            </a:tbl>
          </a:graphicData>
        </a:graphic>
      </p:graphicFrame>
    </p:spTree>
    <p:extLst>
      <p:ext uri="{BB962C8B-B14F-4D97-AF65-F5344CB8AC3E}">
        <p14:creationId xmlns:p14="http://schemas.microsoft.com/office/powerpoint/2010/main" val="383439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2CDF-79E8-40C5-B393-F498FE1596F4}"/>
              </a:ext>
            </a:extLst>
          </p:cNvPr>
          <p:cNvSpPr>
            <a:spLocks noGrp="1"/>
          </p:cNvSpPr>
          <p:nvPr>
            <p:ph type="title"/>
          </p:nvPr>
        </p:nvSpPr>
        <p:spPr>
          <a:xfrm>
            <a:off x="1066800" y="642594"/>
            <a:ext cx="10058400" cy="491939"/>
          </a:xfrm>
        </p:spPr>
        <p:txBody>
          <a:bodyPr>
            <a:normAutofit fontScale="90000"/>
          </a:bodyPr>
          <a:lstStyle/>
          <a:p>
            <a:r>
              <a:rPr lang="en-US" dirty="0"/>
              <a:t>Literature Review (Contd.)</a:t>
            </a:r>
            <a:endParaRPr lang="en-IN" dirty="0"/>
          </a:p>
        </p:txBody>
      </p:sp>
      <p:graphicFrame>
        <p:nvGraphicFramePr>
          <p:cNvPr id="4" name="Table 5">
            <a:extLst>
              <a:ext uri="{FF2B5EF4-FFF2-40B4-BE49-F238E27FC236}">
                <a16:creationId xmlns:a16="http://schemas.microsoft.com/office/drawing/2014/main" id="{25E002AF-38C5-4AB4-AC2C-4296C5CCA401}"/>
              </a:ext>
            </a:extLst>
          </p:cNvPr>
          <p:cNvGraphicFramePr>
            <a:graphicFrameLocks noGrp="1"/>
          </p:cNvGraphicFramePr>
          <p:nvPr>
            <p:ph idx="1"/>
            <p:extLst>
              <p:ext uri="{D42A27DB-BD31-4B8C-83A1-F6EECF244321}">
                <p14:modId xmlns:p14="http://schemas.microsoft.com/office/powerpoint/2010/main" val="2042173690"/>
              </p:ext>
            </p:extLst>
          </p:nvPr>
        </p:nvGraphicFramePr>
        <p:xfrm>
          <a:off x="719667" y="1253067"/>
          <a:ext cx="10744200" cy="4805989"/>
        </p:xfrm>
        <a:graphic>
          <a:graphicData uri="http://schemas.openxmlformats.org/drawingml/2006/table">
            <a:tbl>
              <a:tblPr firstRow="1" bandRow="1">
                <a:tableStyleId>{5940675A-B579-460E-94D1-54222C63F5DA}</a:tableStyleId>
              </a:tblPr>
              <a:tblGrid>
                <a:gridCol w="1281071">
                  <a:extLst>
                    <a:ext uri="{9D8B030D-6E8A-4147-A177-3AD203B41FA5}">
                      <a16:colId xmlns:a16="http://schemas.microsoft.com/office/drawing/2014/main" val="677658612"/>
                    </a:ext>
                  </a:extLst>
                </a:gridCol>
                <a:gridCol w="1292795">
                  <a:extLst>
                    <a:ext uri="{9D8B030D-6E8A-4147-A177-3AD203B41FA5}">
                      <a16:colId xmlns:a16="http://schemas.microsoft.com/office/drawing/2014/main" val="3431962202"/>
                    </a:ext>
                  </a:extLst>
                </a:gridCol>
                <a:gridCol w="1964267">
                  <a:extLst>
                    <a:ext uri="{9D8B030D-6E8A-4147-A177-3AD203B41FA5}">
                      <a16:colId xmlns:a16="http://schemas.microsoft.com/office/drawing/2014/main" val="3449192139"/>
                    </a:ext>
                  </a:extLst>
                </a:gridCol>
                <a:gridCol w="2345267">
                  <a:extLst>
                    <a:ext uri="{9D8B030D-6E8A-4147-A177-3AD203B41FA5}">
                      <a16:colId xmlns:a16="http://schemas.microsoft.com/office/drawing/2014/main" val="2099306487"/>
                    </a:ext>
                  </a:extLst>
                </a:gridCol>
                <a:gridCol w="1735666">
                  <a:extLst>
                    <a:ext uri="{9D8B030D-6E8A-4147-A177-3AD203B41FA5}">
                      <a16:colId xmlns:a16="http://schemas.microsoft.com/office/drawing/2014/main" val="3740341295"/>
                    </a:ext>
                  </a:extLst>
                </a:gridCol>
                <a:gridCol w="2125134">
                  <a:extLst>
                    <a:ext uri="{9D8B030D-6E8A-4147-A177-3AD203B41FA5}">
                      <a16:colId xmlns:a16="http://schemas.microsoft.com/office/drawing/2014/main" val="3144660971"/>
                    </a:ext>
                  </a:extLst>
                </a:gridCol>
              </a:tblGrid>
              <a:tr h="651933">
                <a:tc>
                  <a:txBody>
                    <a:bodyPr/>
                    <a:lstStyle/>
                    <a:p>
                      <a:pPr algn="ctr"/>
                      <a:r>
                        <a:rPr lang="en-US" sz="1800" dirty="0"/>
                        <a:t>YEAR / JOURNAL NAME</a:t>
                      </a:r>
                      <a:endParaRPr lang="en-IN" sz="1800"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DESCRIPTION</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640696114"/>
                  </a:ext>
                </a:extLst>
              </a:tr>
              <a:tr h="3891589">
                <a:tc>
                  <a:txBody>
                    <a:bodyPr/>
                    <a:lstStyle/>
                    <a:p>
                      <a:r>
                        <a:rPr lang="en-US" sz="1600" dirty="0"/>
                        <a:t>2018</a:t>
                      </a:r>
                    </a:p>
                    <a:p>
                      <a:r>
                        <a:rPr lang="en-US" sz="1600" dirty="0"/>
                        <a:t>International Journal of Engineering Research in Computer Science and Engineering (IJERCSE)</a:t>
                      </a:r>
                      <a:endParaRPr lang="en-IN" sz="1600" dirty="0"/>
                    </a:p>
                  </a:txBody>
                  <a:tcPr/>
                </a:tc>
                <a:tc>
                  <a:txBody>
                    <a:bodyPr/>
                    <a:lstStyle/>
                    <a:p>
                      <a:pPr algn="ctr"/>
                      <a:r>
                        <a:rPr lang="en-US" sz="1600" dirty="0"/>
                        <a:t>‘SIRASTRANA’</a:t>
                      </a:r>
                    </a:p>
                    <a:p>
                      <a:pPr algn="ctr"/>
                      <a:r>
                        <a:rPr lang="en-US" sz="1600" dirty="0"/>
                        <a:t>A Smart Helmet for Air Quality and Hazardous Event Detection for the Mining Industry </a:t>
                      </a:r>
                      <a:endParaRPr lang="en-IN" sz="1600" dirty="0">
                        <a:latin typeface="+mj-lt"/>
                      </a:endParaRPr>
                    </a:p>
                  </a:txBody>
                  <a:tcPr/>
                </a:tc>
                <a:tc>
                  <a:txBody>
                    <a:bodyPr/>
                    <a:lstStyle/>
                    <a:p>
                      <a:r>
                        <a:rPr lang="en-IN" sz="1600" dirty="0"/>
                        <a:t>Raghavendra Rao B,  Karthik NS, NA </a:t>
                      </a:r>
                      <a:r>
                        <a:rPr lang="en-IN" sz="1600" dirty="0" err="1"/>
                        <a:t>Poojitha</a:t>
                      </a:r>
                      <a:r>
                        <a:rPr lang="en-IN" sz="1600" dirty="0"/>
                        <a:t>,  </a:t>
                      </a:r>
                      <a:r>
                        <a:rPr lang="en-IN" sz="1600" dirty="0" err="1"/>
                        <a:t>Divya</a:t>
                      </a:r>
                      <a:r>
                        <a:rPr lang="en-IN" sz="1600" dirty="0"/>
                        <a:t> L, Nandini N</a:t>
                      </a:r>
                    </a:p>
                  </a:txBody>
                  <a:tcPr/>
                </a:tc>
                <a:tc>
                  <a:txBody>
                    <a:bodyPr/>
                    <a:lstStyle/>
                    <a:p>
                      <a:r>
                        <a:rPr lang="en-US" sz="1600" dirty="0"/>
                        <a:t>In the proposed system the accelerometer detects miners when they get struck by an object against the head with a force exceeding a value of 1000 on the HIC (Head Injury Criteria). </a:t>
                      </a:r>
                      <a:endParaRPr lang="en-IN" sz="1600" dirty="0"/>
                    </a:p>
                  </a:txBody>
                  <a:tcPr/>
                </a:tc>
                <a:tc>
                  <a:txBody>
                    <a:bodyPr/>
                    <a:lstStyle/>
                    <a:p>
                      <a:r>
                        <a:rPr lang="en-US" sz="1600" dirty="0"/>
                        <a:t>This system consists of a special feature -Helmet Removal Sensor it alerts when the worker has removed the helmet during working hours.</a:t>
                      </a:r>
                      <a:endParaRPr lang="en-IN" sz="1600" dirty="0"/>
                    </a:p>
                  </a:txBody>
                  <a:tcPr/>
                </a:tc>
                <a:tc>
                  <a:txBody>
                    <a:bodyPr/>
                    <a:lstStyle/>
                    <a:p>
                      <a:r>
                        <a:rPr lang="en-US" sz="1600" dirty="0"/>
                        <a:t>This system</a:t>
                      </a:r>
                      <a:r>
                        <a:rPr lang="en-US" sz="1600" b="1" dirty="0"/>
                        <a:t> only </a:t>
                      </a:r>
                      <a:r>
                        <a:rPr lang="en-US" sz="1600" dirty="0"/>
                        <a:t>concentrates on protecting the miner’s head against potential hazardous bumps. But it does not provide any safety measures to overcome in case of any emergency conditions. </a:t>
                      </a:r>
                      <a:endParaRPr lang="en-IN" sz="1600" dirty="0"/>
                    </a:p>
                  </a:txBody>
                  <a:tcPr/>
                </a:tc>
                <a:extLst>
                  <a:ext uri="{0D108BD9-81ED-4DB2-BD59-A6C34878D82A}">
                    <a16:rowId xmlns:a16="http://schemas.microsoft.com/office/drawing/2014/main" val="2334085431"/>
                  </a:ext>
                </a:extLst>
              </a:tr>
            </a:tbl>
          </a:graphicData>
        </a:graphic>
      </p:graphicFrame>
    </p:spTree>
    <p:extLst>
      <p:ext uri="{BB962C8B-B14F-4D97-AF65-F5344CB8AC3E}">
        <p14:creationId xmlns:p14="http://schemas.microsoft.com/office/powerpoint/2010/main" val="307647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2CDF-79E8-40C5-B393-F498FE1596F4}"/>
              </a:ext>
            </a:extLst>
          </p:cNvPr>
          <p:cNvSpPr>
            <a:spLocks noGrp="1"/>
          </p:cNvSpPr>
          <p:nvPr>
            <p:ph type="title"/>
          </p:nvPr>
        </p:nvSpPr>
        <p:spPr>
          <a:xfrm>
            <a:off x="1066800" y="457200"/>
            <a:ext cx="10058400" cy="711200"/>
          </a:xfrm>
        </p:spPr>
        <p:txBody>
          <a:bodyPr>
            <a:normAutofit fontScale="90000"/>
          </a:bodyPr>
          <a:lstStyle/>
          <a:p>
            <a:r>
              <a:rPr lang="en-US" dirty="0"/>
              <a:t>Literature Review(Contd.)</a:t>
            </a:r>
            <a:endParaRPr lang="en-IN" dirty="0"/>
          </a:p>
        </p:txBody>
      </p:sp>
      <p:graphicFrame>
        <p:nvGraphicFramePr>
          <p:cNvPr id="4" name="Table 5">
            <a:extLst>
              <a:ext uri="{FF2B5EF4-FFF2-40B4-BE49-F238E27FC236}">
                <a16:creationId xmlns:a16="http://schemas.microsoft.com/office/drawing/2014/main" id="{25E002AF-38C5-4AB4-AC2C-4296C5CCA401}"/>
              </a:ext>
            </a:extLst>
          </p:cNvPr>
          <p:cNvGraphicFramePr>
            <a:graphicFrameLocks noGrp="1"/>
          </p:cNvGraphicFramePr>
          <p:nvPr>
            <p:ph idx="1"/>
            <p:extLst>
              <p:ext uri="{D42A27DB-BD31-4B8C-83A1-F6EECF244321}">
                <p14:modId xmlns:p14="http://schemas.microsoft.com/office/powerpoint/2010/main" val="1714215400"/>
              </p:ext>
            </p:extLst>
          </p:nvPr>
        </p:nvGraphicFramePr>
        <p:xfrm>
          <a:off x="719667" y="1253067"/>
          <a:ext cx="10744200" cy="4805989"/>
        </p:xfrm>
        <a:graphic>
          <a:graphicData uri="http://schemas.openxmlformats.org/drawingml/2006/table">
            <a:tbl>
              <a:tblPr firstRow="1" bandRow="1">
                <a:tableStyleId>{5940675A-B579-460E-94D1-54222C63F5DA}</a:tableStyleId>
              </a:tblPr>
              <a:tblGrid>
                <a:gridCol w="1335779">
                  <a:extLst>
                    <a:ext uri="{9D8B030D-6E8A-4147-A177-3AD203B41FA5}">
                      <a16:colId xmlns:a16="http://schemas.microsoft.com/office/drawing/2014/main" val="677658612"/>
                    </a:ext>
                  </a:extLst>
                </a:gridCol>
                <a:gridCol w="1238087">
                  <a:extLst>
                    <a:ext uri="{9D8B030D-6E8A-4147-A177-3AD203B41FA5}">
                      <a16:colId xmlns:a16="http://schemas.microsoft.com/office/drawing/2014/main" val="3431962202"/>
                    </a:ext>
                  </a:extLst>
                </a:gridCol>
                <a:gridCol w="1964267">
                  <a:extLst>
                    <a:ext uri="{9D8B030D-6E8A-4147-A177-3AD203B41FA5}">
                      <a16:colId xmlns:a16="http://schemas.microsoft.com/office/drawing/2014/main" val="3449192139"/>
                    </a:ext>
                  </a:extLst>
                </a:gridCol>
                <a:gridCol w="2345267">
                  <a:extLst>
                    <a:ext uri="{9D8B030D-6E8A-4147-A177-3AD203B41FA5}">
                      <a16:colId xmlns:a16="http://schemas.microsoft.com/office/drawing/2014/main" val="2099306487"/>
                    </a:ext>
                  </a:extLst>
                </a:gridCol>
                <a:gridCol w="1735666">
                  <a:extLst>
                    <a:ext uri="{9D8B030D-6E8A-4147-A177-3AD203B41FA5}">
                      <a16:colId xmlns:a16="http://schemas.microsoft.com/office/drawing/2014/main" val="3740341295"/>
                    </a:ext>
                  </a:extLst>
                </a:gridCol>
                <a:gridCol w="2125134">
                  <a:extLst>
                    <a:ext uri="{9D8B030D-6E8A-4147-A177-3AD203B41FA5}">
                      <a16:colId xmlns:a16="http://schemas.microsoft.com/office/drawing/2014/main" val="3144660971"/>
                    </a:ext>
                  </a:extLst>
                </a:gridCol>
              </a:tblGrid>
              <a:tr h="651933">
                <a:tc>
                  <a:txBody>
                    <a:bodyPr/>
                    <a:lstStyle/>
                    <a:p>
                      <a:pPr algn="ctr"/>
                      <a:r>
                        <a:rPr lang="en-US" sz="1800" dirty="0"/>
                        <a:t>YEAR/ JOURNAL NAME</a:t>
                      </a:r>
                      <a:endParaRPr lang="en-IN" sz="1800"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DESCRIPTION</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640696114"/>
                  </a:ext>
                </a:extLst>
              </a:tr>
              <a:tr h="3891589">
                <a:tc>
                  <a:txBody>
                    <a:bodyPr/>
                    <a:lstStyle/>
                    <a:p>
                      <a:r>
                        <a:rPr lang="en-US" sz="1600" dirty="0"/>
                        <a:t>2017</a:t>
                      </a:r>
                    </a:p>
                    <a:p>
                      <a:r>
                        <a:rPr lang="en-US" sz="1600" dirty="0"/>
                        <a:t>International Journal of Advanced Research in Computer and </a:t>
                      </a:r>
                      <a:r>
                        <a:rPr lang="en-US" sz="1400" dirty="0"/>
                        <a:t>Communication</a:t>
                      </a:r>
                      <a:r>
                        <a:rPr lang="en-US" sz="1600" dirty="0"/>
                        <a:t> Engineering</a:t>
                      </a:r>
                      <a:endParaRPr lang="en-IN" sz="1600" dirty="0"/>
                    </a:p>
                  </a:txBody>
                  <a:tcPr/>
                </a:tc>
                <a:tc>
                  <a:txBody>
                    <a:bodyPr/>
                    <a:lstStyle/>
                    <a:p>
                      <a:pPr algn="ctr"/>
                      <a:r>
                        <a:rPr lang="en-US" sz="1600" dirty="0"/>
                        <a:t>A SMART HELMET FOR </a:t>
                      </a:r>
                      <a:r>
                        <a:rPr lang="en-US" sz="1400" dirty="0"/>
                        <a:t>IMPROVING </a:t>
                      </a:r>
                      <a:r>
                        <a:rPr lang="en-US" sz="1600" dirty="0"/>
                        <a:t>SAFETY IN MINING INDUSTRY</a:t>
                      </a:r>
                      <a:endParaRPr lang="en-IN" sz="1600" dirty="0">
                        <a:latin typeface="+mj-lt"/>
                      </a:endParaRPr>
                    </a:p>
                  </a:txBody>
                  <a:tcPr/>
                </a:tc>
                <a:tc>
                  <a:txBody>
                    <a:bodyPr/>
                    <a:lstStyle/>
                    <a:p>
                      <a:r>
                        <a:rPr lang="en-IN" sz="1200" dirty="0" err="1"/>
                        <a:t>Mrs.A.DHANALAKSHMI</a:t>
                      </a:r>
                      <a:r>
                        <a:rPr lang="en-IN" sz="1200" dirty="0"/>
                        <a:t>, P.LATHAPRIYA, K.DIVYA.</a:t>
                      </a:r>
                    </a:p>
                  </a:txBody>
                  <a:tcPr/>
                </a:tc>
                <a:tc>
                  <a:txBody>
                    <a:bodyPr/>
                    <a:lstStyle/>
                    <a:p>
                      <a:r>
                        <a:rPr lang="en-US" dirty="0"/>
                        <a:t>In event of poisonous gas detection the helmet opening gets closed and the oxygen supply is provided within the helmet for the miners by the </a:t>
                      </a:r>
                      <a:r>
                        <a:rPr lang="en-US" dirty="0">
                          <a:latin typeface="Times New Roman" panose="02020603050405020304" pitchFamily="18" charset="0"/>
                          <a:cs typeface="Times New Roman" panose="02020603050405020304" pitchFamily="18" charset="0"/>
                        </a:rPr>
                        <a:t>opening</a:t>
                      </a:r>
                      <a:r>
                        <a:rPr lang="en-US" dirty="0"/>
                        <a:t> of solenoid valve of the oxygen cylinder.</a:t>
                      </a:r>
                      <a:endParaRPr lang="en-IN" dirty="0"/>
                    </a:p>
                  </a:txBody>
                  <a:tcPr/>
                </a:tc>
                <a:tc>
                  <a:txBody>
                    <a:bodyPr/>
                    <a:lstStyle/>
                    <a:p>
                      <a:r>
                        <a:rPr lang="en-US" sz="1600" dirty="0"/>
                        <a:t>This project aims at designing a smart helmet for hazardous event detection, monitoring and  providing oxygen supplements to avoid the inhalation of poisonous gases</a:t>
                      </a:r>
                      <a:endParaRPr lang="en-IN" sz="1600" dirty="0"/>
                    </a:p>
                  </a:txBody>
                  <a:tcPr/>
                </a:tc>
                <a:tc>
                  <a:txBody>
                    <a:bodyPr/>
                    <a:lstStyle/>
                    <a:p>
                      <a:r>
                        <a:rPr lang="en-US" sz="1600" dirty="0"/>
                        <a:t>The helmet is too heavy since it contains oxygen cylinders which is uncomfortable to work with. The miners tend to remove the helmet off their head.</a:t>
                      </a:r>
                      <a:endParaRPr lang="en-IN" sz="1600" dirty="0"/>
                    </a:p>
                  </a:txBody>
                  <a:tcPr/>
                </a:tc>
                <a:extLst>
                  <a:ext uri="{0D108BD9-81ED-4DB2-BD59-A6C34878D82A}">
                    <a16:rowId xmlns:a16="http://schemas.microsoft.com/office/drawing/2014/main" val="2334085431"/>
                  </a:ext>
                </a:extLst>
              </a:tr>
            </a:tbl>
          </a:graphicData>
        </a:graphic>
      </p:graphicFrame>
    </p:spTree>
    <p:extLst>
      <p:ext uri="{BB962C8B-B14F-4D97-AF65-F5344CB8AC3E}">
        <p14:creationId xmlns:p14="http://schemas.microsoft.com/office/powerpoint/2010/main" val="4273961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2CDF-79E8-40C5-B393-F498FE1596F4}"/>
              </a:ext>
            </a:extLst>
          </p:cNvPr>
          <p:cNvSpPr>
            <a:spLocks noGrp="1"/>
          </p:cNvSpPr>
          <p:nvPr>
            <p:ph type="title"/>
          </p:nvPr>
        </p:nvSpPr>
        <p:spPr>
          <a:xfrm>
            <a:off x="1066800" y="558800"/>
            <a:ext cx="10058400" cy="694267"/>
          </a:xfrm>
        </p:spPr>
        <p:txBody>
          <a:bodyPr>
            <a:normAutofit fontScale="90000"/>
          </a:bodyPr>
          <a:lstStyle/>
          <a:p>
            <a:r>
              <a:rPr lang="en-US" dirty="0"/>
              <a:t>Literature Review(Contd.)</a:t>
            </a:r>
            <a:endParaRPr lang="en-IN" dirty="0"/>
          </a:p>
        </p:txBody>
      </p:sp>
      <p:graphicFrame>
        <p:nvGraphicFramePr>
          <p:cNvPr id="4" name="Table 5">
            <a:extLst>
              <a:ext uri="{FF2B5EF4-FFF2-40B4-BE49-F238E27FC236}">
                <a16:creationId xmlns:a16="http://schemas.microsoft.com/office/drawing/2014/main" id="{25E002AF-38C5-4AB4-AC2C-4296C5CCA401}"/>
              </a:ext>
            </a:extLst>
          </p:cNvPr>
          <p:cNvGraphicFramePr>
            <a:graphicFrameLocks noGrp="1"/>
          </p:cNvGraphicFramePr>
          <p:nvPr>
            <p:ph idx="1"/>
            <p:extLst>
              <p:ext uri="{D42A27DB-BD31-4B8C-83A1-F6EECF244321}">
                <p14:modId xmlns:p14="http://schemas.microsoft.com/office/powerpoint/2010/main" val="310813381"/>
              </p:ext>
            </p:extLst>
          </p:nvPr>
        </p:nvGraphicFramePr>
        <p:xfrm>
          <a:off x="719667" y="1253067"/>
          <a:ext cx="10744200" cy="4805989"/>
        </p:xfrm>
        <a:graphic>
          <a:graphicData uri="http://schemas.openxmlformats.org/drawingml/2006/table">
            <a:tbl>
              <a:tblPr firstRow="1" bandRow="1">
                <a:tableStyleId>{5940675A-B579-460E-94D1-54222C63F5DA}</a:tableStyleId>
              </a:tblPr>
              <a:tblGrid>
                <a:gridCol w="1234179">
                  <a:extLst>
                    <a:ext uri="{9D8B030D-6E8A-4147-A177-3AD203B41FA5}">
                      <a16:colId xmlns:a16="http://schemas.microsoft.com/office/drawing/2014/main" val="677658612"/>
                    </a:ext>
                  </a:extLst>
                </a:gridCol>
                <a:gridCol w="1339687">
                  <a:extLst>
                    <a:ext uri="{9D8B030D-6E8A-4147-A177-3AD203B41FA5}">
                      <a16:colId xmlns:a16="http://schemas.microsoft.com/office/drawing/2014/main" val="3431962202"/>
                    </a:ext>
                  </a:extLst>
                </a:gridCol>
                <a:gridCol w="1964267">
                  <a:extLst>
                    <a:ext uri="{9D8B030D-6E8A-4147-A177-3AD203B41FA5}">
                      <a16:colId xmlns:a16="http://schemas.microsoft.com/office/drawing/2014/main" val="3449192139"/>
                    </a:ext>
                  </a:extLst>
                </a:gridCol>
                <a:gridCol w="2345267">
                  <a:extLst>
                    <a:ext uri="{9D8B030D-6E8A-4147-A177-3AD203B41FA5}">
                      <a16:colId xmlns:a16="http://schemas.microsoft.com/office/drawing/2014/main" val="2099306487"/>
                    </a:ext>
                  </a:extLst>
                </a:gridCol>
                <a:gridCol w="1735666">
                  <a:extLst>
                    <a:ext uri="{9D8B030D-6E8A-4147-A177-3AD203B41FA5}">
                      <a16:colId xmlns:a16="http://schemas.microsoft.com/office/drawing/2014/main" val="3740341295"/>
                    </a:ext>
                  </a:extLst>
                </a:gridCol>
                <a:gridCol w="2125134">
                  <a:extLst>
                    <a:ext uri="{9D8B030D-6E8A-4147-A177-3AD203B41FA5}">
                      <a16:colId xmlns:a16="http://schemas.microsoft.com/office/drawing/2014/main" val="3144660971"/>
                    </a:ext>
                  </a:extLst>
                </a:gridCol>
              </a:tblGrid>
              <a:tr h="651933">
                <a:tc>
                  <a:txBody>
                    <a:bodyPr/>
                    <a:lstStyle/>
                    <a:p>
                      <a:pPr algn="ctr"/>
                      <a:r>
                        <a:rPr lang="en-US" sz="1800" dirty="0"/>
                        <a:t>YEAR/ JOURNAL NAME</a:t>
                      </a:r>
                      <a:endParaRPr lang="en-IN" sz="1800"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DESCRIPTION</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640696114"/>
                  </a:ext>
                </a:extLst>
              </a:tr>
              <a:tr h="3891589">
                <a:tc>
                  <a:txBody>
                    <a:bodyPr/>
                    <a:lstStyle/>
                    <a:p>
                      <a:r>
                        <a:rPr lang="en-US" sz="1600" dirty="0"/>
                        <a:t>2020</a:t>
                      </a:r>
                    </a:p>
                    <a:p>
                      <a:r>
                        <a:rPr lang="en-US" sz="1600" dirty="0"/>
                        <a:t>International Journal of Advanced Science and Technology</a:t>
                      </a:r>
                      <a:endParaRPr lang="en-IN" sz="1600" dirty="0"/>
                    </a:p>
                  </a:txBody>
                  <a:tcPr/>
                </a:tc>
                <a:tc>
                  <a:txBody>
                    <a:bodyPr/>
                    <a:lstStyle/>
                    <a:p>
                      <a:pPr algn="ctr"/>
                      <a:r>
                        <a:rPr lang="en-US" sz="1600" dirty="0"/>
                        <a:t>Hard Hat Detection Using Deep Learning Techniques</a:t>
                      </a:r>
                      <a:endParaRPr lang="en-IN" sz="1600" dirty="0">
                        <a:latin typeface="+mj-lt"/>
                      </a:endParaRPr>
                    </a:p>
                  </a:txBody>
                  <a:tcPr/>
                </a:tc>
                <a:tc>
                  <a:txBody>
                    <a:bodyPr/>
                    <a:lstStyle/>
                    <a:p>
                      <a:r>
                        <a:rPr lang="en-IN" sz="1600" dirty="0"/>
                        <a:t>C. </a:t>
                      </a:r>
                      <a:r>
                        <a:rPr lang="en-IN" sz="1600" dirty="0" err="1"/>
                        <a:t>Jagadeeswari</a:t>
                      </a:r>
                      <a:r>
                        <a:rPr lang="en-IN" sz="1600" dirty="0"/>
                        <a:t>, </a:t>
                      </a:r>
                      <a:r>
                        <a:rPr lang="en-IN" sz="1600" dirty="0" err="1"/>
                        <a:t>Nagamani.G</a:t>
                      </a:r>
                      <a:r>
                        <a:rPr lang="en-IN" sz="1600" dirty="0"/>
                        <a:t>, </a:t>
                      </a:r>
                      <a:r>
                        <a:rPr lang="en-IN" sz="1600" dirty="0" err="1"/>
                        <a:t>Sneha.B</a:t>
                      </a:r>
                      <a:r>
                        <a:rPr lang="en-IN" sz="1600" dirty="0"/>
                        <a:t> and </a:t>
                      </a:r>
                      <a:r>
                        <a:rPr lang="en-IN" sz="1600" dirty="0" err="1"/>
                        <a:t>Dr.</a:t>
                      </a:r>
                      <a:r>
                        <a:rPr lang="en-IN" sz="1600" dirty="0"/>
                        <a:t> G. </a:t>
                      </a:r>
                      <a:r>
                        <a:rPr lang="en-IN" sz="1600" dirty="0" err="1"/>
                        <a:t>NagaSatish</a:t>
                      </a:r>
                      <a:endParaRPr lang="en-IN" sz="1600" dirty="0"/>
                    </a:p>
                  </a:txBody>
                  <a:tcPr/>
                </a:tc>
                <a:tc>
                  <a:txBody>
                    <a:bodyPr/>
                    <a:lstStyle/>
                    <a:p>
                      <a:r>
                        <a:rPr lang="en-US" sz="1600" dirty="0"/>
                        <a:t>This system intelligently identifies whether the worker is bears hard hat or not using YOLO algorithm which is much faster algorithm in object identification.</a:t>
                      </a:r>
                      <a:endParaRPr lang="en-IN" sz="1600" dirty="0"/>
                    </a:p>
                  </a:txBody>
                  <a:tcPr/>
                </a:tc>
                <a:tc>
                  <a:txBody>
                    <a:bodyPr/>
                    <a:lstStyle/>
                    <a:p>
                      <a:r>
                        <a:rPr lang="en-US" sz="1600" dirty="0"/>
                        <a:t>Head is the most critical part of a human body and is highly vulnerable to any impact that is caused due to serious injuries. Using protective hard hat in construction/industrial areas is highly recommended.</a:t>
                      </a:r>
                      <a:endParaRPr lang="en-IN" sz="1600" dirty="0"/>
                    </a:p>
                  </a:txBody>
                  <a:tcPr/>
                </a:tc>
                <a:tc>
                  <a:txBody>
                    <a:bodyPr/>
                    <a:lstStyle/>
                    <a:p>
                      <a:r>
                        <a:rPr lang="en-US" sz="1600" dirty="0"/>
                        <a:t>This system is used to detect only whether the worker is wearing the hat during working. But it does not provide any safety measures to overcome in case of any emergency conditions. </a:t>
                      </a:r>
                      <a:endParaRPr lang="en-IN" sz="1600" dirty="0"/>
                    </a:p>
                  </a:txBody>
                  <a:tcPr/>
                </a:tc>
                <a:extLst>
                  <a:ext uri="{0D108BD9-81ED-4DB2-BD59-A6C34878D82A}">
                    <a16:rowId xmlns:a16="http://schemas.microsoft.com/office/drawing/2014/main" val="2334085431"/>
                  </a:ext>
                </a:extLst>
              </a:tr>
            </a:tbl>
          </a:graphicData>
        </a:graphic>
      </p:graphicFrame>
    </p:spTree>
    <p:extLst>
      <p:ext uri="{BB962C8B-B14F-4D97-AF65-F5344CB8AC3E}">
        <p14:creationId xmlns:p14="http://schemas.microsoft.com/office/powerpoint/2010/main" val="71534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2CDF-79E8-40C5-B393-F498FE1596F4}"/>
              </a:ext>
            </a:extLst>
          </p:cNvPr>
          <p:cNvSpPr>
            <a:spLocks noGrp="1"/>
          </p:cNvSpPr>
          <p:nvPr>
            <p:ph type="title"/>
          </p:nvPr>
        </p:nvSpPr>
        <p:spPr>
          <a:xfrm>
            <a:off x="1066800" y="642594"/>
            <a:ext cx="10058400" cy="491939"/>
          </a:xfrm>
        </p:spPr>
        <p:txBody>
          <a:bodyPr>
            <a:normAutofit fontScale="90000"/>
          </a:bodyPr>
          <a:lstStyle/>
          <a:p>
            <a:r>
              <a:rPr lang="en-US" dirty="0"/>
              <a:t>Literature Review (Contd.)</a:t>
            </a:r>
            <a:endParaRPr lang="en-IN" dirty="0"/>
          </a:p>
        </p:txBody>
      </p:sp>
      <p:graphicFrame>
        <p:nvGraphicFramePr>
          <p:cNvPr id="4" name="Table 5">
            <a:extLst>
              <a:ext uri="{FF2B5EF4-FFF2-40B4-BE49-F238E27FC236}">
                <a16:creationId xmlns:a16="http://schemas.microsoft.com/office/drawing/2014/main" id="{25E002AF-38C5-4AB4-AC2C-4296C5CCA401}"/>
              </a:ext>
            </a:extLst>
          </p:cNvPr>
          <p:cNvGraphicFramePr>
            <a:graphicFrameLocks noGrp="1"/>
          </p:cNvGraphicFramePr>
          <p:nvPr>
            <p:ph idx="1"/>
            <p:extLst>
              <p:ext uri="{D42A27DB-BD31-4B8C-83A1-F6EECF244321}">
                <p14:modId xmlns:p14="http://schemas.microsoft.com/office/powerpoint/2010/main" val="2604712824"/>
              </p:ext>
            </p:extLst>
          </p:nvPr>
        </p:nvGraphicFramePr>
        <p:xfrm>
          <a:off x="719667" y="1253067"/>
          <a:ext cx="10744200" cy="4805989"/>
        </p:xfrm>
        <a:graphic>
          <a:graphicData uri="http://schemas.openxmlformats.org/drawingml/2006/table">
            <a:tbl>
              <a:tblPr firstRow="1" bandRow="1">
                <a:tableStyleId>{5940675A-B579-460E-94D1-54222C63F5DA}</a:tableStyleId>
              </a:tblPr>
              <a:tblGrid>
                <a:gridCol w="1351410">
                  <a:extLst>
                    <a:ext uri="{9D8B030D-6E8A-4147-A177-3AD203B41FA5}">
                      <a16:colId xmlns:a16="http://schemas.microsoft.com/office/drawing/2014/main" val="677658612"/>
                    </a:ext>
                  </a:extLst>
                </a:gridCol>
                <a:gridCol w="1222456">
                  <a:extLst>
                    <a:ext uri="{9D8B030D-6E8A-4147-A177-3AD203B41FA5}">
                      <a16:colId xmlns:a16="http://schemas.microsoft.com/office/drawing/2014/main" val="3431962202"/>
                    </a:ext>
                  </a:extLst>
                </a:gridCol>
                <a:gridCol w="1964267">
                  <a:extLst>
                    <a:ext uri="{9D8B030D-6E8A-4147-A177-3AD203B41FA5}">
                      <a16:colId xmlns:a16="http://schemas.microsoft.com/office/drawing/2014/main" val="3449192139"/>
                    </a:ext>
                  </a:extLst>
                </a:gridCol>
                <a:gridCol w="2345267">
                  <a:extLst>
                    <a:ext uri="{9D8B030D-6E8A-4147-A177-3AD203B41FA5}">
                      <a16:colId xmlns:a16="http://schemas.microsoft.com/office/drawing/2014/main" val="2099306487"/>
                    </a:ext>
                  </a:extLst>
                </a:gridCol>
                <a:gridCol w="1735666">
                  <a:extLst>
                    <a:ext uri="{9D8B030D-6E8A-4147-A177-3AD203B41FA5}">
                      <a16:colId xmlns:a16="http://schemas.microsoft.com/office/drawing/2014/main" val="3740341295"/>
                    </a:ext>
                  </a:extLst>
                </a:gridCol>
                <a:gridCol w="2125134">
                  <a:extLst>
                    <a:ext uri="{9D8B030D-6E8A-4147-A177-3AD203B41FA5}">
                      <a16:colId xmlns:a16="http://schemas.microsoft.com/office/drawing/2014/main" val="3144660971"/>
                    </a:ext>
                  </a:extLst>
                </a:gridCol>
              </a:tblGrid>
              <a:tr h="651933">
                <a:tc>
                  <a:txBody>
                    <a:bodyPr/>
                    <a:lstStyle/>
                    <a:p>
                      <a:pPr algn="ctr"/>
                      <a:r>
                        <a:rPr lang="en-US" sz="1800" dirty="0"/>
                        <a:t>YEAR /JOURNAL NAME</a:t>
                      </a:r>
                      <a:endParaRPr lang="en-IN" sz="1800"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DESCRIPTION</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640696114"/>
                  </a:ext>
                </a:extLst>
              </a:tr>
              <a:tr h="3891589">
                <a:tc>
                  <a:txBody>
                    <a:bodyPr/>
                    <a:lstStyle/>
                    <a:p>
                      <a:r>
                        <a:rPr lang="en-US" sz="1600" dirty="0"/>
                        <a:t>2017</a:t>
                      </a:r>
                    </a:p>
                    <a:p>
                      <a:r>
                        <a:rPr lang="en-IN" sz="1600" dirty="0"/>
                        <a:t>MDPI Journal </a:t>
                      </a:r>
                    </a:p>
                    <a:p>
                      <a:r>
                        <a:rPr lang="en-IN" sz="1600" dirty="0"/>
                        <a:t>Publication.</a:t>
                      </a:r>
                    </a:p>
                  </a:txBody>
                  <a:tcPr/>
                </a:tc>
                <a:tc>
                  <a:txBody>
                    <a:bodyPr/>
                    <a:lstStyle/>
                    <a:p>
                      <a:pPr algn="ctr"/>
                      <a:r>
                        <a:rPr lang="en-US" sz="1600" dirty="0"/>
                        <a:t>Highly Portable, Sensor-Based System for Human Fall Monitoring</a:t>
                      </a:r>
                      <a:endParaRPr lang="en-IN" sz="1600" dirty="0">
                        <a:latin typeface="+mj-lt"/>
                      </a:endParaRPr>
                    </a:p>
                  </a:txBody>
                  <a:tcPr/>
                </a:tc>
                <a:tc>
                  <a:txBody>
                    <a:bodyPr/>
                    <a:lstStyle/>
                    <a:p>
                      <a:r>
                        <a:rPr lang="fi-FI" sz="1600" dirty="0"/>
                        <a:t>Aihua Mao, Xuedong Ma, Yinan He and Jie Luo.</a:t>
                      </a:r>
                      <a:endParaRPr lang="en-IN" sz="1600" dirty="0"/>
                    </a:p>
                  </a:txBody>
                  <a:tcPr/>
                </a:tc>
                <a:tc>
                  <a:txBody>
                    <a:bodyPr/>
                    <a:lstStyle/>
                    <a:p>
                      <a:r>
                        <a:rPr lang="en-US" sz="1600" dirty="0"/>
                        <a:t>This system propose a human fall monitoring system consisting of a highly portable sensor unit including a </a:t>
                      </a:r>
                      <a:r>
                        <a:rPr lang="en-US" sz="1600" dirty="0" err="1"/>
                        <a:t>triaxis</a:t>
                      </a:r>
                      <a:r>
                        <a:rPr lang="en-US" sz="1600" dirty="0"/>
                        <a:t> accelerometer, a </a:t>
                      </a:r>
                      <a:r>
                        <a:rPr lang="en-US" sz="1600" dirty="0" err="1"/>
                        <a:t>triaxis</a:t>
                      </a:r>
                      <a:r>
                        <a:rPr lang="en-US" sz="1600" dirty="0"/>
                        <a:t> magnetometer, and a mobile phone. With the data from these sensors, system obtains the acceleration and Euler angle (yaw, pitch, and roll), which represents the orientation of the user’s body.</a:t>
                      </a:r>
                      <a:endParaRPr lang="en-IN" sz="1600" dirty="0"/>
                    </a:p>
                  </a:txBody>
                  <a:tcPr/>
                </a:tc>
                <a:tc>
                  <a:txBody>
                    <a:bodyPr/>
                    <a:lstStyle/>
                    <a:p>
                      <a:r>
                        <a:rPr lang="en-US" sz="1600" dirty="0"/>
                        <a:t>Falls are a very dangerous situation especially among elderly people, because they may lead to fractures, concussion, and other injuries this system helps in fall detection and help in daily life of elders.</a:t>
                      </a:r>
                      <a:endParaRPr lang="en-IN" sz="1600" dirty="0"/>
                    </a:p>
                  </a:txBody>
                  <a:tcPr/>
                </a:tc>
                <a:tc>
                  <a:txBody>
                    <a:bodyPr/>
                    <a:lstStyle/>
                    <a:p>
                      <a:r>
                        <a:rPr lang="en-US" sz="1600" dirty="0"/>
                        <a:t>This system is particularly used for detecting safety for elderly people but not for the workers. </a:t>
                      </a:r>
                      <a:endParaRPr lang="en-IN" sz="1600" dirty="0"/>
                    </a:p>
                  </a:txBody>
                  <a:tcPr/>
                </a:tc>
                <a:extLst>
                  <a:ext uri="{0D108BD9-81ED-4DB2-BD59-A6C34878D82A}">
                    <a16:rowId xmlns:a16="http://schemas.microsoft.com/office/drawing/2014/main" val="2334085431"/>
                  </a:ext>
                </a:extLst>
              </a:tr>
            </a:tbl>
          </a:graphicData>
        </a:graphic>
      </p:graphicFrame>
    </p:spTree>
    <p:extLst>
      <p:ext uri="{BB962C8B-B14F-4D97-AF65-F5344CB8AC3E}">
        <p14:creationId xmlns:p14="http://schemas.microsoft.com/office/powerpoint/2010/main" val="389250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B1660-219D-47DE-A036-B820F7A310C3}"/>
              </a:ext>
            </a:extLst>
          </p:cNvPr>
          <p:cNvSpPr>
            <a:spLocks noGrp="1"/>
          </p:cNvSpPr>
          <p:nvPr>
            <p:ph type="title"/>
          </p:nvPr>
        </p:nvSpPr>
        <p:spPr>
          <a:xfrm>
            <a:off x="1066800" y="642594"/>
            <a:ext cx="10058400" cy="703606"/>
          </a:xfrm>
        </p:spPr>
        <p:txBody>
          <a:bodyPr>
            <a:normAutofit fontScale="90000"/>
          </a:bodyPr>
          <a:lstStyle/>
          <a:p>
            <a:r>
              <a:rPr lang="en-US" dirty="0"/>
              <a:t>Technology Stack</a:t>
            </a:r>
            <a:endParaRPr lang="en-IN" dirty="0"/>
          </a:p>
        </p:txBody>
      </p:sp>
      <p:sp>
        <p:nvSpPr>
          <p:cNvPr id="3" name="Content Placeholder 2">
            <a:extLst>
              <a:ext uri="{FF2B5EF4-FFF2-40B4-BE49-F238E27FC236}">
                <a16:creationId xmlns:a16="http://schemas.microsoft.com/office/drawing/2014/main" id="{4FFB39F5-7E6F-4E21-BAE8-3283C8BD5056}"/>
              </a:ext>
            </a:extLst>
          </p:cNvPr>
          <p:cNvSpPr>
            <a:spLocks noGrp="1"/>
          </p:cNvSpPr>
          <p:nvPr>
            <p:ph idx="1"/>
          </p:nvPr>
        </p:nvSpPr>
        <p:spPr>
          <a:xfrm>
            <a:off x="1066800" y="1346200"/>
            <a:ext cx="10058400" cy="4688840"/>
          </a:xfrm>
        </p:spPr>
        <p:txBody>
          <a:bodyPr/>
          <a:lstStyle/>
          <a:p>
            <a:pPr>
              <a:buFont typeface="Wingdings" panose="05000000000000000000" pitchFamily="2" charset="2"/>
              <a:buChar char="v"/>
            </a:pPr>
            <a:r>
              <a:rPr lang="en-US" dirty="0"/>
              <a:t>HARDWARE COMPONENT</a:t>
            </a:r>
          </a:p>
          <a:p>
            <a:pPr marL="342900" indent="-342900">
              <a:buFont typeface="+mj-lt"/>
              <a:buAutoNum type="arabicParenR"/>
            </a:pPr>
            <a:r>
              <a:rPr lang="en-US" dirty="0"/>
              <a:t>SPO2 SENSOR</a:t>
            </a:r>
          </a:p>
          <a:p>
            <a:pPr marL="342900" indent="-342900">
              <a:buFont typeface="+mj-lt"/>
              <a:buAutoNum type="arabicParenR"/>
            </a:pPr>
            <a:r>
              <a:rPr lang="en-US" dirty="0"/>
              <a:t>ESP8266 BOARD</a:t>
            </a:r>
          </a:p>
          <a:p>
            <a:pPr marL="342900" indent="-342900">
              <a:buFont typeface="+mj-lt"/>
              <a:buAutoNum type="arabicParenR"/>
            </a:pPr>
            <a:r>
              <a:rPr lang="en-US" dirty="0"/>
              <a:t>LOCATION TRACKER(</a:t>
            </a:r>
            <a:r>
              <a:rPr lang="en-US" dirty="0" err="1"/>
              <a:t>bluetooth</a:t>
            </a:r>
            <a:r>
              <a:rPr lang="en-US" dirty="0"/>
              <a:t>)</a:t>
            </a:r>
          </a:p>
          <a:p>
            <a:pPr marL="342900" indent="-342900">
              <a:buFont typeface="+mj-lt"/>
              <a:buAutoNum type="arabicParenR"/>
            </a:pPr>
            <a:r>
              <a:rPr lang="en-US" dirty="0"/>
              <a:t>SPEAKER</a:t>
            </a:r>
          </a:p>
          <a:p>
            <a:pPr marL="342900" indent="-342900">
              <a:buFont typeface="+mj-lt"/>
              <a:buAutoNum type="arabicParenR"/>
            </a:pPr>
            <a:r>
              <a:rPr lang="en-US" dirty="0"/>
              <a:t>ADX –AVERAGE DIRECTIONAL INDEX</a:t>
            </a:r>
          </a:p>
          <a:p>
            <a:pPr marL="342900" indent="-342900">
              <a:buNone/>
            </a:pPr>
            <a:r>
              <a:rPr lang="en-US" dirty="0"/>
              <a:t> (SENSOR-MPU6050)</a:t>
            </a:r>
          </a:p>
          <a:p>
            <a:pPr marL="342900" indent="-342900">
              <a:buNone/>
            </a:pPr>
            <a:r>
              <a:rPr lang="en-US" dirty="0"/>
              <a:t>6)   LM35 (temperature)</a:t>
            </a:r>
          </a:p>
          <a:p>
            <a:pPr marL="342900" indent="-342900">
              <a:buFont typeface="+mj-lt"/>
              <a:buAutoNum type="arabicParenR"/>
            </a:pPr>
            <a:endParaRPr lang="en-US" dirty="0"/>
          </a:p>
          <a:p>
            <a:pPr>
              <a:buFont typeface="Wingdings" panose="05000000000000000000" pitchFamily="2" charset="2"/>
              <a:buChar char="v"/>
            </a:pPr>
            <a:r>
              <a:rPr lang="en-IN" dirty="0"/>
              <a:t>SOFTWARE COMPONENT</a:t>
            </a:r>
          </a:p>
          <a:p>
            <a:pPr marL="342900" indent="-342900">
              <a:buFont typeface="+mj-lt"/>
              <a:buAutoNum type="arabicParenR"/>
            </a:pPr>
            <a:r>
              <a:rPr lang="en-IN" dirty="0"/>
              <a:t>FIREBASE GOOGLE SERVER</a:t>
            </a:r>
          </a:p>
          <a:p>
            <a:pPr marL="0" indent="0">
              <a:buNone/>
            </a:pPr>
            <a:endParaRPr lang="en-US" dirty="0"/>
          </a:p>
        </p:txBody>
      </p:sp>
      <p:sp>
        <p:nvSpPr>
          <p:cNvPr id="4" name="object 97">
            <a:extLst>
              <a:ext uri="{FF2B5EF4-FFF2-40B4-BE49-F238E27FC236}">
                <a16:creationId xmlns:a16="http://schemas.microsoft.com/office/drawing/2014/main" id="{6BF2D2C4-8044-43F6-9C1C-175903F3A1C5}"/>
              </a:ext>
            </a:extLst>
          </p:cNvPr>
          <p:cNvSpPr/>
          <p:nvPr/>
        </p:nvSpPr>
        <p:spPr>
          <a:xfrm>
            <a:off x="7203522" y="994397"/>
            <a:ext cx="1899028" cy="948267"/>
          </a:xfrm>
          <a:prstGeom prst="rect">
            <a:avLst/>
          </a:prstGeom>
          <a:blipFill>
            <a:blip r:embed="rId2" cstate="print"/>
            <a:stretch>
              <a:fillRect/>
            </a:stretch>
          </a:blipFill>
        </p:spPr>
        <p:txBody>
          <a:bodyPr wrap="square" lIns="0" tIns="0" rIns="0" bIns="0" rtlCol="0"/>
          <a:lstStyle/>
          <a:p>
            <a:endParaRPr/>
          </a:p>
        </p:txBody>
      </p:sp>
      <p:sp>
        <p:nvSpPr>
          <p:cNvPr id="5" name="object 97">
            <a:extLst>
              <a:ext uri="{FF2B5EF4-FFF2-40B4-BE49-F238E27FC236}">
                <a16:creationId xmlns:a16="http://schemas.microsoft.com/office/drawing/2014/main" id="{6175C620-2DC8-4EFA-9203-97B52605428E}"/>
              </a:ext>
            </a:extLst>
          </p:cNvPr>
          <p:cNvSpPr/>
          <p:nvPr/>
        </p:nvSpPr>
        <p:spPr>
          <a:xfrm>
            <a:off x="9235341" y="1698003"/>
            <a:ext cx="1889860" cy="1006046"/>
          </a:xfrm>
          <a:prstGeom prst="rect">
            <a:avLst/>
          </a:prstGeom>
          <a:blipFill>
            <a:blip r:embed="rId3" cstate="print"/>
            <a:stretch>
              <a:fillRect/>
            </a:stretch>
          </a:blipFill>
        </p:spPr>
        <p:txBody>
          <a:bodyPr wrap="square" lIns="0" tIns="0" rIns="0" bIns="0" rtlCol="0"/>
          <a:lstStyle/>
          <a:p>
            <a:endParaRPr/>
          </a:p>
        </p:txBody>
      </p:sp>
      <p:sp>
        <p:nvSpPr>
          <p:cNvPr id="6" name="object 97">
            <a:extLst>
              <a:ext uri="{FF2B5EF4-FFF2-40B4-BE49-F238E27FC236}">
                <a16:creationId xmlns:a16="http://schemas.microsoft.com/office/drawing/2014/main" id="{C3C2FFF4-EF52-4E3C-8432-FE3BD8598D95}"/>
              </a:ext>
            </a:extLst>
          </p:cNvPr>
          <p:cNvSpPr/>
          <p:nvPr/>
        </p:nvSpPr>
        <p:spPr>
          <a:xfrm>
            <a:off x="7203522" y="2646270"/>
            <a:ext cx="1899028" cy="1006046"/>
          </a:xfrm>
          <a:prstGeom prst="rect">
            <a:avLst/>
          </a:prstGeom>
          <a:blipFill>
            <a:blip r:embed="rId4" cstate="print"/>
            <a:stretch>
              <a:fillRect/>
            </a:stretch>
          </a:blipFill>
        </p:spPr>
        <p:txBody>
          <a:bodyPr wrap="square" lIns="0" tIns="0" rIns="0" bIns="0" rtlCol="0"/>
          <a:lstStyle/>
          <a:p>
            <a:endParaRPr/>
          </a:p>
        </p:txBody>
      </p:sp>
      <p:sp>
        <p:nvSpPr>
          <p:cNvPr id="7" name="object 97">
            <a:extLst>
              <a:ext uri="{FF2B5EF4-FFF2-40B4-BE49-F238E27FC236}">
                <a16:creationId xmlns:a16="http://schemas.microsoft.com/office/drawing/2014/main" id="{296B6988-8807-452B-9517-A3E1DCA964B4}"/>
              </a:ext>
            </a:extLst>
          </p:cNvPr>
          <p:cNvSpPr/>
          <p:nvPr/>
        </p:nvSpPr>
        <p:spPr>
          <a:xfrm>
            <a:off x="9235341" y="3395877"/>
            <a:ext cx="1889859" cy="1006046"/>
          </a:xfrm>
          <a:prstGeom prst="rect">
            <a:avLst/>
          </a:prstGeom>
          <a:blipFill>
            <a:blip r:embed="rId5" cstate="print"/>
            <a:stretch>
              <a:fillRect/>
            </a:stretch>
          </a:blipFill>
        </p:spPr>
        <p:txBody>
          <a:bodyPr wrap="square" lIns="0" tIns="0" rIns="0" bIns="0" rtlCol="0"/>
          <a:lstStyle/>
          <a:p>
            <a:endParaRPr/>
          </a:p>
        </p:txBody>
      </p:sp>
      <p:sp>
        <p:nvSpPr>
          <p:cNvPr id="8" name="object 97">
            <a:extLst>
              <a:ext uri="{FF2B5EF4-FFF2-40B4-BE49-F238E27FC236}">
                <a16:creationId xmlns:a16="http://schemas.microsoft.com/office/drawing/2014/main" id="{3898EC59-F63C-4A3D-BE57-7A0DE24F112F}"/>
              </a:ext>
            </a:extLst>
          </p:cNvPr>
          <p:cNvSpPr/>
          <p:nvPr/>
        </p:nvSpPr>
        <p:spPr>
          <a:xfrm>
            <a:off x="7203522" y="4687961"/>
            <a:ext cx="3921678" cy="1347079"/>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17532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
  <TotalTime>5483</TotalTime>
  <Words>2459</Words>
  <Application>Microsoft Office PowerPoint</Application>
  <PresentationFormat>Widescreen</PresentationFormat>
  <Paragraphs>206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Garamond</vt:lpstr>
      <vt:lpstr>Georgia</vt:lpstr>
      <vt:lpstr>Times New Roman</vt:lpstr>
      <vt:lpstr>Wingdings</vt:lpstr>
      <vt:lpstr>Savon</vt:lpstr>
      <vt:lpstr>IOT BASED SAFETY KIT FOR CONSTRUCTION WORKERS</vt:lpstr>
      <vt:lpstr>ABSTRACT</vt:lpstr>
      <vt:lpstr>Literature Review </vt:lpstr>
      <vt:lpstr>Literature Review (Contd.)</vt:lpstr>
      <vt:lpstr>Literature Review (Contd.)</vt:lpstr>
      <vt:lpstr>Literature Review(Contd.)</vt:lpstr>
      <vt:lpstr>Literature Review(Contd.)</vt:lpstr>
      <vt:lpstr>Literature Review (Contd.)</vt:lpstr>
      <vt:lpstr>Technology Stack</vt:lpstr>
      <vt:lpstr>SYSTEM ARCHITECTURE</vt:lpstr>
      <vt:lpstr>USECASE DIAGRAM</vt:lpstr>
      <vt:lpstr>STATE DIAGRAM</vt:lpstr>
      <vt:lpstr>COLLABORATION DIAGRAM</vt:lpstr>
      <vt:lpstr>SEQUENCE DIAGRAM</vt:lpstr>
      <vt:lpstr>MODULE DESCRIPTION</vt:lpstr>
      <vt:lpstr>1.FALL DETECTION </vt:lpstr>
      <vt:lpstr>2. TEMPERATURE SENSING </vt:lpstr>
      <vt:lpstr>4. LOCATION AND POSITION SENSING </vt:lpstr>
      <vt:lpstr>6. BLUETOOTH MODULE</vt:lpstr>
      <vt:lpstr>PERFORMANCE ANALYSIS</vt:lpstr>
      <vt:lpstr>SCREENSHOTS OF WORK DONE</vt:lpstr>
      <vt:lpstr>SCREENSHOTS OF WORK DONE</vt:lpstr>
      <vt:lpstr>SCREENSHOTS OF WORK DONE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sudharshnakumar@gmail.com</dc:creator>
  <cp:lastModifiedBy>sudharshnakumar@gmail.com</cp:lastModifiedBy>
  <cp:revision>102</cp:revision>
  <dcterms:created xsi:type="dcterms:W3CDTF">2021-03-09T06:13:57Z</dcterms:created>
  <dcterms:modified xsi:type="dcterms:W3CDTF">2021-06-20T11:18:34Z</dcterms:modified>
</cp:coreProperties>
</file>