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 id="2147483669" r:id="rId4"/>
  </p:sldMasterIdLst>
  <p:notesMasterIdLst>
    <p:notesMasterId r:id="rId16"/>
  </p:notesMasterIdLst>
  <p:sldIdLst>
    <p:sldId id="351" r:id="rId5"/>
    <p:sldId id="352" r:id="rId6"/>
    <p:sldId id="409" r:id="rId7"/>
    <p:sldId id="391" r:id="rId8"/>
    <p:sldId id="354" r:id="rId9"/>
    <p:sldId id="392" r:id="rId10"/>
    <p:sldId id="394" r:id="rId11"/>
    <p:sldId id="356" r:id="rId12"/>
    <p:sldId id="388" r:id="rId13"/>
    <p:sldId id="410" r:id="rId14"/>
    <p:sldId id="39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5" userDrawn="1">
          <p15:clr>
            <a:srgbClr val="A4A3A4"/>
          </p15:clr>
        </p15:guide>
        <p15:guide id="2" pos="38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6196" autoAdjust="0"/>
  </p:normalViewPr>
  <p:slideViewPr>
    <p:cSldViewPr snapToGrid="0" showGuides="1">
      <p:cViewPr>
        <p:scale>
          <a:sx n="50" d="100"/>
          <a:sy n="50" d="100"/>
        </p:scale>
        <p:origin x="1240" y="384"/>
      </p:cViewPr>
      <p:guideLst>
        <p:guide orient="horz" pos="2135"/>
        <p:guide pos="387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Rectangle 1"/>
          <p:cNvSpPr/>
          <p:nvPr userDrawn="1"/>
        </p:nvSpPr>
        <p:spPr>
          <a:xfrm>
            <a:off x="3397776" y="2717708"/>
            <a:ext cx="8794226" cy="2404870"/>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 name="Group 3"/>
          <p:cNvGrpSpPr/>
          <p:nvPr userDrawn="1"/>
        </p:nvGrpSpPr>
        <p:grpSpPr>
          <a:xfrm>
            <a:off x="733478" y="1571013"/>
            <a:ext cx="2664296" cy="4683693"/>
            <a:chOff x="445712" y="1449040"/>
            <a:chExt cx="2113018" cy="3924176"/>
          </a:xfrm>
        </p:grpSpPr>
        <p:sp>
          <p:nvSpPr>
            <p:cNvPr id="4" name="Rounded Rectangle 4"/>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Rectangle 5"/>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6" name="Group 6"/>
            <p:cNvGrpSpPr/>
            <p:nvPr userDrawn="1"/>
          </p:nvGrpSpPr>
          <p:grpSpPr>
            <a:xfrm>
              <a:off x="1407705" y="5045834"/>
              <a:ext cx="211967" cy="211967"/>
              <a:chOff x="1549420" y="5712364"/>
              <a:chExt cx="312583" cy="312583"/>
            </a:xfrm>
          </p:grpSpPr>
          <p:sp>
            <p:nvSpPr>
              <p:cNvPr id="7" name="Oval 7"/>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 name="Rounded Rectangle 8"/>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9" name="Picture Placeholder 2"/>
          <p:cNvSpPr>
            <a:spLocks noGrp="1"/>
          </p:cNvSpPr>
          <p:nvPr>
            <p:ph type="pic" idx="12" hasCustomPrompt="1"/>
          </p:nvPr>
        </p:nvSpPr>
        <p:spPr>
          <a:xfrm>
            <a:off x="921396" y="1982583"/>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10"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BASIC LAYOUT</a:t>
            </a:r>
            <a:endParaRPr lang="en-US" altLang="ko-K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grpSp>
        <p:nvGrpSpPr>
          <p:cNvPr id="2" name="Group 1"/>
          <p:cNvGrpSpPr/>
          <p:nvPr userDrawn="1"/>
        </p:nvGrpSpPr>
        <p:grpSpPr>
          <a:xfrm>
            <a:off x="3095065" y="1780189"/>
            <a:ext cx="6001870" cy="3297621"/>
            <a:chOff x="-548507" y="477868"/>
            <a:chExt cx="11570449" cy="6357177"/>
          </a:xfrm>
        </p:grpSpPr>
        <p:sp>
          <p:nvSpPr>
            <p:cNvPr id="3" name="Freeform: Shape 2"/>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4" name="Freeform: Shape 3"/>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dirty="0"/>
            </a:p>
          </p:txBody>
        </p:sp>
        <p:sp>
          <p:nvSpPr>
            <p:cNvPr id="5" name="Freeform: Shape 4"/>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6" name="Freeform: Shape 5"/>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7" name="Freeform: Shape 6"/>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8" name="Group 7"/>
            <p:cNvGrpSpPr/>
            <p:nvPr/>
          </p:nvGrpSpPr>
          <p:grpSpPr>
            <a:xfrm>
              <a:off x="1606" y="6382978"/>
              <a:ext cx="413937" cy="115242"/>
              <a:chOff x="5955" y="6353672"/>
              <a:chExt cx="413937" cy="115242"/>
            </a:xfrm>
          </p:grpSpPr>
          <p:sp>
            <p:nvSpPr>
              <p:cNvPr id="13" name="Rectangle: Rounded Corners 12"/>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9855291" y="6381600"/>
              <a:ext cx="885989" cy="115242"/>
              <a:chOff x="5955" y="6353672"/>
              <a:chExt cx="413937" cy="115242"/>
            </a:xfrm>
          </p:grpSpPr>
          <p:sp>
            <p:nvSpPr>
              <p:cNvPr id="11" name="Rectangle: Rounded Corners 10"/>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Shape 9"/>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1" fmla="*/ 2536444 w 3976489"/>
                <a:gd name="connsiteY0-2" fmla="*/ 0 h 4238316"/>
                <a:gd name="connsiteX1-3" fmla="*/ 3976489 w 3976489"/>
                <a:gd name="connsiteY1-4" fmla="*/ 241371 h 4238316"/>
                <a:gd name="connsiteX2-5" fmla="*/ 3968307 w 3976489"/>
                <a:gd name="connsiteY2-6" fmla="*/ 4238316 h 4238316"/>
                <a:gd name="connsiteX3-7" fmla="*/ 0 w 3976489"/>
                <a:gd name="connsiteY3-8" fmla="*/ 4238316 h 4238316"/>
                <a:gd name="connsiteX0-9" fmla="*/ 2536444 w 3976489"/>
                <a:gd name="connsiteY0-10" fmla="*/ 0 h 4238316"/>
                <a:gd name="connsiteX1-11" fmla="*/ 3976489 w 3976489"/>
                <a:gd name="connsiteY1-12" fmla="*/ 213683 h 4238316"/>
                <a:gd name="connsiteX2-13" fmla="*/ 3968307 w 3976489"/>
                <a:gd name="connsiteY2-14" fmla="*/ 4238316 h 4238316"/>
                <a:gd name="connsiteX3-15" fmla="*/ 0 w 3976489"/>
                <a:gd name="connsiteY3-16" fmla="*/ 4238316 h 4238316"/>
                <a:gd name="connsiteX0-17" fmla="*/ 2473335 w 3976489"/>
                <a:gd name="connsiteY0-18" fmla="*/ 0 h 4035268"/>
                <a:gd name="connsiteX1-19" fmla="*/ 3976489 w 3976489"/>
                <a:gd name="connsiteY1-20" fmla="*/ 10635 h 4035268"/>
                <a:gd name="connsiteX2-21" fmla="*/ 3968307 w 3976489"/>
                <a:gd name="connsiteY2-22" fmla="*/ 4035268 h 4035268"/>
                <a:gd name="connsiteX3-23" fmla="*/ 0 w 3976489"/>
                <a:gd name="connsiteY3-24" fmla="*/ 4035268 h 4035268"/>
              </a:gdLst>
              <a:ahLst/>
              <a:cxnLst>
                <a:cxn ang="0">
                  <a:pos x="connsiteX0-1" y="connsiteY0-2"/>
                </a:cxn>
                <a:cxn ang="0">
                  <a:pos x="connsiteX1-3" y="connsiteY1-4"/>
                </a:cxn>
                <a:cxn ang="0">
                  <a:pos x="connsiteX2-5" y="connsiteY2-6"/>
                </a:cxn>
                <a:cxn ang="0">
                  <a:pos x="connsiteX3-7" y="connsiteY3-8"/>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5" name="Picture Placeholder 2"/>
          <p:cNvSpPr>
            <a:spLocks noGrp="1"/>
          </p:cNvSpPr>
          <p:nvPr>
            <p:ph type="pic" idx="12" hasCustomPrompt="1"/>
          </p:nvPr>
        </p:nvSpPr>
        <p:spPr>
          <a:xfrm>
            <a:off x="3909754" y="1947860"/>
            <a:ext cx="4372493" cy="2669432"/>
          </a:xfrm>
          <a:prstGeom prst="rect">
            <a:avLst/>
          </a:prstGeom>
          <a:solidFill>
            <a:schemeClr val="bg1">
              <a:lumMod val="95000"/>
            </a:schemeClr>
          </a:solidFill>
          <a:ln w="12700">
            <a:noFill/>
          </a:ln>
        </p:spPr>
        <p:txBody>
          <a:bodyPr anchor="ctr"/>
          <a:lstStyle>
            <a:lvl1pPr marL="0" indent="0" algn="ctr">
              <a:buNone/>
              <a:defRPr sz="16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16"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BASIC LAYOUT</a:t>
            </a:r>
            <a:endParaRPr lang="en-US" altLang="ko-K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PNG &amp; Shapes Layout</a:t>
            </a:r>
            <a:endParaRPr lang="en-US" altLang="ko-K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Icon Sets Layout</a:t>
            </a:r>
            <a:endParaRPr lang="en-US" altLang="ko-KR" dirty="0"/>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tx1">
                  <a:lumMod val="85000"/>
                  <a:lumOff val="15000"/>
                </a:schemeClr>
              </a:solidFill>
            </a:endParaRPr>
          </a:p>
        </p:txBody>
      </p:sp>
      <p:sp>
        <p:nvSpPr>
          <p:cNvPr id="58" name="TextBox 57"/>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Resize without losing quality</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59" name="TextBox 58"/>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Change Fill Color &amp;</a:t>
            </a:r>
            <a:endParaRPr lang="en-US" altLang="ko-KR" sz="1400" b="1" dirty="0">
              <a:solidFill>
                <a:schemeClr val="bg1"/>
              </a:solidFill>
              <a:latin typeface="Arial" panose="020B0604020202020204" pitchFamily="34" charset="0"/>
              <a:cs typeface="Arial" panose="020B0604020202020204" pitchFamily="34" charset="0"/>
            </a:endParaRPr>
          </a:p>
          <a:p>
            <a:r>
              <a:rPr lang="en-US" altLang="ko-KR" sz="1400" b="1" dirty="0">
                <a:solidFill>
                  <a:schemeClr val="bg1"/>
                </a:solidFill>
                <a:latin typeface="Arial" panose="020B0604020202020204" pitchFamily="34" charset="0"/>
                <a:cs typeface="Arial" panose="020B0604020202020204" pitchFamily="34" charset="0"/>
              </a:rPr>
              <a:t>Line Color</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60" name="TextBox 59"/>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anose="020B0604020202020204" pitchFamily="34" charset="0"/>
                <a:cs typeface="Arial" panose="020B0604020202020204" pitchFamily="34" charset="0"/>
              </a:rPr>
              <a:t>www.allppt.com</a:t>
            </a:r>
            <a:endParaRPr lang="ko-KR" altLang="en-US" sz="1400" dirty="0">
              <a:solidFill>
                <a:schemeClr val="bg1"/>
              </a:solidFill>
              <a:latin typeface="Arial" panose="020B0604020202020204" pitchFamily="34" charset="0"/>
              <a:cs typeface="Arial" panose="020B0604020202020204" pitchFamily="34" charset="0"/>
            </a:endParaRPr>
          </a:p>
        </p:txBody>
      </p:sp>
      <p:sp>
        <p:nvSpPr>
          <p:cNvPr id="61" name="TextBox 60"/>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anose="020B0604020202020204" pitchFamily="34" charset="0"/>
              </a:rPr>
              <a:t>FREE </a:t>
            </a:r>
            <a:endParaRPr lang="en-US" altLang="ko-KR" sz="2800" b="1" dirty="0">
              <a:solidFill>
                <a:schemeClr val="bg1"/>
              </a:solidFill>
              <a:latin typeface="+mn-lt"/>
              <a:ea typeface="+mn-ea"/>
              <a:cs typeface="Arial" panose="020B0604020202020204" pitchFamily="34" charset="0"/>
            </a:endParaRPr>
          </a:p>
          <a:p>
            <a:r>
              <a:rPr lang="en-US" altLang="ko-KR" sz="2800" b="1" dirty="0">
                <a:solidFill>
                  <a:schemeClr val="bg1"/>
                </a:solidFill>
                <a:latin typeface="+mn-lt"/>
                <a:ea typeface="+mn-ea"/>
                <a:cs typeface="Arial" panose="020B0604020202020204" pitchFamily="34" charset="0"/>
              </a:rPr>
              <a:t>PPT TEMPLATES</a:t>
            </a:r>
            <a:endParaRPr lang="en-US" altLang="ko-KR" sz="2800" b="1" dirty="0">
              <a:solidFill>
                <a:schemeClr val="bg1"/>
              </a:solidFill>
              <a:latin typeface="+mn-lt"/>
              <a:ea typeface="+mn-ea"/>
              <a:cs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a:prstGeom prst="rect">
            <a:avLst/>
          </a:prstGeom>
        </p:spPr>
        <p:txBody>
          <a:bodyPr/>
          <a:lstStyle/>
          <a:p>
            <a:r>
              <a:rPr lang="en-US"/>
              <a:t>Click to edit Master title style</a:t>
            </a:r>
            <a:endParaRPr lang="en-US"/>
          </a:p>
        </p:txBody>
      </p:sp>
      <p:sp>
        <p:nvSpPr>
          <p:cNvPr id="3" name="Subtitle 2"/>
          <p:cNvSpPr>
            <a:spLocks noGrp="1"/>
          </p:cNvSpPr>
          <p:nvPr>
            <p:ph type="subTitle" idx="1"/>
          </p:nvPr>
        </p:nvSpPr>
        <p:spPr>
          <a:xfrm>
            <a:off x="1828801"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a:xfrm>
            <a:off x="609599" y="6356352"/>
            <a:ext cx="2844800" cy="365125"/>
          </a:xfrm>
          <a:prstGeom prst="rect">
            <a:avLst/>
          </a:prstGeom>
        </p:spPr>
        <p:txBody>
          <a:bodyPr/>
          <a:lstStyle/>
          <a:p>
            <a:fld id="{D31D19E3-68ED-4BEA-B59C-2A66F0BA1200}" type="datetimeFigureOut">
              <a:rPr lang="en-US" smtClean="0"/>
            </a:fld>
            <a:endParaRPr lang="en-US"/>
          </a:p>
        </p:txBody>
      </p:sp>
      <p:sp>
        <p:nvSpPr>
          <p:cNvPr id="5" name="Footer Placeholder 4"/>
          <p:cNvSpPr>
            <a:spLocks noGrp="1"/>
          </p:cNvSpPr>
          <p:nvPr>
            <p:ph type="ftr" sz="quarter" idx="11"/>
          </p:nvPr>
        </p:nvSpPr>
        <p:spPr>
          <a:xfrm>
            <a:off x="4165601" y="6356352"/>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1" y="6356352"/>
            <a:ext cx="2844800" cy="365125"/>
          </a:xfrm>
          <a:prstGeom prst="rect">
            <a:avLst/>
          </a:prstGeom>
        </p:spPr>
        <p:txBody>
          <a:bodyPr/>
          <a:lstStyle/>
          <a:p>
            <a:fld id="{C0D29EB6-B318-4A1D-B7CC-D5611AD205F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BASIC LAYOUT</a:t>
            </a:r>
            <a:endParaRPr lang="en-US" altLang="ko-K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BASIC LAYOUT</a:t>
            </a:r>
            <a:endParaRPr lang="en-US" altLang="ko-K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Our Team LAYOUT</a:t>
            </a:r>
            <a:endParaRPr lang="en-US" altLang="ko-KR" dirty="0"/>
          </a:p>
        </p:txBody>
      </p:sp>
      <p:sp>
        <p:nvSpPr>
          <p:cNvPr id="4" name="그림 개체 틀 2"/>
          <p:cNvSpPr>
            <a:spLocks noGrp="1"/>
          </p:cNvSpPr>
          <p:nvPr>
            <p:ph type="pic" sz="quarter" idx="14" hasCustomPrompt="1"/>
          </p:nvPr>
        </p:nvSpPr>
        <p:spPr>
          <a:xfrm>
            <a:off x="905524" y="1837041"/>
            <a:ext cx="2268000" cy="1986288"/>
          </a:xfrm>
          <a:prstGeom prst="rect">
            <a:avLst/>
          </a:prstGeom>
          <a:solidFill>
            <a:schemeClr val="bg1">
              <a:lumMod val="95000"/>
            </a:schemeClr>
          </a:solidFill>
          <a:ln w="25400">
            <a:solidFill>
              <a:schemeClr val="accent1"/>
            </a:solid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9" name="그림 개체 틀 2"/>
          <p:cNvSpPr>
            <a:spLocks noGrp="1"/>
          </p:cNvSpPr>
          <p:nvPr>
            <p:ph type="pic" sz="quarter" idx="33" hasCustomPrompt="1"/>
          </p:nvPr>
        </p:nvSpPr>
        <p:spPr>
          <a:xfrm>
            <a:off x="3603313" y="1837041"/>
            <a:ext cx="2268000" cy="1986288"/>
          </a:xfrm>
          <a:prstGeom prst="rect">
            <a:avLst/>
          </a:prstGeom>
          <a:solidFill>
            <a:schemeClr val="bg1">
              <a:lumMod val="95000"/>
            </a:schemeClr>
          </a:solidFill>
          <a:ln w="25400">
            <a:solidFill>
              <a:schemeClr val="accent2"/>
            </a:solidFill>
          </a:ln>
        </p:spPr>
        <p:txBody>
          <a:bodyPr anchor="ctr"/>
          <a:lstStyle>
            <a:lvl1pPr algn="ctr">
              <a:lnSpc>
                <a:spcPct val="100000"/>
              </a:lnSpc>
              <a:defRPr lang="ko-KR" altLang="en-US" sz="1200" dirty="0">
                <a:solidFill>
                  <a:schemeClr val="tx1">
                    <a:lumMod val="75000"/>
                    <a:lumOff val="25000"/>
                  </a:schemeClr>
                </a:solidFill>
              </a:defRPr>
            </a:lvl1pPr>
          </a:lstStyle>
          <a:p>
            <a:pPr marL="0" lvl="0" indent="0" algn="ctr">
              <a:buNone/>
            </a:pPr>
            <a:r>
              <a:rPr lang="en-US" altLang="ko-KR" dirty="0"/>
              <a:t>Place Your Picture Here</a:t>
            </a:r>
            <a:endParaRPr lang="ko-KR" altLang="en-US" dirty="0"/>
          </a:p>
        </p:txBody>
      </p:sp>
      <p:sp>
        <p:nvSpPr>
          <p:cNvPr id="14" name="그림 개체 틀 2"/>
          <p:cNvSpPr>
            <a:spLocks noGrp="1"/>
          </p:cNvSpPr>
          <p:nvPr>
            <p:ph type="pic" sz="quarter" idx="38" hasCustomPrompt="1"/>
          </p:nvPr>
        </p:nvSpPr>
        <p:spPr>
          <a:xfrm>
            <a:off x="6301102" y="1837041"/>
            <a:ext cx="2268000" cy="1986288"/>
          </a:xfrm>
          <a:prstGeom prst="rect">
            <a:avLst/>
          </a:prstGeom>
          <a:solidFill>
            <a:schemeClr val="bg1">
              <a:lumMod val="95000"/>
            </a:schemeClr>
          </a:solidFill>
          <a:ln w="25400">
            <a:solidFill>
              <a:schemeClr val="accent3"/>
            </a:solidFill>
          </a:ln>
        </p:spPr>
        <p:txBody>
          <a:bodyPr anchor="ctr"/>
          <a:lstStyle>
            <a:lvl1pPr algn="ctr">
              <a:lnSpc>
                <a:spcPct val="100000"/>
              </a:lnSpc>
              <a:defRPr lang="ko-KR" altLang="en-US" sz="1200" dirty="0">
                <a:solidFill>
                  <a:schemeClr val="tx1">
                    <a:lumMod val="75000"/>
                    <a:lumOff val="25000"/>
                  </a:schemeClr>
                </a:solidFill>
              </a:defRPr>
            </a:lvl1pPr>
          </a:lstStyle>
          <a:p>
            <a:pPr marL="0" lvl="0" indent="0" algn="ctr">
              <a:buNone/>
            </a:pPr>
            <a:r>
              <a:rPr lang="en-US" altLang="ko-KR" dirty="0"/>
              <a:t>Place Your Picture Here</a:t>
            </a:r>
            <a:endParaRPr lang="ko-KR" altLang="en-US" dirty="0"/>
          </a:p>
        </p:txBody>
      </p:sp>
      <p:sp>
        <p:nvSpPr>
          <p:cNvPr id="15" name="그림 개체 틀 2"/>
          <p:cNvSpPr>
            <a:spLocks noGrp="1"/>
          </p:cNvSpPr>
          <p:nvPr>
            <p:ph type="pic" sz="quarter" idx="43" hasCustomPrompt="1"/>
          </p:nvPr>
        </p:nvSpPr>
        <p:spPr>
          <a:xfrm>
            <a:off x="9016308" y="1837041"/>
            <a:ext cx="2268000" cy="1986288"/>
          </a:xfrm>
          <a:prstGeom prst="rect">
            <a:avLst/>
          </a:prstGeom>
          <a:solidFill>
            <a:schemeClr val="bg1">
              <a:lumMod val="95000"/>
            </a:schemeClr>
          </a:solidFill>
          <a:ln w="25400">
            <a:solidFill>
              <a:schemeClr val="accent4"/>
            </a:solidFill>
          </a:ln>
        </p:spPr>
        <p:txBody>
          <a:bodyPr anchor="ctr"/>
          <a:lstStyle>
            <a:lvl1pPr algn="ctr">
              <a:lnSpc>
                <a:spcPct val="100000"/>
              </a:lnSpc>
              <a:defRPr lang="ko-KR" altLang="en-US" sz="1200" dirty="0">
                <a:solidFill>
                  <a:schemeClr val="tx1">
                    <a:lumMod val="75000"/>
                    <a:lumOff val="25000"/>
                  </a:schemeClr>
                </a:solidFill>
              </a:defRPr>
            </a:lvl1pPr>
          </a:lstStyle>
          <a:p>
            <a:pPr marL="0" lvl="0" indent="0" algn="ctr">
              <a:buNone/>
            </a:pPr>
            <a:r>
              <a:rPr lang="en-US" altLang="ko-KR" dirty="0"/>
              <a:t>Place Your Picture Here</a:t>
            </a:r>
            <a:endParaRPr lang="ko-KR"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slideLayout" Target="../slideLayouts/slideLayout11.xml"/><Relationship Id="rId7" Type="http://schemas.openxmlformats.org/officeDocument/2006/relationships/slideLayout" Target="../slideLayouts/slideLayout10.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3" Type="http://schemas.openxmlformats.org/officeDocument/2006/relationships/slideLayout" Target="../slideLayouts/slideLayout6.xml"/><Relationship Id="rId2" Type="http://schemas.openxmlformats.org/officeDocument/2006/relationships/slideLayout" Target="../slideLayouts/slideLayout5.xml"/><Relationship Id="rId17" Type="http://schemas.openxmlformats.org/officeDocument/2006/relationships/theme" Target="../theme/theme2.xml"/><Relationship Id="rId16" Type="http://schemas.openxmlformats.org/officeDocument/2006/relationships/slideLayout" Target="../slideLayouts/slideLayout19.xml"/><Relationship Id="rId15" Type="http://schemas.openxmlformats.org/officeDocument/2006/relationships/slideLayout" Target="../slideLayouts/slideLayout18.xml"/><Relationship Id="rId14" Type="http://schemas.openxmlformats.org/officeDocument/2006/relationships/slideLayout" Target="../slideLayouts/slideLayout17.xml"/><Relationship Id="rId13" Type="http://schemas.openxmlformats.org/officeDocument/2006/relationships/slideLayout" Target="../slideLayouts/slideLayout16.xml"/><Relationship Id="rId12" Type="http://schemas.openxmlformats.org/officeDocument/2006/relationships/slideLayout" Target="../slideLayouts/slideLayout15.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0"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76557" y="2722276"/>
            <a:ext cx="7859203" cy="706755"/>
          </a:xfrm>
          <a:prstGeom prst="rect">
            <a:avLst/>
          </a:prstGeom>
          <a:noFill/>
        </p:spPr>
        <p:txBody>
          <a:bodyPr wrap="square" rtlCol="0">
            <a:spAutoFit/>
          </a:bodyPr>
          <a:lstStyle/>
          <a:p>
            <a:pPr algn="ctr"/>
            <a:r>
              <a:rPr lang="en-IN" altLang="en-US" sz="4000" b="1" dirty="0">
                <a:solidFill>
                  <a:srgbClr val="92D050"/>
                </a:solidFill>
                <a:latin typeface="Cambria" panose="02040503050406030204" pitchFamily="18" charset="0"/>
                <a:ea typeface="Cambria" panose="02040503050406030204" pitchFamily="18" charset="0"/>
              </a:rPr>
              <a:t>Bake Buddy</a:t>
            </a:r>
            <a:endParaRPr lang="en-IN" altLang="en-US" sz="4000" b="1" dirty="0">
              <a:solidFill>
                <a:srgbClr val="92D050"/>
              </a:solidFill>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2" y="204922"/>
            <a:ext cx="4247534" cy="444007"/>
            <a:chOff x="0" y="545888"/>
            <a:chExt cx="7601830" cy="1005840"/>
          </a:xfrm>
          <a:solidFill>
            <a:srgbClr val="92D050"/>
          </a:solidFill>
        </p:grpSpPr>
        <p:sp>
          <p:nvSpPr>
            <p:cNvPr id="40" name="Arrow: Chevron 17"/>
            <p:cNvSpPr/>
            <p:nvPr/>
          </p:nvSpPr>
          <p:spPr>
            <a:xfrm>
              <a:off x="6663477" y="545888"/>
              <a:ext cx="731520" cy="1005840"/>
            </a:xfrm>
            <a:prstGeom prst="chevron">
              <a:avLst>
                <a:gd name="adj" fmla="val 56731"/>
              </a:avLst>
            </a:prstGeom>
            <a:grp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1" name="Arrow: Pentagon 1"/>
            <p:cNvSpPr/>
            <p:nvPr/>
          </p:nvSpPr>
          <p:spPr>
            <a:xfrm>
              <a:off x="0" y="545888"/>
              <a:ext cx="6427177" cy="1005840"/>
            </a:xfrm>
            <a:prstGeom prst="homePlate">
              <a:avLst>
                <a:gd name="adj" fmla="val 40909"/>
              </a:avLst>
            </a:prstGeom>
            <a:grp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IN" altLang="en-US" i="0" u="none" strike="noStrike" kern="0" cap="none" spc="0" normalizeH="0" baseline="0" noProof="0" dirty="0">
                  <a:ln>
                    <a:noFill/>
                  </a:ln>
                  <a:solidFill>
                    <a:prstClr val="white"/>
                  </a:solidFill>
                  <a:effectLst/>
                  <a:uLnTx/>
                  <a:uFillTx/>
                  <a:latin typeface="Cambria" panose="02040503050406030204" pitchFamily="18" charset="0"/>
                  <a:ea typeface="Cambria" panose="02040503050406030204" pitchFamily="18" charset="0"/>
                  <a:cs typeface="+mn-cs"/>
                </a:rPr>
                <a:t>Future Enhancement</a:t>
              </a:r>
              <a:endParaRPr kumimoji="0" lang="en-IN" altLang="en-US" i="0" u="none" strike="noStrike" kern="0" cap="none" spc="0" normalizeH="0" baseline="0" noProof="0" dirty="0">
                <a:ln>
                  <a:noFill/>
                </a:ln>
                <a:solidFill>
                  <a:prstClr val="white"/>
                </a:solidFill>
                <a:effectLst/>
                <a:uLnTx/>
                <a:uFillTx/>
                <a:latin typeface="Cambria" panose="02040503050406030204" pitchFamily="18" charset="0"/>
                <a:ea typeface="Cambria" panose="02040503050406030204" pitchFamily="18" charset="0"/>
                <a:cs typeface="+mn-cs"/>
              </a:endParaRPr>
            </a:p>
          </p:txBody>
        </p:sp>
        <p:sp>
          <p:nvSpPr>
            <p:cNvPr id="42" name="Arrow: Chevron 18"/>
            <p:cNvSpPr/>
            <p:nvPr/>
          </p:nvSpPr>
          <p:spPr>
            <a:xfrm>
              <a:off x="7053190" y="545888"/>
              <a:ext cx="548640" cy="1005840"/>
            </a:xfrm>
            <a:prstGeom prst="chevron">
              <a:avLst>
                <a:gd name="adj" fmla="val 74706"/>
              </a:avLst>
            </a:prstGeom>
            <a:grp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3" name="Arrow: Chevron 19"/>
            <p:cNvSpPr/>
            <p:nvPr/>
          </p:nvSpPr>
          <p:spPr>
            <a:xfrm>
              <a:off x="6083373" y="545888"/>
              <a:ext cx="914400" cy="1005840"/>
            </a:xfrm>
            <a:prstGeom prst="chevron">
              <a:avLst>
                <a:gd name="adj" fmla="val 45057"/>
              </a:avLst>
            </a:prstGeom>
            <a:grp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sp>
        <p:nvSpPr>
          <p:cNvPr id="3" name="Text Box 2"/>
          <p:cNvSpPr txBox="1"/>
          <p:nvPr/>
        </p:nvSpPr>
        <p:spPr>
          <a:xfrm>
            <a:off x="855980" y="987425"/>
            <a:ext cx="9552940" cy="4705985"/>
          </a:xfrm>
          <a:prstGeom prst="rect">
            <a:avLst/>
          </a:prstGeom>
          <a:noFill/>
        </p:spPr>
        <p:txBody>
          <a:bodyPr wrap="square" rtlCol="0">
            <a:noAutofit/>
          </a:bodyPr>
          <a:p>
            <a:r>
              <a:rPr sz="2800">
                <a:latin typeface="Calibri" panose="020F0502020204030204" pitchFamily="34" charset="0"/>
                <a:cs typeface="Calibri" panose="020F0502020204030204" pitchFamily="34" charset="0"/>
                <a:sym typeface="+mn-ea"/>
              </a:rPr>
              <a:t>Mobile app version for ordering.</a:t>
            </a:r>
            <a:endParaRPr sz="2800">
              <a:latin typeface="Calibri" panose="020F0502020204030204" pitchFamily="34" charset="0"/>
              <a:cs typeface="Calibri" panose="020F0502020204030204" pitchFamily="34" charset="0"/>
              <a:sym typeface="+mn-ea"/>
            </a:endParaRPr>
          </a:p>
          <a:p>
            <a:r>
              <a:rPr sz="2800">
                <a:latin typeface="Calibri" panose="020F0502020204030204" pitchFamily="34" charset="0"/>
                <a:cs typeface="Calibri" panose="020F0502020204030204" pitchFamily="34" charset="0"/>
                <a:sym typeface="+mn-ea"/>
              </a:rPr>
              <a:t>AI-based product recommendations.</a:t>
            </a:r>
            <a:endParaRPr sz="2800">
              <a:latin typeface="Calibri" panose="020F0502020204030204" pitchFamily="34" charset="0"/>
              <a:cs typeface="Calibri" panose="020F0502020204030204" pitchFamily="34" charset="0"/>
              <a:sym typeface="+mn-ea"/>
            </a:endParaRPr>
          </a:p>
          <a:p>
            <a:r>
              <a:rPr sz="2800">
                <a:latin typeface="Calibri" panose="020F0502020204030204" pitchFamily="34" charset="0"/>
                <a:cs typeface="Calibri" panose="020F0502020204030204" pitchFamily="34" charset="0"/>
                <a:sym typeface="+mn-ea"/>
              </a:rPr>
              <a:t>Multi-branch bakery management.</a:t>
            </a:r>
            <a:endParaRPr sz="2800">
              <a:latin typeface="Calibri" panose="020F0502020204030204" pitchFamily="34" charset="0"/>
              <a:cs typeface="Calibri" panose="020F0502020204030204" pitchFamily="34" charset="0"/>
              <a:sym typeface="+mn-ea"/>
            </a:endParaRPr>
          </a:p>
          <a:p>
            <a:endParaRPr lang="en-US" sz="2800">
              <a:latin typeface="Calibri" panose="020F0502020204030204" pitchFamily="34" charset="0"/>
              <a:cs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65917" y="2967335"/>
            <a:ext cx="3660169"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342692"/>
            <a:ext cx="7601830" cy="1005840"/>
            <a:chOff x="0" y="545888"/>
            <a:chExt cx="7601830" cy="1005840"/>
          </a:xfrm>
        </p:grpSpPr>
        <p:sp>
          <p:nvSpPr>
            <p:cNvPr id="6" name="Arrow: Chevron 17"/>
            <p:cNvSpPr/>
            <p:nvPr/>
          </p:nvSpPr>
          <p:spPr>
            <a:xfrm>
              <a:off x="6663477" y="545888"/>
              <a:ext cx="731520" cy="1005840"/>
            </a:xfrm>
            <a:prstGeom prst="chevron">
              <a:avLst>
                <a:gd name="adj" fmla="val 56731"/>
              </a:avLst>
            </a:prstGeom>
            <a:solidFill>
              <a:srgbClr val="92D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Pentagon 1"/>
            <p:cNvSpPr/>
            <p:nvPr/>
          </p:nvSpPr>
          <p:spPr>
            <a:xfrm>
              <a:off x="0" y="545888"/>
              <a:ext cx="6427177" cy="1005840"/>
            </a:xfrm>
            <a:prstGeom prst="homePlate">
              <a:avLst>
                <a:gd name="adj" fmla="val 40909"/>
              </a:avLst>
            </a:prstGeom>
            <a:solidFill>
              <a:srgbClr val="92D05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Cambria" panose="02040503050406030204" pitchFamily="18" charset="0"/>
                  <a:ea typeface="Cambria" panose="02040503050406030204" pitchFamily="18" charset="0"/>
                </a:rPr>
                <a:t>Introduction</a:t>
              </a:r>
              <a:endParaRPr lang="en-US" sz="4400" dirty="0">
                <a:latin typeface="Cambria" panose="02040503050406030204" pitchFamily="18" charset="0"/>
                <a:ea typeface="Cambria" panose="02040503050406030204" pitchFamily="18" charset="0"/>
              </a:endParaRPr>
            </a:p>
          </p:txBody>
        </p:sp>
        <p:sp>
          <p:nvSpPr>
            <p:cNvPr id="8" name="Arrow: Chevron 18"/>
            <p:cNvSpPr/>
            <p:nvPr/>
          </p:nvSpPr>
          <p:spPr>
            <a:xfrm>
              <a:off x="7053190" y="545888"/>
              <a:ext cx="548640" cy="1005840"/>
            </a:xfrm>
            <a:prstGeom prst="chevron">
              <a:avLst>
                <a:gd name="adj" fmla="val 74706"/>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Arrow: Chevron 19"/>
            <p:cNvSpPr/>
            <p:nvPr/>
          </p:nvSpPr>
          <p:spPr>
            <a:xfrm>
              <a:off x="6083373" y="545888"/>
              <a:ext cx="914400" cy="1005840"/>
            </a:xfrm>
            <a:prstGeom prst="chevron">
              <a:avLst>
                <a:gd name="adj" fmla="val 45057"/>
              </a:avLst>
            </a:prstGeom>
            <a:solidFill>
              <a:srgbClr val="92D05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1" name="TextBox 10"/>
          <p:cNvSpPr txBox="1"/>
          <p:nvPr/>
        </p:nvSpPr>
        <p:spPr>
          <a:xfrm>
            <a:off x="343989" y="1766390"/>
            <a:ext cx="11625942" cy="3322955"/>
          </a:xfrm>
          <a:prstGeom prst="rect">
            <a:avLst/>
          </a:prstGeom>
          <a:noFill/>
        </p:spPr>
        <p:txBody>
          <a:bodyPr wrap="square" rtlCol="0">
            <a:spAutoFit/>
          </a:bodyPr>
          <a:lstStyle/>
          <a:p>
            <a:pPr>
              <a:lnSpc>
                <a:spcPct val="150000"/>
              </a:lnSpc>
              <a:spcAft>
                <a:spcPts val="800"/>
              </a:spcAft>
            </a:pPr>
            <a:r>
              <a:rPr lang="en-IN" altLang="en-US" sz="2800" kern="100" dirty="0">
                <a:effectLst/>
                <a:latin typeface="Calibri" panose="020F0502020204030204" pitchFamily="34" charset="0"/>
                <a:ea typeface="Calibri" panose="020F0502020204030204" pitchFamily="34" charset="0"/>
                <a:cs typeface="Arial" panose="020B0604020202020204" pitchFamily="34" charset="0"/>
              </a:rPr>
              <a:t>Bake Buddy</a:t>
            </a:r>
            <a:r>
              <a:rPr lang="en-US" altLang="en-US" sz="2800" kern="100" dirty="0">
                <a:effectLst/>
                <a:latin typeface="Calibri" panose="020F0502020204030204" pitchFamily="34" charset="0"/>
                <a:ea typeface="Calibri" panose="020F0502020204030204" pitchFamily="34" charset="0"/>
                <a:cs typeface="Arial" panose="020B0604020202020204" pitchFamily="34" charset="0"/>
              </a:rPr>
              <a:t> is a software solution designed to streamline and automate bakery operations, including order processing, inventory management, sales tracking, and customer relationship management. The system enhances efficiency by reducing manual workload, minimizing errors, and improving overall productivity</a:t>
            </a:r>
            <a:endParaRPr lang="en-US" altLang="en-US" sz="2800" kern="1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342692"/>
            <a:ext cx="7601830" cy="1005840"/>
            <a:chOff x="0" y="545888"/>
            <a:chExt cx="7601830" cy="1005840"/>
          </a:xfrm>
        </p:grpSpPr>
        <p:sp>
          <p:nvSpPr>
            <p:cNvPr id="6" name="Arrow: Chevron 17"/>
            <p:cNvSpPr/>
            <p:nvPr/>
          </p:nvSpPr>
          <p:spPr>
            <a:xfrm>
              <a:off x="6663477" y="545888"/>
              <a:ext cx="731520" cy="1005840"/>
            </a:xfrm>
            <a:prstGeom prst="chevron">
              <a:avLst>
                <a:gd name="adj" fmla="val 56731"/>
              </a:avLst>
            </a:prstGeom>
            <a:solidFill>
              <a:srgbClr val="92D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Pentagon 1"/>
            <p:cNvSpPr/>
            <p:nvPr/>
          </p:nvSpPr>
          <p:spPr>
            <a:xfrm>
              <a:off x="0" y="545888"/>
              <a:ext cx="6427177" cy="1005840"/>
            </a:xfrm>
            <a:prstGeom prst="homePlate">
              <a:avLst>
                <a:gd name="adj" fmla="val 40909"/>
              </a:avLst>
            </a:prstGeom>
            <a:solidFill>
              <a:srgbClr val="92D05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4400" dirty="0">
                  <a:latin typeface="Cambria" panose="02040503050406030204" pitchFamily="18" charset="0"/>
                  <a:ea typeface="Cambria" panose="02040503050406030204" pitchFamily="18" charset="0"/>
                </a:rPr>
                <a:t>Problem Statement</a:t>
              </a:r>
              <a:endParaRPr lang="en-IN" altLang="en-US" sz="4400" dirty="0">
                <a:latin typeface="Cambria" panose="02040503050406030204" pitchFamily="18" charset="0"/>
                <a:ea typeface="Cambria" panose="02040503050406030204" pitchFamily="18" charset="0"/>
              </a:endParaRPr>
            </a:p>
          </p:txBody>
        </p:sp>
        <p:sp>
          <p:nvSpPr>
            <p:cNvPr id="8" name="Arrow: Chevron 18"/>
            <p:cNvSpPr/>
            <p:nvPr/>
          </p:nvSpPr>
          <p:spPr>
            <a:xfrm>
              <a:off x="7053190" y="545888"/>
              <a:ext cx="548640" cy="1005840"/>
            </a:xfrm>
            <a:prstGeom prst="chevron">
              <a:avLst>
                <a:gd name="adj" fmla="val 74706"/>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Arrow: Chevron 19"/>
            <p:cNvSpPr/>
            <p:nvPr/>
          </p:nvSpPr>
          <p:spPr>
            <a:xfrm>
              <a:off x="6083373" y="545888"/>
              <a:ext cx="914400" cy="1005840"/>
            </a:xfrm>
            <a:prstGeom prst="chevron">
              <a:avLst>
                <a:gd name="adj" fmla="val 45057"/>
              </a:avLst>
            </a:prstGeom>
            <a:solidFill>
              <a:srgbClr val="92D05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1" name="TextBox 10"/>
          <p:cNvSpPr txBox="1"/>
          <p:nvPr/>
        </p:nvSpPr>
        <p:spPr>
          <a:xfrm>
            <a:off x="343989" y="1766390"/>
            <a:ext cx="11625942" cy="2235200"/>
          </a:xfrm>
          <a:prstGeom prst="rect">
            <a:avLst/>
          </a:prstGeom>
          <a:noFill/>
        </p:spPr>
        <p:txBody>
          <a:bodyPr wrap="square" rtlCol="0">
            <a:spAutoFit/>
          </a:bodyPr>
          <a:lstStyle/>
          <a:p>
            <a:pPr>
              <a:lnSpc>
                <a:spcPct val="150000"/>
              </a:lnSpc>
              <a:spcAft>
                <a:spcPts val="800"/>
              </a:spcAft>
            </a:pPr>
            <a:r>
              <a:rPr sz="2800">
                <a:sym typeface="+mn-ea"/>
              </a:rPr>
              <a:t>Manual order processing causes inefficiency.</a:t>
            </a:r>
            <a:endParaRPr sz="2800">
              <a:sym typeface="+mn-ea"/>
            </a:endParaRPr>
          </a:p>
          <a:p>
            <a:pPr>
              <a:lnSpc>
                <a:spcPct val="150000"/>
              </a:lnSpc>
              <a:spcAft>
                <a:spcPts val="800"/>
              </a:spcAft>
            </a:pPr>
            <a:r>
              <a:rPr sz="2800">
                <a:sym typeface="+mn-ea"/>
              </a:rPr>
              <a:t>Difficulty in tracking inventory and stock levels.</a:t>
            </a:r>
            <a:endParaRPr sz="2800">
              <a:sym typeface="+mn-ea"/>
            </a:endParaRPr>
          </a:p>
          <a:p>
            <a:pPr>
              <a:lnSpc>
                <a:spcPct val="150000"/>
              </a:lnSpc>
              <a:spcAft>
                <a:spcPts val="800"/>
              </a:spcAft>
            </a:pPr>
            <a:r>
              <a:rPr sz="2800">
                <a:sym typeface="+mn-ea"/>
              </a:rPr>
              <a:t>Lack of an integrated system for customers and bakery owners.</a:t>
            </a:r>
            <a:endParaRPr lang="en-US" altLang="en-US" sz="2800" kern="1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303363"/>
            <a:ext cx="6843252" cy="485248"/>
            <a:chOff x="0" y="545888"/>
            <a:chExt cx="7601830" cy="1005840"/>
          </a:xfrm>
          <a:solidFill>
            <a:schemeClr val="accent3">
              <a:lumMod val="60000"/>
              <a:lumOff val="40000"/>
            </a:schemeClr>
          </a:solidFill>
        </p:grpSpPr>
        <p:sp>
          <p:nvSpPr>
            <p:cNvPr id="11" name="Arrow: Chevron 17"/>
            <p:cNvSpPr/>
            <p:nvPr/>
          </p:nvSpPr>
          <p:spPr>
            <a:xfrm>
              <a:off x="6663477" y="545888"/>
              <a:ext cx="731520" cy="1005840"/>
            </a:xfrm>
            <a:prstGeom prst="chevron">
              <a:avLst>
                <a:gd name="adj" fmla="val 5673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Pentagon 1"/>
            <p:cNvSpPr/>
            <p:nvPr/>
          </p:nvSpPr>
          <p:spPr>
            <a:xfrm>
              <a:off x="0" y="545888"/>
              <a:ext cx="6427177" cy="1005840"/>
            </a:xfrm>
            <a:prstGeom prst="homePlate">
              <a:avLst>
                <a:gd name="adj" fmla="val 40909"/>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Cambria" panose="02040503050406030204" pitchFamily="18" charset="0"/>
                  <a:ea typeface="Cambria" panose="02040503050406030204" pitchFamily="18" charset="0"/>
                </a:rPr>
                <a:t>Technology Used </a:t>
              </a:r>
              <a:endParaRPr lang="en-US" sz="4400" dirty="0">
                <a:latin typeface="Cambria" panose="02040503050406030204" pitchFamily="18" charset="0"/>
                <a:ea typeface="Cambria" panose="02040503050406030204" pitchFamily="18" charset="0"/>
              </a:endParaRPr>
            </a:p>
          </p:txBody>
        </p:sp>
        <p:sp>
          <p:nvSpPr>
            <p:cNvPr id="13" name="Arrow: Chevron 18"/>
            <p:cNvSpPr/>
            <p:nvPr/>
          </p:nvSpPr>
          <p:spPr>
            <a:xfrm>
              <a:off x="7053190" y="545888"/>
              <a:ext cx="548640" cy="1005840"/>
            </a:xfrm>
            <a:prstGeom prst="chevron">
              <a:avLst>
                <a:gd name="adj" fmla="val 7470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Arrow: Chevron 19"/>
            <p:cNvSpPr/>
            <p:nvPr/>
          </p:nvSpPr>
          <p:spPr>
            <a:xfrm>
              <a:off x="6083373" y="545888"/>
              <a:ext cx="914400" cy="1005840"/>
            </a:xfrm>
            <a:prstGeom prst="chevron">
              <a:avLst>
                <a:gd name="adj" fmla="val 4505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0" name="TextBox 19"/>
          <p:cNvSpPr txBox="1"/>
          <p:nvPr/>
        </p:nvSpPr>
        <p:spPr>
          <a:xfrm>
            <a:off x="668593" y="1042220"/>
            <a:ext cx="11248103" cy="5262245"/>
          </a:xfrm>
          <a:prstGeom prst="rect">
            <a:avLst/>
          </a:prstGeom>
          <a:noFill/>
        </p:spPr>
        <p:txBody>
          <a:bodyPr wrap="square">
            <a:spAutoFit/>
          </a:bodyPr>
          <a:lstStyle/>
          <a:p>
            <a:pPr marL="0" indent="0" algn="just">
              <a:buNone/>
            </a:pPr>
            <a:r>
              <a:rPr lang="en-IN" sz="2400" dirty="0">
                <a:ea typeface="Cambria" panose="02040503050406030204" pitchFamily="18" charset="0"/>
                <a:cs typeface="+mn-lt"/>
              </a:rPr>
              <a:t>We used Java Spring-Boot as backend and React JS as Frontend in our Project.</a:t>
            </a:r>
            <a:endParaRPr lang="en-IN" sz="2400" dirty="0">
              <a:ea typeface="Cambria" panose="02040503050406030204" pitchFamily="18" charset="0"/>
              <a:cs typeface="+mn-lt"/>
            </a:endParaRPr>
          </a:p>
          <a:p>
            <a:pPr marL="0" indent="0" algn="just">
              <a:buNone/>
            </a:pPr>
            <a:endParaRPr lang="en-IN" sz="2400" dirty="0">
              <a:ea typeface="Cambria" panose="02040503050406030204" pitchFamily="18" charset="0"/>
              <a:cs typeface="+mn-lt"/>
            </a:endParaRPr>
          </a:p>
          <a:p>
            <a:pPr algn="just">
              <a:buFont typeface="Wingdings" panose="05000000000000000000" pitchFamily="2" charset="2"/>
              <a:buChar char="v"/>
            </a:pPr>
            <a:r>
              <a:rPr lang="en-US" sz="2400" b="0" i="0" dirty="0">
                <a:solidFill>
                  <a:schemeClr val="tx2">
                    <a:lumMod val="40000"/>
                    <a:lumOff val="60000"/>
                  </a:schemeClr>
                </a:solidFill>
                <a:effectLst/>
                <a:ea typeface="Cambria" panose="02040503050406030204" pitchFamily="18" charset="0"/>
                <a:cs typeface="+mn-lt"/>
              </a:rPr>
              <a:t> </a:t>
            </a:r>
            <a:r>
              <a:rPr lang="en-US" sz="2400" b="1" i="0" dirty="0">
                <a:solidFill>
                  <a:schemeClr val="tx2">
                    <a:lumMod val="40000"/>
                    <a:lumOff val="60000"/>
                  </a:schemeClr>
                </a:solidFill>
                <a:effectLst/>
                <a:ea typeface="Cambria" panose="02040503050406030204" pitchFamily="18" charset="0"/>
                <a:cs typeface="+mn-lt"/>
              </a:rPr>
              <a:t>Spring-Boot :–</a:t>
            </a:r>
            <a:r>
              <a:rPr lang="en-US" sz="2400" b="0" i="0" dirty="0">
                <a:solidFill>
                  <a:schemeClr val="tx2">
                    <a:lumMod val="40000"/>
                    <a:lumOff val="60000"/>
                  </a:schemeClr>
                </a:solidFill>
                <a:effectLst/>
                <a:ea typeface="Cambria" panose="02040503050406030204" pitchFamily="18" charset="0"/>
                <a:cs typeface="+mn-lt"/>
              </a:rPr>
              <a:t> </a:t>
            </a:r>
            <a:endParaRPr lang="en-US" sz="2400" b="0" i="0" dirty="0">
              <a:solidFill>
                <a:schemeClr val="tx2">
                  <a:lumMod val="40000"/>
                  <a:lumOff val="60000"/>
                </a:schemeClr>
              </a:solidFill>
              <a:effectLst/>
              <a:ea typeface="Cambria" panose="02040503050406030204" pitchFamily="18" charset="0"/>
              <a:cs typeface="+mn-lt"/>
            </a:endParaRPr>
          </a:p>
          <a:p>
            <a:pPr marL="594360" lvl="2" indent="0" algn="just">
              <a:buNone/>
            </a:pPr>
            <a:r>
              <a:rPr lang="en-US" sz="2400" b="0" i="0" dirty="0">
                <a:solidFill>
                  <a:srgbClr val="202124"/>
                </a:solidFill>
                <a:effectLst/>
                <a:ea typeface="Cambria" panose="02040503050406030204" pitchFamily="18" charset="0"/>
                <a:cs typeface="+mn-lt"/>
              </a:rPr>
              <a:t>	</a:t>
            </a:r>
            <a:r>
              <a:rPr lang="en-US" sz="2400" b="0" i="0" dirty="0">
                <a:effectLst/>
                <a:ea typeface="Cambria" panose="02040503050406030204" pitchFamily="18" charset="0"/>
                <a:cs typeface="+mn-lt"/>
              </a:rPr>
              <a:t>The main goal of the </a:t>
            </a:r>
            <a:r>
              <a:rPr lang="en-US" sz="2400" b="1" i="0" dirty="0">
                <a:effectLst/>
                <a:ea typeface="Cambria" panose="02040503050406030204" pitchFamily="18" charset="0"/>
                <a:cs typeface="+mn-lt"/>
              </a:rPr>
              <a:t>Spring Boot</a:t>
            </a:r>
            <a:r>
              <a:rPr lang="en-US" sz="2400" b="0" i="0" dirty="0">
                <a:effectLst/>
                <a:ea typeface="Cambria" panose="02040503050406030204" pitchFamily="18" charset="0"/>
                <a:cs typeface="+mn-lt"/>
              </a:rPr>
              <a:t> framework is to reduce overall development time and increase efficiency</a:t>
            </a:r>
            <a:r>
              <a:rPr lang="en-US" sz="2400" b="0" i="0" dirty="0">
                <a:solidFill>
                  <a:srgbClr val="202124"/>
                </a:solidFill>
                <a:effectLst/>
                <a:ea typeface="Cambria" panose="02040503050406030204" pitchFamily="18" charset="0"/>
                <a:cs typeface="+mn-lt"/>
              </a:rPr>
              <a:t>.</a:t>
            </a:r>
            <a:r>
              <a:rPr lang="en-US" sz="2400" dirty="0">
                <a:solidFill>
                  <a:schemeClr val="bg1"/>
                </a:solidFill>
                <a:ea typeface="Cambria" panose="02040503050406030204" pitchFamily="18" charset="0"/>
                <a:cs typeface="+mn-lt"/>
              </a:rPr>
              <a:t> </a:t>
            </a:r>
            <a:r>
              <a:rPr lang="en-US" sz="2400" dirty="0">
                <a:ea typeface="Cambria" panose="02040503050406030204" pitchFamily="18" charset="0"/>
                <a:cs typeface="+mn-lt"/>
              </a:rPr>
              <a:t>React has become the first choice for frontend because it gives developers the ability to work with a virtual browser (more friendly than the real browser). Also, a JavaScript developer can become a productive developer in a few hours because there is a small API to learn, a few functions, and how to use them…</a:t>
            </a:r>
            <a:endParaRPr lang="en-US" sz="2400" dirty="0">
              <a:ea typeface="Cambria" panose="02040503050406030204" pitchFamily="18" charset="0"/>
              <a:cs typeface="+mn-lt"/>
            </a:endParaRPr>
          </a:p>
          <a:p>
            <a:pPr marL="594360" lvl="2" indent="0" algn="just">
              <a:buNone/>
            </a:pPr>
            <a:endParaRPr lang="en-US" sz="2400" dirty="0">
              <a:solidFill>
                <a:srgbClr val="202124"/>
              </a:solidFill>
              <a:ea typeface="Cambria" panose="02040503050406030204" pitchFamily="18" charset="0"/>
              <a:cs typeface="+mn-lt"/>
            </a:endParaRPr>
          </a:p>
          <a:p>
            <a:pPr algn="just">
              <a:buFont typeface="Wingdings" panose="05000000000000000000" pitchFamily="2" charset="2"/>
              <a:buChar char="v"/>
            </a:pPr>
            <a:r>
              <a:rPr lang="en-US" sz="2400" dirty="0">
                <a:solidFill>
                  <a:schemeClr val="tx2">
                    <a:lumMod val="40000"/>
                    <a:lumOff val="60000"/>
                  </a:schemeClr>
                </a:solidFill>
                <a:ea typeface="Cambria" panose="02040503050406030204" pitchFamily="18" charset="0"/>
                <a:cs typeface="+mn-lt"/>
              </a:rPr>
              <a:t> </a:t>
            </a:r>
            <a:r>
              <a:rPr lang="en-US" sz="2400" b="1" dirty="0">
                <a:solidFill>
                  <a:schemeClr val="tx2">
                    <a:lumMod val="40000"/>
                    <a:lumOff val="60000"/>
                  </a:schemeClr>
                </a:solidFill>
                <a:ea typeface="Cambria" panose="02040503050406030204" pitchFamily="18" charset="0"/>
                <a:cs typeface="+mn-lt"/>
              </a:rPr>
              <a:t>React</a:t>
            </a:r>
            <a:r>
              <a:rPr lang="en-US" sz="2400" dirty="0">
                <a:solidFill>
                  <a:schemeClr val="tx2">
                    <a:lumMod val="40000"/>
                    <a:lumOff val="60000"/>
                  </a:schemeClr>
                </a:solidFill>
                <a:ea typeface="Cambria" panose="02040503050406030204" pitchFamily="18" charset="0"/>
                <a:cs typeface="+mn-lt"/>
              </a:rPr>
              <a:t> </a:t>
            </a:r>
            <a:r>
              <a:rPr lang="en-US" sz="2400" b="1" dirty="0">
                <a:solidFill>
                  <a:schemeClr val="tx2">
                    <a:lumMod val="40000"/>
                    <a:lumOff val="60000"/>
                  </a:schemeClr>
                </a:solidFill>
                <a:ea typeface="Cambria" panose="02040503050406030204" pitchFamily="18" charset="0"/>
                <a:cs typeface="+mn-lt"/>
              </a:rPr>
              <a:t>:–</a:t>
            </a:r>
            <a:r>
              <a:rPr lang="en-US" sz="2400" dirty="0">
                <a:solidFill>
                  <a:schemeClr val="tx2">
                    <a:lumMod val="40000"/>
                    <a:lumOff val="60000"/>
                  </a:schemeClr>
                </a:solidFill>
                <a:ea typeface="Cambria" panose="02040503050406030204" pitchFamily="18" charset="0"/>
                <a:cs typeface="+mn-lt"/>
              </a:rPr>
              <a:t> </a:t>
            </a:r>
            <a:endParaRPr lang="en-US" sz="2400" dirty="0">
              <a:solidFill>
                <a:schemeClr val="tx2">
                  <a:lumMod val="40000"/>
                  <a:lumOff val="60000"/>
                </a:schemeClr>
              </a:solidFill>
              <a:ea typeface="Cambria" panose="02040503050406030204" pitchFamily="18" charset="0"/>
              <a:cs typeface="+mn-lt"/>
            </a:endParaRPr>
          </a:p>
          <a:p>
            <a:pPr marL="0" indent="0">
              <a:buNone/>
            </a:pPr>
            <a:r>
              <a:rPr lang="en-US" sz="2400" b="1" i="0" dirty="0">
                <a:solidFill>
                  <a:srgbClr val="202124"/>
                </a:solidFill>
                <a:effectLst/>
                <a:ea typeface="Cambria" panose="02040503050406030204" pitchFamily="18" charset="0"/>
                <a:cs typeface="+mn-lt"/>
              </a:rPr>
              <a:t>	</a:t>
            </a:r>
            <a:r>
              <a:rPr lang="en-US" sz="2400" b="1" i="0" dirty="0">
                <a:effectLst/>
                <a:ea typeface="Cambria" panose="02040503050406030204" pitchFamily="18" charset="0"/>
                <a:cs typeface="+mn-lt"/>
              </a:rPr>
              <a:t>React</a:t>
            </a:r>
            <a:r>
              <a:rPr lang="en-US" sz="2400" b="0" i="0" dirty="0">
                <a:effectLst/>
                <a:ea typeface="Cambria" panose="02040503050406030204" pitchFamily="18" charset="0"/>
                <a:cs typeface="+mn-lt"/>
              </a:rPr>
              <a:t> allows developers to create large web applications that can change data, without reloading the page. The main purpose of </a:t>
            </a:r>
            <a:r>
              <a:rPr lang="en-US" sz="2400" b="1" i="0" dirty="0">
                <a:effectLst/>
                <a:ea typeface="Cambria" panose="02040503050406030204" pitchFamily="18" charset="0"/>
                <a:cs typeface="+mn-lt"/>
              </a:rPr>
              <a:t>React</a:t>
            </a:r>
            <a:r>
              <a:rPr lang="en-US" sz="2400" b="0" i="0" dirty="0">
                <a:effectLst/>
                <a:ea typeface="Cambria" panose="02040503050406030204" pitchFamily="18" charset="0"/>
                <a:cs typeface="+mn-lt"/>
              </a:rPr>
              <a:t> is to be fast, scalable, and simple.</a:t>
            </a:r>
            <a:r>
              <a:rPr lang="en-US" sz="2400" dirty="0">
                <a:ea typeface="Cambria" panose="02040503050406030204" pitchFamily="18" charset="0"/>
                <a:cs typeface="+mn-lt"/>
              </a:rPr>
              <a:t> Spring </a:t>
            </a:r>
            <a:endParaRPr lang="en-IN" dirty="0">
              <a:ea typeface="Cambria" panose="02040503050406030204" pitchFamily="18" charset="0"/>
              <a:cs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314801"/>
            <a:ext cx="7601830" cy="1005840"/>
            <a:chOff x="0" y="545888"/>
            <a:chExt cx="7601830" cy="1005840"/>
          </a:xfrm>
          <a:solidFill>
            <a:srgbClr val="92D050"/>
          </a:solidFill>
        </p:grpSpPr>
        <p:sp>
          <p:nvSpPr>
            <p:cNvPr id="6" name="Arrow: Chevron 17"/>
            <p:cNvSpPr/>
            <p:nvPr/>
          </p:nvSpPr>
          <p:spPr>
            <a:xfrm>
              <a:off x="6663477" y="545888"/>
              <a:ext cx="731520" cy="1005840"/>
            </a:xfrm>
            <a:prstGeom prst="chevron">
              <a:avLst>
                <a:gd name="adj" fmla="val 56731"/>
              </a:avLst>
            </a:prstGeom>
            <a:grp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a:solidFill>
                  <a:schemeClr val="tx1"/>
                </a:solidFill>
              </a:endParaRPr>
            </a:p>
          </p:txBody>
        </p:sp>
        <p:sp>
          <p:nvSpPr>
            <p:cNvPr id="7" name="Arrow: Pentagon 1"/>
            <p:cNvSpPr/>
            <p:nvPr/>
          </p:nvSpPr>
          <p:spPr>
            <a:xfrm>
              <a:off x="0" y="545888"/>
              <a:ext cx="6427177" cy="1005840"/>
            </a:xfrm>
            <a:prstGeom prst="homePlate">
              <a:avLst>
                <a:gd name="adj" fmla="val 40909"/>
              </a:avLst>
            </a:prstGeom>
            <a:grpFill/>
          </p:spPr>
          <p:style>
            <a:lnRef idx="3">
              <a:schemeClr val="lt1"/>
            </a:lnRef>
            <a:fillRef idx="1">
              <a:schemeClr val="accent4"/>
            </a:fillRef>
            <a:effectRef idx="1">
              <a:schemeClr val="accent4"/>
            </a:effectRef>
            <a:fontRef idx="minor">
              <a:schemeClr val="lt1"/>
            </a:fontRef>
          </p:style>
          <p:txBody>
            <a:bodyPr rtlCol="0" anchor="ctr"/>
            <a:lstStyle/>
            <a:p>
              <a:pPr algn="ctr"/>
              <a:r>
                <a:rPr lang="en-IN" sz="4400" dirty="0"/>
                <a:t>OBJECTIVE</a:t>
              </a:r>
              <a:endParaRPr lang="en-IN" sz="3600" dirty="0"/>
            </a:p>
          </p:txBody>
        </p:sp>
        <p:sp>
          <p:nvSpPr>
            <p:cNvPr id="8" name="Arrow: Chevron 18"/>
            <p:cNvSpPr/>
            <p:nvPr/>
          </p:nvSpPr>
          <p:spPr>
            <a:xfrm>
              <a:off x="7053190" y="545888"/>
              <a:ext cx="548640" cy="1005840"/>
            </a:xfrm>
            <a:prstGeom prst="chevron">
              <a:avLst>
                <a:gd name="adj" fmla="val 74706"/>
              </a:avLst>
            </a:prstGeom>
            <a:grp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a:solidFill>
                  <a:schemeClr val="tx1"/>
                </a:solidFill>
              </a:endParaRPr>
            </a:p>
          </p:txBody>
        </p:sp>
        <p:sp>
          <p:nvSpPr>
            <p:cNvPr id="9" name="Arrow: Chevron 19"/>
            <p:cNvSpPr/>
            <p:nvPr/>
          </p:nvSpPr>
          <p:spPr>
            <a:xfrm>
              <a:off x="6083373" y="545888"/>
              <a:ext cx="914400" cy="1005840"/>
            </a:xfrm>
            <a:prstGeom prst="chevron">
              <a:avLst>
                <a:gd name="adj" fmla="val 45057"/>
              </a:avLst>
            </a:prstGeom>
            <a:grp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a:solidFill>
                  <a:schemeClr val="tx1"/>
                </a:solidFill>
              </a:endParaRPr>
            </a:p>
          </p:txBody>
        </p:sp>
      </p:grpSp>
      <p:sp>
        <p:nvSpPr>
          <p:cNvPr id="18" name="TextBox 17"/>
          <p:cNvSpPr txBox="1"/>
          <p:nvPr/>
        </p:nvSpPr>
        <p:spPr>
          <a:xfrm>
            <a:off x="1712686" y="1799772"/>
            <a:ext cx="8461828" cy="369332"/>
          </a:xfrm>
          <a:prstGeom prst="rect">
            <a:avLst/>
          </a:prstGeom>
          <a:noFill/>
        </p:spPr>
        <p:txBody>
          <a:bodyPr wrap="square" rtlCol="0">
            <a:spAutoFit/>
          </a:bodyPr>
          <a:lstStyle/>
          <a:p>
            <a:endParaRPr lang="en-US" dirty="0"/>
          </a:p>
        </p:txBody>
      </p:sp>
      <p:sp>
        <p:nvSpPr>
          <p:cNvPr id="19" name="TextBox 18"/>
          <p:cNvSpPr txBox="1"/>
          <p:nvPr/>
        </p:nvSpPr>
        <p:spPr>
          <a:xfrm>
            <a:off x="1480185" y="1843405"/>
            <a:ext cx="9927590" cy="4409440"/>
          </a:xfrm>
          <a:prstGeom prst="rect">
            <a:avLst/>
          </a:prstGeom>
          <a:noFill/>
        </p:spPr>
        <p:txBody>
          <a:bodyPr wrap="square" rtlCol="0">
            <a:noAutofit/>
          </a:bodyPr>
          <a:lstStyle/>
          <a:p>
            <a:r>
              <a:rPr lang="en-US" altLang="en-US" sz="2700" dirty="0"/>
              <a:t>1. Efficient Order Management</a:t>
            </a:r>
            <a:endParaRPr lang="en-US" altLang="en-US" sz="2700" dirty="0"/>
          </a:p>
          <a:p>
            <a:r>
              <a:rPr lang="en-US" altLang="en-US" sz="2700" dirty="0"/>
              <a:t>2. Inventory Management</a:t>
            </a:r>
            <a:endParaRPr lang="en-US" altLang="en-US" sz="2700" dirty="0"/>
          </a:p>
          <a:p>
            <a:r>
              <a:rPr lang="en-US" altLang="en-US" sz="2700" dirty="0"/>
              <a:t>3. Sales and Billing Automation</a:t>
            </a:r>
            <a:endParaRPr lang="en-US" altLang="en-US" sz="2700" dirty="0"/>
          </a:p>
          <a:p>
            <a:r>
              <a:rPr lang="en-US" altLang="en-US" sz="2700" dirty="0"/>
              <a:t>4. Customer Relationship Management (CRM)</a:t>
            </a:r>
            <a:endParaRPr lang="en-US" altLang="en-US" sz="2700" dirty="0"/>
          </a:p>
        </p:txBody>
      </p:sp>
      <p:sp>
        <p:nvSpPr>
          <p:cNvPr id="31" name="TextBox 30"/>
          <p:cNvSpPr txBox="1"/>
          <p:nvPr/>
        </p:nvSpPr>
        <p:spPr>
          <a:xfrm>
            <a:off x="1748971" y="4913086"/>
            <a:ext cx="8461828" cy="369332"/>
          </a:xfrm>
          <a:prstGeom prst="rect">
            <a:avLst/>
          </a:prstGeom>
          <a:noFill/>
        </p:spPr>
        <p:txBody>
          <a:bodyPr wrap="square" rtlCol="0">
            <a:spAutoFit/>
          </a:bodyPr>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303362"/>
            <a:ext cx="6843252" cy="856697"/>
            <a:chOff x="0" y="545888"/>
            <a:chExt cx="7601830" cy="1005840"/>
          </a:xfrm>
          <a:solidFill>
            <a:schemeClr val="accent3">
              <a:lumMod val="60000"/>
              <a:lumOff val="40000"/>
            </a:schemeClr>
          </a:solidFill>
        </p:grpSpPr>
        <p:sp>
          <p:nvSpPr>
            <p:cNvPr id="11" name="Arrow: Chevron 17"/>
            <p:cNvSpPr/>
            <p:nvPr/>
          </p:nvSpPr>
          <p:spPr>
            <a:xfrm>
              <a:off x="6663477" y="545888"/>
              <a:ext cx="731520" cy="1005840"/>
            </a:xfrm>
            <a:prstGeom prst="chevron">
              <a:avLst>
                <a:gd name="adj" fmla="val 5673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Pentagon 1"/>
            <p:cNvSpPr/>
            <p:nvPr/>
          </p:nvSpPr>
          <p:spPr>
            <a:xfrm>
              <a:off x="0" y="545888"/>
              <a:ext cx="6427177" cy="1005840"/>
            </a:xfrm>
            <a:prstGeom prst="homePlate">
              <a:avLst>
                <a:gd name="adj" fmla="val 40909"/>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Cambria" panose="02040503050406030204" pitchFamily="18" charset="0"/>
                  <a:ea typeface="Cambria" panose="02040503050406030204" pitchFamily="18" charset="0"/>
                </a:rPr>
                <a:t>Customer Module</a:t>
              </a:r>
              <a:endParaRPr lang="en-US" sz="4400" dirty="0">
                <a:latin typeface="Cambria" panose="02040503050406030204" pitchFamily="18" charset="0"/>
                <a:ea typeface="Cambria" panose="02040503050406030204" pitchFamily="18" charset="0"/>
              </a:endParaRPr>
            </a:p>
          </p:txBody>
        </p:sp>
        <p:sp>
          <p:nvSpPr>
            <p:cNvPr id="13" name="Arrow: Chevron 18"/>
            <p:cNvSpPr/>
            <p:nvPr/>
          </p:nvSpPr>
          <p:spPr>
            <a:xfrm>
              <a:off x="7053190" y="545888"/>
              <a:ext cx="548640" cy="1005840"/>
            </a:xfrm>
            <a:prstGeom prst="chevron">
              <a:avLst>
                <a:gd name="adj" fmla="val 7470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Arrow: Chevron 19"/>
            <p:cNvSpPr/>
            <p:nvPr/>
          </p:nvSpPr>
          <p:spPr>
            <a:xfrm>
              <a:off x="6083373" y="545888"/>
              <a:ext cx="914400" cy="1005840"/>
            </a:xfrm>
            <a:prstGeom prst="chevron">
              <a:avLst>
                <a:gd name="adj" fmla="val 4505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0" name="TextBox 19"/>
          <p:cNvSpPr txBox="1"/>
          <p:nvPr/>
        </p:nvSpPr>
        <p:spPr>
          <a:xfrm>
            <a:off x="470018" y="1563469"/>
            <a:ext cx="10762089" cy="3222625"/>
          </a:xfrm>
          <a:prstGeom prst="rect">
            <a:avLst/>
          </a:prstGeom>
          <a:noFill/>
        </p:spPr>
        <p:txBody>
          <a:bodyPr wrap="square">
            <a:spAutoFit/>
          </a:bodyPr>
          <a:lstStyle/>
          <a:p>
            <a:pPr algn="l"/>
            <a:r>
              <a:rPr lang="en-US" sz="2800" b="0" i="0" dirty="0">
                <a:effectLst/>
                <a:latin typeface="Calibri" panose="020F0502020204030204" pitchFamily="34" charset="0"/>
                <a:cs typeface="Calibri" panose="020F0502020204030204" pitchFamily="34" charset="0"/>
              </a:rPr>
              <a:t>After successful registration, the customer can:</a:t>
            </a:r>
            <a:endParaRPr lang="en-US" sz="2800" b="0" i="0" dirty="0">
              <a:effectLst/>
              <a:latin typeface="Calibri" panose="020F0502020204030204" pitchFamily="34" charset="0"/>
              <a:cs typeface="Calibri" panose="020F0502020204030204" pitchFamily="34" charset="0"/>
            </a:endParaRPr>
          </a:p>
          <a:p>
            <a:pPr algn="l">
              <a:buFont typeface="+mj-lt"/>
              <a:buAutoNum type="arabicPeriod"/>
            </a:pPr>
            <a:r>
              <a:rPr lang="en-US" sz="2800" b="1" i="0" dirty="0">
                <a:effectLst/>
                <a:latin typeface="Calibri" panose="020F0502020204030204" pitchFamily="34" charset="0"/>
                <a:cs typeface="Calibri" panose="020F0502020204030204" pitchFamily="34" charset="0"/>
              </a:rPr>
              <a:t>Search for available </a:t>
            </a:r>
            <a:r>
              <a:rPr lang="en-IN" altLang="en-US" sz="2800" b="1" i="0" dirty="0">
                <a:effectLst/>
                <a:latin typeface="Calibri" panose="020F0502020204030204" pitchFamily="34" charset="0"/>
                <a:cs typeface="Calibri" panose="020F0502020204030204" pitchFamily="34" charset="0"/>
              </a:rPr>
              <a:t>bakery</a:t>
            </a:r>
            <a:endParaRPr lang="en-US" sz="2800" b="0" i="0" dirty="0">
              <a:effectLst/>
              <a:latin typeface="Calibri" panose="020F0502020204030204" pitchFamily="34" charset="0"/>
              <a:cs typeface="Calibri" panose="020F0502020204030204" pitchFamily="34" charset="0"/>
            </a:endParaRPr>
          </a:p>
          <a:p>
            <a:pPr algn="l">
              <a:spcBef>
                <a:spcPts val="300"/>
              </a:spcBef>
              <a:buFont typeface="+mj-lt"/>
              <a:buAutoNum type="arabicPeriod"/>
            </a:pPr>
            <a:r>
              <a:rPr lang="en-US" sz="2800" b="1" i="0" dirty="0">
                <a:effectLst/>
                <a:latin typeface="Calibri" panose="020F0502020204030204" pitchFamily="34" charset="0"/>
                <a:cs typeface="Calibri" panose="020F0502020204030204" pitchFamily="34" charset="0"/>
              </a:rPr>
              <a:t>Edit their profile</a:t>
            </a:r>
            <a:r>
              <a:rPr lang="en-US" sz="2800" b="0" i="0" dirty="0">
                <a:effectLst/>
                <a:latin typeface="Calibri" panose="020F0502020204030204" pitchFamily="34" charset="0"/>
                <a:cs typeface="Calibri" panose="020F0502020204030204" pitchFamily="34" charset="0"/>
              </a:rPr>
              <a:t> (update personal details, preferences, or contact information).</a:t>
            </a:r>
            <a:endParaRPr lang="en-US" sz="2800" b="0" i="0" dirty="0">
              <a:effectLst/>
              <a:latin typeface="Calibri" panose="020F0502020204030204" pitchFamily="34" charset="0"/>
              <a:cs typeface="Calibri" panose="020F0502020204030204" pitchFamily="34" charset="0"/>
            </a:endParaRPr>
          </a:p>
          <a:p>
            <a:pPr algn="l">
              <a:spcBef>
                <a:spcPts val="300"/>
              </a:spcBef>
              <a:buFont typeface="+mj-lt"/>
              <a:buAutoNum type="arabicPeriod"/>
            </a:pPr>
            <a:r>
              <a:rPr lang="en-US" sz="2800" b="1" i="0" dirty="0">
                <a:effectLst/>
                <a:latin typeface="Calibri" panose="020F0502020204030204" pitchFamily="34" charset="0"/>
                <a:cs typeface="Calibri" panose="020F0502020204030204" pitchFamily="34" charset="0"/>
              </a:rPr>
              <a:t>Delete their account</a:t>
            </a:r>
            <a:r>
              <a:rPr lang="en-US" sz="2800" b="0" i="0" dirty="0">
                <a:effectLst/>
                <a:latin typeface="Calibri" panose="020F0502020204030204" pitchFamily="34" charset="0"/>
                <a:cs typeface="Calibri" panose="020F0502020204030204" pitchFamily="34" charset="0"/>
              </a:rPr>
              <a:t> (permanently remove their profile and data from the system).</a:t>
            </a:r>
            <a:endParaRPr lang="en-US" sz="2800" b="0" i="0" dirty="0">
              <a:effectLst/>
              <a:latin typeface="Calibri" panose="020F0502020204030204" pitchFamily="34" charset="0"/>
              <a:cs typeface="Calibri" panose="020F0502020204030204" pitchFamily="34" charset="0"/>
            </a:endParaRPr>
          </a:p>
          <a:p>
            <a:pPr algn="l">
              <a:spcBef>
                <a:spcPts val="300"/>
              </a:spcBef>
              <a:buFont typeface="+mj-lt"/>
              <a:buAutoNum type="arabicPeriod"/>
            </a:pPr>
            <a:r>
              <a:rPr lang="en-US" sz="2800" b="1" i="0" dirty="0">
                <a:effectLst/>
                <a:latin typeface="Calibri" panose="020F0502020204030204" pitchFamily="34" charset="0"/>
                <a:cs typeface="Calibri" panose="020F0502020204030204" pitchFamily="34" charset="0"/>
              </a:rPr>
              <a:t>Manage a booking cart</a:t>
            </a:r>
            <a:r>
              <a:rPr lang="en-US" sz="2800" b="0" i="0" dirty="0">
                <a:effectLst/>
                <a:latin typeface="Inter"/>
              </a:rPr>
              <a:t> </a:t>
            </a:r>
            <a:endParaRPr lang="en-US" sz="2800" b="0" i="0" dirty="0">
              <a:effectLst/>
              <a:latin typeface="Inte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303363"/>
            <a:ext cx="6843252" cy="665628"/>
            <a:chOff x="0" y="545888"/>
            <a:chExt cx="7601830" cy="1005840"/>
          </a:xfrm>
          <a:solidFill>
            <a:schemeClr val="accent3">
              <a:lumMod val="60000"/>
              <a:lumOff val="40000"/>
            </a:schemeClr>
          </a:solidFill>
        </p:grpSpPr>
        <p:sp>
          <p:nvSpPr>
            <p:cNvPr id="11" name="Arrow: Chevron 17"/>
            <p:cNvSpPr/>
            <p:nvPr/>
          </p:nvSpPr>
          <p:spPr>
            <a:xfrm>
              <a:off x="6663477" y="545888"/>
              <a:ext cx="731520" cy="1005840"/>
            </a:xfrm>
            <a:prstGeom prst="chevron">
              <a:avLst>
                <a:gd name="adj" fmla="val 5673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Pentagon 1"/>
            <p:cNvSpPr/>
            <p:nvPr/>
          </p:nvSpPr>
          <p:spPr>
            <a:xfrm>
              <a:off x="0" y="545888"/>
              <a:ext cx="6427177" cy="1005840"/>
            </a:xfrm>
            <a:prstGeom prst="homePlate">
              <a:avLst>
                <a:gd name="adj" fmla="val 40909"/>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Cambria" panose="02040503050406030204" pitchFamily="18" charset="0"/>
                  <a:ea typeface="Cambria" panose="02040503050406030204" pitchFamily="18" charset="0"/>
                </a:rPr>
                <a:t>Admin Module</a:t>
              </a:r>
              <a:endParaRPr lang="en-US" sz="4400" dirty="0">
                <a:latin typeface="Cambria" panose="02040503050406030204" pitchFamily="18" charset="0"/>
                <a:ea typeface="Cambria" panose="02040503050406030204" pitchFamily="18" charset="0"/>
              </a:endParaRPr>
            </a:p>
          </p:txBody>
        </p:sp>
        <p:sp>
          <p:nvSpPr>
            <p:cNvPr id="13" name="Arrow: Chevron 18"/>
            <p:cNvSpPr/>
            <p:nvPr/>
          </p:nvSpPr>
          <p:spPr>
            <a:xfrm>
              <a:off x="7053190" y="545888"/>
              <a:ext cx="548640" cy="1005840"/>
            </a:xfrm>
            <a:prstGeom prst="chevron">
              <a:avLst>
                <a:gd name="adj" fmla="val 7470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Arrow: Chevron 19"/>
            <p:cNvSpPr/>
            <p:nvPr/>
          </p:nvSpPr>
          <p:spPr>
            <a:xfrm>
              <a:off x="6083373" y="545888"/>
              <a:ext cx="914400" cy="1005840"/>
            </a:xfrm>
            <a:prstGeom prst="chevron">
              <a:avLst>
                <a:gd name="adj" fmla="val 4505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0" name="TextBox 19"/>
          <p:cNvSpPr txBox="1"/>
          <p:nvPr/>
        </p:nvSpPr>
        <p:spPr>
          <a:xfrm>
            <a:off x="374484" y="1575503"/>
            <a:ext cx="11248103" cy="1814830"/>
          </a:xfrm>
          <a:prstGeom prst="rect">
            <a:avLst/>
          </a:prstGeom>
          <a:noFill/>
        </p:spPr>
        <p:txBody>
          <a:bodyPr wrap="square">
            <a:spAutoFit/>
          </a:bodyPr>
          <a:lstStyle/>
          <a:p>
            <a:r>
              <a:rPr lang="en-US" sz="2800" dirty="0"/>
              <a:t>The </a:t>
            </a:r>
            <a:r>
              <a:rPr lang="en-US" sz="2800" b="1" dirty="0"/>
              <a:t>Admin</a:t>
            </a:r>
            <a:r>
              <a:rPr lang="en-US" sz="2800" dirty="0"/>
              <a:t> can:</a:t>
            </a:r>
            <a:endParaRPr lang="en-US" sz="2800" dirty="0"/>
          </a:p>
          <a:p>
            <a:pPr>
              <a:buFont typeface="Arial" panose="020B0604020202020204" pitchFamily="34" charset="0"/>
              <a:buChar char="•"/>
            </a:pPr>
            <a:r>
              <a:rPr lang="en-US" sz="2800" dirty="0"/>
              <a:t>View and manage </a:t>
            </a:r>
            <a:r>
              <a:rPr lang="en-US" sz="2800" b="1" dirty="0"/>
              <a:t>user details</a:t>
            </a:r>
            <a:r>
              <a:rPr lang="en-US" sz="2800" dirty="0"/>
              <a:t>.</a:t>
            </a:r>
            <a:endParaRPr lang="en-US" sz="2800" dirty="0"/>
          </a:p>
          <a:p>
            <a:pPr>
              <a:buFont typeface="Arial" panose="020B0604020202020204" pitchFamily="34" charset="0"/>
              <a:buChar char="•"/>
            </a:pPr>
            <a:r>
              <a:rPr lang="en-US" sz="2800" dirty="0"/>
              <a:t>Manage </a:t>
            </a:r>
            <a:r>
              <a:rPr lang="en-IN" altLang="en-US" sz="2800" dirty="0"/>
              <a:t>bakery</a:t>
            </a:r>
            <a:r>
              <a:rPr lang="en-US" sz="2800" dirty="0"/>
              <a:t> listings and </a:t>
            </a:r>
            <a:r>
              <a:rPr lang="en-US" sz="2800" b="1" dirty="0"/>
              <a:t>delete bakeries if necessary</a:t>
            </a:r>
            <a:r>
              <a:rPr lang="en-US" sz="2800" dirty="0"/>
              <a:t>.</a:t>
            </a:r>
            <a:endParaRPr lang="en-US" sz="2800" dirty="0"/>
          </a:p>
          <a:p>
            <a:pPr>
              <a:buFont typeface="Arial" panose="020B0604020202020204" pitchFamily="34" charset="0"/>
              <a:buChar char="•"/>
            </a:pPr>
            <a:r>
              <a:rPr lang="en-US" sz="2800" dirty="0"/>
              <a:t>Oversee </a:t>
            </a:r>
            <a:r>
              <a:rPr lang="en-US" sz="2800" b="1" dirty="0"/>
              <a:t>customer accounts</a:t>
            </a:r>
            <a:r>
              <a:rPr lang="en-US" sz="2800" dirty="0"/>
              <a:t> and delete them if required</a:t>
            </a:r>
            <a:r>
              <a:rPr lang="en-IN" sz="2800" dirty="0">
                <a:latin typeface="Cambria" panose="02040503050406030204" pitchFamily="18" charset="0"/>
                <a:ea typeface="Cambria" panose="02040503050406030204" pitchFamily="18" charset="0"/>
              </a:rPr>
              <a:t>.</a:t>
            </a:r>
            <a:endParaRPr lang="en-IN" sz="2800" dirty="0">
              <a:latin typeface="Cambria" panose="02040503050406030204" pitchFamily="18" charset="0"/>
              <a:ea typeface="Cambria" panose="020405030504060302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0" y="139792"/>
            <a:ext cx="8461829" cy="963294"/>
            <a:chOff x="0" y="545888"/>
            <a:chExt cx="7601830" cy="1005840"/>
          </a:xfrm>
          <a:solidFill>
            <a:srgbClr val="92D050"/>
          </a:solidFill>
        </p:grpSpPr>
        <p:sp>
          <p:nvSpPr>
            <p:cNvPr id="20" name="Arrow: Chevron 17"/>
            <p:cNvSpPr/>
            <p:nvPr/>
          </p:nvSpPr>
          <p:spPr>
            <a:xfrm>
              <a:off x="6663477" y="545888"/>
              <a:ext cx="731520" cy="1005840"/>
            </a:xfrm>
            <a:prstGeom prst="chevron">
              <a:avLst>
                <a:gd name="adj" fmla="val 56731"/>
              </a:avLst>
            </a:prstGeom>
            <a:grpFil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1" name="Arrow: Pentagon 1"/>
            <p:cNvSpPr/>
            <p:nvPr/>
          </p:nvSpPr>
          <p:spPr>
            <a:xfrm>
              <a:off x="0" y="545888"/>
              <a:ext cx="6427177" cy="1005840"/>
            </a:xfrm>
            <a:prstGeom prst="homePlate">
              <a:avLst>
                <a:gd name="adj" fmla="val 40909"/>
              </a:avLst>
            </a:prstGeom>
            <a:grpFill/>
          </p:spPr>
          <p:style>
            <a:lnRef idx="1">
              <a:schemeClr val="accent5"/>
            </a:lnRef>
            <a:fillRef idx="2">
              <a:schemeClr val="accent5"/>
            </a:fillRef>
            <a:effectRef idx="1">
              <a:schemeClr val="accent5"/>
            </a:effectRef>
            <a:fontRef idx="minor">
              <a:schemeClr val="dk1"/>
            </a:fontRef>
          </p:style>
          <p:txBody>
            <a:bodyPr rtlCol="0" anchor="ctr"/>
            <a:lstStyle/>
            <a:p>
              <a:pPr lvl="0" algn="ctr">
                <a:defRPr/>
              </a:pPr>
              <a:r>
                <a:rPr lang="en-US" sz="3200" b="1" kern="0" dirty="0">
                  <a:solidFill>
                    <a:prstClr val="white"/>
                  </a:solidFill>
                  <a:latin typeface="Cambria" panose="02040503050406030204" pitchFamily="18" charset="0"/>
                  <a:ea typeface="Cambria" panose="02040503050406030204" pitchFamily="18" charset="0"/>
                </a:rPr>
                <a:t>Use Case </a:t>
              </a:r>
              <a:endParaRPr lang="en-US" sz="3200" b="1" kern="0" dirty="0">
                <a:solidFill>
                  <a:prstClr val="white"/>
                </a:solidFill>
                <a:latin typeface="Cambria" panose="02040503050406030204" pitchFamily="18" charset="0"/>
                <a:ea typeface="Cambria" panose="02040503050406030204" pitchFamily="18" charset="0"/>
              </a:endParaRPr>
            </a:p>
          </p:txBody>
        </p:sp>
        <p:sp>
          <p:nvSpPr>
            <p:cNvPr id="22" name="Arrow: Chevron 18"/>
            <p:cNvSpPr/>
            <p:nvPr/>
          </p:nvSpPr>
          <p:spPr>
            <a:xfrm>
              <a:off x="7053190" y="545888"/>
              <a:ext cx="548640" cy="1005840"/>
            </a:xfrm>
            <a:prstGeom prst="chevron">
              <a:avLst>
                <a:gd name="adj" fmla="val 74706"/>
              </a:avLst>
            </a:prstGeom>
            <a:grpFil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5" name="Arrow: Chevron 19"/>
            <p:cNvSpPr/>
            <p:nvPr/>
          </p:nvSpPr>
          <p:spPr>
            <a:xfrm>
              <a:off x="6083373" y="545888"/>
              <a:ext cx="914400" cy="1005840"/>
            </a:xfrm>
            <a:prstGeom prst="chevron">
              <a:avLst>
                <a:gd name="adj" fmla="val 45057"/>
              </a:avLst>
            </a:prstGeom>
            <a:grpFil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pic>
        <p:nvPicPr>
          <p:cNvPr id="3" name="Picture 2" descr="use case diagram"/>
          <p:cNvPicPr>
            <a:picLocks noChangeAspect="1"/>
          </p:cNvPicPr>
          <p:nvPr/>
        </p:nvPicPr>
        <p:blipFill>
          <a:blip r:embed="rId1"/>
          <a:stretch>
            <a:fillRect/>
          </a:stretch>
        </p:blipFill>
        <p:spPr>
          <a:xfrm>
            <a:off x="0" y="2913380"/>
            <a:ext cx="12192000" cy="25939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2" y="204922"/>
            <a:ext cx="4247534" cy="444007"/>
            <a:chOff x="0" y="545888"/>
            <a:chExt cx="7601830" cy="1005840"/>
          </a:xfrm>
          <a:solidFill>
            <a:srgbClr val="92D050"/>
          </a:solidFill>
        </p:grpSpPr>
        <p:sp>
          <p:nvSpPr>
            <p:cNvPr id="40" name="Arrow: Chevron 17"/>
            <p:cNvSpPr/>
            <p:nvPr/>
          </p:nvSpPr>
          <p:spPr>
            <a:xfrm>
              <a:off x="6663477" y="545888"/>
              <a:ext cx="731520" cy="1005840"/>
            </a:xfrm>
            <a:prstGeom prst="chevron">
              <a:avLst>
                <a:gd name="adj" fmla="val 56731"/>
              </a:avLst>
            </a:prstGeom>
            <a:grp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1" name="Arrow: Pentagon 1"/>
            <p:cNvSpPr/>
            <p:nvPr/>
          </p:nvSpPr>
          <p:spPr>
            <a:xfrm>
              <a:off x="0" y="545888"/>
              <a:ext cx="6427177" cy="1005840"/>
            </a:xfrm>
            <a:prstGeom prst="homePlate">
              <a:avLst>
                <a:gd name="adj" fmla="val 40909"/>
              </a:avLst>
            </a:prstGeom>
            <a:grp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kern="0" dirty="0">
                  <a:solidFill>
                    <a:prstClr val="white"/>
                  </a:solidFill>
                  <a:latin typeface="Cambria" panose="02040503050406030204" pitchFamily="18" charset="0"/>
                  <a:ea typeface="Cambria" panose="02040503050406030204" pitchFamily="18" charset="0"/>
                </a:rPr>
                <a:t>Activity Diagram</a:t>
              </a:r>
              <a:endParaRPr kumimoji="0" lang="en-US" i="0" u="none" strike="noStrike" kern="0" cap="none" spc="0" normalizeH="0" baseline="0" noProof="0" dirty="0">
                <a:ln>
                  <a:noFill/>
                </a:ln>
                <a:solidFill>
                  <a:prstClr val="white"/>
                </a:solidFill>
                <a:effectLst/>
                <a:uLnTx/>
                <a:uFillTx/>
                <a:latin typeface="Cambria" panose="02040503050406030204" pitchFamily="18" charset="0"/>
                <a:ea typeface="Cambria" panose="02040503050406030204" pitchFamily="18" charset="0"/>
                <a:cs typeface="+mn-cs"/>
              </a:endParaRPr>
            </a:p>
          </p:txBody>
        </p:sp>
        <p:sp>
          <p:nvSpPr>
            <p:cNvPr id="42" name="Arrow: Chevron 18"/>
            <p:cNvSpPr/>
            <p:nvPr/>
          </p:nvSpPr>
          <p:spPr>
            <a:xfrm>
              <a:off x="7053190" y="545888"/>
              <a:ext cx="548640" cy="1005840"/>
            </a:xfrm>
            <a:prstGeom prst="chevron">
              <a:avLst>
                <a:gd name="adj" fmla="val 74706"/>
              </a:avLst>
            </a:prstGeom>
            <a:grp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3" name="Arrow: Chevron 19"/>
            <p:cNvSpPr/>
            <p:nvPr/>
          </p:nvSpPr>
          <p:spPr>
            <a:xfrm>
              <a:off x="6083373" y="545888"/>
              <a:ext cx="914400" cy="1005840"/>
            </a:xfrm>
            <a:prstGeom prst="chevron">
              <a:avLst>
                <a:gd name="adj" fmla="val 45057"/>
              </a:avLst>
            </a:prstGeom>
            <a:grp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pic>
        <p:nvPicPr>
          <p:cNvPr id="2" name="Picture 1" descr="activity diagram"/>
          <p:cNvPicPr>
            <a:picLocks noChangeAspect="1"/>
          </p:cNvPicPr>
          <p:nvPr/>
        </p:nvPicPr>
        <p:blipFill>
          <a:blip r:embed="rId1"/>
          <a:stretch>
            <a:fillRect/>
          </a:stretch>
        </p:blipFill>
        <p:spPr>
          <a:xfrm>
            <a:off x="4533900" y="1137920"/>
            <a:ext cx="3124200" cy="4581525"/>
          </a:xfrm>
          <a:prstGeom prst="rect">
            <a:avLst/>
          </a:prstGeom>
        </p:spPr>
      </p:pic>
    </p:spTree>
  </p:cSld>
  <p:clrMapOvr>
    <a:masterClrMapping/>
  </p:clrMapOvr>
</p:sld>
</file>

<file path=ppt/theme/theme1.xml><?xml version="1.0" encoding="utf-8"?>
<a:theme xmlns:a="http://schemas.openxmlformats.org/drawingml/2006/main" name="Cover and End Slide Master">
  <a:themeElements>
    <a:clrScheme name="ALLPPT-COLOR-145">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76ADD"/>
      </a:accent5>
      <a:accent6>
        <a:srgbClr val="5A28C8"/>
      </a:accent6>
      <a:hlink>
        <a:srgbClr val="FFFF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145">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76ADD"/>
      </a:accent5>
      <a:accent6>
        <a:srgbClr val="5A28C8"/>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145">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76ADD"/>
      </a:accent5>
      <a:accent6>
        <a:srgbClr val="5A28C8"/>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1935</Words>
  <Application>WPS Presentation</Application>
  <PresentationFormat>Widescreen</PresentationFormat>
  <Paragraphs>57</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11</vt:i4>
      </vt:variant>
    </vt:vector>
  </HeadingPairs>
  <TitlesOfParts>
    <vt:vector size="25" baseType="lpstr">
      <vt:lpstr>Arial</vt:lpstr>
      <vt:lpstr>SimSun</vt:lpstr>
      <vt:lpstr>Wingdings</vt:lpstr>
      <vt:lpstr>Cambria</vt:lpstr>
      <vt:lpstr>Calibri</vt:lpstr>
      <vt:lpstr>Inter</vt:lpstr>
      <vt:lpstr>Segoe Print</vt:lpstr>
      <vt:lpstr>Calibri</vt:lpstr>
      <vt:lpstr>Microsoft YaHei</vt:lpstr>
      <vt:lpstr>Arial Unicode MS</vt:lpstr>
      <vt:lpstr>Calibri Light</vt:lpstr>
      <vt:lpstr>Cover and End Slide Master</vt:lpstr>
      <vt:lpstr>Contents Slide Master</vt:lpstr>
      <vt:lpstr>Section Break Slide Master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Siddhant Bhanage</cp:lastModifiedBy>
  <cp:revision>125</cp:revision>
  <dcterms:created xsi:type="dcterms:W3CDTF">2020-01-20T05:08:00Z</dcterms:created>
  <dcterms:modified xsi:type="dcterms:W3CDTF">2025-02-12T04:55:55Z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EB68A63128FB4312BCDA85EF8E24A48D_12</vt:lpwstr>
  </property>
  <property fmtid="{D5CDD505-2E9C-101B-9397-08002B2CF9AE}" pid="3" name="KSOProductBuildVer">
    <vt:lpwstr>1033-12.2.0.19805</vt:lpwstr>
  </property>
</Properties>
</file>