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B17A249-35D8-4E53-8FCB-15258037155A}" type="datetimeFigureOut">
              <a:rPr lang="hr-HR" smtClean="0"/>
              <a:t>21.9.2025.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E35831-F1E8-442D-90C2-5CAB2272DD7A}" type="slidenum">
              <a:rPr lang="hr-HR" smtClean="0"/>
              <a:t>‹#›</a:t>
            </a:fld>
            <a:endParaRPr lang="hr-H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11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A249-35D8-4E53-8FCB-15258037155A}" type="datetimeFigureOut">
              <a:rPr lang="hr-HR" smtClean="0"/>
              <a:t>21.9.2025.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5831-F1E8-442D-90C2-5CAB2272DD7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1425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A249-35D8-4E53-8FCB-15258037155A}" type="datetimeFigureOut">
              <a:rPr lang="hr-HR" smtClean="0"/>
              <a:t>21.9.2025.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5831-F1E8-442D-90C2-5CAB2272DD7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3819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A249-35D8-4E53-8FCB-15258037155A}" type="datetimeFigureOut">
              <a:rPr lang="hr-HR" smtClean="0"/>
              <a:t>21.9.2025.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5831-F1E8-442D-90C2-5CAB2272DD7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2820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A249-35D8-4E53-8FCB-15258037155A}" type="datetimeFigureOut">
              <a:rPr lang="hr-HR" smtClean="0"/>
              <a:t>21.9.2025.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5831-F1E8-442D-90C2-5CAB2272DD7A}" type="slidenum">
              <a:rPr lang="hr-HR" smtClean="0"/>
              <a:t>‹#›</a:t>
            </a:fld>
            <a:endParaRPr lang="hr-H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58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A249-35D8-4E53-8FCB-15258037155A}" type="datetimeFigureOut">
              <a:rPr lang="hr-HR" smtClean="0"/>
              <a:t>21.9.2025.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5831-F1E8-442D-90C2-5CAB2272DD7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1133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A249-35D8-4E53-8FCB-15258037155A}" type="datetimeFigureOut">
              <a:rPr lang="hr-HR" smtClean="0"/>
              <a:t>21.9.2025.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5831-F1E8-442D-90C2-5CAB2272DD7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9607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A249-35D8-4E53-8FCB-15258037155A}" type="datetimeFigureOut">
              <a:rPr lang="hr-HR" smtClean="0"/>
              <a:t>21.9.2025.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5831-F1E8-442D-90C2-5CAB2272DD7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90304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A249-35D8-4E53-8FCB-15258037155A}" type="datetimeFigureOut">
              <a:rPr lang="hr-HR" smtClean="0"/>
              <a:t>21.9.2025.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5831-F1E8-442D-90C2-5CAB2272DD7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1207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A249-35D8-4E53-8FCB-15258037155A}" type="datetimeFigureOut">
              <a:rPr lang="hr-HR" smtClean="0"/>
              <a:t>21.9.2025.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5831-F1E8-442D-90C2-5CAB2272DD7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0847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A249-35D8-4E53-8FCB-15258037155A}" type="datetimeFigureOut">
              <a:rPr lang="hr-HR" smtClean="0"/>
              <a:t>21.9.2025.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5831-F1E8-442D-90C2-5CAB2272DD7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6515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B17A249-35D8-4E53-8FCB-15258037155A}" type="datetimeFigureOut">
              <a:rPr lang="hr-HR" smtClean="0"/>
              <a:t>21.9.2025.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BE35831-F1E8-442D-90C2-5CAB2272DD7A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2671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63146-BD59-ECE4-DD83-3491E0D11B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>
                <a:latin typeface="Bodoni MT" panose="02070603080606020203" pitchFamily="18" charset="0"/>
              </a:rPr>
              <a:t>Mobilni Robot (Thenchick)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3008D6-8FB7-E1E3-0381-701B4FDB78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39268" y="4986407"/>
            <a:ext cx="1171346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sr-Latn-RS" altLang="sr-Latn-R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Predmet: Ugradbeni računalni sustavi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sr-Latn-RS" altLang="sr-Latn-R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Autori: Samuel Adžić, Valentin Veselčić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sr-Latn-RS" altLang="sr-Latn-R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Mentor: prof. dr. sc. Tomislav Keser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sr-Latn-RS" altLang="sr-Latn-R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Osijek, 2025.</a:t>
            </a:r>
          </a:p>
        </p:txBody>
      </p:sp>
      <p:pic>
        <p:nvPicPr>
          <p:cNvPr id="1029" name="Picture 5" descr="Smart sticker">
            <a:extLst>
              <a:ext uri="{FF2B5EF4-FFF2-40B4-BE49-F238E27FC236}">
                <a16:creationId xmlns:a16="http://schemas.microsoft.com/office/drawing/2014/main" id="{2F98EBAA-D0E1-450D-706E-7E14EED8E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062" y="301933"/>
            <a:ext cx="89593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611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mart sticker">
            <a:extLst>
              <a:ext uri="{FF2B5EF4-FFF2-40B4-BE49-F238E27FC236}">
                <a16:creationId xmlns:a16="http://schemas.microsoft.com/office/drawing/2014/main" id="{5E18003E-AC3B-9C6C-FF82-70971E16B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062" y="301933"/>
            <a:ext cx="89593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3400ED-E8D3-97E8-6133-1F651379658E}"/>
              </a:ext>
            </a:extLst>
          </p:cNvPr>
          <p:cNvSpPr txBox="1"/>
          <p:nvPr/>
        </p:nvSpPr>
        <p:spPr>
          <a:xfrm>
            <a:off x="724662" y="763730"/>
            <a:ext cx="6094476" cy="284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hr-HR" sz="2000" b="1" dirty="0"/>
              <a:t>Konstrukcijsko rješenje</a:t>
            </a:r>
            <a:endParaRPr lang="hr-HR" sz="2000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Nosiva konstrukcija od dvije plohe.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Gornja ploha: senzori, kamera, elektronika.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Donja ploha: servo motori i pogon.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Dodatna zaštita: kondenzatori, Schottky dioda.</a:t>
            </a:r>
          </a:p>
        </p:txBody>
      </p:sp>
    </p:spTree>
    <p:extLst>
      <p:ext uri="{BB962C8B-B14F-4D97-AF65-F5344CB8AC3E}">
        <p14:creationId xmlns:p14="http://schemas.microsoft.com/office/powerpoint/2010/main" val="308054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B0CC56-EA69-C1C5-327F-3D234E8425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28" y="1085423"/>
            <a:ext cx="5908767" cy="4431380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8E44B33-F984-4CD1-05D8-8B5C098DE5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195" y="1124484"/>
            <a:ext cx="5804599" cy="43532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1298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mart sticker">
            <a:extLst>
              <a:ext uri="{FF2B5EF4-FFF2-40B4-BE49-F238E27FC236}">
                <a16:creationId xmlns:a16="http://schemas.microsoft.com/office/drawing/2014/main" id="{D1D0FE07-6E5A-93F7-3B71-271FC427D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062" y="301933"/>
            <a:ext cx="89593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F234B5-3E54-4F93-9A78-02C390915978}"/>
              </a:ext>
            </a:extLst>
          </p:cNvPr>
          <p:cNvSpPr txBox="1"/>
          <p:nvPr/>
        </p:nvSpPr>
        <p:spPr>
          <a:xfrm>
            <a:off x="386334" y="381853"/>
            <a:ext cx="6094476" cy="284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hr-HR" sz="2000" b="1" dirty="0"/>
              <a:t>Testiranje</a:t>
            </a:r>
            <a:endParaRPr lang="hr-HR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Testiran Wi-Fi spoj i web sučelje.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Mjerenje udaljenosti (10–100 cm).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Test PIR senzora (ruka, osoba, toplinski izvor).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Testiranje kretanja na 2x2 m podlozi.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A0ECB8-D1A8-020B-3A2B-BA6E87EE21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814" r="11862"/>
          <a:stretch>
            <a:fillRect/>
          </a:stretch>
        </p:blipFill>
        <p:spPr>
          <a:xfrm>
            <a:off x="6480810" y="2183482"/>
            <a:ext cx="5432299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97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mart sticker">
            <a:extLst>
              <a:ext uri="{FF2B5EF4-FFF2-40B4-BE49-F238E27FC236}">
                <a16:creationId xmlns:a16="http://schemas.microsoft.com/office/drawing/2014/main" id="{AB6F1CA4-1443-29B7-914F-DA8A9217B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062" y="301933"/>
            <a:ext cx="89593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177961-89B7-3E2A-FBE9-AB21EAFB1E81}"/>
              </a:ext>
            </a:extLst>
          </p:cNvPr>
          <p:cNvSpPr txBox="1"/>
          <p:nvPr/>
        </p:nvSpPr>
        <p:spPr>
          <a:xfrm>
            <a:off x="1154430" y="760952"/>
            <a:ext cx="6094476" cy="284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hr-HR" sz="2000" b="1" dirty="0"/>
              <a:t>Rezultati</a:t>
            </a:r>
            <a:endParaRPr lang="hr-HR" sz="2000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Točnost ultrazvučnog mjerenja ±1 cm do 30 cm.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Radarsko skeniranje stabilno u većini slučajeva.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PIR senzor: problem s lažnim detekcijama.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Sustav funkcionalan, ali s ograničenjima.</a:t>
            </a:r>
          </a:p>
        </p:txBody>
      </p:sp>
    </p:spTree>
    <p:extLst>
      <p:ext uri="{BB962C8B-B14F-4D97-AF65-F5344CB8AC3E}">
        <p14:creationId xmlns:p14="http://schemas.microsoft.com/office/powerpoint/2010/main" val="844536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mart sticker">
            <a:extLst>
              <a:ext uri="{FF2B5EF4-FFF2-40B4-BE49-F238E27FC236}">
                <a16:creationId xmlns:a16="http://schemas.microsoft.com/office/drawing/2014/main" id="{FD96AFB5-91E1-5339-6227-425540BC4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062" y="301933"/>
            <a:ext cx="89593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EE20C2-3E91-4F70-D685-58B5A690649E}"/>
              </a:ext>
            </a:extLst>
          </p:cNvPr>
          <p:cNvSpPr txBox="1"/>
          <p:nvPr/>
        </p:nvSpPr>
        <p:spPr>
          <a:xfrm>
            <a:off x="651510" y="912382"/>
            <a:ext cx="9699498" cy="284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hr-HR" sz="2000" b="1" dirty="0"/>
              <a:t>Zaključak</a:t>
            </a:r>
            <a:endParaRPr lang="hr-HR" sz="2000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Projekt uspješno realiziran.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Prednosti: kombinacija senzora, vizualna potvrda, mrežna komunikacija.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Nedostaci: nepouzdanost PIR senzora, povremeni problemi ultrazvuka.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Mogućnosti poboljšanja: bolja filtracija senzora, jača konstrukcija, stabilniji softver.</a:t>
            </a:r>
          </a:p>
        </p:txBody>
      </p:sp>
    </p:spTree>
    <p:extLst>
      <p:ext uri="{BB962C8B-B14F-4D97-AF65-F5344CB8AC3E}">
        <p14:creationId xmlns:p14="http://schemas.microsoft.com/office/powerpoint/2010/main" val="1954597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mart sticker">
            <a:extLst>
              <a:ext uri="{FF2B5EF4-FFF2-40B4-BE49-F238E27FC236}">
                <a16:creationId xmlns:a16="http://schemas.microsoft.com/office/drawing/2014/main" id="{9E924E9C-9494-68BB-C334-3B3B37D96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062" y="301933"/>
            <a:ext cx="89593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96656A-BB58-1273-C4BC-A4D2A21A61BC}"/>
              </a:ext>
            </a:extLst>
          </p:cNvPr>
          <p:cNvSpPr txBox="1"/>
          <p:nvPr/>
        </p:nvSpPr>
        <p:spPr>
          <a:xfrm>
            <a:off x="975360" y="2322576"/>
            <a:ext cx="102412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11500" b="1" dirty="0"/>
              <a:t>KRAJ</a:t>
            </a:r>
          </a:p>
        </p:txBody>
      </p:sp>
    </p:spTree>
    <p:extLst>
      <p:ext uri="{BB962C8B-B14F-4D97-AF65-F5344CB8AC3E}">
        <p14:creationId xmlns:p14="http://schemas.microsoft.com/office/powerpoint/2010/main" val="278507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mart sticker">
            <a:extLst>
              <a:ext uri="{FF2B5EF4-FFF2-40B4-BE49-F238E27FC236}">
                <a16:creationId xmlns:a16="http://schemas.microsoft.com/office/drawing/2014/main" id="{EB40A203-66D5-6187-FD94-391CEA6BE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062" y="301933"/>
            <a:ext cx="89593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0D1C96-99D5-4912-C8EF-E38C5E2C9472}"/>
              </a:ext>
            </a:extLst>
          </p:cNvPr>
          <p:cNvSpPr txBox="1"/>
          <p:nvPr/>
        </p:nvSpPr>
        <p:spPr>
          <a:xfrm>
            <a:off x="713232" y="786384"/>
            <a:ext cx="9637776" cy="2292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hr-HR" sz="2000" b="1" dirty="0"/>
              <a:t>Motivacija i cilj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Mobilni roboti sve važniji u industriji, sigurnosti i edukaciji.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Autonomno kretanje + percepcija okoline = ključna sposobnost.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Cilj: demonstrirati kako jednostavne komponente mogu ostvariti napredno ponašanje.</a:t>
            </a:r>
          </a:p>
        </p:txBody>
      </p:sp>
    </p:spTree>
    <p:extLst>
      <p:ext uri="{BB962C8B-B14F-4D97-AF65-F5344CB8AC3E}">
        <p14:creationId xmlns:p14="http://schemas.microsoft.com/office/powerpoint/2010/main" val="285169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mart sticker">
            <a:extLst>
              <a:ext uri="{FF2B5EF4-FFF2-40B4-BE49-F238E27FC236}">
                <a16:creationId xmlns:a16="http://schemas.microsoft.com/office/drawing/2014/main" id="{67AE2E85-00FF-5800-2CD0-A6B5F7C60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062" y="301933"/>
            <a:ext cx="89593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32E709-B9C3-BE11-067D-16499F9167BA}"/>
              </a:ext>
            </a:extLst>
          </p:cNvPr>
          <p:cNvSpPr txBox="1"/>
          <p:nvPr/>
        </p:nvSpPr>
        <p:spPr>
          <a:xfrm>
            <a:off x="603504" y="832104"/>
            <a:ext cx="7660386" cy="2292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hr-HR" sz="2000" b="1" dirty="0"/>
              <a:t>Pregled postojećih rješenja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ESP32/ESP32-CAM robot s web sučeljem (Acrome projekt)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ESP32 radar sustav s ultrazvučnim senzorom i web prikazom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Autonomni robot za izbjegavanje prepreka (ESP32 + ultrazvuk + servo)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F1123C-1EF7-CD27-5424-F94B9FD3F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808" y="3248682"/>
            <a:ext cx="5283459" cy="320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08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mart sticker">
            <a:extLst>
              <a:ext uri="{FF2B5EF4-FFF2-40B4-BE49-F238E27FC236}">
                <a16:creationId xmlns:a16="http://schemas.microsoft.com/office/drawing/2014/main" id="{B46A842D-7232-1CF5-4B29-0DC9B286E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062" y="301933"/>
            <a:ext cx="89593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7C648C-2D6D-5DDA-DFFB-5CA9FA92441B}"/>
              </a:ext>
            </a:extLst>
          </p:cNvPr>
          <p:cNvSpPr txBox="1"/>
          <p:nvPr/>
        </p:nvSpPr>
        <p:spPr>
          <a:xfrm>
            <a:off x="688086" y="788384"/>
            <a:ext cx="7907274" cy="284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hr-HR" sz="2000" b="1" dirty="0"/>
              <a:t>Specifičnost našeg rješenja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Kombinacija ultrazvučnog senzora, PIR senzora i kamere.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Diferencijalni pogon s MG90S servo motorima.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Web poslužitelj u stvarnom vremenu (Wi-Fi).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Vizualna potvrda cilja uz korisničku interakciju.</a:t>
            </a:r>
          </a:p>
        </p:txBody>
      </p:sp>
    </p:spTree>
    <p:extLst>
      <p:ext uri="{BB962C8B-B14F-4D97-AF65-F5344CB8AC3E}">
        <p14:creationId xmlns:p14="http://schemas.microsoft.com/office/powerpoint/2010/main" val="67802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mart sticker">
            <a:extLst>
              <a:ext uri="{FF2B5EF4-FFF2-40B4-BE49-F238E27FC236}">
                <a16:creationId xmlns:a16="http://schemas.microsoft.com/office/drawing/2014/main" id="{C5546427-A9B9-960E-DB23-AB8062450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062" y="301933"/>
            <a:ext cx="89593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3BDB99-0ECB-992A-95B7-1E63FB8E8310}"/>
              </a:ext>
            </a:extLst>
          </p:cNvPr>
          <p:cNvSpPr txBox="1"/>
          <p:nvPr/>
        </p:nvSpPr>
        <p:spPr>
          <a:xfrm>
            <a:off x="806958" y="844813"/>
            <a:ext cx="6094476" cy="2292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hr-HR" sz="2000" b="1" dirty="0"/>
              <a:t>Teorijska podloga – ultrazvuk</a:t>
            </a:r>
            <a:endParaRPr lang="hr-HR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Emitira ultrazvučni impuls i mjeri vrijeme povratka.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Izračun udaljenosti temeljen na brzini zvuka.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Omogućuje robotu da „vidi“ prepreke ispred sebe.</a:t>
            </a:r>
          </a:p>
        </p:txBody>
      </p:sp>
      <p:pic>
        <p:nvPicPr>
          <p:cNvPr id="9" name="Picture 8" descr="Ultrasonic Sensor HC-SR04 and Arduino - Complete Guide">
            <a:extLst>
              <a:ext uri="{FF2B5EF4-FFF2-40B4-BE49-F238E27FC236}">
                <a16:creationId xmlns:a16="http://schemas.microsoft.com/office/drawing/2014/main" id="{D1A3E49C-6FBD-7C88-5500-0233E9B8FC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943" y="3429000"/>
            <a:ext cx="4836439" cy="24817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604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mart sticker">
            <a:extLst>
              <a:ext uri="{FF2B5EF4-FFF2-40B4-BE49-F238E27FC236}">
                <a16:creationId xmlns:a16="http://schemas.microsoft.com/office/drawing/2014/main" id="{A7CCF1BF-1B66-D60E-28AB-0840FB361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062" y="301933"/>
            <a:ext cx="89593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B5C772-EED4-4C0C-BAD0-61C83ADAA1F3}"/>
              </a:ext>
            </a:extLst>
          </p:cNvPr>
          <p:cNvSpPr txBox="1"/>
          <p:nvPr/>
        </p:nvSpPr>
        <p:spPr>
          <a:xfrm>
            <a:off x="660654" y="661933"/>
            <a:ext cx="6094476" cy="2292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hr-HR" sz="2000" b="1" dirty="0"/>
              <a:t>Teorijska podloga – PIR senzor</a:t>
            </a:r>
            <a:endParaRPr lang="hr-HR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Registrira infracrveno zračenje živih bića.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Omogućuje razlikovanje živih bića od neživih objekata.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Aktivira kameru za vizualnu potvrdu.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24754B-41AC-70BC-50F5-0AA8D412B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099" y="1500585"/>
            <a:ext cx="5134928" cy="48063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79188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mart sticker">
            <a:extLst>
              <a:ext uri="{FF2B5EF4-FFF2-40B4-BE49-F238E27FC236}">
                <a16:creationId xmlns:a16="http://schemas.microsoft.com/office/drawing/2014/main" id="{F5340BF0-6E50-0A72-6C41-62079744F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062" y="301933"/>
            <a:ext cx="89593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5D8AA3-7793-401D-C805-511EF42B14D1}"/>
              </a:ext>
            </a:extLst>
          </p:cNvPr>
          <p:cNvSpPr txBox="1"/>
          <p:nvPr/>
        </p:nvSpPr>
        <p:spPr>
          <a:xfrm>
            <a:off x="688086" y="661933"/>
            <a:ext cx="6094476" cy="3400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hr-HR" sz="2000" b="1" dirty="0"/>
              <a:t>Prijedlog sklopovskog rješenja</a:t>
            </a:r>
            <a:endParaRPr lang="hr-HR" sz="2000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Mikrokontrolerska jedinica: ESP32.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Senzori: ultrazvučni (HC-SR04), PIR (HC-SR501).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Kamera: ESP32-CAM.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Aktuatori: servo motori MG90S.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Komunikacija: Wi-Fi, web poslužitelj.</a:t>
            </a:r>
          </a:p>
        </p:txBody>
      </p:sp>
    </p:spTree>
    <p:extLst>
      <p:ext uri="{BB962C8B-B14F-4D97-AF65-F5344CB8AC3E}">
        <p14:creationId xmlns:p14="http://schemas.microsoft.com/office/powerpoint/2010/main" val="1161017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mart sticker">
            <a:extLst>
              <a:ext uri="{FF2B5EF4-FFF2-40B4-BE49-F238E27FC236}">
                <a16:creationId xmlns:a16="http://schemas.microsoft.com/office/drawing/2014/main" id="{90DB6B1B-A3F5-C2B6-E651-83096C9EE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062" y="301933"/>
            <a:ext cx="89593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AE9CD4-146A-26FC-A27C-C407543B6C1C}"/>
              </a:ext>
            </a:extLst>
          </p:cNvPr>
          <p:cNvSpPr txBox="1"/>
          <p:nvPr/>
        </p:nvSpPr>
        <p:spPr>
          <a:xfrm>
            <a:off x="605790" y="550640"/>
            <a:ext cx="7221474" cy="5616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hr-HR" sz="2000" b="1" dirty="0"/>
              <a:t>Prijedlog programskog rješenja</a:t>
            </a:r>
            <a:endParaRPr lang="hr-HR" sz="2000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Beskonačna petlja: mjerenje – odluka – akcija.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Ako detektiran objekt → provjera topline (PIR).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Ako toplina → zaustavi i pokreni kameru.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Ako prepreka → algoritam za izbjegavanje.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Stanja sustava: IDLE – FORWARD – TURNING – STOP.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Mjerenja udaljenosti i topline u petlji.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Komunikacija putem WebSocket protokola.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HTML/JavaScript sučelje za korisnika.</a:t>
            </a:r>
          </a:p>
        </p:txBody>
      </p:sp>
    </p:spTree>
    <p:extLst>
      <p:ext uri="{BB962C8B-B14F-4D97-AF65-F5344CB8AC3E}">
        <p14:creationId xmlns:p14="http://schemas.microsoft.com/office/powerpoint/2010/main" val="334029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Smart sticker">
            <a:extLst>
              <a:ext uri="{FF2B5EF4-FFF2-40B4-BE49-F238E27FC236}">
                <a16:creationId xmlns:a16="http://schemas.microsoft.com/office/drawing/2014/main" id="{CDD84CEB-1162-68A8-4815-AE3C1903B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062" y="301933"/>
            <a:ext cx="89593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3FB333-583F-8EA8-9FEB-C7FB581D32F4}"/>
              </a:ext>
            </a:extLst>
          </p:cNvPr>
          <p:cNvSpPr txBox="1"/>
          <p:nvPr/>
        </p:nvSpPr>
        <p:spPr>
          <a:xfrm>
            <a:off x="861822" y="661933"/>
            <a:ext cx="6094476" cy="3954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hr-HR" sz="2000" b="1" dirty="0"/>
              <a:t>Korištene komponente</a:t>
            </a:r>
            <a:endParaRPr lang="hr-HR" sz="2000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ESP32 CP2102 (upravljačka jedinica).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ESP32-CAM (kamera).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HC-SR04 (ultrazvučni senzor).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HC-SR501 (PIR senzor).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Servo motori MG90S.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hr-HR" dirty="0"/>
              <a:t>Konstrukcija robota.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16C499-6EE0-1C4A-C3BA-5F10911DBB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568" y="1197864"/>
            <a:ext cx="1799590" cy="1799590"/>
          </a:xfrm>
          <a:prstGeom prst="rect">
            <a:avLst/>
          </a:prstGeom>
          <a:noFill/>
        </p:spPr>
      </p:pic>
      <p:pic>
        <p:nvPicPr>
          <p:cNvPr id="7" name="Picture 6" descr="SG90 MG90S 9g Digital Mini Micro Servo – Exceptional Precision and Con –  InterCyprus">
            <a:extLst>
              <a:ext uri="{FF2B5EF4-FFF2-40B4-BE49-F238E27FC236}">
                <a16:creationId xmlns:a16="http://schemas.microsoft.com/office/drawing/2014/main" id="{4330B65C-3DEE-3D18-3CAB-CE1CA0F12C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973" y="4339717"/>
            <a:ext cx="1799590" cy="1799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D26614-5B52-C559-F74F-B8F7283DFF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383" y="2810891"/>
            <a:ext cx="1751330" cy="1439545"/>
          </a:xfrm>
          <a:prstGeom prst="rect">
            <a:avLst/>
          </a:prstGeom>
          <a:noFill/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F29C59-668C-EEDC-8B40-925E91EA895B}"/>
              </a:ext>
            </a:extLst>
          </p:cNvPr>
          <p:cNvCxnSpPr>
            <a:endCxn id="7" idx="1"/>
          </p:cNvCxnSpPr>
          <p:nvPr/>
        </p:nvCxnSpPr>
        <p:spPr>
          <a:xfrm>
            <a:off x="3191256" y="3995928"/>
            <a:ext cx="5863717" cy="1243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CAD8B3-8298-B36B-912B-45B9593FCA0C}"/>
              </a:ext>
            </a:extLst>
          </p:cNvPr>
          <p:cNvCxnSpPr/>
          <p:nvPr/>
        </p:nvCxnSpPr>
        <p:spPr>
          <a:xfrm>
            <a:off x="3410712" y="3310128"/>
            <a:ext cx="3209544" cy="220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5E432B-B3DD-437D-5EA9-25A28AE36AC9}"/>
              </a:ext>
            </a:extLst>
          </p:cNvPr>
          <p:cNvCxnSpPr/>
          <p:nvPr/>
        </p:nvCxnSpPr>
        <p:spPr>
          <a:xfrm flipV="1">
            <a:off x="3493008" y="2097659"/>
            <a:ext cx="5561965" cy="151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60453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26</TotalTime>
  <Words>456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Bodoni MT</vt:lpstr>
      <vt:lpstr>Corbel</vt:lpstr>
      <vt:lpstr>Basis</vt:lpstr>
      <vt:lpstr>Mobilni Robot (Thenchick)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ADŽIĆ</dc:creator>
  <cp:lastModifiedBy>SAMUEL ADŽIĆ</cp:lastModifiedBy>
  <cp:revision>10</cp:revision>
  <dcterms:created xsi:type="dcterms:W3CDTF">2025-09-21T12:26:10Z</dcterms:created>
  <dcterms:modified xsi:type="dcterms:W3CDTF">2025-09-21T12:52:48Z</dcterms:modified>
</cp:coreProperties>
</file>