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21A3C-44F0-414D-AA5F-D718C0A059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D24D-B449-4BE7-9746-45E10B55E59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8947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Matrica je za b3 najbolji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AD24D-B449-4BE7-9746-45E10B55E59F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345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Jednostavna augmentacija daje bolje rezultate</a:t>
            </a:r>
            <a:br>
              <a:rPr lang="hr-HR" dirty="0"/>
            </a:br>
            <a:r>
              <a:rPr lang="hr-HR" dirty="0"/>
              <a:t>Prekomplicirane transformacije mogu narušiti vizualni integritet lezija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AD24D-B449-4BE7-9746-45E10B55E59F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185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516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66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11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983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25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364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347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41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05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833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93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8046D5-21ED-49AB-9413-9B0C2298C78F}" type="datetimeFigureOut">
              <a:rPr lang="hr-HR" smtClean="0"/>
              <a:t>12.6.2025.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751A950-C35A-46BE-BD03-5C17297E7BD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94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BF20-C808-8A88-1778-E78A554EF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dirty="0"/>
              <a:t>Klasifikacija medicinskih slika za dijagnostiku kožnih bolesti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A6944-9FA5-9310-BC4F-C5BE5FC1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893734"/>
            <a:ext cx="9228201" cy="1645920"/>
          </a:xfrm>
        </p:spPr>
        <p:txBody>
          <a:bodyPr>
            <a:normAutofit/>
          </a:bodyPr>
          <a:lstStyle/>
          <a:p>
            <a:pPr algn="ctr"/>
            <a:endParaRPr lang="hr-HR" sz="1600" dirty="0"/>
          </a:p>
          <a:p>
            <a:pPr algn="ctr"/>
            <a:r>
              <a:rPr lang="hr-HR" sz="2800" dirty="0"/>
              <a:t>Patricia Adžić i Samuel Adžić</a:t>
            </a:r>
          </a:p>
          <a:p>
            <a:endParaRPr lang="hr-HR" sz="1600" dirty="0"/>
          </a:p>
          <a:p>
            <a:pPr algn="ctr"/>
            <a:r>
              <a:rPr lang="hr-HR" sz="1600" dirty="0"/>
              <a:t>FERIT Osijek, 2025.</a:t>
            </a:r>
          </a:p>
        </p:txBody>
      </p:sp>
      <p:pic>
        <p:nvPicPr>
          <p:cNvPr id="1028" name="Picture 4" descr="Autocom">
            <a:extLst>
              <a:ext uri="{FF2B5EF4-FFF2-40B4-BE49-F238E27FC236}">
                <a16:creationId xmlns:a16="http://schemas.microsoft.com/office/drawing/2014/main" id="{1648CA49-2E0C-9735-E86A-6658E558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B5722DD2-83A2-16B2-FBDF-F4CE73B2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1C6F40-E652-03E2-11FF-A793FB7844FE}"/>
              </a:ext>
            </a:extLst>
          </p:cNvPr>
          <p:cNvSpPr txBox="1"/>
          <p:nvPr/>
        </p:nvSpPr>
        <p:spPr>
          <a:xfrm>
            <a:off x="364490" y="170668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nn-NO" sz="2400" b="1" dirty="0"/>
              <a:t>Streamlit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D9D1-87BF-ADB5-3F06-31CDCACE6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6" y="540000"/>
            <a:ext cx="5133508" cy="63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DF869-4314-A42A-8D27-959550BE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14" y="99000"/>
            <a:ext cx="6561586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52D4AD79-3C2B-903D-A54A-4AD11E0A9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F32EC2-FB72-5AF5-C542-4574BB2BD450}"/>
              </a:ext>
            </a:extLst>
          </p:cNvPr>
          <p:cNvSpPr txBox="1"/>
          <p:nvPr/>
        </p:nvSpPr>
        <p:spPr>
          <a:xfrm>
            <a:off x="181626" y="914313"/>
            <a:ext cx="11484348" cy="469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3200" b="1" dirty="0"/>
              <a:t>Zaključak</a:t>
            </a:r>
          </a:p>
          <a:p>
            <a:pPr>
              <a:buNone/>
            </a:pPr>
            <a:endParaRPr lang="hr-HR" sz="32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EfficientNetB3: najbolji u točnosti i F1, ali računalno najzahtjevniji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EfficientNetB0: najbolji kompromis između resursa i performansi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Sustav pokazuje potencijal za kliničku primjenu uz daljnju validaciju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Važno: nije zamjena za medicinsku dijagnozu, već alat za podršku</a:t>
            </a:r>
          </a:p>
        </p:txBody>
      </p:sp>
    </p:spTree>
    <p:extLst>
      <p:ext uri="{BB962C8B-B14F-4D97-AF65-F5344CB8AC3E}">
        <p14:creationId xmlns:p14="http://schemas.microsoft.com/office/powerpoint/2010/main" val="35046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E554BF9C-AF3B-0D4E-F436-9ACCE0FE3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DE072-2454-05D7-15A0-0926E84AE113}"/>
              </a:ext>
            </a:extLst>
          </p:cNvPr>
          <p:cNvSpPr txBox="1"/>
          <p:nvPr/>
        </p:nvSpPr>
        <p:spPr>
          <a:xfrm>
            <a:off x="358902" y="874455"/>
            <a:ext cx="11153394" cy="321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3200" b="1" dirty="0"/>
              <a:t>Uvod</a:t>
            </a:r>
          </a:p>
          <a:p>
            <a:pPr>
              <a:buNone/>
            </a:pPr>
            <a:endParaRPr lang="hr-HR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Kožne bolesti su učestale, vizualno slične, i klinički važne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Uloga umjetne inteligencije u automatskoj dijagnostici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Cilj projekta: razviti klasifikacijski model pomoću dubokog učenja</a:t>
            </a:r>
          </a:p>
        </p:txBody>
      </p:sp>
    </p:spTree>
    <p:extLst>
      <p:ext uri="{BB962C8B-B14F-4D97-AF65-F5344CB8AC3E}">
        <p14:creationId xmlns:p14="http://schemas.microsoft.com/office/powerpoint/2010/main" val="9842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A1EE61DD-BFBE-8EEA-7D1D-57A8D6F6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188E9-EFBE-B5FF-915F-8B2DE1D9FB87}"/>
              </a:ext>
            </a:extLst>
          </p:cNvPr>
          <p:cNvSpPr txBox="1"/>
          <p:nvPr/>
        </p:nvSpPr>
        <p:spPr>
          <a:xfrm>
            <a:off x="496062" y="865311"/>
            <a:ext cx="12332970" cy="395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3200" b="1" dirty="0"/>
              <a:t>Skup podataka: HAM10000</a:t>
            </a:r>
          </a:p>
          <a:p>
            <a:pPr>
              <a:buNone/>
            </a:pPr>
            <a:endParaRPr lang="hr-HR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10.015 slika, 7 klasa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Podjela 80/10/10 za treniranje, validaciju i test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Neravnoteža među klasama (najviše "nv")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Format slika: 600x450, skalirane na 224x224 / 300x300</a:t>
            </a:r>
          </a:p>
        </p:txBody>
      </p:sp>
    </p:spTree>
    <p:extLst>
      <p:ext uri="{BB962C8B-B14F-4D97-AF65-F5344CB8AC3E}">
        <p14:creationId xmlns:p14="http://schemas.microsoft.com/office/powerpoint/2010/main" val="396964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18E383E8-B708-E513-AC04-831AEA90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A7D4531-6A25-F035-A86C-DED83831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75788"/>
            <a:ext cx="1075854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Predobrada i augmentacija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Skaliranje na standardne dimenzije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Normalizacija prema ImageNet statistikama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r-HR" sz="3200" dirty="0"/>
              <a:t>Strategije augmentacije:</a:t>
            </a:r>
          </a:p>
          <a:p>
            <a:r>
              <a:rPr lang="hr-HR" sz="3200" dirty="0"/>
              <a:t>		jednostavna (rotacija, flip, jitter – torchvision)</a:t>
            </a:r>
          </a:p>
          <a:p>
            <a:r>
              <a:rPr lang="hr-HR" sz="3200" dirty="0"/>
              <a:t>		napredna (Albumentations – blur, affine, crop)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25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FF454B33-7DE9-8276-9F3D-9F03F379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utocom">
            <a:extLst>
              <a:ext uri="{FF2B5EF4-FFF2-40B4-BE49-F238E27FC236}">
                <a16:creationId xmlns:a16="http://schemas.microsoft.com/office/drawing/2014/main" id="{F152B996-4C31-872B-76D6-65B09C3D5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900" y="15240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77A0C-46A3-5887-F1A3-A9B017F62168}"/>
              </a:ext>
            </a:extLst>
          </p:cNvPr>
          <p:cNvSpPr txBox="1"/>
          <p:nvPr/>
        </p:nvSpPr>
        <p:spPr>
          <a:xfrm>
            <a:off x="339655" y="593303"/>
            <a:ext cx="12284964" cy="543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3200" b="1" dirty="0"/>
              <a:t>Korišteni modeli</a:t>
            </a:r>
          </a:p>
          <a:p>
            <a:pPr>
              <a:buNone/>
            </a:pPr>
            <a:endParaRPr lang="hr-HR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b="1" dirty="0"/>
              <a:t>ResNet50</a:t>
            </a:r>
            <a:endParaRPr lang="hr-HR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b="1" dirty="0"/>
              <a:t>EfficientNetB0</a:t>
            </a:r>
            <a:endParaRPr lang="hr-HR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b="1" dirty="0"/>
              <a:t>EfficientNetB3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r-HR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Transfer learning: zamjena zadnjeg sloja, zamrzavanje pretrenirane jezgre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800" dirty="0"/>
              <a:t>Adam optimizer, CrossEntropyLoss</a:t>
            </a:r>
          </a:p>
        </p:txBody>
      </p:sp>
    </p:spTree>
    <p:extLst>
      <p:ext uri="{BB962C8B-B14F-4D97-AF65-F5344CB8AC3E}">
        <p14:creationId xmlns:p14="http://schemas.microsoft.com/office/powerpoint/2010/main" val="6378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727EC4-0DCB-96D0-B403-98A822100630}"/>
              </a:ext>
            </a:extLst>
          </p:cNvPr>
          <p:cNvSpPr txBox="1"/>
          <p:nvPr/>
        </p:nvSpPr>
        <p:spPr>
          <a:xfrm>
            <a:off x="475129" y="573741"/>
            <a:ext cx="11241741" cy="543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3200" b="1" dirty="0"/>
              <a:t>Treniranje modela</a:t>
            </a:r>
          </a:p>
          <a:p>
            <a:pPr>
              <a:buNone/>
            </a:pPr>
            <a:endParaRPr lang="hr-HR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Adam optimizator, CrossEntropyLoss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Batch size: 32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Treniranje u dvije faze: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zamrznuti feature extractor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fine-tuning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Early stopping i TensorBoard evaluacija</a:t>
            </a:r>
          </a:p>
        </p:txBody>
      </p:sp>
    </p:spTree>
    <p:extLst>
      <p:ext uri="{BB962C8B-B14F-4D97-AF65-F5344CB8AC3E}">
        <p14:creationId xmlns:p14="http://schemas.microsoft.com/office/powerpoint/2010/main" val="155119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30F4DF-8C79-3BA3-C05D-D4E3ABD3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60777"/>
              </p:ext>
            </p:extLst>
          </p:nvPr>
        </p:nvGraphicFramePr>
        <p:xfrm>
          <a:off x="439269" y="1170616"/>
          <a:ext cx="11313462" cy="4094556"/>
        </p:xfrm>
        <a:graphic>
          <a:graphicData uri="http://schemas.openxmlformats.org/drawingml/2006/table">
            <a:tbl>
              <a:tblPr/>
              <a:tblGrid>
                <a:gridCol w="1949970">
                  <a:extLst>
                    <a:ext uri="{9D8B030D-6E8A-4147-A177-3AD203B41FA5}">
                      <a16:colId xmlns:a16="http://schemas.microsoft.com/office/drawing/2014/main" val="2148184465"/>
                    </a:ext>
                  </a:extLst>
                </a:gridCol>
                <a:gridCol w="1821184">
                  <a:extLst>
                    <a:ext uri="{9D8B030D-6E8A-4147-A177-3AD203B41FA5}">
                      <a16:colId xmlns:a16="http://schemas.microsoft.com/office/drawing/2014/main" val="2136463654"/>
                    </a:ext>
                  </a:extLst>
                </a:gridCol>
                <a:gridCol w="1885577">
                  <a:extLst>
                    <a:ext uri="{9D8B030D-6E8A-4147-A177-3AD203B41FA5}">
                      <a16:colId xmlns:a16="http://schemas.microsoft.com/office/drawing/2014/main" val="1979464213"/>
                    </a:ext>
                  </a:extLst>
                </a:gridCol>
                <a:gridCol w="1885577">
                  <a:extLst>
                    <a:ext uri="{9D8B030D-6E8A-4147-A177-3AD203B41FA5}">
                      <a16:colId xmlns:a16="http://schemas.microsoft.com/office/drawing/2014/main" val="1797376607"/>
                    </a:ext>
                  </a:extLst>
                </a:gridCol>
                <a:gridCol w="1885577">
                  <a:extLst>
                    <a:ext uri="{9D8B030D-6E8A-4147-A177-3AD203B41FA5}">
                      <a16:colId xmlns:a16="http://schemas.microsoft.com/office/drawing/2014/main" val="1494952993"/>
                    </a:ext>
                  </a:extLst>
                </a:gridCol>
                <a:gridCol w="1885577">
                  <a:extLst>
                    <a:ext uri="{9D8B030D-6E8A-4147-A177-3AD203B41FA5}">
                      <a16:colId xmlns:a16="http://schemas.microsoft.com/office/drawing/2014/main" val="1545540930"/>
                    </a:ext>
                  </a:extLst>
                </a:gridCol>
              </a:tblGrid>
              <a:tr h="1023639"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Točnost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F1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Preciznost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Test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10785"/>
                  </a:ext>
                </a:extLst>
              </a:tr>
              <a:tr h="1023639"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ResNet50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80.0%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70.0%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74.5%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68.3%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0.933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196737"/>
                  </a:ext>
                </a:extLst>
              </a:tr>
              <a:tr h="1023639"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EfficientNetB0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85.3%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74.3%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79.1%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70.9%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/>
                        <a:t>0.7978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762441"/>
                  </a:ext>
                </a:extLst>
              </a:tr>
              <a:tr h="1023639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/>
                        <a:t>EfficientNetB3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86.0%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76.3%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82.2%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72.7%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0.5810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6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38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8C2C2576-E886-1A2E-E35B-AD6F99F5F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D8A4D-233C-C946-066D-3F7546450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655" y="30173"/>
            <a:ext cx="7070910" cy="610859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7EF7451-27FB-B56E-01C3-49CFF7DC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42832"/>
            <a:ext cx="783464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Klasa „nv“: najtočnije klasificirana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Klase „mel“ i „akiec“ – izazovi zbog vizualne sličnosti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Najveće pogreške: miješanje „mel“ s „nv“ i „bkl“</a:t>
            </a:r>
          </a:p>
        </p:txBody>
      </p:sp>
    </p:spTree>
    <p:extLst>
      <p:ext uri="{BB962C8B-B14F-4D97-AF65-F5344CB8AC3E}">
        <p14:creationId xmlns:p14="http://schemas.microsoft.com/office/powerpoint/2010/main" val="64244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utocom">
            <a:extLst>
              <a:ext uri="{FF2B5EF4-FFF2-40B4-BE49-F238E27FC236}">
                <a16:creationId xmlns:a16="http://schemas.microsoft.com/office/drawing/2014/main" id="{625B9149-D952-1801-A091-0BD369701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00" y="0"/>
            <a:ext cx="12835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91CC1-07FE-45E2-A5B6-9DEA164F830E}"/>
              </a:ext>
            </a:extLst>
          </p:cNvPr>
          <p:cNvSpPr txBox="1"/>
          <p:nvPr/>
        </p:nvSpPr>
        <p:spPr>
          <a:xfrm>
            <a:off x="514350" y="540000"/>
            <a:ext cx="9196578" cy="395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3200" b="1" dirty="0"/>
              <a:t>Učinak augmentacije</a:t>
            </a:r>
          </a:p>
          <a:p>
            <a:pPr>
              <a:buNone/>
            </a:pPr>
            <a:endParaRPr lang="hr-HR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Usporedba dviju strategija: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torchvision (jednostavna)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albumentations (kompleksna)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3200" dirty="0"/>
              <a:t>Bolji rezultati s jednostavnom augmentacijom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0C0985-4089-D2B0-DF50-28DC2A10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63567"/>
              </p:ext>
            </p:extLst>
          </p:nvPr>
        </p:nvGraphicFramePr>
        <p:xfrm>
          <a:off x="719137" y="4806381"/>
          <a:ext cx="10753725" cy="1371600"/>
        </p:xfrm>
        <a:graphic>
          <a:graphicData uri="http://schemas.openxmlformats.org/drawingml/2006/table">
            <a:tbl>
              <a:tblPr/>
              <a:tblGrid>
                <a:gridCol w="2150745">
                  <a:extLst>
                    <a:ext uri="{9D8B030D-6E8A-4147-A177-3AD203B41FA5}">
                      <a16:colId xmlns:a16="http://schemas.microsoft.com/office/drawing/2014/main" val="4027132814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935223655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3930314084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193881662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3649260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Strategija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Točnost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F1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Preciznost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08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Albumentations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81.7%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69.2%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72.4%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66.8%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7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torchvision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85.3%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74.3%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/>
                        <a:t>79.1%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0" dirty="0"/>
                        <a:t>70.9%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93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1831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104</TotalTime>
  <Words>337</Words>
  <Application>Microsoft Office PowerPoint</Application>
  <PresentationFormat>Widescreen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Metropolitan</vt:lpstr>
      <vt:lpstr>Klasifikacija medicinskih slika za dijagnostiku kožnih bolesti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ADŽIĆ</dc:creator>
  <cp:lastModifiedBy>SAMUEL ADŽIĆ</cp:lastModifiedBy>
  <cp:revision>32</cp:revision>
  <dcterms:created xsi:type="dcterms:W3CDTF">2025-06-12T15:49:39Z</dcterms:created>
  <dcterms:modified xsi:type="dcterms:W3CDTF">2025-06-12T17:34:37Z</dcterms:modified>
</cp:coreProperties>
</file>