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0B4A0F7-1ED2-473E-BB82-23D32D85C0F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21782C1-72E9-462B-A411-4294F8EA5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90600"/>
            <a:ext cx="6172200" cy="2286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Blossom Bank Case Study- Online Payment  Fraud Detection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876800"/>
            <a:ext cx="5114778" cy="110124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Developed by: </a:t>
            </a:r>
            <a:r>
              <a:rPr lang="en-US" dirty="0" err="1" smtClean="0"/>
              <a:t>Anuoluwapo</a:t>
            </a:r>
            <a:r>
              <a:rPr lang="en-US" dirty="0" smtClean="0"/>
              <a:t> </a:t>
            </a:r>
            <a:r>
              <a:rPr lang="en-US" dirty="0" err="1" smtClean="0"/>
              <a:t>Kehinde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8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/>
              <a:t>For the feature engineering, two </a:t>
            </a:r>
            <a:r>
              <a:rPr lang="en-GB" dirty="0"/>
              <a:t>models were </a:t>
            </a:r>
            <a:r>
              <a:rPr lang="en-GB" dirty="0" smtClean="0"/>
              <a:t>employed.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 smtClean="0"/>
              <a:t>Logistics Regression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D</a:t>
            </a:r>
            <a:r>
              <a:rPr lang="en-GB" dirty="0" smtClean="0"/>
              <a:t>ecision </a:t>
            </a:r>
            <a:r>
              <a:rPr lang="en-GB" dirty="0"/>
              <a:t>Tree Classifier</a:t>
            </a:r>
          </a:p>
          <a:p>
            <a:pPr marL="109728" indent="0">
              <a:buNone/>
            </a:pPr>
            <a:endParaRPr lang="en-GB" u="sng" dirty="0" smtClean="0"/>
          </a:p>
          <a:p>
            <a:pPr marL="109728" indent="0">
              <a:buNone/>
            </a:pPr>
            <a:r>
              <a:rPr lang="en-GB" u="sng" dirty="0" smtClean="0"/>
              <a:t>Logistics Regression Model </a:t>
            </a:r>
            <a:r>
              <a:rPr lang="en-GB" u="sng" dirty="0"/>
              <a:t>R</a:t>
            </a:r>
            <a:r>
              <a:rPr lang="en-GB" u="sng" dirty="0" smtClean="0"/>
              <a:t>esults</a:t>
            </a:r>
            <a:endParaRPr lang="en-GB" u="sng" dirty="0"/>
          </a:p>
          <a:p>
            <a:pPr lvl="1"/>
            <a:r>
              <a:rPr lang="en-GB" dirty="0">
                <a:solidFill>
                  <a:srgbClr val="00B050"/>
                </a:solidFill>
              </a:rPr>
              <a:t>99.89962568247384% of the Transaction is Non-Fraud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0.10037431752616044% of the Transaction is </a:t>
            </a:r>
            <a:r>
              <a:rPr lang="en-GB" dirty="0" smtClean="0">
                <a:solidFill>
                  <a:srgbClr val="FF0000"/>
                </a:solidFill>
              </a:rPr>
              <a:t>Fraud</a:t>
            </a:r>
          </a:p>
          <a:p>
            <a:pPr marL="109728" indent="0">
              <a:buNone/>
            </a:pPr>
            <a:endParaRPr lang="en-GB" u="sng" dirty="0" smtClean="0"/>
          </a:p>
          <a:p>
            <a:pPr marL="109728" indent="0">
              <a:buNone/>
            </a:pPr>
            <a:r>
              <a:rPr lang="en-GB" u="sng" dirty="0" smtClean="0"/>
              <a:t>Decision Tree Classifier Results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100.0</a:t>
            </a:r>
            <a:r>
              <a:rPr lang="en-GB" dirty="0">
                <a:solidFill>
                  <a:srgbClr val="00B050"/>
                </a:solidFill>
              </a:rPr>
              <a:t>% of the Transaction is Non-Fraud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0.0% of the Transaction is Fraud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5333999"/>
            <a:ext cx="9144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marL="109728" lvl="0" indent="0">
              <a:buNone/>
            </a:pPr>
            <a:r>
              <a:rPr lang="en-GB" dirty="0" smtClean="0"/>
              <a:t>From this research, the ease </a:t>
            </a:r>
            <a:r>
              <a:rPr lang="en-GB" dirty="0"/>
              <a:t>of online </a:t>
            </a:r>
            <a:r>
              <a:rPr lang="en-GB" dirty="0" smtClean="0"/>
              <a:t>banking </a:t>
            </a:r>
            <a:r>
              <a:rPr lang="en-GB" dirty="0"/>
              <a:t>helped </a:t>
            </a:r>
            <a:r>
              <a:rPr lang="en-GB" dirty="0" smtClean="0"/>
              <a:t>a lot of financial institutions in making smooth transactions but for Blossom Bank to stand out from other banks, it </a:t>
            </a:r>
            <a:r>
              <a:rPr lang="en-GB" dirty="0"/>
              <a:t>could be projected that Blossom bank </a:t>
            </a:r>
            <a:r>
              <a:rPr lang="en-GB" dirty="0" smtClean="0"/>
              <a:t>can eliminate online payment fraud with the aid of the projected </a:t>
            </a:r>
            <a:r>
              <a:rPr lang="en-GB" dirty="0"/>
              <a:t>two </a:t>
            </a:r>
            <a:r>
              <a:rPr lang="en-GB" dirty="0" smtClean="0"/>
              <a:t>models which are very precise and virtually accurate for predictions. </a:t>
            </a:r>
            <a:r>
              <a:rPr lang="en-GB" dirty="0"/>
              <a:t>There is a need </a:t>
            </a:r>
            <a:r>
              <a:rPr lang="en-GB" dirty="0" smtClean="0"/>
              <a:t>to put a halt to complaints from the bank users related to online </a:t>
            </a:r>
            <a:r>
              <a:rPr lang="en-GB" dirty="0"/>
              <a:t>payment </a:t>
            </a:r>
            <a:r>
              <a:rPr lang="en-GB" dirty="0" smtClean="0"/>
              <a:t>fraud.</a:t>
            </a:r>
            <a:endParaRPr lang="en-US" dirty="0"/>
          </a:p>
          <a:p>
            <a:pPr marL="109728" lvl="0" indent="0">
              <a:buNone/>
            </a:pPr>
            <a:endParaRPr lang="en-GB" dirty="0" smtClean="0"/>
          </a:p>
          <a:p>
            <a:pPr marL="109728" lvl="0" indent="0">
              <a:buNone/>
            </a:pPr>
            <a:r>
              <a:rPr lang="en-GB" dirty="0" smtClean="0"/>
              <a:t>Finally, bearing in mind </a:t>
            </a:r>
            <a:r>
              <a:rPr lang="en-GB" dirty="0"/>
              <a:t>the rate of </a:t>
            </a:r>
            <a:r>
              <a:rPr lang="en-GB" dirty="0" smtClean="0"/>
              <a:t>fraudulent transactions in the global horizon, it is an enormous step that Blossom Bank the </a:t>
            </a:r>
            <a:r>
              <a:rPr lang="en-GB" dirty="0"/>
              <a:t>bank has </a:t>
            </a:r>
            <a:r>
              <a:rPr lang="en-GB" dirty="0" smtClean="0"/>
              <a:t>taken to eliminate the risks of fake online payments and its negative impacts today, tomorrow nearest future.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019800"/>
            <a:ext cx="2762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00324"/>
            <a:ext cx="7239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pPr marL="3798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Introduction </a:t>
            </a:r>
          </a:p>
          <a:p>
            <a:pPr marL="3798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Problem to be </a:t>
            </a:r>
            <a:r>
              <a:rPr lang="en-US" sz="2400" dirty="0" smtClean="0"/>
              <a:t>solved with the data mining</a:t>
            </a:r>
          </a:p>
          <a:p>
            <a:pPr marL="3798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Significance of the research </a:t>
            </a:r>
            <a:endParaRPr lang="en-US" sz="2400" dirty="0"/>
          </a:p>
          <a:p>
            <a:pPr marL="3798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Methodology:</a:t>
            </a:r>
            <a:endParaRPr lang="en-US" sz="2400" dirty="0"/>
          </a:p>
          <a:p>
            <a:pPr marL="7569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Exploratory data </a:t>
            </a:r>
            <a:r>
              <a:rPr lang="en-US" sz="2200" dirty="0" smtClean="0"/>
              <a:t>Analysis</a:t>
            </a:r>
            <a:endParaRPr lang="en-US" sz="2200" dirty="0"/>
          </a:p>
          <a:p>
            <a:pPr marL="7569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Feature engineering </a:t>
            </a:r>
          </a:p>
          <a:p>
            <a:pPr marL="3798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Conclusion </a:t>
            </a:r>
            <a:endParaRPr lang="en-US" sz="2400" dirty="0" smtClean="0"/>
          </a:p>
          <a:p>
            <a:pPr marL="379800" lvl="0" indent="-342900">
              <a:buFont typeface="Wingdings" pitchFamily="2" charset="2"/>
              <a:buChar char="v"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200"/>
            <a:ext cx="914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013"/>
            <a:ext cx="8229600" cy="4325112"/>
          </a:xfrm>
        </p:spPr>
        <p:txBody>
          <a:bodyPr>
            <a:normAutofit/>
          </a:bodyPr>
          <a:lstStyle/>
          <a:p>
            <a:r>
              <a:rPr lang="en-GB" dirty="0"/>
              <a:t>Blossom Bank also known as BB PLC is </a:t>
            </a:r>
            <a:r>
              <a:rPr lang="en-GB" dirty="0" smtClean="0"/>
              <a:t>known to be one of the most reputable bank in the UK.</a:t>
            </a:r>
          </a:p>
          <a:p>
            <a:r>
              <a:rPr lang="en-GB" dirty="0" smtClean="0"/>
              <a:t>BB PLC is a </a:t>
            </a:r>
            <a:r>
              <a:rPr lang="en-GB" dirty="0"/>
              <a:t>multinational financial services group, that offers retail and investment banking, pension management, asset management and payments services, a</a:t>
            </a:r>
            <a:r>
              <a:rPr lang="en-GB" dirty="0" smtClean="0"/>
              <a:t>lso known </a:t>
            </a:r>
            <a:r>
              <a:rPr lang="en-GB" dirty="0"/>
              <a:t>for its </a:t>
            </a:r>
            <a:r>
              <a:rPr lang="en-GB" dirty="0" smtClean="0"/>
              <a:t>monetary thoroughness </a:t>
            </a:r>
            <a:r>
              <a:rPr lang="en-GB" dirty="0"/>
              <a:t>and </a:t>
            </a:r>
            <a:r>
              <a:rPr lang="en-GB" dirty="0" smtClean="0"/>
              <a:t>consistency over the years.</a:t>
            </a:r>
          </a:p>
          <a:p>
            <a:r>
              <a:rPr lang="en-GB" dirty="0" smtClean="0"/>
              <a:t>Blossom Bank has its headquarter </a:t>
            </a:r>
            <a:r>
              <a:rPr lang="en-GB" dirty="0"/>
              <a:t>in London, UK.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9144000" cy="1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ARTICULATED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Blossom </a:t>
            </a:r>
            <a:r>
              <a:rPr lang="en-GB" dirty="0"/>
              <a:t>Bank wants to build a </a:t>
            </a:r>
            <a:r>
              <a:rPr lang="en-GB" dirty="0" smtClean="0"/>
              <a:t>Machine Learning </a:t>
            </a:r>
            <a:r>
              <a:rPr lang="en-GB" dirty="0"/>
              <a:t>model to predict online </a:t>
            </a:r>
            <a:r>
              <a:rPr lang="en-GB" dirty="0" smtClean="0"/>
              <a:t>payment fraud. 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0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6" y="381000"/>
            <a:ext cx="8229600" cy="1066800"/>
          </a:xfrm>
        </p:spPr>
        <p:txBody>
          <a:bodyPr/>
          <a:lstStyle/>
          <a:p>
            <a:r>
              <a:rPr lang="en-US" dirty="0" smtClean="0"/>
              <a:t>SIGNIFICANCE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6" y="12192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The main reason </a:t>
            </a:r>
            <a:r>
              <a:rPr lang="en-GB" dirty="0"/>
              <a:t>Blossom Bank wants to build a Machine Learning model to predict online payment fraud </a:t>
            </a:r>
            <a:r>
              <a:rPr lang="en-GB" dirty="0" smtClean="0"/>
              <a:t>is to </a:t>
            </a:r>
            <a:r>
              <a:rPr lang="en-GB" dirty="0"/>
              <a:t>eliminate fraudulent online transaction.</a:t>
            </a:r>
            <a:r>
              <a:rPr lang="en-GB" dirty="0" smtClean="0"/>
              <a:t> </a:t>
            </a:r>
          </a:p>
          <a:p>
            <a:pPr marL="109728" indent="0">
              <a:buNone/>
            </a:pPr>
            <a:r>
              <a:rPr lang="en-GB" dirty="0" smtClean="0"/>
              <a:t>If a solution is proffer, Blossom Bank will be in an awesome position to become more relevant among other banks </a:t>
            </a:r>
            <a:r>
              <a:rPr lang="en-GB" dirty="0"/>
              <a:t>in the United Kingdom</a:t>
            </a:r>
            <a:r>
              <a:rPr lang="en-GB" dirty="0" smtClean="0"/>
              <a:t>, as well as guarantee their customers of safe and convenient online payments in the long run.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5257800"/>
            <a:ext cx="9143999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METHODOLODY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 marL="4140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For my methodology, two approaches were taken. </a:t>
            </a:r>
          </a:p>
          <a:p>
            <a:pPr marL="756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Exploratory </a:t>
            </a:r>
            <a:r>
              <a:rPr lang="en-US" sz="2200" dirty="0">
                <a:solidFill>
                  <a:schemeClr val="tx1"/>
                </a:solidFill>
              </a:rPr>
              <a:t>data Analysis</a:t>
            </a:r>
          </a:p>
          <a:p>
            <a:pPr marL="756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Feature engineering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1" y="1981200"/>
            <a:ext cx="8025397" cy="4419599"/>
          </a:xfrm>
        </p:spPr>
      </p:pic>
    </p:spTree>
    <p:extLst>
      <p:ext uri="{BB962C8B-B14F-4D97-AF65-F5344CB8AC3E}">
        <p14:creationId xmlns:p14="http://schemas.microsoft.com/office/powerpoint/2010/main" val="1521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Cash </a:t>
            </a:r>
            <a:r>
              <a:rPr lang="en-GB" sz="3600" dirty="0"/>
              <a:t>out and Payment are the most common type of transactions, but Transfer type has the maximum amount of money being transferred to the recipient.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696200" cy="3810000"/>
          </a:xfrm>
        </p:spPr>
      </p:pic>
    </p:spTree>
    <p:extLst>
      <p:ext uri="{BB962C8B-B14F-4D97-AF65-F5344CB8AC3E}">
        <p14:creationId xmlns:p14="http://schemas.microsoft.com/office/powerpoint/2010/main" val="24819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7571"/>
            <a:ext cx="8077200" cy="45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120</TotalTime>
  <Words>390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Blossom Bank Case Study- Online Payment  Fraud Detection System</vt:lpstr>
      <vt:lpstr>CONTENTS</vt:lpstr>
      <vt:lpstr>INTRODUCTION</vt:lpstr>
      <vt:lpstr>ARTICULATED PROBLEM</vt:lpstr>
      <vt:lpstr>SIGNIFICANCE OF THE RESEARCH</vt:lpstr>
      <vt:lpstr>METHODOLODY</vt:lpstr>
      <vt:lpstr>EXPLORATORY DATA ANALYSIS</vt:lpstr>
      <vt:lpstr> Cash out and Payment are the most common type of transactions, but Transfer type has the maximum amount of money being transferred to the recipient. </vt:lpstr>
      <vt:lpstr>PowerPoint Presentation</vt:lpstr>
      <vt:lpstr>FEATURE ENGINEERING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 Bank Case Study- Online Payment  Fraud Detection System</dc:title>
  <dc:creator>SAMKENNY</dc:creator>
  <cp:lastModifiedBy>SAMKENNY</cp:lastModifiedBy>
  <cp:revision>11</cp:revision>
  <dcterms:created xsi:type="dcterms:W3CDTF">2022-07-10T16:52:44Z</dcterms:created>
  <dcterms:modified xsi:type="dcterms:W3CDTF">2022-07-10T18:53:43Z</dcterms:modified>
</cp:coreProperties>
</file>