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271" r:id="rId6"/>
    <p:sldId id="288" r:id="rId7"/>
    <p:sldId id="284" r:id="rId8"/>
    <p:sldId id="283" r:id="rId9"/>
    <p:sldId id="285" r:id="rId10"/>
    <p:sldId id="286" r:id="rId11"/>
    <p:sldId id="281" r:id="rId12"/>
    <p:sldId id="280" r:id="rId13"/>
    <p:sldId id="287" r:id="rId14"/>
    <p:sldId id="275" r:id="rId15"/>
    <p:sldId id="276" r:id="rId1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2022/6/22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2022/6/22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10</a:t>
            </a:fld>
            <a:endParaRPr lang="zh-CN" altLang="en-US"/>
          </a:p>
        </p:txBody>
      </p:sp>
    </p:spTree>
    <p:extLst>
      <p:ext uri="{BB962C8B-B14F-4D97-AF65-F5344CB8AC3E}">
        <p14:creationId xmlns:p14="http://schemas.microsoft.com/office/powerpoint/2010/main" val="474015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11</a:t>
            </a:fld>
            <a:endParaRPr lang="zh-CN" altLang="en-US"/>
          </a:p>
        </p:txBody>
      </p:sp>
    </p:spTree>
    <p:extLst>
      <p:ext uri="{BB962C8B-B14F-4D97-AF65-F5344CB8AC3E}">
        <p14:creationId xmlns:p14="http://schemas.microsoft.com/office/powerpoint/2010/main" val="375722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12</a:t>
            </a:fld>
            <a:endParaRPr lang="zh-CN" altLang="en-US"/>
          </a:p>
        </p:txBody>
      </p:sp>
    </p:spTree>
    <p:extLst>
      <p:ext uri="{BB962C8B-B14F-4D97-AF65-F5344CB8AC3E}">
        <p14:creationId xmlns:p14="http://schemas.microsoft.com/office/powerpoint/2010/main" val="192876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352639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180590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4</a:t>
            </a:fld>
            <a:endParaRPr lang="zh-CN" altLang="en-US"/>
          </a:p>
        </p:txBody>
      </p:sp>
    </p:spTree>
    <p:extLst>
      <p:ext uri="{BB962C8B-B14F-4D97-AF65-F5344CB8AC3E}">
        <p14:creationId xmlns:p14="http://schemas.microsoft.com/office/powerpoint/2010/main" val="290239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1282475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6</a:t>
            </a:fld>
            <a:endParaRPr lang="zh-CN" altLang="en-US"/>
          </a:p>
        </p:txBody>
      </p:sp>
    </p:spTree>
    <p:extLst>
      <p:ext uri="{BB962C8B-B14F-4D97-AF65-F5344CB8AC3E}">
        <p14:creationId xmlns:p14="http://schemas.microsoft.com/office/powerpoint/2010/main" val="125420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749039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8</a:t>
            </a:fld>
            <a:endParaRPr lang="zh-CN" altLang="en-US"/>
          </a:p>
        </p:txBody>
      </p:sp>
    </p:spTree>
    <p:extLst>
      <p:ext uri="{BB962C8B-B14F-4D97-AF65-F5344CB8AC3E}">
        <p14:creationId xmlns:p14="http://schemas.microsoft.com/office/powerpoint/2010/main" val="3090033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9</a:t>
            </a:fld>
            <a:endParaRPr lang="zh-CN" altLang="en-US"/>
          </a:p>
        </p:txBody>
      </p:sp>
    </p:spTree>
    <p:extLst>
      <p:ext uri="{BB962C8B-B14F-4D97-AF65-F5344CB8AC3E}">
        <p14:creationId xmlns:p14="http://schemas.microsoft.com/office/powerpoint/2010/main" val="116632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编辑母版文本样式</a:t>
            </a:r>
          </a:p>
          <a:p>
            <a:pPr marL="0" lvl="1" indent="0" rtl="0">
              <a:lnSpc>
                <a:spcPct val="150000"/>
              </a:lnSpc>
              <a:spcBef>
                <a:spcPts val="1000"/>
              </a:spcBef>
              <a:spcAft>
                <a:spcPts val="1200"/>
              </a:spcAft>
              <a:buNone/>
            </a:pPr>
            <a:r>
              <a:rPr lang="zh-CN" altLang="en-US" noProof="0"/>
              <a:t>第二级</a:t>
            </a:r>
          </a:p>
          <a:p>
            <a:pPr marL="0" lvl="2" indent="0" rtl="0">
              <a:lnSpc>
                <a:spcPct val="150000"/>
              </a:lnSpc>
              <a:spcBef>
                <a:spcPts val="1000"/>
              </a:spcBef>
              <a:spcAft>
                <a:spcPts val="1200"/>
              </a:spcAft>
              <a:buNone/>
            </a:pPr>
            <a:r>
              <a:rPr lang="zh-CN" altLang="en-US" noProof="0"/>
              <a:t>第三级</a:t>
            </a:r>
          </a:p>
          <a:p>
            <a:pPr marL="0" lvl="3" indent="0" rtl="0">
              <a:lnSpc>
                <a:spcPct val="150000"/>
              </a:lnSpc>
              <a:spcBef>
                <a:spcPts val="1000"/>
              </a:spcBef>
              <a:spcAft>
                <a:spcPts val="1200"/>
              </a:spcAft>
              <a:buNone/>
            </a:pPr>
            <a:r>
              <a:rPr lang="zh-CN" altLang="en-US" noProof="0"/>
              <a:t>第四级</a:t>
            </a:r>
          </a:p>
          <a:p>
            <a:pPr marL="0" lvl="4" indent="0" rtl="0">
              <a:lnSpc>
                <a:spcPct val="150000"/>
              </a:lnSpc>
              <a:spcBef>
                <a:spcPts val="1000"/>
              </a:spcBef>
              <a:spcAft>
                <a:spcPts val="1200"/>
              </a:spcAft>
              <a:buNone/>
            </a:pPr>
            <a:r>
              <a:rPr lang="zh-CN" altLang="en-US" noProof="0"/>
              <a:t>第五级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3CF7612A-7C7D-41EF-9275-BA82F6A6A076}" type="datetime1">
              <a:rPr lang="zh-CN" altLang="en-US" smtClean="0"/>
              <a:t>2022/6/22</a:t>
            </a:fld>
            <a:endParaRPr lang="zh-CN" altLang="en-US"/>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编辑母版文本样式</a:t>
            </a:r>
          </a:p>
          <a:p>
            <a:pPr marL="0" lvl="1" indent="0" rtl="0">
              <a:lnSpc>
                <a:spcPct val="150000"/>
              </a:lnSpc>
              <a:spcBef>
                <a:spcPts val="1000"/>
              </a:spcBef>
              <a:spcAft>
                <a:spcPts val="1200"/>
              </a:spcAft>
              <a:buNone/>
            </a:pPr>
            <a:r>
              <a:rPr lang="zh-CN" altLang="en-US" noProof="0"/>
              <a:t>第二级</a:t>
            </a:r>
          </a:p>
          <a:p>
            <a:pPr marL="0" lvl="2" indent="0" rtl="0">
              <a:lnSpc>
                <a:spcPct val="150000"/>
              </a:lnSpc>
              <a:spcBef>
                <a:spcPts val="1000"/>
              </a:spcBef>
              <a:spcAft>
                <a:spcPts val="1200"/>
              </a:spcAft>
              <a:buNone/>
            </a:pPr>
            <a:r>
              <a:rPr lang="zh-CN" altLang="en-US" noProof="0"/>
              <a:t>第三级</a:t>
            </a:r>
          </a:p>
          <a:p>
            <a:pPr marL="0" lvl="3" indent="0" rtl="0">
              <a:lnSpc>
                <a:spcPct val="150000"/>
              </a:lnSpc>
              <a:spcBef>
                <a:spcPts val="1000"/>
              </a:spcBef>
              <a:spcAft>
                <a:spcPts val="1200"/>
              </a:spcAft>
              <a:buNone/>
            </a:pPr>
            <a:r>
              <a:rPr lang="zh-CN" altLang="en-US" noProof="0"/>
              <a:t>第四级</a:t>
            </a:r>
          </a:p>
          <a:p>
            <a:pPr marL="0" lvl="4" indent="0" rtl="0">
              <a:lnSpc>
                <a:spcPct val="150000"/>
              </a:lnSpc>
              <a:spcBef>
                <a:spcPts val="1000"/>
              </a:spcBef>
              <a:spcAft>
                <a:spcPts val="1200"/>
              </a:spcAft>
              <a:buNone/>
            </a:pPr>
            <a:r>
              <a:rPr lang="zh-CN" altLang="en-US" noProof="0"/>
              <a:t>第五级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2022/6/22</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zh-CN" altLang="en-US" sz="4800" dirty="0">
                <a:solidFill>
                  <a:schemeClr val="bg1"/>
                </a:solidFill>
              </a:rPr>
              <a:t>对员工离职数据集进行处理并利用贝叶斯分类器建立的企业员工流失预警模型</a:t>
            </a:r>
            <a:endParaRPr lang="en-US" altLang="zh-CN" sz="4800" dirty="0">
              <a:solidFill>
                <a:schemeClr val="bg1"/>
              </a:solidFill>
            </a:endParaRPr>
          </a:p>
        </p:txBody>
      </p:sp>
      <p:sp>
        <p:nvSpPr>
          <p:cNvPr id="3" name="副标题 2"/>
          <p:cNvSpPr>
            <a:spLocks noGrp="1"/>
          </p:cNvSpPr>
          <p:nvPr>
            <p:ph type="subTitle" idx="4294967295"/>
          </p:nvPr>
        </p:nvSpPr>
        <p:spPr>
          <a:xfrm>
            <a:off x="907283" y="3811834"/>
            <a:ext cx="9582736" cy="1137793"/>
          </a:xfrm>
        </p:spPr>
        <p:txBody>
          <a:bodyPr rtlCol="0">
            <a:normAutofit/>
          </a:bodyPr>
          <a:lstStyle/>
          <a:p>
            <a:pPr marL="0" indent="0" rtl="0">
              <a:buNone/>
            </a:pPr>
            <a:r>
              <a:rPr lang="zh-CN" altLang="en-US" sz="2400" dirty="0">
                <a:solidFill>
                  <a:schemeClr val="bg1"/>
                </a:solidFill>
              </a:rPr>
              <a:t>李品鑫 </a:t>
            </a:r>
            <a:r>
              <a:rPr lang="en-US" altLang="zh-CN" sz="2400" dirty="0">
                <a:solidFill>
                  <a:schemeClr val="bg1"/>
                </a:solidFill>
              </a:rPr>
              <a:t>20191060239</a:t>
            </a:r>
            <a:endParaRPr lang="zh-CN" altLang="en-US" sz="2400" dirty="0">
              <a:solidFill>
                <a:schemeClr val="bg1"/>
              </a:solidFill>
            </a:endParaRPr>
          </a:p>
        </p:txBody>
      </p:sp>
      <p:pic>
        <p:nvPicPr>
          <p:cNvPr id="4" name="图片 3" descr="PowerPoint 徽标"/>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员工流失因素分析</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3070841-9EF6-4F7E-95D6-E1DAFAF235D0}"/>
                  </a:ext>
                </a:extLst>
              </p:cNvPr>
              <p:cNvSpPr/>
              <p:nvPr/>
            </p:nvSpPr>
            <p:spPr>
              <a:xfrm>
                <a:off x="521207" y="1261586"/>
                <a:ext cx="2698243" cy="3416320"/>
              </a:xfrm>
              <a:prstGeom prst="rect">
                <a:avLst/>
              </a:prstGeom>
            </p:spPr>
            <p:txBody>
              <a:bodyPr wrap="square">
                <a:spAutoFit/>
              </a:bodyPr>
              <a:lstStyle/>
              <a:p>
                <a:r>
                  <a:rPr lang="zh-CN" altLang="zh-CN" dirty="0">
                    <a:latin typeface="Calibri" panose="020F0502020204030204" pitchFamily="34" charset="0"/>
                    <a:ea typeface="宋体" panose="02010600030101010101" pitchFamily="2" charset="-122"/>
                    <a:cs typeface="Times New Roman" panose="02020603050405020304" pitchFamily="18" charset="0"/>
                  </a:rPr>
                  <a:t>为评价特征向量的各分量对员工离职的影响，我们可以以后验概率作为评价指标，即“在离职的员工中有</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a:effectLst/>
                            <a:latin typeface="Cambria Math" panose="02040503050406030204" pitchFamily="18" charset="0"/>
                            <a:ea typeface="Cambria Math" panose="02040503050406030204" pitchFamily="18" charset="0"/>
                          </a:rPr>
                        </m:ctrlPr>
                      </m:dPr>
                      <m:e>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i="1">
                            <a:latin typeface="Cambria Math" panose="02040503050406030204" pitchFamily="18" charset="0"/>
                            <a:ea typeface="宋体" panose="02010600030101010101" pitchFamily="2" charset="-122"/>
                            <a:cs typeface="Times New Roman" panose="02020603050405020304" pitchFamily="18" charset="0"/>
                          </a:rPr>
                          <m:t>𝑦</m:t>
                        </m:r>
                        <m:r>
                          <a:rPr lang="en-US" altLang="zh-CN" i="1">
                            <a:latin typeface="Cambria Math" panose="02040503050406030204" pitchFamily="18" charset="0"/>
                            <a:ea typeface="宋体" panose="02010600030101010101" pitchFamily="2" charset="-122"/>
                            <a:cs typeface="Times New Roman" panose="02020603050405020304" pitchFamily="18" charset="0"/>
                          </a:rPr>
                          <m:t>=1</m:t>
                        </m:r>
                      </m:e>
                    </m:d>
                  </m:oMath>
                </a14:m>
                <a:r>
                  <a:rPr lang="en-US" altLang="zh-CN" dirty="0">
                    <a:latin typeface="Calibri" panose="020F0502020204030204" pitchFamily="34" charset="0"/>
                    <a:ea typeface="宋体" panose="02010600030101010101" pitchFamily="2" charset="-122"/>
                    <a:cs typeface="Times New Roman" panose="02020603050405020304" pitchFamily="18" charset="0"/>
                  </a:rPr>
                  <a:t> </a:t>
                </a:r>
                <a:r>
                  <a:rPr lang="zh-CN" altLang="zh-CN" dirty="0">
                    <a:latin typeface="Calibri" panose="020F0502020204030204" pitchFamily="34" charset="0"/>
                    <a:ea typeface="宋体" panose="02010600030101010101" pitchFamily="2" charset="-122"/>
                    <a:cs typeface="Times New Roman" panose="02020603050405020304" pitchFamily="18" charset="0"/>
                  </a:rPr>
                  <a:t>的员工拥有特征</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dirty="0">
                    <a:latin typeface="Calibri" panose="020F0502020204030204" pitchFamily="34" charset="0"/>
                    <a:ea typeface="宋体" panose="02010600030101010101" pitchFamily="2" charset="-122"/>
                    <a:cs typeface="Times New Roman" panose="02020603050405020304" pitchFamily="18" charset="0"/>
                  </a:rPr>
                  <a:t>”，将后验概率大于一定阈值的特征分量视为对员工离职有着有较大影响的因素。设定最大阈值</a:t>
                </a: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max</m:t>
                    </m:r>
                    <m:r>
                      <a:rPr lang="en-US" altLang="zh-CN">
                        <a:latin typeface="Cambria Math" panose="02040503050406030204" pitchFamily="18" charset="0"/>
                        <a:ea typeface="宋体" panose="02010600030101010101" pitchFamily="2" charset="-122"/>
                        <a:cs typeface="Times New Roman" panose="02020603050405020304" pitchFamily="18" charset="0"/>
                      </a:rPr>
                      <m:t>⁡_</m:t>
                    </m:r>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con</m:t>
                    </m:r>
                    <m:r>
                      <a:rPr lang="en-US" altLang="zh-CN">
                        <a:latin typeface="Cambria Math" panose="02040503050406030204" pitchFamily="18" charset="0"/>
                        <a:ea typeface="宋体" panose="02010600030101010101" pitchFamily="2" charset="-122"/>
                        <a:cs typeface="Times New Roman" panose="02020603050405020304" pitchFamily="18" charset="0"/>
                      </a:rPr>
                      <m:t>=0.3</m:t>
                    </m:r>
                  </m:oMath>
                </a14:m>
                <a:r>
                  <a:rPr lang="zh-CN" altLang="zh-CN" dirty="0">
                    <a:latin typeface="Calibri" panose="020F0502020204030204" pitchFamily="34" charset="0"/>
                    <a:ea typeface="宋体" panose="02010600030101010101" pitchFamily="2" charset="-122"/>
                    <a:cs typeface="Times New Roman" panose="02020603050405020304" pitchFamily="18" charset="0"/>
                  </a:rPr>
                  <a:t>，进行查找，查找结果如</a:t>
                </a:r>
                <a:r>
                  <a:rPr lang="zh-CN" altLang="en-US" dirty="0">
                    <a:latin typeface="Calibri" panose="020F0502020204030204" pitchFamily="34" charset="0"/>
                    <a:ea typeface="宋体" panose="02010600030101010101" pitchFamily="2" charset="-122"/>
                    <a:cs typeface="Times New Roman" panose="02020603050405020304" pitchFamily="18" charset="0"/>
                  </a:rPr>
                  <a:t>右侧</a:t>
                </a:r>
                <a:r>
                  <a:rPr lang="zh-CN" altLang="zh-CN" dirty="0">
                    <a:latin typeface="Calibri" panose="020F0502020204030204" pitchFamily="34" charset="0"/>
                    <a:ea typeface="宋体" panose="02010600030101010101" pitchFamily="2" charset="-122"/>
                    <a:cs typeface="Times New Roman" panose="02020603050405020304" pitchFamily="18" charset="0"/>
                  </a:rPr>
                  <a:t>表：</a:t>
                </a:r>
                <a:endParaRPr lang="zh-CN" altLang="en-US" dirty="0"/>
              </a:p>
            </p:txBody>
          </p:sp>
        </mc:Choice>
        <mc:Fallback xmlns="">
          <p:sp>
            <p:nvSpPr>
              <p:cNvPr id="4" name="矩形 3">
                <a:extLst>
                  <a:ext uri="{FF2B5EF4-FFF2-40B4-BE49-F238E27FC236}">
                    <a16:creationId xmlns:a16="http://schemas.microsoft.com/office/drawing/2014/main" id="{63070841-9EF6-4F7E-95D6-E1DAFAF235D0}"/>
                  </a:ext>
                </a:extLst>
              </p:cNvPr>
              <p:cNvSpPr>
                <a:spLocks noRot="1" noChangeAspect="1" noMove="1" noResize="1" noEditPoints="1" noAdjustHandles="1" noChangeArrowheads="1" noChangeShapeType="1" noTextEdit="1"/>
              </p:cNvSpPr>
              <p:nvPr/>
            </p:nvSpPr>
            <p:spPr>
              <a:xfrm>
                <a:off x="521207" y="1261586"/>
                <a:ext cx="2698243" cy="3416320"/>
              </a:xfrm>
              <a:prstGeom prst="rect">
                <a:avLst/>
              </a:prstGeom>
              <a:blipFill>
                <a:blip r:embed="rId3"/>
                <a:stretch>
                  <a:fillRect l="-1806" t="-1071" r="-2032" b="-1607"/>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67ECF50B-7D3F-478B-BFB8-331093038811}"/>
              </a:ext>
            </a:extLst>
          </p:cNvPr>
          <p:cNvGraphicFramePr>
            <a:graphicFrameLocks noGrp="1"/>
          </p:cNvGraphicFramePr>
          <p:nvPr>
            <p:extLst>
              <p:ext uri="{D42A27DB-BD31-4B8C-83A1-F6EECF244321}">
                <p14:modId xmlns:p14="http://schemas.microsoft.com/office/powerpoint/2010/main" val="3939580443"/>
              </p:ext>
            </p:extLst>
          </p:nvPr>
        </p:nvGraphicFramePr>
        <p:xfrm>
          <a:off x="3781425" y="1423719"/>
          <a:ext cx="7067550" cy="2348182"/>
        </p:xfrm>
        <a:graphic>
          <a:graphicData uri="http://schemas.openxmlformats.org/drawingml/2006/table">
            <a:tbl>
              <a:tblPr firstRow="1" firstCol="1" bandRow="1">
                <a:tableStyleId>{5C22544A-7EE6-4342-B048-85BDC9FD1C3A}</a:tableStyleId>
              </a:tblPr>
              <a:tblGrid>
                <a:gridCol w="478780">
                  <a:extLst>
                    <a:ext uri="{9D8B030D-6E8A-4147-A177-3AD203B41FA5}">
                      <a16:colId xmlns:a16="http://schemas.microsoft.com/office/drawing/2014/main" val="291273049"/>
                    </a:ext>
                  </a:extLst>
                </a:gridCol>
                <a:gridCol w="1612690">
                  <a:extLst>
                    <a:ext uri="{9D8B030D-6E8A-4147-A177-3AD203B41FA5}">
                      <a16:colId xmlns:a16="http://schemas.microsoft.com/office/drawing/2014/main" val="4166821605"/>
                    </a:ext>
                  </a:extLst>
                </a:gridCol>
                <a:gridCol w="1799261">
                  <a:extLst>
                    <a:ext uri="{9D8B030D-6E8A-4147-A177-3AD203B41FA5}">
                      <a16:colId xmlns:a16="http://schemas.microsoft.com/office/drawing/2014/main" val="2687239072"/>
                    </a:ext>
                  </a:extLst>
                </a:gridCol>
                <a:gridCol w="1852932">
                  <a:extLst>
                    <a:ext uri="{9D8B030D-6E8A-4147-A177-3AD203B41FA5}">
                      <a16:colId xmlns:a16="http://schemas.microsoft.com/office/drawing/2014/main" val="1283353641"/>
                    </a:ext>
                  </a:extLst>
                </a:gridCol>
                <a:gridCol w="1323887">
                  <a:extLst>
                    <a:ext uri="{9D8B030D-6E8A-4147-A177-3AD203B41FA5}">
                      <a16:colId xmlns:a16="http://schemas.microsoft.com/office/drawing/2014/main" val="2586118912"/>
                    </a:ext>
                  </a:extLst>
                </a:gridCol>
              </a:tblGrid>
              <a:tr h="1239956">
                <a:tc>
                  <a:txBody>
                    <a:bodyPr/>
                    <a:lstStyle/>
                    <a:p>
                      <a:pPr algn="just">
                        <a:spcAft>
                          <a:spcPts val="0"/>
                        </a:spcAft>
                      </a:pPr>
                      <a:r>
                        <a:rPr lang="zh-CN" sz="1600" kern="100">
                          <a:effectLst/>
                        </a:rPr>
                        <a:t>特征分量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err="1">
                          <a:effectLst/>
                        </a:rPr>
                        <a:t>satisfaction_level</a:t>
                      </a:r>
                      <a:r>
                        <a:rPr lang="zh-CN" altLang="en-US" sz="1600" kern="100" dirty="0">
                          <a:effectLst/>
                        </a:rPr>
                        <a:t>（满意度）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err="1">
                          <a:effectLst/>
                        </a:rPr>
                        <a:t>time_spend_company</a:t>
                      </a:r>
                      <a:r>
                        <a:rPr lang="zh-CN" altLang="en-US" sz="1600" kern="100" dirty="0">
                          <a:effectLst/>
                        </a:rPr>
                        <a:t>（工作年限）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err="1">
                          <a:effectLst/>
                        </a:rPr>
                        <a:t>average_montly_hours</a:t>
                      </a:r>
                      <a:r>
                        <a:rPr lang="zh-CN" altLang="en-US" sz="1600" kern="100" dirty="0">
                          <a:effectLst/>
                        </a:rPr>
                        <a:t>（平均每月工作时长）</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err="1">
                          <a:effectLst/>
                        </a:rPr>
                        <a:t>last_evaluation</a:t>
                      </a:r>
                      <a:r>
                        <a:rPr lang="zh-CN" altLang="en-US" sz="1600" kern="100" dirty="0">
                          <a:effectLst/>
                        </a:rPr>
                        <a:t>（最新绩效考核）</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2985190889"/>
                  </a:ext>
                </a:extLst>
              </a:tr>
              <a:tr h="1108226">
                <a:tc>
                  <a:txBody>
                    <a:bodyPr/>
                    <a:lstStyle/>
                    <a:p>
                      <a:pPr algn="just">
                        <a:spcAft>
                          <a:spcPts val="0"/>
                        </a:spcAft>
                      </a:pPr>
                      <a:endParaRPr lang="en-US" altLang="zh-CN" sz="1600" kern="100" dirty="0">
                        <a:effectLst/>
                      </a:endParaRPr>
                    </a:p>
                    <a:p>
                      <a:pPr algn="just">
                        <a:spcAft>
                          <a:spcPts val="0"/>
                        </a:spcAft>
                      </a:pPr>
                      <a:r>
                        <a:rPr lang="zh-CN" sz="1600" kern="100" dirty="0">
                          <a:effectLst/>
                        </a:rPr>
                        <a:t>值</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a:effectLst/>
                        </a:rPr>
                        <a:t>1, 2, 3</a:t>
                      </a:r>
                      <a:r>
                        <a:rPr lang="zh-CN" sz="1600" kern="100" dirty="0">
                          <a:effectLst/>
                        </a:rPr>
                        <a:t>（对应离散化之前的</a:t>
                      </a:r>
                      <a:r>
                        <a:rPr lang="en-US" sz="1600" kern="100" dirty="0">
                          <a:effectLst/>
                        </a:rPr>
                        <a:t>0~0.6</a:t>
                      </a:r>
                      <a:r>
                        <a:rPr lang="zh-CN" sz="1600" kern="100" dirty="0">
                          <a:effectLst/>
                        </a:rPr>
                        <a:t>区间）</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a:effectLst/>
                        </a:rPr>
                        <a:t>3,4,5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a:effectLst/>
                        </a:rPr>
                        <a:t>2, 5</a:t>
                      </a:r>
                      <a:r>
                        <a:rPr lang="zh-CN" sz="1600" kern="100">
                          <a:effectLst/>
                        </a:rPr>
                        <a:t>（对应离散化之前的</a:t>
                      </a:r>
                      <a:r>
                        <a:rPr lang="en-US" sz="1600" kern="100">
                          <a:effectLst/>
                        </a:rPr>
                        <a:t>100~150, 250</a:t>
                      </a:r>
                      <a:r>
                        <a:rPr lang="zh-CN" sz="1600" kern="100">
                          <a:effectLst/>
                        </a:rPr>
                        <a:t>以上间）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a:effectLst/>
                        </a:rPr>
                        <a:t>3, 5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2532097012"/>
                  </a:ext>
                </a:extLst>
              </a:tr>
            </a:tbl>
          </a:graphicData>
        </a:graphic>
      </p:graphicFrame>
      <p:graphicFrame>
        <p:nvGraphicFramePr>
          <p:cNvPr id="7" name="表格 6">
            <a:extLst>
              <a:ext uri="{FF2B5EF4-FFF2-40B4-BE49-F238E27FC236}">
                <a16:creationId xmlns:a16="http://schemas.microsoft.com/office/drawing/2014/main" id="{0B8CF8EE-800E-4E7C-B4C3-F2FA50188588}"/>
              </a:ext>
            </a:extLst>
          </p:cNvPr>
          <p:cNvGraphicFramePr>
            <a:graphicFrameLocks noGrp="1"/>
          </p:cNvGraphicFramePr>
          <p:nvPr>
            <p:extLst>
              <p:ext uri="{D42A27DB-BD31-4B8C-83A1-F6EECF244321}">
                <p14:modId xmlns:p14="http://schemas.microsoft.com/office/powerpoint/2010/main" val="3999613871"/>
              </p:ext>
            </p:extLst>
          </p:nvPr>
        </p:nvGraphicFramePr>
        <p:xfrm>
          <a:off x="3781424" y="3923919"/>
          <a:ext cx="7067551" cy="2348182"/>
        </p:xfrm>
        <a:graphic>
          <a:graphicData uri="http://schemas.openxmlformats.org/drawingml/2006/table">
            <a:tbl>
              <a:tblPr firstRow="1" firstCol="1" bandRow="1">
                <a:tableStyleId>{5C22544A-7EE6-4342-B048-85BDC9FD1C3A}</a:tableStyleId>
              </a:tblPr>
              <a:tblGrid>
                <a:gridCol w="474520">
                  <a:extLst>
                    <a:ext uri="{9D8B030D-6E8A-4147-A177-3AD203B41FA5}">
                      <a16:colId xmlns:a16="http://schemas.microsoft.com/office/drawing/2014/main" val="4128591252"/>
                    </a:ext>
                  </a:extLst>
                </a:gridCol>
                <a:gridCol w="1326443">
                  <a:extLst>
                    <a:ext uri="{9D8B030D-6E8A-4147-A177-3AD203B41FA5}">
                      <a16:colId xmlns:a16="http://schemas.microsoft.com/office/drawing/2014/main" val="1055180101"/>
                    </a:ext>
                  </a:extLst>
                </a:gridCol>
                <a:gridCol w="1364780">
                  <a:extLst>
                    <a:ext uri="{9D8B030D-6E8A-4147-A177-3AD203B41FA5}">
                      <a16:colId xmlns:a16="http://schemas.microsoft.com/office/drawing/2014/main" val="3730119237"/>
                    </a:ext>
                  </a:extLst>
                </a:gridCol>
                <a:gridCol w="1781371">
                  <a:extLst>
                    <a:ext uri="{9D8B030D-6E8A-4147-A177-3AD203B41FA5}">
                      <a16:colId xmlns:a16="http://schemas.microsoft.com/office/drawing/2014/main" val="2712302034"/>
                    </a:ext>
                  </a:extLst>
                </a:gridCol>
                <a:gridCol w="1087054">
                  <a:extLst>
                    <a:ext uri="{9D8B030D-6E8A-4147-A177-3AD203B41FA5}">
                      <a16:colId xmlns:a16="http://schemas.microsoft.com/office/drawing/2014/main" val="2537344734"/>
                    </a:ext>
                  </a:extLst>
                </a:gridCol>
                <a:gridCol w="1033383">
                  <a:extLst>
                    <a:ext uri="{9D8B030D-6E8A-4147-A177-3AD203B41FA5}">
                      <a16:colId xmlns:a16="http://schemas.microsoft.com/office/drawing/2014/main" val="3635308254"/>
                    </a:ext>
                  </a:extLst>
                </a:gridCol>
              </a:tblGrid>
              <a:tr h="1328505">
                <a:tc>
                  <a:txBody>
                    <a:bodyPr/>
                    <a:lstStyle/>
                    <a:p>
                      <a:pPr algn="just">
                        <a:spcAft>
                          <a:spcPts val="0"/>
                        </a:spcAft>
                      </a:pPr>
                      <a:r>
                        <a:rPr lang="zh-CN" sz="1600" kern="100">
                          <a:effectLst/>
                        </a:rPr>
                        <a:t>特征分量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err="1">
                          <a:effectLst/>
                        </a:rPr>
                        <a:t>work_accident</a:t>
                      </a:r>
                      <a:r>
                        <a:rPr lang="zh-CN" altLang="en-US" sz="1600" kern="100" dirty="0">
                          <a:effectLst/>
                        </a:rPr>
                        <a:t>（是否发生过工作差错）</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err="1">
                          <a:effectLst/>
                        </a:rPr>
                        <a:t>number_project</a:t>
                      </a:r>
                      <a:r>
                        <a:rPr lang="zh-CN" altLang="en-US" sz="1600" kern="100" dirty="0">
                          <a:effectLst/>
                        </a:rPr>
                        <a:t>（参与项目数）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a:effectLst/>
                        </a:rPr>
                        <a:t>promotion_last_5years</a:t>
                      </a:r>
                      <a:r>
                        <a:rPr lang="zh-CN" altLang="en-US" sz="1600" kern="100" dirty="0">
                          <a:effectLst/>
                        </a:rPr>
                        <a:t>（</a:t>
                      </a:r>
                      <a:r>
                        <a:rPr lang="en-US" altLang="zh-CN" sz="1600" kern="100" dirty="0">
                          <a:effectLst/>
                        </a:rPr>
                        <a:t>5</a:t>
                      </a:r>
                      <a:r>
                        <a:rPr lang="zh-CN" altLang="en-US" sz="1600" kern="100" dirty="0">
                          <a:effectLst/>
                        </a:rPr>
                        <a:t>年内是否升职）</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altLang="zh-CN" sz="1600" kern="100" dirty="0">
                          <a:effectLst/>
                        </a:rPr>
                        <a:t>s</a:t>
                      </a:r>
                      <a:r>
                        <a:rPr lang="en-US" sz="1600" kern="100" dirty="0">
                          <a:effectLst/>
                        </a:rPr>
                        <a:t>ector</a:t>
                      </a:r>
                      <a:r>
                        <a:rPr lang="zh-CN" altLang="en-US" sz="1600" kern="100" dirty="0">
                          <a:effectLst/>
                        </a:rPr>
                        <a:t>（职务</a:t>
                      </a:r>
                      <a:r>
                        <a:rPr lang="en-US" alt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a:effectLst/>
                        </a:rPr>
                        <a:t>salary</a:t>
                      </a:r>
                      <a:r>
                        <a:rPr lang="zh-CN" altLang="en-US" sz="1600" kern="100" dirty="0">
                          <a:effectLst/>
                        </a:rPr>
                        <a:t>（薪资）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1566854790"/>
                  </a:ext>
                </a:extLst>
              </a:tr>
              <a:tr h="1019677">
                <a:tc>
                  <a:txBody>
                    <a:bodyPr/>
                    <a:lstStyle/>
                    <a:p>
                      <a:pPr algn="just">
                        <a:spcAft>
                          <a:spcPts val="0"/>
                        </a:spcAft>
                      </a:pPr>
                      <a:endParaRPr lang="en-US" altLang="zh-CN" sz="1600" kern="100" dirty="0">
                        <a:effectLst/>
                      </a:endParaRPr>
                    </a:p>
                    <a:p>
                      <a:pPr algn="just">
                        <a:spcAft>
                          <a:spcPts val="0"/>
                        </a:spcAft>
                      </a:pPr>
                      <a:r>
                        <a:rPr lang="zh-CN" sz="1600" kern="100" dirty="0">
                          <a:effectLst/>
                        </a:rPr>
                        <a:t>值</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a:effectLst/>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a:effectLst/>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a:effectLst/>
                        </a:rPr>
                        <a:t>sales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600" kern="100" dirty="0">
                          <a:effectLst/>
                        </a:rPr>
                        <a:t>low, medium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519202447"/>
                  </a:ext>
                </a:extLst>
              </a:tr>
            </a:tbl>
          </a:graphicData>
        </a:graphic>
      </p:graphicFrame>
      <p:sp>
        <p:nvSpPr>
          <p:cNvPr id="9" name="Rectangle 1">
            <a:extLst>
              <a:ext uri="{FF2B5EF4-FFF2-40B4-BE49-F238E27FC236}">
                <a16:creationId xmlns:a16="http://schemas.microsoft.com/office/drawing/2014/main" id="{31D53D32-FDE3-4AA9-A2A8-F4609E963C8B}"/>
              </a:ext>
            </a:extLst>
          </p:cNvPr>
          <p:cNvSpPr>
            <a:spLocks noChangeArrowheads="1"/>
          </p:cNvSpPr>
          <p:nvPr/>
        </p:nvSpPr>
        <p:spPr bwMode="auto">
          <a:xfrm>
            <a:off x="6096000" y="50387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8712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pPr rtl="0"/>
            <a:r>
              <a:rPr lang="zh-CN" altLang="en-US" dirty="0">
                <a:cs typeface="Segoe UI Light" panose="020B0502040204020203" pitchFamily="34" charset="0"/>
              </a:rPr>
              <a:t>实验总结</a:t>
            </a: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4037C182-58FF-4371-8861-62E0E3A7B21E}"/>
                  </a:ext>
                </a:extLst>
              </p:cNvPr>
              <p:cNvSpPr/>
              <p:nvPr/>
            </p:nvSpPr>
            <p:spPr>
              <a:xfrm>
                <a:off x="521207" y="1219662"/>
                <a:ext cx="11149586" cy="5052986"/>
              </a:xfrm>
              <a:prstGeom prst="rect">
                <a:avLst/>
              </a:prstGeom>
            </p:spPr>
            <p:txBody>
              <a:bodyPr wrap="square">
                <a:spAutoFit/>
              </a:bodyPr>
              <a:lstStyle/>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本次实验采用了朴素贝叶斯分类器，仅以计算得出的最大权值作为评价指标。</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且</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因</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数据</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维度较大，运行速度较慢。经过反思后我找出了以下几个改进点</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marL="266400" algn="just">
                  <a:spcAft>
                    <a:spcPts val="0"/>
                  </a:spcAft>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）可进行数据降维</a:t>
                </a:r>
              </a:p>
              <a:p>
                <a:pPr marL="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在机器学习和统计学领域，降维是指在某些限定条件下，降低随机变量个数，得到一组“不相关”主变量的过程。在该数据集中先应用降维处理后再进行贝叶斯分类可以加快运行速度。</a:t>
                </a:r>
              </a:p>
              <a:p>
                <a:pPr marL="266700" algn="just">
                  <a:spcAft>
                    <a:spcPts val="0"/>
                  </a:spcAft>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）未引入风险权重</a:t>
                </a:r>
              </a:p>
              <a:p>
                <a:pPr marL="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不同员工对公司的重要度是不同的，（例如一个采购岗位离职后重新招聘替补人员的难度不大，但是一个技术人员或者是高级管理人员离职后想要再找到这样的人才就难了）。因此，根据不同员工的重要性主观地去设置一个“权重”来预估是否会离职以及是否要对其进行干预。</a:t>
                </a:r>
              </a:p>
              <a:p>
                <a:pPr marL="266700" algn="just">
                  <a:spcAft>
                    <a:spcPts val="0"/>
                  </a:spcAft>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）无法分析相关性</a:t>
                </a:r>
              </a:p>
              <a:p>
                <a:pPr marL="266700" algn="just">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贝叶斯分类器无法找出数据中的相关性，（例如大部分离职员工都是低薪水，于是贝叶斯分类器认为中等薪水对离职带来的影响十分小。然而，公司中占大多数的低级别员工更多满足于中等薪水于是选择离职，但是占少数却十分重要的高级员工对中等级别薪水觉得不满，于是选择离开）。</a:t>
                </a:r>
              </a:p>
              <a:p>
                <a:pPr marL="266700" algn="just">
                  <a:spcAft>
                    <a:spcPts val="0"/>
                  </a:spcAft>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4</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）当不同类别的数量差距悬殊时，贝叶斯分类器将会失去效果。</a:t>
                </a:r>
              </a:p>
              <a:p>
                <a:pPr algn="just">
                  <a:lnSpc>
                    <a:spcPct val="150000"/>
                  </a:lnSpc>
                  <a:spcAft>
                    <a:spcPts val="0"/>
                  </a:spcAft>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本实验采用的分类器起初是按照</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m:t>
                                </m:r>
                              </m:sub>
                            </m:sSub>
                          </m:e>
                        </m:d>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d>
                  </m:oMath>
                </a14:m>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的公式进行计算的，然而在计算过程中发现，由于</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的差距巨大</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𝑙𝑒𝑓𝑡</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d>
                    <m:r>
                      <a:rPr lang="en-US" altLang="zh-CN" sz="1600" kern="100">
                        <a:latin typeface="Cambria Math" panose="02040503050406030204" pitchFamily="18" charset="0"/>
                        <a:ea typeface="宋体" panose="02010600030101010101" pitchFamily="2" charset="-122"/>
                        <a:cs typeface="Times New Roman" panose="02020603050405020304" pitchFamily="18" charset="0"/>
                      </a:rPr>
                      <m:t>=76.23%</m:t>
                    </m:r>
                  </m:oMath>
                </a14:m>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𝑙𝑒𝑓𝑡</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e>
                    </m:d>
                    <m:r>
                      <a:rPr lang="en-US" altLang="zh-CN" sz="1600" kern="100">
                        <a:latin typeface="Cambria Math" panose="02040503050406030204" pitchFamily="18" charset="0"/>
                        <a:ea typeface="宋体" panose="02010600030101010101" pitchFamily="2" charset="-122"/>
                        <a:cs typeface="Times New Roman" panose="02020603050405020304" pitchFamily="18" charset="0"/>
                      </a:rPr>
                      <m:t>=23.77%</m:t>
                    </m:r>
                  </m:oMath>
                </a14:m>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，过大的差距严重影响了</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𝑀𝑎𝑥</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m:t>
                                    </m:r>
                                  </m:sub>
                                </m:sSub>
                              </m:e>
                            </m:d>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e>
                        </m:d>
                      </m:e>
                    </m:d>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i</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的计算，导致最初的分类正确率仅有</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20%~30%</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。因此采用了消去</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后的分类公式</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𝑖</m:t>
                                </m:r>
                              </m:sub>
                            </m:sSub>
                          </m:e>
                        </m:d>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d>
                  </m:oMath>
                </a14:m>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，实践证明该公式正确率达到了</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75%</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，是有效的。</a:t>
                </a:r>
              </a:p>
            </p:txBody>
          </p:sp>
        </mc:Choice>
        <mc:Fallback>
          <p:sp>
            <p:nvSpPr>
              <p:cNvPr id="9" name="矩形 8">
                <a:extLst>
                  <a:ext uri="{FF2B5EF4-FFF2-40B4-BE49-F238E27FC236}">
                    <a16:creationId xmlns:a16="http://schemas.microsoft.com/office/drawing/2014/main" id="{4037C182-58FF-4371-8861-62E0E3A7B21E}"/>
                  </a:ext>
                </a:extLst>
              </p:cNvPr>
              <p:cNvSpPr>
                <a:spLocks noRot="1" noChangeAspect="1" noMove="1" noResize="1" noEditPoints="1" noAdjustHandles="1" noChangeArrowheads="1" noChangeShapeType="1" noTextEdit="1"/>
              </p:cNvSpPr>
              <p:nvPr/>
            </p:nvSpPr>
            <p:spPr>
              <a:xfrm>
                <a:off x="521207" y="1219662"/>
                <a:ext cx="11149586" cy="5052986"/>
              </a:xfrm>
              <a:prstGeom prst="rect">
                <a:avLst/>
              </a:prstGeom>
              <a:blipFill>
                <a:blip r:embed="rId3"/>
                <a:stretch>
                  <a:fillRect l="-273" t="-241" r="-2131" b="-33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cs typeface="Segoe UI Light" panose="020B0502040204020203" pitchFamily="34" charset="0"/>
              </a:rPr>
              <a:t>无需离开幻灯片即可浏览</a:t>
            </a:r>
          </a:p>
        </p:txBody>
      </p:sp>
      <p:sp>
        <p:nvSpPr>
          <p:cNvPr id="16" name="内容占位符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zh-CN" altLang="en-US">
                <a:latin typeface="Microsoft YaHei UI" panose="020B0503020204020204" pitchFamily="34" charset="-122"/>
                <a:ea typeface="Microsoft YaHei UI" panose="020B0503020204020204" pitchFamily="34" charset="-122"/>
                <a:cs typeface="Segoe UI" panose="020B0502040204020203" pitchFamily="34" charset="0"/>
              </a:rPr>
              <a:t>智能查找功能支持直接在 </a:t>
            </a:r>
            <a:r>
              <a:rPr lang="en-US" altLang="zh-CN">
                <a:latin typeface="Microsoft YaHei UI" panose="020B0503020204020204" pitchFamily="34" charset="-122"/>
                <a:ea typeface="Microsoft YaHei UI" panose="020B0503020204020204" pitchFamily="34" charset="-122"/>
                <a:cs typeface="Segoe UI" panose="020B0502040204020203" pitchFamily="34" charset="0"/>
              </a:rPr>
              <a:t>PowerPoint </a:t>
            </a:r>
            <a:r>
              <a:rPr lang="zh-CN" altLang="en-US">
                <a:latin typeface="Microsoft YaHei UI" panose="020B0503020204020204" pitchFamily="34" charset="-122"/>
                <a:ea typeface="Microsoft YaHei UI" panose="020B0503020204020204" pitchFamily="34" charset="-122"/>
                <a:cs typeface="Segoe UI" panose="020B0502040204020203" pitchFamily="34" charset="0"/>
              </a:rPr>
              <a:t>中检索信息。</a:t>
            </a:r>
            <a:br>
              <a:rPr lang="zh-CN" altLang="en-US">
                <a:latin typeface="Microsoft YaHei UI" panose="020B0503020204020204" pitchFamily="34" charset="-122"/>
                <a:ea typeface="Microsoft YaHei UI" panose="020B0503020204020204" pitchFamily="34" charset="-122"/>
                <a:cs typeface="Segoe UI" panose="020B0502040204020203" pitchFamily="34" charset="0"/>
              </a:rPr>
            </a:br>
            <a:br>
              <a:rPr lang="zh-CN" altLang="en-US">
                <a:latin typeface="Microsoft YaHei UI" panose="020B0503020204020204" pitchFamily="34" charset="-122"/>
                <a:ea typeface="Microsoft YaHei UI" panose="020B0503020204020204" pitchFamily="34" charset="-122"/>
                <a:cs typeface="Segoe UI" panose="020B0502040204020203" pitchFamily="34" charset="0"/>
              </a:rPr>
            </a:br>
            <a:r>
              <a:rPr lang="zh-CN" altLang="en-US">
                <a:latin typeface="Microsoft YaHei UI" panose="020B0503020204020204" pitchFamily="34" charset="-122"/>
                <a:ea typeface="Microsoft YaHei UI" panose="020B0503020204020204" pitchFamily="34" charset="-122"/>
                <a:cs typeface="Segoe UI" panose="020B0502040204020203" pitchFamily="34" charset="0"/>
              </a:rPr>
              <a:t>请尝试：</a:t>
            </a:r>
          </a:p>
        </p:txBody>
      </p:sp>
      <p:pic>
        <p:nvPicPr>
          <p:cNvPr id="18" name="图片 17" descr="显示“智能查找”功能的三张图片"/>
          <p:cNvPicPr>
            <a:picLocks noChangeAspect="1"/>
          </p:cNvPicPr>
          <p:nvPr/>
        </p:nvPicPr>
        <p:blipFill>
          <a:blip r:embed="rId3"/>
          <a:srcRect/>
          <a:stretch/>
        </p:blipFill>
        <p:spPr>
          <a:xfrm>
            <a:off x="494408" y="2145058"/>
            <a:ext cx="11129521" cy="3197087"/>
          </a:xfrm>
          <a:prstGeom prst="rect">
            <a:avLst/>
          </a:prstGeom>
        </p:spPr>
      </p:pic>
      <p:grpSp>
        <p:nvGrpSpPr>
          <p:cNvPr id="33" name="组 32" descr="带有编号 1（表示第 1 步）的小圆圈"/>
          <p:cNvGrpSpPr/>
          <p:nvPr/>
        </p:nvGrpSpPr>
        <p:grpSpPr bwMode="blackWhite">
          <a:xfrm>
            <a:off x="558723" y="523338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5" name="文本框 34" descr="编号 1"/>
            <p:cNvSpPr txBox="1"/>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p>
          </p:txBody>
        </p:sp>
      </p:grpSp>
      <p:sp>
        <p:nvSpPr>
          <p:cNvPr id="42" name="内容占位符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00000"/>
              </a:lnSpc>
              <a:spcAft>
                <a:spcPts val="2000"/>
              </a:spcAft>
              <a:buNone/>
            </a:pP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右键单击词组“</a:t>
            </a:r>
            <a:r>
              <a:rPr lang="zh-CN" altLang="en-US" i="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办公室</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”中的单词“</a:t>
            </a:r>
            <a:r>
              <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rPr>
              <a:t>办公室家具</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p>
        </p:txBody>
      </p:sp>
      <p:grpSp>
        <p:nvGrpSpPr>
          <p:cNvPr id="36" name="组 35" descr="带有编号 2（表示第 2 步）的小圆圈"/>
          <p:cNvGrpSpPr/>
          <p:nvPr/>
        </p:nvGrpSpPr>
        <p:grpSpPr bwMode="blackWhite">
          <a:xfrm>
            <a:off x="4249102" y="5233381"/>
            <a:ext cx="558179" cy="409838"/>
            <a:chOff x="6953426" y="711274"/>
            <a:chExt cx="558179" cy="409838"/>
          </a:xfrm>
        </p:grpSpPr>
        <p:sp>
          <p:nvSpPr>
            <p:cNvPr id="37" name="椭圆形 36"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8" name="文本框 37" descr="编号 2"/>
            <p:cNvSpPr txBox="1"/>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p>
          </p:txBody>
        </p:sp>
      </p:grpSp>
      <p:sp>
        <p:nvSpPr>
          <p:cNvPr id="43" name="内容占位符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00000"/>
              </a:lnSpc>
              <a:spcAft>
                <a:spcPts val="2000"/>
              </a:spcAft>
              <a:buNone/>
            </a:pP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选择</a:t>
            </a:r>
            <a:r>
              <a:rPr lang="zh-CN" altLang="en-US"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“智能查找</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”，请注意，结果是该词组的上下文，而不是“</a:t>
            </a:r>
            <a:r>
              <a:rPr lang="en-US" altLang="zh-CN" sz="1800" dirty="0">
                <a:latin typeface="Microsoft YaHei UI" panose="020B0503020204020204" pitchFamily="34" charset="-122"/>
                <a:ea typeface="Microsoft YaHei UI" panose="020B0503020204020204" pitchFamily="34" charset="-122"/>
                <a:cs typeface="Segoe UI" panose="020B0502040204020203" pitchFamily="34" charset="0"/>
              </a:rPr>
              <a:t>Microsoft Office </a:t>
            </a:r>
            <a:r>
              <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rPr>
              <a:t>应用</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a:t>
            </a:r>
            <a:endParaRPr lang="zh-CN" altLang="en-US" dirty="0">
              <a:solidFill>
                <a:srgbClr val="D24726"/>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39" name="组 38" descr="带有编号 3（表示第 3 步）的小圆圈"/>
          <p:cNvGrpSpPr/>
          <p:nvPr/>
        </p:nvGrpSpPr>
        <p:grpSpPr bwMode="blackWhite">
          <a:xfrm>
            <a:off x="7930921" y="5233381"/>
            <a:ext cx="558179" cy="409838"/>
            <a:chOff x="6953426" y="711274"/>
            <a:chExt cx="558179" cy="409838"/>
          </a:xfrm>
        </p:grpSpPr>
        <p:sp>
          <p:nvSpPr>
            <p:cNvPr id="40" name="椭圆形 39"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41" name="文本框 40" descr="编号 3"/>
            <p:cNvSpPr txBox="1"/>
            <p:nvPr/>
          </p:nvSpPr>
          <p:spPr bwMode="blackWhite">
            <a:xfrm>
              <a:off x="6953426" y="727564"/>
              <a:ext cx="558179" cy="369332"/>
            </a:xfrm>
            <a:prstGeom prst="rect">
              <a:avLst/>
            </a:prstGeom>
            <a:noFill/>
          </p:spPr>
          <p:txBody>
            <a:bodyPr wrap="square" rtlCol="0">
              <a:spAutoFit/>
            </a:bodyPr>
            <a:lstStyle/>
            <a:p>
              <a:pPr algn="ctr" rtl="0"/>
              <a:r>
                <a:rPr lang="en-US" altLang="zh-CN">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p>
          </p:txBody>
        </p:sp>
      </p:grpSp>
      <p:sp>
        <p:nvSpPr>
          <p:cNvPr id="44" name="内容占位符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2000"/>
              </a:spcAft>
              <a:buNone/>
            </a:pP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接下来右键单击第 </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2 </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步中的单词“</a:t>
            </a:r>
            <a:r>
              <a:rPr lang="en-US" altLang="zh-CN" i="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Office</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”，再试试“智能查找”功能。</a:t>
            </a:r>
          </a:p>
          <a:p>
            <a:pPr marL="0" indent="0" rtl="0">
              <a:lnSpc>
                <a:spcPct val="100000"/>
              </a:lnSpc>
              <a:spcAft>
                <a:spcPts val="2000"/>
              </a:spcAft>
              <a:buNone/>
            </a:pP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实验介绍</a:t>
            </a:r>
          </a:p>
        </p:txBody>
      </p:sp>
      <p:sp>
        <p:nvSpPr>
          <p:cNvPr id="38" name="内容占位符 17"/>
          <p:cNvSpPr txBox="1">
            <a:spLocks/>
          </p:cNvSpPr>
          <p:nvPr/>
        </p:nvSpPr>
        <p:spPr>
          <a:xfrm>
            <a:off x="547492" y="1595730"/>
            <a:ext cx="11097015"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600"/>
              </a:spcAft>
              <a:buNone/>
              <a:defRPr/>
            </a:pPr>
            <a:r>
              <a:rPr lang="en-US" altLang="zh-CN" sz="1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    </a:t>
            </a:r>
            <a:r>
              <a:rPr lang="zh-CN" altLang="en-US" sz="1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企业培养人才需要大量的成本，为了防止人才流失，对员工流失因素的分析尤为重要。员工流失分析是评估公司员工流动率的过程，目的是找到影响员工流失的主要因素，预测未来的员工离职状况，以及时地做出改变与调整，对人才的流失进行预防。</a:t>
            </a:r>
          </a:p>
          <a:p>
            <a:pPr marL="0" lvl="0" indent="0">
              <a:lnSpc>
                <a:spcPct val="100000"/>
              </a:lnSpc>
              <a:spcAft>
                <a:spcPts val="600"/>
              </a:spcAft>
              <a:buNone/>
              <a:defRPr/>
            </a:pPr>
            <a:r>
              <a:rPr lang="zh-CN" altLang="en-US" sz="1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    本次实验研究了一个企业的员工离职数据集，通过建立一个贝叶斯分类器完成员工流失预警模型，经过在数据集上划分的数个不同测试集测试表明，该分类器的准确率稳定在</a:t>
            </a:r>
            <a:r>
              <a:rPr lang="en-US" altLang="zh-CN" sz="1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74%~76%</a:t>
            </a:r>
            <a:r>
              <a:rPr lang="zh-CN" altLang="en-US" sz="1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之间，足以证明这个分类器可以对员工离职作出准确有效的预警，并且为企业避免员工流失提供了一些建议。</a:t>
            </a:r>
            <a:endParaRPr lang="zh-CN" altLang="en-US" sz="1800" dirty="0">
              <a:latin typeface="Microsoft YaHei UI" panose="020B0503020204020204" pitchFamily="34" charset="-122"/>
              <a:ea typeface="Microsoft YaHei U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数据分析</a:t>
            </a:r>
          </a:p>
        </p:txBody>
      </p:sp>
      <p:graphicFrame>
        <p:nvGraphicFramePr>
          <p:cNvPr id="9" name="表格 8">
            <a:extLst>
              <a:ext uri="{FF2B5EF4-FFF2-40B4-BE49-F238E27FC236}">
                <a16:creationId xmlns:a16="http://schemas.microsoft.com/office/drawing/2014/main" id="{CE0E5DBC-681B-4418-ADB9-BE19F517B19E}"/>
              </a:ext>
            </a:extLst>
          </p:cNvPr>
          <p:cNvGraphicFramePr>
            <a:graphicFrameLocks noGrp="1"/>
          </p:cNvGraphicFramePr>
          <p:nvPr>
            <p:extLst>
              <p:ext uri="{D42A27DB-BD31-4B8C-83A1-F6EECF244321}">
                <p14:modId xmlns:p14="http://schemas.microsoft.com/office/powerpoint/2010/main" val="139744455"/>
              </p:ext>
            </p:extLst>
          </p:nvPr>
        </p:nvGraphicFramePr>
        <p:xfrm>
          <a:off x="6096000" y="1730065"/>
          <a:ext cx="5426043" cy="1762254"/>
        </p:xfrm>
        <a:graphic>
          <a:graphicData uri="http://schemas.openxmlformats.org/drawingml/2006/table">
            <a:tbl>
              <a:tblPr firstRow="1" firstCol="1" bandRow="1">
                <a:tableStyleId>{5C22544A-7EE6-4342-B048-85BDC9FD1C3A}</a:tableStyleId>
              </a:tblPr>
              <a:tblGrid>
                <a:gridCol w="367579">
                  <a:extLst>
                    <a:ext uri="{9D8B030D-6E8A-4147-A177-3AD203B41FA5}">
                      <a16:colId xmlns:a16="http://schemas.microsoft.com/office/drawing/2014/main" val="2695952851"/>
                    </a:ext>
                  </a:extLst>
                </a:gridCol>
                <a:gridCol w="1238127">
                  <a:extLst>
                    <a:ext uri="{9D8B030D-6E8A-4147-A177-3AD203B41FA5}">
                      <a16:colId xmlns:a16="http://schemas.microsoft.com/office/drawing/2014/main" val="2427737651"/>
                    </a:ext>
                  </a:extLst>
                </a:gridCol>
                <a:gridCol w="1381365">
                  <a:extLst>
                    <a:ext uri="{9D8B030D-6E8A-4147-A177-3AD203B41FA5}">
                      <a16:colId xmlns:a16="http://schemas.microsoft.com/office/drawing/2014/main" val="1907773972"/>
                    </a:ext>
                  </a:extLst>
                </a:gridCol>
                <a:gridCol w="1422570">
                  <a:extLst>
                    <a:ext uri="{9D8B030D-6E8A-4147-A177-3AD203B41FA5}">
                      <a16:colId xmlns:a16="http://schemas.microsoft.com/office/drawing/2014/main" val="305817098"/>
                    </a:ext>
                  </a:extLst>
                </a:gridCol>
                <a:gridCol w="1016402">
                  <a:extLst>
                    <a:ext uri="{9D8B030D-6E8A-4147-A177-3AD203B41FA5}">
                      <a16:colId xmlns:a16="http://schemas.microsoft.com/office/drawing/2014/main" val="100693649"/>
                    </a:ext>
                  </a:extLst>
                </a:gridCol>
              </a:tblGrid>
              <a:tr h="881127">
                <a:tc>
                  <a:txBody>
                    <a:bodyPr/>
                    <a:lstStyle/>
                    <a:p>
                      <a:pPr algn="just">
                        <a:spcAft>
                          <a:spcPts val="0"/>
                        </a:spcAft>
                      </a:pPr>
                      <a:r>
                        <a:rPr lang="zh-CN" sz="1400" kern="100">
                          <a:effectLst/>
                        </a:rPr>
                        <a:t>属性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dirty="0" err="1">
                          <a:effectLst/>
                        </a:rPr>
                        <a:t>satisfaction_level</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dirty="0" err="1">
                          <a:effectLst/>
                        </a:rPr>
                        <a:t>time_spend_company</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dirty="0" err="1">
                          <a:effectLst/>
                        </a:rPr>
                        <a:t>average_montly_hours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dirty="0" err="1">
                          <a:effectLst/>
                        </a:rPr>
                        <a:t>last_evaluation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3187103412"/>
                  </a:ext>
                </a:extLst>
              </a:tr>
              <a:tr h="881127">
                <a:tc>
                  <a:txBody>
                    <a:bodyPr/>
                    <a:lstStyle/>
                    <a:p>
                      <a:pPr algn="just">
                        <a:spcAft>
                          <a:spcPts val="0"/>
                        </a:spcAft>
                      </a:pPr>
                      <a:r>
                        <a:rPr lang="zh-CN" sz="1400" kern="100">
                          <a:effectLst/>
                        </a:rPr>
                        <a:t>类别</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a:effectLst/>
                        </a:rPr>
                        <a:t>连续，数值</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dirty="0">
                          <a:effectLst/>
                        </a:rPr>
                        <a:t>连续，数值</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a:effectLst/>
                        </a:rPr>
                        <a:t>连续，数值</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dirty="0">
                          <a:effectLst/>
                        </a:rPr>
                        <a:t>连续，数值</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1654514421"/>
                  </a:ext>
                </a:extLst>
              </a:tr>
            </a:tbl>
          </a:graphicData>
        </a:graphic>
      </p:graphicFrame>
      <p:graphicFrame>
        <p:nvGraphicFramePr>
          <p:cNvPr id="10" name="表格 9">
            <a:extLst>
              <a:ext uri="{FF2B5EF4-FFF2-40B4-BE49-F238E27FC236}">
                <a16:creationId xmlns:a16="http://schemas.microsoft.com/office/drawing/2014/main" id="{E32501B2-526E-42C4-9E28-CFD54D8BB833}"/>
              </a:ext>
            </a:extLst>
          </p:cNvPr>
          <p:cNvGraphicFramePr>
            <a:graphicFrameLocks noGrp="1"/>
          </p:cNvGraphicFramePr>
          <p:nvPr>
            <p:extLst>
              <p:ext uri="{D42A27DB-BD31-4B8C-83A1-F6EECF244321}">
                <p14:modId xmlns:p14="http://schemas.microsoft.com/office/powerpoint/2010/main" val="119515244"/>
              </p:ext>
            </p:extLst>
          </p:nvPr>
        </p:nvGraphicFramePr>
        <p:xfrm>
          <a:off x="6096002" y="3765354"/>
          <a:ext cx="5426041" cy="1762252"/>
        </p:xfrm>
        <a:graphic>
          <a:graphicData uri="http://schemas.openxmlformats.org/drawingml/2006/table">
            <a:tbl>
              <a:tblPr firstRow="1" firstCol="1" bandRow="1">
                <a:tableStyleId>{5C22544A-7EE6-4342-B048-85BDC9FD1C3A}</a:tableStyleId>
              </a:tblPr>
              <a:tblGrid>
                <a:gridCol w="364309">
                  <a:extLst>
                    <a:ext uri="{9D8B030D-6E8A-4147-A177-3AD203B41FA5}">
                      <a16:colId xmlns:a16="http://schemas.microsoft.com/office/drawing/2014/main" val="2420237553"/>
                    </a:ext>
                  </a:extLst>
                </a:gridCol>
                <a:gridCol w="1018364">
                  <a:extLst>
                    <a:ext uri="{9D8B030D-6E8A-4147-A177-3AD203B41FA5}">
                      <a16:colId xmlns:a16="http://schemas.microsoft.com/office/drawing/2014/main" val="716112165"/>
                    </a:ext>
                  </a:extLst>
                </a:gridCol>
                <a:gridCol w="1047796">
                  <a:extLst>
                    <a:ext uri="{9D8B030D-6E8A-4147-A177-3AD203B41FA5}">
                      <a16:colId xmlns:a16="http://schemas.microsoft.com/office/drawing/2014/main" val="277888037"/>
                    </a:ext>
                  </a:extLst>
                </a:gridCol>
                <a:gridCol w="1367629">
                  <a:extLst>
                    <a:ext uri="{9D8B030D-6E8A-4147-A177-3AD203B41FA5}">
                      <a16:colId xmlns:a16="http://schemas.microsoft.com/office/drawing/2014/main" val="3128454886"/>
                    </a:ext>
                  </a:extLst>
                </a:gridCol>
                <a:gridCol w="834574">
                  <a:extLst>
                    <a:ext uri="{9D8B030D-6E8A-4147-A177-3AD203B41FA5}">
                      <a16:colId xmlns:a16="http://schemas.microsoft.com/office/drawing/2014/main" val="965186869"/>
                    </a:ext>
                  </a:extLst>
                </a:gridCol>
                <a:gridCol w="793369">
                  <a:extLst>
                    <a:ext uri="{9D8B030D-6E8A-4147-A177-3AD203B41FA5}">
                      <a16:colId xmlns:a16="http://schemas.microsoft.com/office/drawing/2014/main" val="978488721"/>
                    </a:ext>
                  </a:extLst>
                </a:gridCol>
              </a:tblGrid>
              <a:tr h="881126">
                <a:tc>
                  <a:txBody>
                    <a:bodyPr/>
                    <a:lstStyle/>
                    <a:p>
                      <a:pPr algn="just">
                        <a:spcAft>
                          <a:spcPts val="0"/>
                        </a:spcAft>
                      </a:pPr>
                      <a:r>
                        <a:rPr lang="zh-CN" sz="1400" kern="100">
                          <a:effectLst/>
                        </a:rPr>
                        <a:t>属性</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a:effectLst/>
                        </a:rPr>
                        <a:t>work_accident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a:effectLst/>
                        </a:rPr>
                        <a:t>number_project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a:effectLst/>
                        </a:rPr>
                        <a:t>promotion_last_5years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a:effectLst/>
                        </a:rPr>
                        <a:t>sector</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en-US" sz="1400" kern="100">
                          <a:effectLst/>
                        </a:rPr>
                        <a:t>salary</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1012418852"/>
                  </a:ext>
                </a:extLst>
              </a:tr>
              <a:tr h="881126">
                <a:tc>
                  <a:txBody>
                    <a:bodyPr/>
                    <a:lstStyle/>
                    <a:p>
                      <a:pPr algn="just">
                        <a:spcAft>
                          <a:spcPts val="0"/>
                        </a:spcAft>
                      </a:pPr>
                      <a:r>
                        <a:rPr lang="zh-CN" sz="1400" kern="100">
                          <a:effectLst/>
                        </a:rPr>
                        <a:t>类别</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dirty="0">
                          <a:effectLst/>
                        </a:rPr>
                        <a:t>离散，逻辑</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a:effectLst/>
                        </a:rPr>
                        <a:t>连续，数值</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a:effectLst/>
                        </a:rPr>
                        <a:t>离散，逻辑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a:effectLst/>
                        </a:rPr>
                        <a:t>离散，字符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tc>
                  <a:txBody>
                    <a:bodyPr/>
                    <a:lstStyle/>
                    <a:p>
                      <a:pPr algn="just">
                        <a:spcAft>
                          <a:spcPts val="0"/>
                        </a:spcAft>
                      </a:pPr>
                      <a:r>
                        <a:rPr lang="zh-CN" sz="1400" kern="100" dirty="0">
                          <a:effectLst/>
                        </a:rPr>
                        <a:t>离散，字符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7494" marR="57494" marT="0" marB="0"/>
                </a:tc>
                <a:extLst>
                  <a:ext uri="{0D108BD9-81ED-4DB2-BD59-A6C34878D82A}">
                    <a16:rowId xmlns:a16="http://schemas.microsoft.com/office/drawing/2014/main" val="4082947584"/>
                  </a:ext>
                </a:extLst>
              </a:tr>
            </a:tbl>
          </a:graphicData>
        </a:graphic>
      </p:graphicFrame>
      <p:sp>
        <p:nvSpPr>
          <p:cNvPr id="11" name="Rectangle 2">
            <a:extLst>
              <a:ext uri="{FF2B5EF4-FFF2-40B4-BE49-F238E27FC236}">
                <a16:creationId xmlns:a16="http://schemas.microsoft.com/office/drawing/2014/main" id="{1AED47D8-7378-4806-8FD8-1F707B22C859}"/>
              </a:ext>
            </a:extLst>
          </p:cNvPr>
          <p:cNvSpPr>
            <a:spLocks noChangeArrowheads="1"/>
          </p:cNvSpPr>
          <p:nvPr/>
        </p:nvSpPr>
        <p:spPr bwMode="auto">
          <a:xfrm>
            <a:off x="521207" y="1730065"/>
            <a:ext cx="433704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该数据共有</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14999</a:t>
            </a: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条员工记录，每条记录中包含着</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a:t>
            </a: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个特征。刨去分类中无用的编号与代表离职状况的特征，我们可以得出以下</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个有用的特征来构成特征向量，它们的名称与类别见右表所示：</a:t>
            </a:r>
            <a:endPar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可见，该数据集的特征维度高，数据类型复杂，并且含有缺失值。故在进行分类预测之前，我们需要先对数据集进行预处理，包括空值处理、连续数据离散化等。</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348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数据离散化</a:t>
            </a:r>
          </a:p>
        </p:txBody>
      </p:sp>
      <p:pic>
        <p:nvPicPr>
          <p:cNvPr id="26" name="图片 25">
            <a:extLst>
              <a:ext uri="{FF2B5EF4-FFF2-40B4-BE49-F238E27FC236}">
                <a16:creationId xmlns:a16="http://schemas.microsoft.com/office/drawing/2014/main" id="{8BD7999C-2630-4C14-8696-05340EC1A812}"/>
              </a:ext>
            </a:extLst>
          </p:cNvPr>
          <p:cNvPicPr>
            <a:picLocks noChangeAspect="1"/>
          </p:cNvPicPr>
          <p:nvPr/>
        </p:nvPicPr>
        <p:blipFill>
          <a:blip r:embed="rId3"/>
          <a:stretch>
            <a:fillRect/>
          </a:stretch>
        </p:blipFill>
        <p:spPr>
          <a:xfrm>
            <a:off x="1980624" y="1994490"/>
            <a:ext cx="8230749" cy="4415454"/>
          </a:xfrm>
          <a:prstGeom prst="rect">
            <a:avLst/>
          </a:prstGeom>
        </p:spPr>
      </p:pic>
      <p:sp>
        <p:nvSpPr>
          <p:cNvPr id="7" name="矩形 6">
            <a:extLst>
              <a:ext uri="{FF2B5EF4-FFF2-40B4-BE49-F238E27FC236}">
                <a16:creationId xmlns:a16="http://schemas.microsoft.com/office/drawing/2014/main" id="{87D1BA72-E6A5-474F-8659-0B23B8195FC5}"/>
              </a:ext>
            </a:extLst>
          </p:cNvPr>
          <p:cNvSpPr/>
          <p:nvPr/>
        </p:nvSpPr>
        <p:spPr>
          <a:xfrm>
            <a:off x="4334587" y="1453634"/>
            <a:ext cx="3522824" cy="369332"/>
          </a:xfrm>
          <a:prstGeom prst="rect">
            <a:avLst/>
          </a:prstGeom>
        </p:spPr>
        <p:txBody>
          <a:bodyPr wrap="none">
            <a:spAutoFit/>
          </a:bodyPr>
          <a:lstStyle/>
          <a:p>
            <a:r>
              <a:rPr lang="en-US" altLang="zh-CN" dirty="0">
                <a:latin typeface="Calibri" panose="020F0502020204030204" pitchFamily="34" charset="0"/>
                <a:ea typeface="宋体" panose="02010600030101010101" pitchFamily="2" charset="-122"/>
                <a:cs typeface="Times New Roman" panose="02020603050405020304" pitchFamily="18" charset="0"/>
              </a:rPr>
              <a:t>satisfaction _level </a:t>
            </a:r>
            <a:r>
              <a:rPr lang="zh-CN" altLang="en-US" dirty="0">
                <a:latin typeface="Calibri" panose="020F0502020204030204" pitchFamily="34" charset="0"/>
                <a:ea typeface="宋体" panose="02010600030101010101" pitchFamily="2" charset="-122"/>
                <a:cs typeface="Times New Roman" panose="02020603050405020304" pitchFamily="18" charset="0"/>
              </a:rPr>
              <a:t>的概率分布曲线</a:t>
            </a:r>
            <a:endParaRPr lang="zh-CN" altLang="en-US" dirty="0"/>
          </a:p>
        </p:txBody>
      </p:sp>
    </p:spTree>
    <p:extLst>
      <p:ext uri="{BB962C8B-B14F-4D97-AF65-F5344CB8AC3E}">
        <p14:creationId xmlns:p14="http://schemas.microsoft.com/office/powerpoint/2010/main" val="3381539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数据离散化</a:t>
            </a:r>
          </a:p>
        </p:txBody>
      </p:sp>
      <p:sp>
        <p:nvSpPr>
          <p:cNvPr id="9" name="矩形 8">
            <a:extLst>
              <a:ext uri="{FF2B5EF4-FFF2-40B4-BE49-F238E27FC236}">
                <a16:creationId xmlns:a16="http://schemas.microsoft.com/office/drawing/2014/main" id="{CC4AC752-AE54-4D9F-AA75-1A51EF43E961}"/>
              </a:ext>
            </a:extLst>
          </p:cNvPr>
          <p:cNvSpPr/>
          <p:nvPr/>
        </p:nvSpPr>
        <p:spPr>
          <a:xfrm>
            <a:off x="4349174" y="1356647"/>
            <a:ext cx="3987887" cy="369332"/>
          </a:xfrm>
          <a:prstGeom prst="rect">
            <a:avLst/>
          </a:prstGeom>
        </p:spPr>
        <p:txBody>
          <a:bodyPr wrap="none">
            <a:spAutoFit/>
          </a:bodyPr>
          <a:lstStyle/>
          <a:p>
            <a:r>
              <a:rPr lang="en-US" altLang="zh-CN" dirty="0" err="1">
                <a:latin typeface="Calibri" panose="020F0502020204030204" pitchFamily="34" charset="0"/>
                <a:ea typeface="宋体" panose="02010600030101010101" pitchFamily="2" charset="-122"/>
                <a:cs typeface="Times New Roman" panose="02020603050405020304" pitchFamily="18" charset="0"/>
              </a:rPr>
              <a:t>average_montly_hours</a:t>
            </a:r>
            <a:r>
              <a:rPr lang="zh-CN" altLang="zh-CN" dirty="0">
                <a:latin typeface="Calibri" panose="020F0502020204030204" pitchFamily="34" charset="0"/>
                <a:ea typeface="宋体" panose="02010600030101010101" pitchFamily="2" charset="-122"/>
                <a:cs typeface="Times New Roman" panose="02020603050405020304" pitchFamily="18" charset="0"/>
              </a:rPr>
              <a:t>的</a:t>
            </a:r>
            <a:r>
              <a:rPr lang="zh-CN" altLang="en-US" dirty="0">
                <a:latin typeface="Calibri" panose="020F0502020204030204" pitchFamily="34" charset="0"/>
                <a:ea typeface="宋体" panose="02010600030101010101" pitchFamily="2" charset="-122"/>
                <a:cs typeface="Times New Roman" panose="02020603050405020304" pitchFamily="18" charset="0"/>
              </a:rPr>
              <a:t>概率</a:t>
            </a:r>
            <a:r>
              <a:rPr lang="zh-CN" altLang="zh-CN" dirty="0">
                <a:latin typeface="Calibri" panose="020F0502020204030204" pitchFamily="34" charset="0"/>
                <a:ea typeface="宋体" panose="02010600030101010101" pitchFamily="2" charset="-122"/>
                <a:cs typeface="Times New Roman" panose="02020603050405020304" pitchFamily="18" charset="0"/>
              </a:rPr>
              <a:t>分布曲线</a:t>
            </a:r>
            <a:endParaRPr lang="zh-CN" altLang="en-US" dirty="0"/>
          </a:p>
        </p:txBody>
      </p:sp>
      <p:pic>
        <p:nvPicPr>
          <p:cNvPr id="11" name="图片 10">
            <a:extLst>
              <a:ext uri="{FF2B5EF4-FFF2-40B4-BE49-F238E27FC236}">
                <a16:creationId xmlns:a16="http://schemas.microsoft.com/office/drawing/2014/main" id="{FB093EAD-6A95-4035-9B3C-1C06CC0713C4}"/>
              </a:ext>
            </a:extLst>
          </p:cNvPr>
          <p:cNvPicPr>
            <a:picLocks noChangeAspect="1"/>
          </p:cNvPicPr>
          <p:nvPr/>
        </p:nvPicPr>
        <p:blipFill>
          <a:blip r:embed="rId3"/>
          <a:stretch>
            <a:fillRect/>
          </a:stretch>
        </p:blipFill>
        <p:spPr>
          <a:xfrm>
            <a:off x="1980623" y="1918133"/>
            <a:ext cx="8230749" cy="4415454"/>
          </a:xfrm>
          <a:prstGeom prst="rect">
            <a:avLst/>
          </a:prstGeom>
        </p:spPr>
      </p:pic>
    </p:spTree>
    <p:extLst>
      <p:ext uri="{BB962C8B-B14F-4D97-AF65-F5344CB8AC3E}">
        <p14:creationId xmlns:p14="http://schemas.microsoft.com/office/powerpoint/2010/main" val="304011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数据离散化</a:t>
            </a:r>
          </a:p>
        </p:txBody>
      </p:sp>
      <p:pic>
        <p:nvPicPr>
          <p:cNvPr id="26" name="图片 25">
            <a:extLst>
              <a:ext uri="{FF2B5EF4-FFF2-40B4-BE49-F238E27FC236}">
                <a16:creationId xmlns:a16="http://schemas.microsoft.com/office/drawing/2014/main" id="{8BD7999C-2630-4C14-8696-05340EC1A812}"/>
              </a:ext>
            </a:extLst>
          </p:cNvPr>
          <p:cNvPicPr>
            <a:picLocks noChangeAspect="1"/>
          </p:cNvPicPr>
          <p:nvPr/>
        </p:nvPicPr>
        <p:blipFill>
          <a:blip r:embed="rId3"/>
          <a:stretch>
            <a:fillRect/>
          </a:stretch>
        </p:blipFill>
        <p:spPr>
          <a:xfrm>
            <a:off x="1980625" y="1994664"/>
            <a:ext cx="8230749" cy="4415106"/>
          </a:xfrm>
          <a:prstGeom prst="rect">
            <a:avLst/>
          </a:prstGeom>
        </p:spPr>
      </p:pic>
      <p:sp>
        <p:nvSpPr>
          <p:cNvPr id="7" name="矩形 6">
            <a:extLst>
              <a:ext uri="{FF2B5EF4-FFF2-40B4-BE49-F238E27FC236}">
                <a16:creationId xmlns:a16="http://schemas.microsoft.com/office/drawing/2014/main" id="{87D1BA72-E6A5-474F-8659-0B23B8195FC5}"/>
              </a:ext>
            </a:extLst>
          </p:cNvPr>
          <p:cNvSpPr/>
          <p:nvPr/>
        </p:nvSpPr>
        <p:spPr>
          <a:xfrm>
            <a:off x="4334587" y="1453634"/>
            <a:ext cx="3258521" cy="369332"/>
          </a:xfrm>
          <a:prstGeom prst="rect">
            <a:avLst/>
          </a:prstGeom>
        </p:spPr>
        <p:txBody>
          <a:bodyPr wrap="none">
            <a:spAutoFit/>
          </a:bodyPr>
          <a:lstStyle/>
          <a:p>
            <a:r>
              <a:rPr lang="en-US" altLang="zh-CN" dirty="0" err="1">
                <a:latin typeface="Calibri" panose="020F0502020204030204" pitchFamily="34" charset="0"/>
                <a:ea typeface="宋体" panose="02010600030101010101" pitchFamily="2" charset="-122"/>
                <a:cs typeface="Times New Roman" panose="02020603050405020304" pitchFamily="18" charset="0"/>
              </a:rPr>
              <a:t>last_evaluation</a:t>
            </a:r>
            <a:r>
              <a:rPr lang="zh-CN" altLang="en-US" dirty="0">
                <a:latin typeface="Calibri" panose="020F0502020204030204" pitchFamily="34" charset="0"/>
                <a:ea typeface="宋体" panose="02010600030101010101" pitchFamily="2" charset="-122"/>
                <a:cs typeface="Times New Roman" panose="02020603050405020304" pitchFamily="18" charset="0"/>
              </a:rPr>
              <a:t>的概率分布曲线</a:t>
            </a:r>
            <a:endParaRPr lang="zh-CN" altLang="en-US" dirty="0"/>
          </a:p>
        </p:txBody>
      </p:sp>
    </p:spTree>
    <p:extLst>
      <p:ext uri="{BB962C8B-B14F-4D97-AF65-F5344CB8AC3E}">
        <p14:creationId xmlns:p14="http://schemas.microsoft.com/office/powerpoint/2010/main" val="1494885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数据离散化</a:t>
            </a:r>
          </a:p>
        </p:txBody>
      </p:sp>
      <p:sp>
        <p:nvSpPr>
          <p:cNvPr id="7" name="矩形 6">
            <a:extLst>
              <a:ext uri="{FF2B5EF4-FFF2-40B4-BE49-F238E27FC236}">
                <a16:creationId xmlns:a16="http://schemas.microsoft.com/office/drawing/2014/main" id="{87D1BA72-E6A5-474F-8659-0B23B8195FC5}"/>
              </a:ext>
            </a:extLst>
          </p:cNvPr>
          <p:cNvSpPr/>
          <p:nvPr/>
        </p:nvSpPr>
        <p:spPr>
          <a:xfrm>
            <a:off x="634945" y="1402735"/>
            <a:ext cx="10922110" cy="1754326"/>
          </a:xfrm>
          <a:prstGeom prst="rect">
            <a:avLst/>
          </a:prstGeom>
        </p:spPr>
        <p:txBody>
          <a:bodyPr wrap="square">
            <a:spAutoFit/>
          </a:bodyPr>
          <a:lstStyle/>
          <a:p>
            <a:r>
              <a:rPr lang="zh-CN" altLang="en-US" dirty="0">
                <a:latin typeface="Calibri" panose="020F0502020204030204" pitchFamily="34" charset="0"/>
                <a:ea typeface="宋体" panose="02010600030101010101" pitchFamily="2" charset="-122"/>
                <a:cs typeface="Times New Roman" panose="02020603050405020304" pitchFamily="18" charset="0"/>
              </a:rPr>
              <a:t>通过对数据的观察，决定对</a:t>
            </a:r>
            <a:r>
              <a:rPr lang="en-US" altLang="zh-CN" dirty="0">
                <a:latin typeface="Calibri" panose="020F0502020204030204" pitchFamily="34" charset="0"/>
                <a:ea typeface="宋体" panose="02010600030101010101" pitchFamily="2" charset="-122"/>
                <a:cs typeface="Times New Roman" panose="02020603050405020304" pitchFamily="18" charset="0"/>
              </a:rPr>
              <a:t>satisfaction _level</a:t>
            </a:r>
            <a:r>
              <a:rPr lang="zh-CN" altLang="en-US" dirty="0">
                <a:latin typeface="Calibri" panose="020F0502020204030204" pitchFamily="34" charset="0"/>
                <a:ea typeface="宋体" panose="02010600030101010101" pitchFamily="2" charset="-122"/>
                <a:cs typeface="Times New Roman" panose="02020603050405020304" pitchFamily="18" charset="0"/>
              </a:rPr>
              <a:t>、</a:t>
            </a:r>
            <a:r>
              <a:rPr lang="en-US" altLang="zh-CN" dirty="0" err="1">
                <a:latin typeface="Calibri" panose="020F0502020204030204" pitchFamily="34" charset="0"/>
                <a:ea typeface="宋体" panose="02010600030101010101" pitchFamily="2" charset="-122"/>
                <a:cs typeface="Times New Roman" panose="02020603050405020304" pitchFamily="18" charset="0"/>
              </a:rPr>
              <a:t>average_montly_hours</a:t>
            </a:r>
            <a:r>
              <a:rPr lang="zh-CN" altLang="en-US" dirty="0">
                <a:latin typeface="Calibri" panose="020F0502020204030204" pitchFamily="34" charset="0"/>
                <a:ea typeface="宋体" panose="02010600030101010101" pitchFamily="2" charset="-122"/>
                <a:cs typeface="Times New Roman" panose="02020603050405020304" pitchFamily="18" charset="0"/>
              </a:rPr>
              <a:t>、</a:t>
            </a:r>
            <a:r>
              <a:rPr lang="en-US" altLang="zh-CN" dirty="0" err="1">
                <a:latin typeface="Calibri" panose="020F0502020204030204" pitchFamily="34" charset="0"/>
                <a:ea typeface="宋体" panose="02010600030101010101" pitchFamily="2" charset="-122"/>
                <a:cs typeface="Times New Roman" panose="02020603050405020304" pitchFamily="18" charset="0"/>
              </a:rPr>
              <a:t>last_evaluation</a:t>
            </a:r>
            <a:r>
              <a:rPr lang="zh-CN" altLang="en-US" dirty="0">
                <a:latin typeface="Calibri" panose="020F0502020204030204" pitchFamily="34" charset="0"/>
                <a:ea typeface="宋体" panose="02010600030101010101" pitchFamily="2" charset="-122"/>
                <a:cs typeface="Times New Roman" panose="02020603050405020304" pitchFamily="18" charset="0"/>
              </a:rPr>
              <a:t>三个特征进行离散化处理。至于同为连续型数据的</a:t>
            </a:r>
            <a:r>
              <a:rPr lang="en-US" altLang="zh-CN" dirty="0" err="1">
                <a:latin typeface="Calibri" panose="020F0502020204030204" pitchFamily="34" charset="0"/>
                <a:ea typeface="宋体" panose="02010600030101010101" pitchFamily="2" charset="-122"/>
                <a:cs typeface="Times New Roman" panose="02020603050405020304" pitchFamily="18" charset="0"/>
              </a:rPr>
              <a:t>time_spend_company</a:t>
            </a:r>
            <a:r>
              <a:rPr lang="zh-CN" altLang="en-US" dirty="0">
                <a:latin typeface="Calibri" panose="020F0502020204030204" pitchFamily="34" charset="0"/>
                <a:ea typeface="宋体" panose="02010600030101010101" pitchFamily="2" charset="-122"/>
                <a:cs typeface="Times New Roman" panose="02020603050405020304" pitchFamily="18" charset="0"/>
              </a:rPr>
              <a:t>、</a:t>
            </a:r>
            <a:r>
              <a:rPr lang="en-US" altLang="zh-CN" dirty="0" err="1">
                <a:latin typeface="Calibri" panose="020F0502020204030204" pitchFamily="34" charset="0"/>
                <a:ea typeface="宋体" panose="02010600030101010101" pitchFamily="2" charset="-122"/>
                <a:cs typeface="Times New Roman" panose="02020603050405020304" pitchFamily="18" charset="0"/>
              </a:rPr>
              <a:t>number_project</a:t>
            </a:r>
            <a:r>
              <a:rPr lang="zh-CN" altLang="en-US" dirty="0">
                <a:latin typeface="Calibri" panose="020F0502020204030204" pitchFamily="34" charset="0"/>
                <a:ea typeface="宋体" panose="02010600030101010101" pitchFamily="2" charset="-122"/>
                <a:cs typeface="Times New Roman" panose="02020603050405020304" pitchFamily="18" charset="0"/>
              </a:rPr>
              <a:t>，因其为整数型，且数值范围小，故在分类时可以直接将其看作是离散数据，无需离散化处理。</a:t>
            </a:r>
            <a:endParaRPr lang="en-US" altLang="zh-CN"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latin typeface="Calibri" panose="020F0502020204030204" pitchFamily="34" charset="0"/>
              <a:ea typeface="宋体" panose="02010600030101010101" pitchFamily="2" charset="-122"/>
              <a:cs typeface="Times New Roman" panose="02020603050405020304" pitchFamily="18" charset="0"/>
            </a:endParaRPr>
          </a:p>
          <a:p>
            <a:r>
              <a:rPr lang="zh-CN" altLang="en-US" dirty="0">
                <a:latin typeface="Calibri" panose="020F0502020204030204" pitchFamily="34" charset="0"/>
                <a:ea typeface="宋体" panose="02010600030101010101" pitchFamily="2" charset="-122"/>
                <a:cs typeface="Times New Roman" panose="02020603050405020304" pitchFamily="18" charset="0"/>
              </a:rPr>
              <a:t>观察发现需要离散化的数据都有一定的概率分布特性，为保持数据原始的概率分布，采用了等区间离散化划分的方式。</a:t>
            </a:r>
            <a:endParaRPr lang="zh-CN" altLang="en-US" dirty="0"/>
          </a:p>
        </p:txBody>
      </p:sp>
    </p:spTree>
    <p:extLst>
      <p:ext uri="{BB962C8B-B14F-4D97-AF65-F5344CB8AC3E}">
        <p14:creationId xmlns:p14="http://schemas.microsoft.com/office/powerpoint/2010/main" val="3685883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算法介绍</a:t>
            </a:r>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270C59C3-9D9A-49F5-8628-7FA761844DB3}"/>
                  </a:ext>
                </a:extLst>
              </p:cNvPr>
              <p:cNvSpPr/>
              <p:nvPr/>
            </p:nvSpPr>
            <p:spPr>
              <a:xfrm>
                <a:off x="555878" y="1338177"/>
                <a:ext cx="11080243" cy="3930820"/>
              </a:xfrm>
              <a:prstGeom prst="rect">
                <a:avLst/>
              </a:prstGeom>
            </p:spPr>
            <p:txBody>
              <a:bodyPr wrap="square">
                <a:spAutoFit/>
              </a:bodyPr>
              <a:lstStyle/>
              <a:p>
                <a:pPr algn="just">
                  <a:spcAft>
                    <a:spcPts val="0"/>
                  </a:spcAft>
                </a:pPr>
                <a:r>
                  <a:rPr lang="zh-CN" altLang="en-US" kern="100" dirty="0">
                    <a:latin typeface="Calibri" panose="020F0502020204030204" pitchFamily="34" charset="0"/>
                    <a:ea typeface="宋体" panose="02010600030101010101" pitchFamily="2" charset="-122"/>
                    <a:cs typeface="Times New Roman" panose="02020603050405020304" pitchFamily="18" charset="0"/>
                  </a:rPr>
                  <a:t>该分类器采用的基础算法是朴素贝叶斯算法，</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贝叶斯公式：</a:t>
                </a:r>
              </a:p>
              <a:p>
                <a:pPr>
                  <a:lnSpc>
                    <a:spcPct val="150000"/>
                  </a:lnSpc>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e>
                              </m:d>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e>
                          </m:d>
                        </m:den>
                      </m:f>
                    </m:oMath>
                  </m:oMathPara>
                </a14:m>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其中 </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为分类的类别， </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为一个待分类项，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zh-CN" kern="100" dirty="0">
                    <a:latin typeface="Calibri" panose="020F0502020204030204" pitchFamily="34" charset="0"/>
                    <a:ea typeface="宋体" panose="02010600030101010101" pitchFamily="2" charset="-122"/>
                    <a:cs typeface="Times New Roman" panose="02020603050405020304" pitchFamily="18" charset="0"/>
                  </a:rPr>
                  <a:t>为特征向量的分量。因</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e>
                    </m:d>
                  </m:oMath>
                </a14:m>
                <a:r>
                  <a:rPr lang="zh-CN" altLang="zh-CN" kern="100" dirty="0">
                    <a:latin typeface="Calibri" panose="020F0502020204030204" pitchFamily="34" charset="0"/>
                    <a:ea typeface="宋体" panose="02010600030101010101" pitchFamily="2" charset="-122"/>
                    <a:cs typeface="Times New Roman" panose="02020603050405020304" pitchFamily="18" charset="0"/>
                  </a:rPr>
                  <a:t>在计算中可被视为常数，故而可将公式简化为：</a:t>
                </a: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e>
                          </m:d>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oMath>
                  </m:oMathPara>
                </a14:m>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利用该公式依次计算待判别样本属于全部分类类别的概率值，得到其中最大的值</a:t>
                </a:r>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𝑀𝑎𝑥</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sub>
                              </m:sSub>
                            </m:e>
                          </m:d>
                        </m:e>
                      </m:d>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i</m:t>
                      </m:r>
                      <m:r>
                        <a:rPr lang="en-US" altLang="zh-CN" kern="10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在朴素贝叶斯算法中，最大概率值所对应的类别即为分类结果。</a:t>
                </a:r>
              </a:p>
            </p:txBody>
          </p:sp>
        </mc:Choice>
        <mc:Fallback>
          <p:sp>
            <p:nvSpPr>
              <p:cNvPr id="8" name="矩形 7">
                <a:extLst>
                  <a:ext uri="{FF2B5EF4-FFF2-40B4-BE49-F238E27FC236}">
                    <a16:creationId xmlns:a16="http://schemas.microsoft.com/office/drawing/2014/main" id="{270C59C3-9D9A-49F5-8628-7FA761844DB3}"/>
                  </a:ext>
                </a:extLst>
              </p:cNvPr>
              <p:cNvSpPr>
                <a:spLocks noRot="1" noChangeAspect="1" noMove="1" noResize="1" noEditPoints="1" noAdjustHandles="1" noChangeArrowheads="1" noChangeShapeType="1" noTextEdit="1"/>
              </p:cNvSpPr>
              <p:nvPr/>
            </p:nvSpPr>
            <p:spPr>
              <a:xfrm>
                <a:off x="555878" y="1338177"/>
                <a:ext cx="11080243" cy="3930820"/>
              </a:xfrm>
              <a:prstGeom prst="rect">
                <a:avLst/>
              </a:prstGeom>
              <a:blipFill>
                <a:blip r:embed="rId3"/>
                <a:stretch>
                  <a:fillRect l="-440" t="-1398" r="-495" b="-1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实验分析与评估</a:t>
            </a:r>
          </a:p>
        </p:txBody>
      </p:sp>
      <p:sp>
        <p:nvSpPr>
          <p:cNvPr id="8" name="Rectangle 1">
            <a:extLst>
              <a:ext uri="{FF2B5EF4-FFF2-40B4-BE49-F238E27FC236}">
                <a16:creationId xmlns:a16="http://schemas.microsoft.com/office/drawing/2014/main" id="{4F241745-79E0-468C-B4EA-9828CC9907B8}"/>
              </a:ext>
            </a:extLst>
          </p:cNvPr>
          <p:cNvSpPr>
            <a:spLocks noChangeArrowheads="1"/>
          </p:cNvSpPr>
          <p:nvPr/>
        </p:nvSpPr>
        <p:spPr bwMode="auto">
          <a:xfrm>
            <a:off x="521207" y="1335393"/>
            <a:ext cx="110802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使用该分类器针对员工离职数据集进行分类，进行</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r>
              <a:rPr kumimoji="0" lang="zh-CN" altLang="en-US"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次重复实验，并以正确率作为评估标准。</a:t>
            </a:r>
            <a:endPar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其正确率如下表：</a:t>
            </a:r>
            <a:endParaRPr kumimoji="0" lang="zh-CN" altLang="en-US" b="0" i="0" u="none" strike="noStrike" cap="none" normalizeH="0" baseline="0" dirty="0">
              <a:ln>
                <a:noFill/>
              </a:ln>
              <a:solidFill>
                <a:schemeClr val="tx1"/>
              </a:solidFill>
              <a:effectLst/>
            </a:endParaRPr>
          </a:p>
        </p:txBody>
      </p:sp>
      <p:graphicFrame>
        <p:nvGraphicFramePr>
          <p:cNvPr id="12" name="表格 11">
            <a:extLst>
              <a:ext uri="{FF2B5EF4-FFF2-40B4-BE49-F238E27FC236}">
                <a16:creationId xmlns:a16="http://schemas.microsoft.com/office/drawing/2014/main" id="{BC4C4E1C-3E63-4119-8F02-6F8105BB765A}"/>
              </a:ext>
            </a:extLst>
          </p:cNvPr>
          <p:cNvGraphicFramePr>
            <a:graphicFrameLocks noGrp="1"/>
          </p:cNvGraphicFramePr>
          <p:nvPr>
            <p:extLst>
              <p:ext uri="{D42A27DB-BD31-4B8C-83A1-F6EECF244321}">
                <p14:modId xmlns:p14="http://schemas.microsoft.com/office/powerpoint/2010/main" val="2737043371"/>
              </p:ext>
            </p:extLst>
          </p:nvPr>
        </p:nvGraphicFramePr>
        <p:xfrm>
          <a:off x="1344611" y="2030667"/>
          <a:ext cx="9502777" cy="3619499"/>
        </p:xfrm>
        <a:graphic>
          <a:graphicData uri="http://schemas.openxmlformats.org/drawingml/2006/table">
            <a:tbl>
              <a:tblPr firstRow="1" firstCol="1" bandRow="1">
                <a:tableStyleId>{5C22544A-7EE6-4342-B048-85BDC9FD1C3A}</a:tableStyleId>
              </a:tblPr>
              <a:tblGrid>
                <a:gridCol w="468209">
                  <a:extLst>
                    <a:ext uri="{9D8B030D-6E8A-4147-A177-3AD203B41FA5}">
                      <a16:colId xmlns:a16="http://schemas.microsoft.com/office/drawing/2014/main" val="1615833013"/>
                    </a:ext>
                  </a:extLst>
                </a:gridCol>
                <a:gridCol w="902642">
                  <a:extLst>
                    <a:ext uri="{9D8B030D-6E8A-4147-A177-3AD203B41FA5}">
                      <a16:colId xmlns:a16="http://schemas.microsoft.com/office/drawing/2014/main" val="513860614"/>
                    </a:ext>
                  </a:extLst>
                </a:gridCol>
                <a:gridCol w="902642">
                  <a:extLst>
                    <a:ext uri="{9D8B030D-6E8A-4147-A177-3AD203B41FA5}">
                      <a16:colId xmlns:a16="http://schemas.microsoft.com/office/drawing/2014/main" val="3048726432"/>
                    </a:ext>
                  </a:extLst>
                </a:gridCol>
                <a:gridCol w="902642">
                  <a:extLst>
                    <a:ext uri="{9D8B030D-6E8A-4147-A177-3AD203B41FA5}">
                      <a16:colId xmlns:a16="http://schemas.microsoft.com/office/drawing/2014/main" val="955991492"/>
                    </a:ext>
                  </a:extLst>
                </a:gridCol>
                <a:gridCol w="903806">
                  <a:extLst>
                    <a:ext uri="{9D8B030D-6E8A-4147-A177-3AD203B41FA5}">
                      <a16:colId xmlns:a16="http://schemas.microsoft.com/office/drawing/2014/main" val="4190738543"/>
                    </a:ext>
                  </a:extLst>
                </a:gridCol>
                <a:gridCol w="903806">
                  <a:extLst>
                    <a:ext uri="{9D8B030D-6E8A-4147-A177-3AD203B41FA5}">
                      <a16:colId xmlns:a16="http://schemas.microsoft.com/office/drawing/2014/main" val="3717080189"/>
                    </a:ext>
                  </a:extLst>
                </a:gridCol>
                <a:gridCol w="903806">
                  <a:extLst>
                    <a:ext uri="{9D8B030D-6E8A-4147-A177-3AD203B41FA5}">
                      <a16:colId xmlns:a16="http://schemas.microsoft.com/office/drawing/2014/main" val="2977246433"/>
                    </a:ext>
                  </a:extLst>
                </a:gridCol>
                <a:gridCol w="903806">
                  <a:extLst>
                    <a:ext uri="{9D8B030D-6E8A-4147-A177-3AD203B41FA5}">
                      <a16:colId xmlns:a16="http://schemas.microsoft.com/office/drawing/2014/main" val="4147337130"/>
                    </a:ext>
                  </a:extLst>
                </a:gridCol>
                <a:gridCol w="903806">
                  <a:extLst>
                    <a:ext uri="{9D8B030D-6E8A-4147-A177-3AD203B41FA5}">
                      <a16:colId xmlns:a16="http://schemas.microsoft.com/office/drawing/2014/main" val="2932143892"/>
                    </a:ext>
                  </a:extLst>
                </a:gridCol>
                <a:gridCol w="903806">
                  <a:extLst>
                    <a:ext uri="{9D8B030D-6E8A-4147-A177-3AD203B41FA5}">
                      <a16:colId xmlns:a16="http://schemas.microsoft.com/office/drawing/2014/main" val="2313400412"/>
                    </a:ext>
                  </a:extLst>
                </a:gridCol>
                <a:gridCol w="903806">
                  <a:extLst>
                    <a:ext uri="{9D8B030D-6E8A-4147-A177-3AD203B41FA5}">
                      <a16:colId xmlns:a16="http://schemas.microsoft.com/office/drawing/2014/main" val="2016363847"/>
                    </a:ext>
                  </a:extLst>
                </a:gridCol>
              </a:tblGrid>
              <a:tr h="701983">
                <a:tc>
                  <a:txBody>
                    <a:bodyPr/>
                    <a:lstStyle/>
                    <a:p>
                      <a:pPr algn="just">
                        <a:spcAft>
                          <a:spcPts val="0"/>
                        </a:spcAft>
                      </a:pPr>
                      <a:r>
                        <a:rPr lang="zh-CN" sz="1600" kern="100" dirty="0">
                          <a:effectLst/>
                        </a:rPr>
                        <a:t>次数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dirty="0">
                          <a:effectLst/>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dirty="0">
                          <a:effectLst/>
                        </a:rPr>
                        <a:t>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extLst>
                  <a:ext uri="{0D108BD9-81ED-4DB2-BD59-A6C34878D82A}">
                    <a16:rowId xmlns:a16="http://schemas.microsoft.com/office/drawing/2014/main" val="2137301961"/>
                  </a:ext>
                </a:extLst>
              </a:tr>
              <a:tr h="795278">
                <a:tc>
                  <a:txBody>
                    <a:bodyPr/>
                    <a:lstStyle/>
                    <a:p>
                      <a:pPr algn="just">
                        <a:spcAft>
                          <a:spcPts val="0"/>
                        </a:spcAft>
                      </a:pPr>
                      <a:r>
                        <a:rPr lang="zh-CN" sz="1600" kern="100">
                          <a:effectLst/>
                        </a:rPr>
                        <a:t>总个数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gridSpan="10">
                  <a:txBody>
                    <a:bodyPr/>
                    <a:lstStyle/>
                    <a:p>
                      <a:pPr algn="ctr">
                        <a:spcAft>
                          <a:spcPts val="0"/>
                        </a:spcAft>
                      </a:pPr>
                      <a:r>
                        <a:rPr lang="en-US" sz="1600" kern="100" dirty="0">
                          <a:effectLst/>
                        </a:rPr>
                        <a:t>5995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83193582"/>
                  </a:ext>
                </a:extLst>
              </a:tr>
              <a:tr h="1060371">
                <a:tc>
                  <a:txBody>
                    <a:bodyPr/>
                    <a:lstStyle/>
                    <a:p>
                      <a:pPr algn="just">
                        <a:spcAft>
                          <a:spcPts val="0"/>
                        </a:spcAft>
                      </a:pPr>
                      <a:r>
                        <a:rPr lang="zh-CN" sz="1600" kern="100">
                          <a:effectLst/>
                        </a:rPr>
                        <a:t>正确个数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4503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4582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4437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4461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4505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4526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4582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4591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4511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extLst>
                  <a:ext uri="{0D108BD9-81ED-4DB2-BD59-A6C34878D82A}">
                    <a16:rowId xmlns:a16="http://schemas.microsoft.com/office/drawing/2014/main" val="950637820"/>
                  </a:ext>
                </a:extLst>
              </a:tr>
              <a:tr h="1061867">
                <a:tc>
                  <a:txBody>
                    <a:bodyPr/>
                    <a:lstStyle/>
                    <a:p>
                      <a:pPr algn="just">
                        <a:spcAft>
                          <a:spcPts val="0"/>
                        </a:spcAft>
                      </a:pPr>
                      <a:r>
                        <a:rPr lang="zh-CN" sz="1600" kern="100">
                          <a:effectLst/>
                        </a:rPr>
                        <a:t>正确</a:t>
                      </a:r>
                    </a:p>
                    <a:p>
                      <a:pPr algn="just">
                        <a:spcAft>
                          <a:spcPts val="0"/>
                        </a:spcAft>
                      </a:pPr>
                      <a:r>
                        <a:rPr lang="zh-CN" sz="1600" kern="100">
                          <a:effectLst/>
                        </a:rPr>
                        <a:t>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75.11%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76.43%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74.01%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74.41%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75.15%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dirty="0">
                          <a:effectLst/>
                        </a:rPr>
                        <a:t>75.50%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76.43%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75.56%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a:effectLst/>
                        </a:rPr>
                        <a:t>76.58%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tc>
                  <a:txBody>
                    <a:bodyPr/>
                    <a:lstStyle/>
                    <a:p>
                      <a:pPr algn="just">
                        <a:spcAft>
                          <a:spcPts val="0"/>
                        </a:spcAft>
                      </a:pPr>
                      <a:r>
                        <a:rPr lang="en-US" sz="1600" kern="100" dirty="0">
                          <a:effectLst/>
                        </a:rPr>
                        <a:t>75.25%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8460" marR="58460" marT="0" marB="0"/>
                </a:tc>
                <a:extLst>
                  <a:ext uri="{0D108BD9-81ED-4DB2-BD59-A6C34878D82A}">
                    <a16:rowId xmlns:a16="http://schemas.microsoft.com/office/drawing/2014/main" val="3166382468"/>
                  </a:ext>
                </a:extLst>
              </a:tr>
            </a:tbl>
          </a:graphicData>
        </a:graphic>
      </p:graphicFrame>
      <p:sp>
        <p:nvSpPr>
          <p:cNvPr id="31" name="Rectangle 1">
            <a:extLst>
              <a:ext uri="{FF2B5EF4-FFF2-40B4-BE49-F238E27FC236}">
                <a16:creationId xmlns:a16="http://schemas.microsoft.com/office/drawing/2014/main" id="{1A80FC83-4E9C-4E52-AEBC-FFA2C8AD44E4}"/>
              </a:ext>
            </a:extLst>
          </p:cNvPr>
          <p:cNvSpPr>
            <a:spLocks noChangeArrowheads="1"/>
          </p:cNvSpPr>
          <p:nvPr/>
        </p:nvSpPr>
        <p:spPr bwMode="auto">
          <a:xfrm>
            <a:off x="521207" y="5699109"/>
            <a:ext cx="110802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可以看出，在数个随机划分的训练集与测试集上分类器的正确率都稳定维持在</a:t>
            </a:r>
            <a:r>
              <a:rPr kumimoji="0" lang="en-US" altLang="zh-CN"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74%~76%</a:t>
            </a:r>
            <a:r>
              <a:rPr kumimoji="0" lang="zh-CN" altLang="en-US"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之间，故认为其有效</a:t>
            </a:r>
            <a:endParaRPr kumimoji="0" lang="zh-CN"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865</Words>
  <Application>Microsoft Office PowerPoint</Application>
  <PresentationFormat>宽屏</PresentationFormat>
  <Paragraphs>148</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Microsoft YaHei UI</vt:lpstr>
      <vt:lpstr>宋体</vt:lpstr>
      <vt:lpstr>Arial</vt:lpstr>
      <vt:lpstr>Calibri</vt:lpstr>
      <vt:lpstr>Cambria Math</vt:lpstr>
      <vt:lpstr>Segoe UI</vt:lpstr>
      <vt:lpstr>Segoe UI Light</vt:lpstr>
      <vt:lpstr>Segoe UI Semibold</vt:lpstr>
      <vt:lpstr>Times New Roman</vt:lpstr>
      <vt:lpstr>欢迎文档</vt:lpstr>
      <vt:lpstr>对员工离职数据集进行处理并利用贝叶斯分类器建立的企业员工流失预警模型</vt:lpstr>
      <vt:lpstr>实验介绍</vt:lpstr>
      <vt:lpstr>数据分析</vt:lpstr>
      <vt:lpstr>数据离散化</vt:lpstr>
      <vt:lpstr>数据离散化</vt:lpstr>
      <vt:lpstr>数据离散化</vt:lpstr>
      <vt:lpstr>数据离散化</vt:lpstr>
      <vt:lpstr>算法介绍</vt:lpstr>
      <vt:lpstr>实验分析与评估</vt:lpstr>
      <vt:lpstr>员工流失因素分析</vt:lpstr>
      <vt:lpstr>实验总结</vt:lpstr>
      <vt:lpstr>无需离开幻灯片即可浏览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2022-06-22T01:47:03Z</dcterms:created>
  <dcterms:modified xsi:type="dcterms:W3CDTF">2022-06-22T08:30:30Z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