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F1DE-0CCB-044D-B33D-2E9694CA2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E3767-8C18-F949-A9C6-7D7880DCB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340CA-EF66-B549-B6A8-5919D9B984D1}"/>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5" name="Footer Placeholder 4">
            <a:extLst>
              <a:ext uri="{FF2B5EF4-FFF2-40B4-BE49-F238E27FC236}">
                <a16:creationId xmlns:a16="http://schemas.microsoft.com/office/drawing/2014/main" id="{AAC169BC-77B6-9D4D-A2AB-90BFDF816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B30AA-E58C-6D43-9C4D-96F150C6A580}"/>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202533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2D6E-E07A-204D-AA27-2220E91EC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B74A2-ACF1-3D4D-B69E-492CAF029F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41B09-A7BF-F34D-9885-F5C8508C4C53}"/>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5" name="Footer Placeholder 4">
            <a:extLst>
              <a:ext uri="{FF2B5EF4-FFF2-40B4-BE49-F238E27FC236}">
                <a16:creationId xmlns:a16="http://schemas.microsoft.com/office/drawing/2014/main" id="{19F7EA6A-C947-E146-B5C3-E4A3EA34B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4DA-F94A-F146-8536-B5B5541DF3D2}"/>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198041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07002-6B11-944D-9B50-DB5C871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A2DD22-2D58-774F-8110-1DB97D8C0F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95CA8-2D0F-684F-AB33-96773E768678}"/>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5" name="Footer Placeholder 4">
            <a:extLst>
              <a:ext uri="{FF2B5EF4-FFF2-40B4-BE49-F238E27FC236}">
                <a16:creationId xmlns:a16="http://schemas.microsoft.com/office/drawing/2014/main" id="{84BEA449-4328-704F-8407-5A9B6212C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388E5-D038-6145-8573-403D4597E250}"/>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284941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027C-CE5F-AE41-9635-E33FF705B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03B21-8078-354F-AF4C-E5231FDE41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4F56E-604C-464D-9D90-100F817F2136}"/>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5" name="Footer Placeholder 4">
            <a:extLst>
              <a:ext uri="{FF2B5EF4-FFF2-40B4-BE49-F238E27FC236}">
                <a16:creationId xmlns:a16="http://schemas.microsoft.com/office/drawing/2014/main" id="{669EE146-E366-6746-A4E4-5836653E3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6B0AB-9CFD-6E48-AC66-4A785659CA3A}"/>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234139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5D71-B94D-9540-826F-012EDEF16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D0A8CD-E26F-1047-B585-1266A5119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397A79-FA72-4347-9BBA-779208D91C81}"/>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5" name="Footer Placeholder 4">
            <a:extLst>
              <a:ext uri="{FF2B5EF4-FFF2-40B4-BE49-F238E27FC236}">
                <a16:creationId xmlns:a16="http://schemas.microsoft.com/office/drawing/2014/main" id="{F9A574C2-FA51-2147-99D4-67CF482F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58B80-9260-8C4B-839B-E6D5649D0A5B}"/>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297340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DA93-D08A-2A44-8B9B-F04B60F2E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CDF2C-28C9-064C-A3C8-5ACC2FCF32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4DB47E-6859-7340-9B61-67A0C35835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8AD46C-E9A5-544D-B39F-6D8A2EC1603C}"/>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6" name="Footer Placeholder 5">
            <a:extLst>
              <a:ext uri="{FF2B5EF4-FFF2-40B4-BE49-F238E27FC236}">
                <a16:creationId xmlns:a16="http://schemas.microsoft.com/office/drawing/2014/main" id="{769F673E-ACA4-4F40-B0BC-597A76D45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67CF5-B677-5D4E-A539-9855F48D9B13}"/>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155769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0A5D-0BC2-784D-9EE7-F8F5CE31BC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04ECAB-DCCD-3C4B-9BDF-CD25E3D2D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D3EAA4-E65B-8D44-A918-75004550D6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2BF30-DEE7-504F-83A2-0F7F1B7B1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E5CDF0-AF4E-EE46-A74F-E911AC908A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709BB7-D696-BF43-8CC0-16BCE9CC8AE7}"/>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8" name="Footer Placeholder 7">
            <a:extLst>
              <a:ext uri="{FF2B5EF4-FFF2-40B4-BE49-F238E27FC236}">
                <a16:creationId xmlns:a16="http://schemas.microsoft.com/office/drawing/2014/main" id="{3798082E-56C2-B646-BB67-397285F11D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B63AD7-9DBE-704C-B4CB-27B212FE8947}"/>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242078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7D4-B6E2-144E-97C4-1030F24CE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733C3E-B70C-CE4A-B82D-600274E67C95}"/>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4" name="Footer Placeholder 3">
            <a:extLst>
              <a:ext uri="{FF2B5EF4-FFF2-40B4-BE49-F238E27FC236}">
                <a16:creationId xmlns:a16="http://schemas.microsoft.com/office/drawing/2014/main" id="{1356DA76-4A78-5F4E-8261-88AFD3039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123A8-6CAB-2C4E-8AC3-7A3657C91CF9}"/>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184887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B84C3-C8CF-1741-94B2-50580B1E7B0A}"/>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3" name="Footer Placeholder 2">
            <a:extLst>
              <a:ext uri="{FF2B5EF4-FFF2-40B4-BE49-F238E27FC236}">
                <a16:creationId xmlns:a16="http://schemas.microsoft.com/office/drawing/2014/main" id="{E22F6A08-FB79-484C-994E-49291356B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3176D-B9A2-A74F-853F-690756C323CE}"/>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232024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ECE1-4484-4A43-82D5-8B6343FEA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C41670-7832-7148-BD40-5E29CAD28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73135-2384-DE40-BA5F-E75B7F9D2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533BAC-C378-524F-AF53-614745D0CABF}"/>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6" name="Footer Placeholder 5">
            <a:extLst>
              <a:ext uri="{FF2B5EF4-FFF2-40B4-BE49-F238E27FC236}">
                <a16:creationId xmlns:a16="http://schemas.microsoft.com/office/drawing/2014/main" id="{0C5E4CCF-5509-FF45-8FE7-0D9FBB7EC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6D667-98C0-EB4E-A25D-760019FC113F}"/>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209423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BE0A-31A1-2940-9711-D84E857BD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4F5102-1300-994D-87AD-BED109EBA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F706E8-97A4-FC44-90F8-0EA227944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237216-CBB3-2F44-85E3-1465BB3D77DD}"/>
              </a:ext>
            </a:extLst>
          </p:cNvPr>
          <p:cNvSpPr>
            <a:spLocks noGrp="1"/>
          </p:cNvSpPr>
          <p:nvPr>
            <p:ph type="dt" sz="half" idx="10"/>
          </p:nvPr>
        </p:nvSpPr>
        <p:spPr/>
        <p:txBody>
          <a:bodyPr/>
          <a:lstStyle/>
          <a:p>
            <a:fld id="{5F838D62-ED0F-E343-B382-D6B35717ED1C}" type="datetimeFigureOut">
              <a:rPr lang="en-US" smtClean="0"/>
              <a:t>4/25/19</a:t>
            </a:fld>
            <a:endParaRPr lang="en-US"/>
          </a:p>
        </p:txBody>
      </p:sp>
      <p:sp>
        <p:nvSpPr>
          <p:cNvPr id="6" name="Footer Placeholder 5">
            <a:extLst>
              <a:ext uri="{FF2B5EF4-FFF2-40B4-BE49-F238E27FC236}">
                <a16:creationId xmlns:a16="http://schemas.microsoft.com/office/drawing/2014/main" id="{3DA052AA-7E6C-894B-9A34-2F7661E68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E1884-A43B-F04E-A229-0FCEB0C715B5}"/>
              </a:ext>
            </a:extLst>
          </p:cNvPr>
          <p:cNvSpPr>
            <a:spLocks noGrp="1"/>
          </p:cNvSpPr>
          <p:nvPr>
            <p:ph type="sldNum" sz="quarter" idx="12"/>
          </p:nvPr>
        </p:nvSpPr>
        <p:spPr/>
        <p:txBody>
          <a:bodyPr/>
          <a:lstStyle/>
          <a:p>
            <a:fld id="{02230D7A-F1D4-0040-96D3-98EACA3964B0}" type="slidenum">
              <a:rPr lang="en-US" smtClean="0"/>
              <a:t>‹#›</a:t>
            </a:fld>
            <a:endParaRPr lang="en-US"/>
          </a:p>
        </p:txBody>
      </p:sp>
    </p:spTree>
    <p:extLst>
      <p:ext uri="{BB962C8B-B14F-4D97-AF65-F5344CB8AC3E}">
        <p14:creationId xmlns:p14="http://schemas.microsoft.com/office/powerpoint/2010/main" val="405245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62CC3-34F5-C843-81E7-779FB971B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8FB87-562F-1E4E-975E-16AF83E5A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5F80E-D17F-A246-8E56-4F0219AA84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38D62-ED0F-E343-B382-D6B35717ED1C}" type="datetimeFigureOut">
              <a:rPr lang="en-US" smtClean="0"/>
              <a:t>4/25/19</a:t>
            </a:fld>
            <a:endParaRPr lang="en-US"/>
          </a:p>
        </p:txBody>
      </p:sp>
      <p:sp>
        <p:nvSpPr>
          <p:cNvPr id="5" name="Footer Placeholder 4">
            <a:extLst>
              <a:ext uri="{FF2B5EF4-FFF2-40B4-BE49-F238E27FC236}">
                <a16:creationId xmlns:a16="http://schemas.microsoft.com/office/drawing/2014/main" id="{3AC21759-7B85-B047-BF3D-8EAFB7434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F94594-5C76-504F-ADC8-A2FE8F411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30D7A-F1D4-0040-96D3-98EACA3964B0}" type="slidenum">
              <a:rPr lang="en-US" smtClean="0"/>
              <a:t>‹#›</a:t>
            </a:fld>
            <a:endParaRPr lang="en-US"/>
          </a:p>
        </p:txBody>
      </p:sp>
    </p:spTree>
    <p:extLst>
      <p:ext uri="{BB962C8B-B14F-4D97-AF65-F5344CB8AC3E}">
        <p14:creationId xmlns:p14="http://schemas.microsoft.com/office/powerpoint/2010/main" val="142591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666E-FCA5-5E49-8C4F-A622A4ECE669}"/>
              </a:ext>
            </a:extLst>
          </p:cNvPr>
          <p:cNvSpPr>
            <a:spLocks noGrp="1"/>
          </p:cNvSpPr>
          <p:nvPr>
            <p:ph type="ctrTitle"/>
          </p:nvPr>
        </p:nvSpPr>
        <p:spPr>
          <a:xfrm>
            <a:off x="1524000" y="1122363"/>
            <a:ext cx="9144000" cy="2365116"/>
          </a:xfrm>
        </p:spPr>
        <p:txBody>
          <a:bodyPr>
            <a:normAutofit fontScale="90000"/>
          </a:bodyPr>
          <a:lstStyle/>
          <a:p>
            <a:r>
              <a:rPr lang="en-US" b="1" dirty="0"/>
              <a:t>Capstone Option 2: Biodiversity for the National Parks</a:t>
            </a:r>
            <a:br>
              <a:rPr lang="en-US" b="1" dirty="0"/>
            </a:br>
            <a:endParaRPr lang="en-US" dirty="0"/>
          </a:p>
        </p:txBody>
      </p:sp>
      <p:sp>
        <p:nvSpPr>
          <p:cNvPr id="3" name="Subtitle 2">
            <a:extLst>
              <a:ext uri="{FF2B5EF4-FFF2-40B4-BE49-F238E27FC236}">
                <a16:creationId xmlns:a16="http://schemas.microsoft.com/office/drawing/2014/main" id="{9EDBF810-8A9C-4446-9218-85178E805BF7}"/>
              </a:ext>
            </a:extLst>
          </p:cNvPr>
          <p:cNvSpPr>
            <a:spLocks noGrp="1"/>
          </p:cNvSpPr>
          <p:nvPr>
            <p:ph type="subTitle" idx="1"/>
          </p:nvPr>
        </p:nvSpPr>
        <p:spPr/>
        <p:txBody>
          <a:bodyPr/>
          <a:lstStyle/>
          <a:p>
            <a:r>
              <a:rPr lang="en-US" b="1" dirty="0"/>
              <a:t>Samuel S. </a:t>
            </a:r>
            <a:r>
              <a:rPr lang="en-US" b="1" dirty="0" err="1"/>
              <a:t>Golant</a:t>
            </a:r>
            <a:endParaRPr lang="en-US" b="1" dirty="0"/>
          </a:p>
          <a:p>
            <a:r>
              <a:rPr lang="en-US" b="1" dirty="0"/>
              <a:t>April 26, 2019</a:t>
            </a:r>
          </a:p>
          <a:p>
            <a:r>
              <a:rPr lang="en-US" b="1" dirty="0" err="1"/>
              <a:t>Codeacademy.com</a:t>
            </a:r>
            <a:endParaRPr lang="en-US" b="1" dirty="0"/>
          </a:p>
        </p:txBody>
      </p:sp>
    </p:spTree>
    <p:extLst>
      <p:ext uri="{BB962C8B-B14F-4D97-AF65-F5344CB8AC3E}">
        <p14:creationId xmlns:p14="http://schemas.microsoft.com/office/powerpoint/2010/main" val="124705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6E4E-90AA-EB4C-B20D-023E19D04DEB}"/>
              </a:ext>
            </a:extLst>
          </p:cNvPr>
          <p:cNvSpPr>
            <a:spLocks noGrp="1"/>
          </p:cNvSpPr>
          <p:nvPr>
            <p:ph type="title"/>
          </p:nvPr>
        </p:nvSpPr>
        <p:spPr/>
        <p:txBody>
          <a:bodyPr>
            <a:noAutofit/>
          </a:bodyPr>
          <a:lstStyle/>
          <a:p>
            <a:br>
              <a:rPr lang="en-US" sz="3600" b="1" dirty="0"/>
            </a:br>
            <a:r>
              <a:rPr lang="en-US" sz="3200" b="1" dirty="0"/>
              <a:t>Data analysis for the foot and mouth disease study. Foot and Mouth Reduction Effort - Sample Size Determination. (Part 2, cont.)</a:t>
            </a:r>
            <a:br>
              <a:rPr lang="en-US" sz="3200" b="1" dirty="0"/>
            </a:br>
            <a:endParaRPr lang="en-US" sz="3200" dirty="0"/>
          </a:p>
        </p:txBody>
      </p:sp>
      <p:sp>
        <p:nvSpPr>
          <p:cNvPr id="3" name="Content Placeholder 2">
            <a:extLst>
              <a:ext uri="{FF2B5EF4-FFF2-40B4-BE49-F238E27FC236}">
                <a16:creationId xmlns:a16="http://schemas.microsoft.com/office/drawing/2014/main" id="{5B3F6E03-AC39-DB43-A00F-A8304853512A}"/>
              </a:ext>
            </a:extLst>
          </p:cNvPr>
          <p:cNvSpPr>
            <a:spLocks noGrp="1"/>
          </p:cNvSpPr>
          <p:nvPr>
            <p:ph idx="1"/>
          </p:nvPr>
        </p:nvSpPr>
        <p:spPr/>
        <p:txBody>
          <a:bodyPr>
            <a:normAutofit/>
          </a:bodyPr>
          <a:lstStyle/>
          <a:p>
            <a:r>
              <a:rPr lang="en-US" sz="2000" dirty="0"/>
              <a:t>Park Rangers at Yellowstone National Park have been running a program to reduce the rate of foot and mouth disease at that park. The scientists want to test whether or not this program is working. They want to be able to detect reductions of at least </a:t>
            </a:r>
            <a:r>
              <a:rPr lang="en-US" sz="2000" b="1" dirty="0"/>
              <a:t>5 percentage points</a:t>
            </a:r>
            <a:r>
              <a:rPr lang="en-US" sz="2000" dirty="0"/>
              <a:t>.</a:t>
            </a:r>
          </a:p>
          <a:p>
            <a:r>
              <a:rPr lang="en-US" sz="2000" dirty="0"/>
              <a:t>The only information that the scientists currently have is that last year it was recorded that </a:t>
            </a:r>
            <a:r>
              <a:rPr lang="en-US" sz="2000" b="1" dirty="0"/>
              <a:t>15%</a:t>
            </a:r>
            <a:r>
              <a:rPr lang="en-US" sz="2000" dirty="0"/>
              <a:t> of sheep at Bryce National Park have foot and mouth disease. </a:t>
            </a:r>
          </a:p>
          <a:p>
            <a:r>
              <a:rPr lang="en-US" sz="2000" u="sng" dirty="0"/>
              <a:t>OUR GOAL</a:t>
            </a:r>
            <a:r>
              <a:rPr lang="en-US" sz="2000" dirty="0"/>
              <a:t>: Using the data above and the sample size, to calculate the number of sheep (</a:t>
            </a:r>
            <a:r>
              <a:rPr lang="en-US" sz="2000" b="1" i="1" dirty="0"/>
              <a:t>sample size</a:t>
            </a:r>
            <a:r>
              <a:rPr lang="en-US" sz="2000" dirty="0"/>
              <a:t>) to observe from each park to make sure their foot and mouth percentages are significant. We will use the default level of significance of 90%.</a:t>
            </a:r>
          </a:p>
          <a:p>
            <a:pPr marL="0" indent="0">
              <a:buNone/>
            </a:pPr>
            <a:endParaRPr lang="en-US" sz="2000" dirty="0"/>
          </a:p>
          <a:p>
            <a:pPr marL="0" indent="0">
              <a:buNone/>
            </a:pPr>
            <a:r>
              <a:rPr lang="en-US" sz="2000" b="1" dirty="0"/>
              <a:t>STEPS:</a:t>
            </a:r>
          </a:p>
          <a:p>
            <a:pPr marL="457200" indent="-457200">
              <a:buFont typeface="+mj-lt"/>
              <a:buAutoNum type="arabicPeriod"/>
            </a:pPr>
            <a:r>
              <a:rPr lang="en-US" sz="2000" dirty="0"/>
              <a:t>What is the baseline percentage of this sample size determination?</a:t>
            </a:r>
          </a:p>
          <a:p>
            <a:pPr marL="0" indent="0">
              <a:buNone/>
            </a:pPr>
            <a:r>
              <a:rPr lang="en-US" sz="2000" i="1" dirty="0"/>
              <a:t>Answer</a:t>
            </a:r>
            <a:r>
              <a:rPr lang="en-US" sz="2000" dirty="0"/>
              <a:t>: 15%, based on the given data from Bryce National Park</a:t>
            </a:r>
          </a:p>
          <a:p>
            <a:pPr marL="0" indent="0">
              <a:buNone/>
            </a:pPr>
            <a:endParaRPr lang="en-US" sz="2000" dirty="0"/>
          </a:p>
        </p:txBody>
      </p:sp>
      <p:cxnSp>
        <p:nvCxnSpPr>
          <p:cNvPr id="5" name="Straight Connector 4">
            <a:extLst>
              <a:ext uri="{FF2B5EF4-FFF2-40B4-BE49-F238E27FC236}">
                <a16:creationId xmlns:a16="http://schemas.microsoft.com/office/drawing/2014/main" id="{70292FC6-E620-6E46-AC58-4004A9B3385E}"/>
              </a:ext>
            </a:extLst>
          </p:cNvPr>
          <p:cNvCxnSpPr/>
          <p:nvPr/>
        </p:nvCxnSpPr>
        <p:spPr>
          <a:xfrm>
            <a:off x="978195" y="4572000"/>
            <a:ext cx="1009029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4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2B98-4ACF-4043-A6C9-AE2D603A2BDA}"/>
              </a:ext>
            </a:extLst>
          </p:cNvPr>
          <p:cNvSpPr>
            <a:spLocks noGrp="1"/>
          </p:cNvSpPr>
          <p:nvPr>
            <p:ph type="title"/>
          </p:nvPr>
        </p:nvSpPr>
        <p:spPr/>
        <p:txBody>
          <a:bodyPr>
            <a:normAutofit fontScale="90000"/>
          </a:bodyPr>
          <a:lstStyle/>
          <a:p>
            <a:r>
              <a:rPr lang="en-US" sz="3600" b="1" dirty="0"/>
              <a:t>Data analysis for the foot and mouth disease study. Foot and Mouth Reduction Effort - Sample Size Determination. </a:t>
            </a:r>
            <a:r>
              <a:rPr lang="en-US" sz="3100" b="1" dirty="0"/>
              <a:t>(Part 2, cont.)</a:t>
            </a:r>
            <a:br>
              <a:rPr lang="en-US" b="1" dirty="0"/>
            </a:br>
            <a:endParaRPr lang="en-US" dirty="0"/>
          </a:p>
        </p:txBody>
      </p:sp>
      <p:sp>
        <p:nvSpPr>
          <p:cNvPr id="3" name="Content Placeholder 2">
            <a:extLst>
              <a:ext uri="{FF2B5EF4-FFF2-40B4-BE49-F238E27FC236}">
                <a16:creationId xmlns:a16="http://schemas.microsoft.com/office/drawing/2014/main" id="{C8E6356A-B480-314A-AA5E-22D76BD49724}"/>
              </a:ext>
            </a:extLst>
          </p:cNvPr>
          <p:cNvSpPr>
            <a:spLocks noGrp="1"/>
          </p:cNvSpPr>
          <p:nvPr>
            <p:ph idx="1"/>
          </p:nvPr>
        </p:nvSpPr>
        <p:spPr>
          <a:xfrm>
            <a:off x="838200" y="1350335"/>
            <a:ext cx="10515600" cy="4826628"/>
          </a:xfrm>
        </p:spPr>
        <p:txBody>
          <a:bodyPr>
            <a:normAutofit/>
          </a:bodyPr>
          <a:lstStyle/>
          <a:p>
            <a:pPr marL="457200" indent="-457200">
              <a:buFont typeface="+mj-lt"/>
              <a:buAutoNum type="arabicPeriod" startAt="2"/>
            </a:pPr>
            <a:r>
              <a:rPr lang="en-US" sz="2000" dirty="0"/>
              <a:t>Calculate “Minimum Detectable Effect”. </a:t>
            </a:r>
          </a:p>
          <a:p>
            <a:pPr marL="0" indent="0">
              <a:buNone/>
            </a:pPr>
            <a:r>
              <a:rPr lang="en-US" sz="2000" i="1" dirty="0"/>
              <a:t>Answer</a:t>
            </a:r>
            <a:r>
              <a:rPr lang="en-US" sz="2000" dirty="0"/>
              <a:t>: If we are trying to detect a 5% change on the baseline of 15%, then the new conversion rate to register as significant, i.e. Minimum Detectable Effect, is calculated based on the following: 5% of 15% is 33.3%. Plugging the numbers into the calculator, we get the needed </a:t>
            </a:r>
            <a:r>
              <a:rPr lang="en-US" sz="2000" b="1" i="1" dirty="0"/>
              <a:t>sample population size</a:t>
            </a:r>
            <a:r>
              <a:rPr lang="en-US" sz="2000" dirty="0"/>
              <a:t> required for observation is at least 870.</a:t>
            </a:r>
          </a:p>
          <a:p>
            <a:pPr marL="0" indent="0">
              <a:buNone/>
            </a:pPr>
            <a:r>
              <a:rPr lang="en-US" sz="2000" dirty="0"/>
              <a:t>If we look at the Yellowstone National Park’s existing observations of 507 sheep, it is clear, based on our ”</a:t>
            </a:r>
            <a:r>
              <a:rPr lang="en-US" sz="2000" i="1" dirty="0"/>
              <a:t>required sample size</a:t>
            </a:r>
            <a:r>
              <a:rPr lang="en-US" sz="2000" dirty="0"/>
              <a:t>” that more observations are needed and will require longer period of time. How much time? About a week (870/507).</a:t>
            </a:r>
          </a:p>
          <a:p>
            <a:pPr marL="0" indent="0">
              <a:buNone/>
            </a:pPr>
            <a:r>
              <a:rPr lang="en-US" sz="2000" b="1" dirty="0"/>
              <a:t>RESULTS:</a:t>
            </a:r>
          </a:p>
          <a:p>
            <a:r>
              <a:rPr lang="en-US" sz="2000" dirty="0"/>
              <a:t>Given a baseline of 15% occurrence of foot and mouth disease in sheep at Bryce National Park, if the scientists wanted to be sure that a &gt;5% drop in observed cases of foot and mouth disease in the sheep at Yellowstone was significant they would have to observe at least </a:t>
            </a:r>
            <a:r>
              <a:rPr lang="en-US" sz="2000" b="1" dirty="0"/>
              <a:t>870</a:t>
            </a:r>
            <a:r>
              <a:rPr lang="en-US" sz="2000" dirty="0"/>
              <a:t> sheep.</a:t>
            </a:r>
          </a:p>
          <a:p>
            <a:r>
              <a:rPr lang="en-US" sz="2000" dirty="0"/>
              <a:t>It would take approximately </a:t>
            </a:r>
            <a:r>
              <a:rPr lang="en-US" sz="2000" b="1" dirty="0"/>
              <a:t>one week </a:t>
            </a:r>
            <a:r>
              <a:rPr lang="en-US" sz="2000" dirty="0"/>
              <a:t>of observing in Yellowstone to see that many sheep, or approximately three weeks (870/250) in Bryce National Park to see that many sheep.</a:t>
            </a:r>
          </a:p>
          <a:p>
            <a:pPr marL="0" indent="0">
              <a:buNone/>
            </a:pPr>
            <a:endParaRPr lang="en-US" sz="2000" dirty="0"/>
          </a:p>
        </p:txBody>
      </p:sp>
    </p:spTree>
    <p:extLst>
      <p:ext uri="{BB962C8B-B14F-4D97-AF65-F5344CB8AC3E}">
        <p14:creationId xmlns:p14="http://schemas.microsoft.com/office/powerpoint/2010/main" val="360290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C358-FECE-6B40-87BF-FE0DB8420B58}"/>
              </a:ext>
            </a:extLst>
          </p:cNvPr>
          <p:cNvSpPr>
            <a:spLocks noGrp="1"/>
          </p:cNvSpPr>
          <p:nvPr>
            <p:ph type="title"/>
          </p:nvPr>
        </p:nvSpPr>
        <p:spPr>
          <a:xfrm>
            <a:off x="838200" y="365125"/>
            <a:ext cx="10515600" cy="1460500"/>
          </a:xfrm>
        </p:spPr>
        <p:txBody>
          <a:bodyPr>
            <a:normAutofit/>
          </a:bodyPr>
          <a:lstStyle/>
          <a:p>
            <a:r>
              <a:rPr lang="en-US" b="1" dirty="0"/>
              <a:t>Data analysis on the conservation statuses of species at the National Parks. (Part 1)</a:t>
            </a:r>
          </a:p>
        </p:txBody>
      </p:sp>
      <p:sp>
        <p:nvSpPr>
          <p:cNvPr id="3" name="Content Placeholder 2">
            <a:extLst>
              <a:ext uri="{FF2B5EF4-FFF2-40B4-BE49-F238E27FC236}">
                <a16:creationId xmlns:a16="http://schemas.microsoft.com/office/drawing/2014/main" id="{AC97873A-BBD6-414C-9FAA-3381E3557FB3}"/>
              </a:ext>
            </a:extLst>
          </p:cNvPr>
          <p:cNvSpPr>
            <a:spLocks noGrp="1"/>
          </p:cNvSpPr>
          <p:nvPr>
            <p:ph idx="1"/>
          </p:nvPr>
        </p:nvSpPr>
        <p:spPr>
          <a:xfrm>
            <a:off x="838200" y="1935125"/>
            <a:ext cx="10515600" cy="4241837"/>
          </a:xfrm>
        </p:spPr>
        <p:txBody>
          <a:bodyPr>
            <a:normAutofit/>
          </a:bodyPr>
          <a:lstStyle/>
          <a:p>
            <a:pPr marL="0" indent="0">
              <a:buNone/>
            </a:pPr>
            <a:r>
              <a:rPr lang="en-US" sz="1400" dirty="0"/>
              <a:t>A quick examination of the provided </a:t>
            </a:r>
            <a:r>
              <a:rPr lang="en-US" sz="1400" dirty="0" err="1"/>
              <a:t>species_info.csv</a:t>
            </a:r>
            <a:r>
              <a:rPr lang="en-US" sz="1400" dirty="0"/>
              <a:t> file allowed us to see the kind of data collected with the help of the column names: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0" indent="0">
              <a:buNone/>
            </a:pPr>
            <a:endParaRPr lang="en-US" sz="1400" dirty="0"/>
          </a:p>
          <a:p>
            <a:pPr marL="0" indent="0">
              <a:buNone/>
            </a:pPr>
            <a:endParaRPr lang="en-US" sz="1400" dirty="0"/>
          </a:p>
          <a:p>
            <a:pPr marL="0" indent="0">
              <a:buNone/>
            </a:pPr>
            <a:r>
              <a:rPr lang="en-US" sz="1400" dirty="0"/>
              <a:t>Since this is just the sample of the data, we need to examine what’s in the table a bit further. With a few python commands we are able to answer the following questions:</a:t>
            </a:r>
          </a:p>
          <a:p>
            <a:pPr marL="342900" indent="-342900">
              <a:buFont typeface="+mj-lt"/>
              <a:buAutoNum type="arabicPeriod"/>
            </a:pPr>
            <a:r>
              <a:rPr lang="en-US" sz="1400" b="1" dirty="0"/>
              <a:t>How many different species are in the species </a:t>
            </a:r>
            <a:r>
              <a:rPr lang="en-US" sz="1400" b="1" dirty="0" err="1"/>
              <a:t>DataFrame</a:t>
            </a:r>
            <a:r>
              <a:rPr lang="en-US" sz="1400" b="1" dirty="0"/>
              <a:t>?</a:t>
            </a:r>
          </a:p>
          <a:p>
            <a:pPr marL="0" indent="0">
              <a:buNone/>
            </a:pPr>
            <a:r>
              <a:rPr lang="en-US" sz="1400" dirty="0"/>
              <a:t>The most logical way to do this is to count the unique data values in the </a:t>
            </a:r>
            <a:r>
              <a:rPr lang="en-US" sz="1400" dirty="0" err="1"/>
              <a:t>scientific_name</a:t>
            </a:r>
            <a:r>
              <a:rPr lang="en-US" sz="1400" dirty="0"/>
              <a:t> column. After the calculation, we get </a:t>
            </a:r>
            <a:r>
              <a:rPr lang="en-US" sz="1800" b="1" dirty="0">
                <a:solidFill>
                  <a:srgbClr val="C00000"/>
                </a:solidFill>
              </a:rPr>
              <a:t>5541.</a:t>
            </a:r>
          </a:p>
          <a:p>
            <a:pPr marL="342900" indent="-342900">
              <a:buFont typeface="+mj-lt"/>
              <a:buAutoNum type="arabicPeriod" startAt="2"/>
            </a:pPr>
            <a:r>
              <a:rPr lang="en-US" sz="1400" b="1" dirty="0"/>
              <a:t>What are the different values for the </a:t>
            </a:r>
            <a:r>
              <a:rPr lang="en-US" sz="1400" b="1" i="1" dirty="0"/>
              <a:t>category</a:t>
            </a:r>
            <a:r>
              <a:rPr lang="en-US" sz="1400" b="1" dirty="0"/>
              <a:t>?</a:t>
            </a:r>
          </a:p>
          <a:p>
            <a:pPr marL="0" indent="0">
              <a:buNone/>
            </a:pPr>
            <a:r>
              <a:rPr lang="en-US" sz="1400" dirty="0"/>
              <a:t>To answer this question we will select unique value in the category column. After doing so, we get: ‘</a:t>
            </a:r>
            <a:r>
              <a:rPr lang="en-US" sz="1400" b="1" dirty="0">
                <a:solidFill>
                  <a:srgbClr val="7030A0"/>
                </a:solidFill>
              </a:rPr>
              <a:t>Mammal</a:t>
            </a:r>
            <a:r>
              <a:rPr lang="en-US" sz="1400" b="1" dirty="0"/>
              <a:t>’. '</a:t>
            </a:r>
            <a:r>
              <a:rPr lang="en-US" sz="1400" b="1" dirty="0">
                <a:solidFill>
                  <a:srgbClr val="002060"/>
                </a:solidFill>
              </a:rPr>
              <a:t>Bird</a:t>
            </a:r>
            <a:r>
              <a:rPr lang="en-US" sz="1400" b="1" dirty="0"/>
              <a:t>’, '</a:t>
            </a:r>
            <a:r>
              <a:rPr lang="en-US" sz="1400" b="1" dirty="0">
                <a:solidFill>
                  <a:schemeClr val="accent2">
                    <a:lumMod val="50000"/>
                  </a:schemeClr>
                </a:solidFill>
              </a:rPr>
              <a:t>Reptile</a:t>
            </a:r>
            <a:r>
              <a:rPr lang="en-US" sz="1400" b="1" dirty="0"/>
              <a:t>’, '</a:t>
            </a:r>
            <a:r>
              <a:rPr lang="en-US" sz="1400" b="1" dirty="0">
                <a:solidFill>
                  <a:schemeClr val="accent1">
                    <a:lumMod val="75000"/>
                  </a:schemeClr>
                </a:solidFill>
              </a:rPr>
              <a:t>Amphibian</a:t>
            </a:r>
            <a:r>
              <a:rPr lang="en-US" sz="1400" b="1" dirty="0"/>
              <a:t>’, '</a:t>
            </a:r>
            <a:r>
              <a:rPr lang="en-US" sz="1400" b="1" dirty="0">
                <a:solidFill>
                  <a:srgbClr val="FF0000"/>
                </a:solidFill>
              </a:rPr>
              <a:t>Fish</a:t>
            </a:r>
            <a:r>
              <a:rPr lang="en-US" sz="1400" b="1" dirty="0"/>
              <a:t>’, </a:t>
            </a:r>
            <a:r>
              <a:rPr lang="en-US" sz="1400" b="1" dirty="0">
                <a:solidFill>
                  <a:schemeClr val="accent6">
                    <a:lumMod val="75000"/>
                  </a:schemeClr>
                </a:solidFill>
              </a:rPr>
              <a:t>'Vascular Plant</a:t>
            </a:r>
            <a:r>
              <a:rPr lang="en-US" sz="1400" b="1" dirty="0"/>
              <a:t>’, </a:t>
            </a:r>
            <a:r>
              <a:rPr lang="en-US" sz="1400" b="1" dirty="0">
                <a:solidFill>
                  <a:schemeClr val="accent5"/>
                </a:solidFill>
              </a:rPr>
              <a:t>'Nonvascular Plant</a:t>
            </a:r>
            <a:r>
              <a:rPr lang="en-US" sz="1400" b="1" dirty="0"/>
              <a:t>’.</a:t>
            </a:r>
          </a:p>
        </p:txBody>
      </p:sp>
      <p:pic>
        <p:nvPicPr>
          <p:cNvPr id="5" name="Picture 4">
            <a:extLst>
              <a:ext uri="{FF2B5EF4-FFF2-40B4-BE49-F238E27FC236}">
                <a16:creationId xmlns:a16="http://schemas.microsoft.com/office/drawing/2014/main" id="{E75F8FCE-F4CA-9246-9C30-82B22A9A047C}"/>
              </a:ext>
            </a:extLst>
          </p:cNvPr>
          <p:cNvPicPr>
            <a:picLocks noChangeAspect="1"/>
          </p:cNvPicPr>
          <p:nvPr/>
        </p:nvPicPr>
        <p:blipFill>
          <a:blip r:embed="rId2"/>
          <a:stretch>
            <a:fillRect/>
          </a:stretch>
        </p:blipFill>
        <p:spPr>
          <a:xfrm>
            <a:off x="1212111" y="2477386"/>
            <a:ext cx="8357191" cy="1700887"/>
          </a:xfrm>
          <a:prstGeom prst="rect">
            <a:avLst/>
          </a:prstGeom>
        </p:spPr>
      </p:pic>
    </p:spTree>
    <p:extLst>
      <p:ext uri="{BB962C8B-B14F-4D97-AF65-F5344CB8AC3E}">
        <p14:creationId xmlns:p14="http://schemas.microsoft.com/office/powerpoint/2010/main" val="316042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0B87-62B2-E442-80CB-DC7F78DB5E01}"/>
              </a:ext>
            </a:extLst>
          </p:cNvPr>
          <p:cNvSpPr>
            <a:spLocks noGrp="1"/>
          </p:cNvSpPr>
          <p:nvPr>
            <p:ph type="title"/>
          </p:nvPr>
        </p:nvSpPr>
        <p:spPr>
          <a:xfrm>
            <a:off x="838200" y="372471"/>
            <a:ext cx="10515600" cy="1325563"/>
          </a:xfrm>
        </p:spPr>
        <p:txBody>
          <a:bodyPr>
            <a:normAutofit fontScale="90000"/>
          </a:bodyPr>
          <a:lstStyle/>
          <a:p>
            <a:br>
              <a:rPr lang="en-US" b="1" dirty="0"/>
            </a:br>
            <a:r>
              <a:rPr lang="en-US" b="1" dirty="0"/>
              <a:t>Data analysis on the conservation statuses of species at the National Parks. (Part 1, cont.)</a:t>
            </a:r>
            <a:br>
              <a:rPr lang="en-US" b="1" dirty="0"/>
            </a:br>
            <a:endParaRPr lang="en-US" dirty="0"/>
          </a:p>
        </p:txBody>
      </p:sp>
      <p:sp>
        <p:nvSpPr>
          <p:cNvPr id="3" name="Content Placeholder 2">
            <a:extLst>
              <a:ext uri="{FF2B5EF4-FFF2-40B4-BE49-F238E27FC236}">
                <a16:creationId xmlns:a16="http://schemas.microsoft.com/office/drawing/2014/main" id="{88DCBED6-1650-FE40-87EB-B22C699DCF22}"/>
              </a:ext>
            </a:extLst>
          </p:cNvPr>
          <p:cNvSpPr>
            <a:spLocks noGrp="1"/>
          </p:cNvSpPr>
          <p:nvPr>
            <p:ph idx="1"/>
          </p:nvPr>
        </p:nvSpPr>
        <p:spPr>
          <a:xfrm>
            <a:off x="838200" y="1698034"/>
            <a:ext cx="10515600" cy="4478929"/>
          </a:xfrm>
        </p:spPr>
        <p:txBody>
          <a:bodyPr>
            <a:normAutofit/>
          </a:bodyPr>
          <a:lstStyle/>
          <a:p>
            <a:pPr marL="342900" indent="-342900">
              <a:buFont typeface="+mj-lt"/>
              <a:buAutoNum type="arabicPeriod" startAt="3"/>
            </a:pPr>
            <a:r>
              <a:rPr lang="en-US" sz="1400" b="1" dirty="0"/>
              <a:t>Lets take a look at the different values of </a:t>
            </a:r>
            <a:r>
              <a:rPr lang="en-US" sz="1400" b="1" dirty="0" err="1"/>
              <a:t>conservation_status</a:t>
            </a:r>
            <a:r>
              <a:rPr lang="en-US" sz="1400" b="1" dirty="0"/>
              <a:t>?</a:t>
            </a:r>
          </a:p>
          <a:p>
            <a:r>
              <a:rPr lang="en-US" sz="1400" i="1" u="sng" dirty="0"/>
              <a:t>Species of Concern</a:t>
            </a:r>
            <a:r>
              <a:rPr lang="en-US" sz="1400" dirty="0"/>
              <a:t>: declining population or appears to be in need of conservation.</a:t>
            </a:r>
          </a:p>
          <a:p>
            <a:r>
              <a:rPr lang="en-US" sz="1400" i="1" u="sng" dirty="0"/>
              <a:t>Threatened</a:t>
            </a:r>
            <a:r>
              <a:rPr lang="en-US" sz="1400" dirty="0"/>
              <a:t>: vulnerable to endangerment in the near future.</a:t>
            </a:r>
          </a:p>
          <a:p>
            <a:r>
              <a:rPr lang="en-US" sz="1400" i="1" u="sng" dirty="0"/>
              <a:t>Endangered</a:t>
            </a:r>
            <a:r>
              <a:rPr lang="en-US" sz="1400" dirty="0"/>
              <a:t>: seriously at risk of extinction.</a:t>
            </a:r>
          </a:p>
          <a:p>
            <a:r>
              <a:rPr lang="en-US" sz="1400" i="1" u="sng" dirty="0"/>
              <a:t>In Recovery</a:t>
            </a:r>
            <a:r>
              <a:rPr lang="en-US" sz="1400" dirty="0"/>
              <a:t>: formerly Endangered, but currently not in danger of extinction throughout all or a significant portion of its inhabitable range.</a:t>
            </a:r>
          </a:p>
          <a:p>
            <a:pPr marL="0" indent="0">
              <a:buNone/>
            </a:pPr>
            <a:r>
              <a:rPr lang="en-US" sz="1400" dirty="0"/>
              <a:t>It would be interesting to know </a:t>
            </a:r>
            <a:r>
              <a:rPr lang="en-US" sz="1400" b="1" dirty="0"/>
              <a:t>how many of each species fall into these conservation statuses</a:t>
            </a:r>
            <a:r>
              <a:rPr lang="en-US" sz="1400" dirty="0"/>
              <a:t>?</a:t>
            </a:r>
          </a:p>
          <a:p>
            <a:pPr marL="0" indent="0">
              <a:buNone/>
            </a:pPr>
            <a:r>
              <a:rPr lang="en-US" sz="1400" dirty="0"/>
              <a:t>Our grouping of the data reveals the following numbers:</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But this data does not seem right.  </a:t>
            </a:r>
          </a:p>
        </p:txBody>
      </p:sp>
      <p:pic>
        <p:nvPicPr>
          <p:cNvPr id="5" name="Picture 4">
            <a:extLst>
              <a:ext uri="{FF2B5EF4-FFF2-40B4-BE49-F238E27FC236}">
                <a16:creationId xmlns:a16="http://schemas.microsoft.com/office/drawing/2014/main" id="{92EC36C0-51F8-3147-8B09-D9D7B0DBC6A7}"/>
              </a:ext>
            </a:extLst>
          </p:cNvPr>
          <p:cNvPicPr>
            <a:picLocks noChangeAspect="1"/>
          </p:cNvPicPr>
          <p:nvPr/>
        </p:nvPicPr>
        <p:blipFill>
          <a:blip r:embed="rId2"/>
          <a:stretch>
            <a:fillRect/>
          </a:stretch>
        </p:blipFill>
        <p:spPr>
          <a:xfrm>
            <a:off x="838200" y="3859619"/>
            <a:ext cx="5435009" cy="1538073"/>
          </a:xfrm>
          <a:prstGeom prst="rect">
            <a:avLst/>
          </a:prstGeom>
        </p:spPr>
      </p:pic>
      <p:pic>
        <p:nvPicPr>
          <p:cNvPr id="7" name="Picture 6">
            <a:extLst>
              <a:ext uri="{FF2B5EF4-FFF2-40B4-BE49-F238E27FC236}">
                <a16:creationId xmlns:a16="http://schemas.microsoft.com/office/drawing/2014/main" id="{BD1B26BD-FA81-4240-AF6B-EBA44C493406}"/>
              </a:ext>
            </a:extLst>
          </p:cNvPr>
          <p:cNvPicPr>
            <a:picLocks noChangeAspect="1"/>
          </p:cNvPicPr>
          <p:nvPr/>
        </p:nvPicPr>
        <p:blipFill>
          <a:blip r:embed="rId3"/>
          <a:stretch>
            <a:fillRect/>
          </a:stretch>
        </p:blipFill>
        <p:spPr>
          <a:xfrm>
            <a:off x="3708991" y="5397692"/>
            <a:ext cx="711655" cy="711655"/>
          </a:xfrm>
          <a:prstGeom prst="rect">
            <a:avLst/>
          </a:prstGeom>
        </p:spPr>
      </p:pic>
    </p:spTree>
    <p:extLst>
      <p:ext uri="{BB962C8B-B14F-4D97-AF65-F5344CB8AC3E}">
        <p14:creationId xmlns:p14="http://schemas.microsoft.com/office/powerpoint/2010/main" val="233819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3782-75F8-6340-AF6C-CD1F9AB59970}"/>
              </a:ext>
            </a:extLst>
          </p:cNvPr>
          <p:cNvSpPr>
            <a:spLocks noGrp="1"/>
          </p:cNvSpPr>
          <p:nvPr>
            <p:ph type="title"/>
          </p:nvPr>
        </p:nvSpPr>
        <p:spPr/>
        <p:txBody>
          <a:bodyPr/>
          <a:lstStyle/>
          <a:p>
            <a:r>
              <a:rPr lang="en-US" b="1" dirty="0"/>
              <a:t>Data analysis on the conservation statuses of species at the National Parks. (Part 1, cont.)</a:t>
            </a:r>
            <a:endParaRPr lang="en-US" dirty="0"/>
          </a:p>
        </p:txBody>
      </p:sp>
      <p:sp>
        <p:nvSpPr>
          <p:cNvPr id="3" name="Content Placeholder 2">
            <a:extLst>
              <a:ext uri="{FF2B5EF4-FFF2-40B4-BE49-F238E27FC236}">
                <a16:creationId xmlns:a16="http://schemas.microsoft.com/office/drawing/2014/main" id="{21059616-CB42-094B-9626-1F0DD443928C}"/>
              </a:ext>
            </a:extLst>
          </p:cNvPr>
          <p:cNvSpPr>
            <a:spLocks noGrp="1"/>
          </p:cNvSpPr>
          <p:nvPr>
            <p:ph idx="1"/>
          </p:nvPr>
        </p:nvSpPr>
        <p:spPr/>
        <p:txBody>
          <a:bodyPr>
            <a:normAutofit/>
          </a:bodyPr>
          <a:lstStyle/>
          <a:p>
            <a:pPr marL="0" indent="0">
              <a:buNone/>
            </a:pPr>
            <a:r>
              <a:rPr lang="en-US" sz="1400" dirty="0"/>
              <a:t>We calculated that the total number of species in the table  was 5541. Our grouping only brought back 180. What happened to the rest of species?</a:t>
            </a:r>
          </a:p>
          <a:p>
            <a:pPr marL="0" indent="0">
              <a:buNone/>
            </a:pPr>
            <a:r>
              <a:rPr lang="en-US" sz="1400" dirty="0"/>
              <a:t>After examining the table again we see that our grouping does not include rows where the conservation status is nan. We will need to fill in the null values to get an accurate representation of the species conservation status. Let’s use ‘No Intervention’ value instead of nan. After </a:t>
            </a:r>
            <a:r>
              <a:rPr lang="en-US" sz="1400" dirty="0" err="1"/>
              <a:t>runnoing</a:t>
            </a:r>
            <a:r>
              <a:rPr lang="en-US" sz="1400" dirty="0"/>
              <a:t> our ‘</a:t>
            </a:r>
            <a:r>
              <a:rPr lang="en-US" sz="1400" dirty="0" err="1"/>
              <a:t>groupby</a:t>
            </a:r>
            <a:r>
              <a:rPr lang="en-US" sz="1400" dirty="0"/>
              <a:t>’ command again we get this:</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Definitely a better result. And it means that only a small number of species are categorized as needing some sort of protection.</a:t>
            </a:r>
          </a:p>
          <a:p>
            <a:pPr marL="0" indent="0">
              <a:buNone/>
            </a:pPr>
            <a:r>
              <a:rPr lang="en-US" sz="1400" dirty="0"/>
              <a:t>Here’s an </a:t>
            </a:r>
            <a:r>
              <a:rPr lang="en-US" sz="1400" u="sng" dirty="0"/>
              <a:t>example</a:t>
            </a:r>
            <a:r>
              <a:rPr lang="en-US" sz="1400" dirty="0"/>
              <a:t> that explains what the table tell us: Under the ‘Endangered’ status, there are total of 15 types of species that fall under one of the categories: ‘</a:t>
            </a:r>
            <a:r>
              <a:rPr lang="en-US" sz="1400" b="1" dirty="0">
                <a:solidFill>
                  <a:srgbClr val="7030A0"/>
                </a:solidFill>
              </a:rPr>
              <a:t>Mammal</a:t>
            </a:r>
            <a:r>
              <a:rPr lang="en-US" sz="1400" b="1" dirty="0"/>
              <a:t>’. '</a:t>
            </a:r>
            <a:r>
              <a:rPr lang="en-US" sz="1400" b="1" dirty="0">
                <a:solidFill>
                  <a:srgbClr val="002060"/>
                </a:solidFill>
              </a:rPr>
              <a:t>Bird</a:t>
            </a:r>
            <a:r>
              <a:rPr lang="en-US" sz="1400" b="1" dirty="0"/>
              <a:t>’, '</a:t>
            </a:r>
            <a:r>
              <a:rPr lang="en-US" sz="1400" b="1" dirty="0">
                <a:solidFill>
                  <a:schemeClr val="accent2">
                    <a:lumMod val="50000"/>
                  </a:schemeClr>
                </a:solidFill>
              </a:rPr>
              <a:t>Reptile</a:t>
            </a:r>
            <a:r>
              <a:rPr lang="en-US" sz="1400" b="1" dirty="0"/>
              <a:t>’, '</a:t>
            </a:r>
            <a:r>
              <a:rPr lang="en-US" sz="1400" b="1" dirty="0">
                <a:solidFill>
                  <a:schemeClr val="accent1">
                    <a:lumMod val="75000"/>
                  </a:schemeClr>
                </a:solidFill>
              </a:rPr>
              <a:t>Amphibian</a:t>
            </a:r>
            <a:r>
              <a:rPr lang="en-US" sz="1400" b="1" dirty="0"/>
              <a:t>’, '</a:t>
            </a:r>
            <a:r>
              <a:rPr lang="en-US" sz="1400" b="1" dirty="0">
                <a:solidFill>
                  <a:srgbClr val="FF0000"/>
                </a:solidFill>
              </a:rPr>
              <a:t>Fish</a:t>
            </a:r>
            <a:r>
              <a:rPr lang="en-US" sz="1400" b="1" dirty="0"/>
              <a:t>’, </a:t>
            </a:r>
            <a:r>
              <a:rPr lang="en-US" sz="1400" b="1" dirty="0">
                <a:solidFill>
                  <a:schemeClr val="accent6">
                    <a:lumMod val="75000"/>
                  </a:schemeClr>
                </a:solidFill>
              </a:rPr>
              <a:t>'Vascular Plant</a:t>
            </a:r>
            <a:r>
              <a:rPr lang="en-US" sz="1400" b="1" dirty="0"/>
              <a:t>’, </a:t>
            </a:r>
            <a:r>
              <a:rPr lang="en-US" sz="1400" b="1" dirty="0">
                <a:solidFill>
                  <a:schemeClr val="accent5"/>
                </a:solidFill>
              </a:rPr>
              <a:t>'Nonvascular Plant</a:t>
            </a:r>
            <a:r>
              <a:rPr lang="en-US" sz="1400" b="1" dirty="0"/>
              <a:t>’.</a:t>
            </a:r>
            <a:r>
              <a:rPr lang="en-US" sz="1400" dirty="0"/>
              <a:t>. </a:t>
            </a:r>
          </a:p>
          <a:p>
            <a:pPr marL="0" indent="0">
              <a:buNone/>
            </a:pPr>
            <a:r>
              <a:rPr lang="en-US" sz="1400" dirty="0"/>
              <a:t>To help to see it better, let’s take a look at the bar chart that gives us a visual representation of the the above table.</a:t>
            </a:r>
          </a:p>
          <a:p>
            <a:pPr marL="0" indent="0">
              <a:buNone/>
            </a:pPr>
            <a:endParaRPr lang="en-US" sz="1400" dirty="0"/>
          </a:p>
        </p:txBody>
      </p:sp>
      <p:pic>
        <p:nvPicPr>
          <p:cNvPr id="5" name="Picture 4">
            <a:extLst>
              <a:ext uri="{FF2B5EF4-FFF2-40B4-BE49-F238E27FC236}">
                <a16:creationId xmlns:a16="http://schemas.microsoft.com/office/drawing/2014/main" id="{10240E11-1DC2-6249-9E54-A557FEA90913}"/>
              </a:ext>
            </a:extLst>
          </p:cNvPr>
          <p:cNvPicPr>
            <a:picLocks noChangeAspect="1"/>
          </p:cNvPicPr>
          <p:nvPr/>
        </p:nvPicPr>
        <p:blipFill>
          <a:blip r:embed="rId2"/>
          <a:stretch>
            <a:fillRect/>
          </a:stretch>
        </p:blipFill>
        <p:spPr>
          <a:xfrm>
            <a:off x="838200" y="3009014"/>
            <a:ext cx="5679558" cy="1552353"/>
          </a:xfrm>
          <a:prstGeom prst="rect">
            <a:avLst/>
          </a:prstGeom>
        </p:spPr>
      </p:pic>
    </p:spTree>
    <p:extLst>
      <p:ext uri="{BB962C8B-B14F-4D97-AF65-F5344CB8AC3E}">
        <p14:creationId xmlns:p14="http://schemas.microsoft.com/office/powerpoint/2010/main" val="68394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5F1D-9EA1-8B4B-9B19-7B9DD7579234}"/>
              </a:ext>
            </a:extLst>
          </p:cNvPr>
          <p:cNvSpPr>
            <a:spLocks noGrp="1"/>
          </p:cNvSpPr>
          <p:nvPr>
            <p:ph type="title"/>
          </p:nvPr>
        </p:nvSpPr>
        <p:spPr/>
        <p:txBody>
          <a:bodyPr/>
          <a:lstStyle/>
          <a:p>
            <a:r>
              <a:rPr lang="en-US" b="1" dirty="0"/>
              <a:t>Data analysis on the conservation statuses of species at the National Parks. (Part 1, cont.)</a:t>
            </a:r>
            <a:endParaRPr lang="en-US" dirty="0"/>
          </a:p>
        </p:txBody>
      </p:sp>
      <p:pic>
        <p:nvPicPr>
          <p:cNvPr id="5" name="Content Placeholder 4">
            <a:extLst>
              <a:ext uri="{FF2B5EF4-FFF2-40B4-BE49-F238E27FC236}">
                <a16:creationId xmlns:a16="http://schemas.microsoft.com/office/drawing/2014/main" id="{8455E555-222F-544C-AA21-6D4896284368}"/>
              </a:ext>
            </a:extLst>
          </p:cNvPr>
          <p:cNvPicPr>
            <a:picLocks noGrp="1" noChangeAspect="1"/>
          </p:cNvPicPr>
          <p:nvPr>
            <p:ph idx="1"/>
          </p:nvPr>
        </p:nvPicPr>
        <p:blipFill>
          <a:blip r:embed="rId2"/>
          <a:stretch>
            <a:fillRect/>
          </a:stretch>
        </p:blipFill>
        <p:spPr>
          <a:xfrm>
            <a:off x="1356150" y="1825625"/>
            <a:ext cx="8255683" cy="3789494"/>
          </a:xfrm>
        </p:spPr>
      </p:pic>
    </p:spTree>
    <p:extLst>
      <p:ext uri="{BB962C8B-B14F-4D97-AF65-F5344CB8AC3E}">
        <p14:creationId xmlns:p14="http://schemas.microsoft.com/office/powerpoint/2010/main" val="29341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1D84-794A-2247-9419-3BB615A1E8F0}"/>
              </a:ext>
            </a:extLst>
          </p:cNvPr>
          <p:cNvSpPr>
            <a:spLocks noGrp="1"/>
          </p:cNvSpPr>
          <p:nvPr>
            <p:ph type="title"/>
          </p:nvPr>
        </p:nvSpPr>
        <p:spPr/>
        <p:txBody>
          <a:bodyPr/>
          <a:lstStyle/>
          <a:p>
            <a:r>
              <a:rPr lang="en-US" b="1" dirty="0"/>
              <a:t>Data analysis on the conservation statuses of species at the National Parks. (Part 1, cont.)</a:t>
            </a:r>
            <a:endParaRPr lang="en-US" dirty="0"/>
          </a:p>
        </p:txBody>
      </p:sp>
      <p:sp>
        <p:nvSpPr>
          <p:cNvPr id="3" name="Content Placeholder 2">
            <a:extLst>
              <a:ext uri="{FF2B5EF4-FFF2-40B4-BE49-F238E27FC236}">
                <a16:creationId xmlns:a16="http://schemas.microsoft.com/office/drawing/2014/main" id="{74C31B57-A706-784B-979A-8F7BC1EA4E5E}"/>
              </a:ext>
            </a:extLst>
          </p:cNvPr>
          <p:cNvSpPr>
            <a:spLocks noGrp="1"/>
          </p:cNvSpPr>
          <p:nvPr>
            <p:ph idx="1"/>
          </p:nvPr>
        </p:nvSpPr>
        <p:spPr/>
        <p:txBody>
          <a:bodyPr>
            <a:normAutofit/>
          </a:bodyPr>
          <a:lstStyle/>
          <a:p>
            <a:pPr marL="0" indent="0">
              <a:buNone/>
            </a:pPr>
            <a:r>
              <a:rPr lang="en-US" sz="2000" dirty="0"/>
              <a:t>Although the data gave us an idea at the number of species that fall under each conservation status, it does not tell us much about individual species. We still can’t tell </a:t>
            </a:r>
            <a:r>
              <a:rPr lang="en-US" sz="2000" b="1" dirty="0"/>
              <a:t>if certain types of species are more protected then others and/or more likely to be endangered?</a:t>
            </a:r>
          </a:p>
          <a:p>
            <a:pPr marL="0" indent="0">
              <a:buNone/>
            </a:pPr>
            <a:r>
              <a:rPr lang="en-US" sz="2000" dirty="0"/>
              <a:t>To help us answer this, let’s group and rearrange by the species category and protection statuses.</a:t>
            </a:r>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C2BDC44B-DC14-4444-A2DF-2999E50D36C6}"/>
              </a:ext>
            </a:extLst>
          </p:cNvPr>
          <p:cNvPicPr>
            <a:picLocks noChangeAspect="1"/>
          </p:cNvPicPr>
          <p:nvPr/>
        </p:nvPicPr>
        <p:blipFill>
          <a:blip r:embed="rId2"/>
          <a:stretch>
            <a:fillRect/>
          </a:stretch>
        </p:blipFill>
        <p:spPr>
          <a:xfrm>
            <a:off x="956930" y="3166775"/>
            <a:ext cx="6853570" cy="2355361"/>
          </a:xfrm>
          <a:prstGeom prst="rect">
            <a:avLst/>
          </a:prstGeom>
        </p:spPr>
      </p:pic>
    </p:spTree>
    <p:extLst>
      <p:ext uri="{BB962C8B-B14F-4D97-AF65-F5344CB8AC3E}">
        <p14:creationId xmlns:p14="http://schemas.microsoft.com/office/powerpoint/2010/main" val="195305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7EF8-03F6-9D42-BB61-1DD4D5BF8151}"/>
              </a:ext>
            </a:extLst>
          </p:cNvPr>
          <p:cNvSpPr>
            <a:spLocks noGrp="1"/>
          </p:cNvSpPr>
          <p:nvPr>
            <p:ph type="title"/>
          </p:nvPr>
        </p:nvSpPr>
        <p:spPr/>
        <p:txBody>
          <a:bodyPr/>
          <a:lstStyle/>
          <a:p>
            <a:r>
              <a:rPr lang="en-US" b="1" dirty="0"/>
              <a:t>Data analysis on the conservation statuses of species at the National Parks. (Part 1, cont.)</a:t>
            </a:r>
            <a:endParaRPr lang="en-US" dirty="0"/>
          </a:p>
        </p:txBody>
      </p:sp>
      <p:sp>
        <p:nvSpPr>
          <p:cNvPr id="3" name="Content Placeholder 2">
            <a:extLst>
              <a:ext uri="{FF2B5EF4-FFF2-40B4-BE49-F238E27FC236}">
                <a16:creationId xmlns:a16="http://schemas.microsoft.com/office/drawing/2014/main" id="{3A57C1ED-474F-694C-ADD8-647B5E849581}"/>
              </a:ext>
            </a:extLst>
          </p:cNvPr>
          <p:cNvSpPr>
            <a:spLocks noGrp="1"/>
          </p:cNvSpPr>
          <p:nvPr>
            <p:ph idx="1"/>
          </p:nvPr>
        </p:nvSpPr>
        <p:spPr/>
        <p:txBody>
          <a:bodyPr>
            <a:normAutofit fontScale="92500" lnSpcReduction="10000"/>
          </a:bodyPr>
          <a:lstStyle/>
          <a:p>
            <a:pPr marL="0" indent="0">
              <a:buNone/>
            </a:pPr>
            <a:r>
              <a:rPr lang="en-US" sz="2000" dirty="0"/>
              <a:t>The table shows us the number of ‘protected’ and ‘non-protected’ per category for each species and gives us a percentage for each. Let’s use ’Mammal’ as an example. Out of 176 (146+30) species of category ‘mammal’, only 30 of those species (about 17%) is under some kind of ‘protected’ status.</a:t>
            </a:r>
          </a:p>
          <a:p>
            <a:pPr marL="0" indent="0">
              <a:buNone/>
            </a:pPr>
            <a:r>
              <a:rPr lang="en-US" sz="2000" dirty="0"/>
              <a:t>To answer the question whether certain category of species is more likely to be endangered then others, and because we are dealing with the categorical data, the </a:t>
            </a:r>
            <a:r>
              <a:rPr lang="en-US" sz="2000" i="1" u="sng" dirty="0"/>
              <a:t>chi-squared test</a:t>
            </a:r>
            <a:r>
              <a:rPr lang="en-US" sz="2000" i="1" dirty="0"/>
              <a:t> </a:t>
            </a:r>
            <a:r>
              <a:rPr lang="en-US" sz="2000" dirty="0"/>
              <a:t>is the best fit to run our test analysis.</a:t>
            </a:r>
          </a:p>
          <a:p>
            <a:pPr marL="0" indent="0">
              <a:buNone/>
            </a:pPr>
            <a:r>
              <a:rPr lang="en-US" sz="2000" dirty="0"/>
              <a:t>Let’s us first compare two categories whose ‘</a:t>
            </a:r>
            <a:r>
              <a:rPr lang="en-US" sz="2000" dirty="0" err="1"/>
              <a:t>percentage_protected</a:t>
            </a:r>
            <a:r>
              <a:rPr lang="en-US" sz="2000" dirty="0"/>
              <a:t>’ values are very close. From the table, we see that Mammal and Birds have ~17% and ~15% respectively. Our </a:t>
            </a:r>
            <a:r>
              <a:rPr lang="en-US" sz="2000" b="1" dirty="0"/>
              <a:t>null hypothesis</a:t>
            </a:r>
            <a:r>
              <a:rPr lang="en-US" sz="2000" dirty="0"/>
              <a:t> here is that this difference was a result of chance.</a:t>
            </a:r>
          </a:p>
          <a:p>
            <a:pPr marL="0" indent="0">
              <a:buNone/>
            </a:pPr>
            <a:r>
              <a:rPr lang="en-US" sz="2000" dirty="0"/>
              <a:t>When we ran our </a:t>
            </a:r>
            <a:r>
              <a:rPr lang="en-US" sz="2000" i="1" dirty="0"/>
              <a:t>chi-squared test</a:t>
            </a:r>
            <a:r>
              <a:rPr lang="en-US" sz="2000" dirty="0"/>
              <a:t>, we found a p-value of ~0.688. This value is greater than 0.05, and therefore we can’t reject the null hypothesis and, therefore we can conclude that the difference between the percentages of protected birds and mammals is not significant and is a result of chance.</a:t>
            </a:r>
          </a:p>
          <a:p>
            <a:pPr marL="0" indent="0">
              <a:buNone/>
            </a:pPr>
            <a:r>
              <a:rPr lang="en-US" sz="2000" dirty="0"/>
              <a:t>But, when we compared the percentages of protected Reptiles and Mammals and ran the same chi-squared test, we calculated a p-value of ~0.038, which is less than 0.05 and </a:t>
            </a:r>
            <a:r>
              <a:rPr lang="en-US" sz="2000" b="1" dirty="0"/>
              <a:t>is</a:t>
            </a:r>
            <a:r>
              <a:rPr lang="en-US" sz="2000" dirty="0"/>
              <a:t> significant.</a:t>
            </a:r>
          </a:p>
          <a:p>
            <a:pPr marL="0" indent="0">
              <a:buNone/>
            </a:pPr>
            <a:r>
              <a:rPr lang="en-US" sz="2000" dirty="0"/>
              <a:t>We can conclude that </a:t>
            </a:r>
            <a:r>
              <a:rPr lang="en-US" sz="2000" b="1" dirty="0"/>
              <a:t>certain types of species </a:t>
            </a:r>
            <a:r>
              <a:rPr lang="en-US" sz="2000" b="1" i="1" dirty="0"/>
              <a:t>are</a:t>
            </a:r>
            <a:r>
              <a:rPr lang="en-US" sz="2000" b="1" dirty="0"/>
              <a:t> more likely to be endangered than others.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78524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8123-BF76-0C45-81B6-145D9788A107}"/>
              </a:ext>
            </a:extLst>
          </p:cNvPr>
          <p:cNvSpPr>
            <a:spLocks noGrp="1"/>
          </p:cNvSpPr>
          <p:nvPr>
            <p:ph type="title"/>
          </p:nvPr>
        </p:nvSpPr>
        <p:spPr/>
        <p:txBody>
          <a:bodyPr>
            <a:normAutofit/>
          </a:bodyPr>
          <a:lstStyle/>
          <a:p>
            <a:r>
              <a:rPr lang="en-US" b="1" dirty="0"/>
              <a:t>Data analysis for the foot and mouth disease study. In search of sheep… (Part 2)</a:t>
            </a:r>
          </a:p>
        </p:txBody>
      </p:sp>
      <p:sp>
        <p:nvSpPr>
          <p:cNvPr id="3" name="Content Placeholder 2">
            <a:extLst>
              <a:ext uri="{FF2B5EF4-FFF2-40B4-BE49-F238E27FC236}">
                <a16:creationId xmlns:a16="http://schemas.microsoft.com/office/drawing/2014/main" id="{FA8BE12C-1B2B-1C4A-800E-35472122114F}"/>
              </a:ext>
            </a:extLst>
          </p:cNvPr>
          <p:cNvSpPr>
            <a:spLocks noGrp="1"/>
          </p:cNvSpPr>
          <p:nvPr>
            <p:ph idx="1"/>
          </p:nvPr>
        </p:nvSpPr>
        <p:spPr/>
        <p:txBody>
          <a:bodyPr>
            <a:normAutofit fontScale="92500" lnSpcReduction="10000"/>
          </a:bodyPr>
          <a:lstStyle/>
          <a:p>
            <a:pPr marL="0" indent="0">
              <a:buNone/>
            </a:pPr>
            <a:r>
              <a:rPr lang="en-US" sz="2000" dirty="0"/>
              <a:t>“A team of ruminant-enthused scientists has been tracking the movements of various species of sheep across different national parks and have asked for your assistance in analyzing the observation and species </a:t>
            </a:r>
            <a:r>
              <a:rPr lang="en-US" sz="2000" dirty="0" err="1"/>
              <a:t>DataFrames</a:t>
            </a:r>
            <a:r>
              <a:rPr lang="en-US" sz="2000" dirty="0"/>
              <a:t> to help track sheep locations.”</a:t>
            </a:r>
          </a:p>
          <a:p>
            <a:pPr marL="0" indent="0">
              <a:buNone/>
            </a:pPr>
            <a:r>
              <a:rPr lang="en-US" sz="2000" dirty="0"/>
              <a:t>After data manipulation, we get the following table representing the total number of sheep observed in each park over the past 7 days.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a:r>
            <a:r>
              <a:rPr lang="en-US" sz="2000" b="1" i="1" dirty="0"/>
              <a:t>bar chart </a:t>
            </a:r>
            <a:r>
              <a:rPr lang="en-US" sz="2000" dirty="0"/>
              <a:t>is probably the best fit, if we want the figure to easily show the number of sightings at each of the four National Parks under the observation.</a:t>
            </a:r>
          </a:p>
        </p:txBody>
      </p:sp>
      <p:pic>
        <p:nvPicPr>
          <p:cNvPr id="5" name="Picture 4">
            <a:extLst>
              <a:ext uri="{FF2B5EF4-FFF2-40B4-BE49-F238E27FC236}">
                <a16:creationId xmlns:a16="http://schemas.microsoft.com/office/drawing/2014/main" id="{6FB41BA8-F93D-5843-86C5-EC3192ABFCBF}"/>
              </a:ext>
            </a:extLst>
          </p:cNvPr>
          <p:cNvPicPr>
            <a:picLocks noChangeAspect="1"/>
          </p:cNvPicPr>
          <p:nvPr/>
        </p:nvPicPr>
        <p:blipFill>
          <a:blip r:embed="rId2"/>
          <a:stretch>
            <a:fillRect/>
          </a:stretch>
        </p:blipFill>
        <p:spPr>
          <a:xfrm>
            <a:off x="838200" y="3192039"/>
            <a:ext cx="5551967" cy="2022550"/>
          </a:xfrm>
          <a:prstGeom prst="rect">
            <a:avLst/>
          </a:prstGeom>
        </p:spPr>
      </p:pic>
    </p:spTree>
    <p:extLst>
      <p:ext uri="{BB962C8B-B14F-4D97-AF65-F5344CB8AC3E}">
        <p14:creationId xmlns:p14="http://schemas.microsoft.com/office/powerpoint/2010/main" val="121442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C048-1EB3-864B-98A4-50D9260801B3}"/>
              </a:ext>
            </a:extLst>
          </p:cNvPr>
          <p:cNvSpPr>
            <a:spLocks noGrp="1"/>
          </p:cNvSpPr>
          <p:nvPr>
            <p:ph type="title"/>
          </p:nvPr>
        </p:nvSpPr>
        <p:spPr/>
        <p:txBody>
          <a:bodyPr/>
          <a:lstStyle/>
          <a:p>
            <a:r>
              <a:rPr lang="en-US" b="1" dirty="0"/>
              <a:t>Data analysis for the foot and mouth disease study. In search of sheep… (Part 2, cont.)</a:t>
            </a:r>
            <a:endParaRPr lang="en-US" dirty="0"/>
          </a:p>
        </p:txBody>
      </p:sp>
      <p:pic>
        <p:nvPicPr>
          <p:cNvPr id="5" name="Content Placeholder 4">
            <a:extLst>
              <a:ext uri="{FF2B5EF4-FFF2-40B4-BE49-F238E27FC236}">
                <a16:creationId xmlns:a16="http://schemas.microsoft.com/office/drawing/2014/main" id="{A4F43442-6F82-814A-A7B1-E919D512E2F2}"/>
              </a:ext>
            </a:extLst>
          </p:cNvPr>
          <p:cNvPicPr>
            <a:picLocks noGrp="1" noChangeAspect="1"/>
          </p:cNvPicPr>
          <p:nvPr>
            <p:ph idx="1"/>
          </p:nvPr>
        </p:nvPicPr>
        <p:blipFill>
          <a:blip r:embed="rId2"/>
          <a:stretch>
            <a:fillRect/>
          </a:stretch>
        </p:blipFill>
        <p:spPr>
          <a:xfrm>
            <a:off x="710609" y="1999032"/>
            <a:ext cx="10515600" cy="3086221"/>
          </a:xfrm>
        </p:spPr>
      </p:pic>
    </p:spTree>
    <p:extLst>
      <p:ext uri="{BB962C8B-B14F-4D97-AF65-F5344CB8AC3E}">
        <p14:creationId xmlns:p14="http://schemas.microsoft.com/office/powerpoint/2010/main" val="408210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1441</Words>
  <Application>Microsoft Macintosh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Option 2: Biodiversity for the National Parks </vt:lpstr>
      <vt:lpstr>Data analysis on the conservation statuses of species at the National Parks. (Part 1)</vt:lpstr>
      <vt:lpstr> Data analysis on the conservation statuses of species at the National Parks. (Part 1, cont.) </vt:lpstr>
      <vt:lpstr>Data analysis on the conservation statuses of species at the National Parks. (Part 1, cont.)</vt:lpstr>
      <vt:lpstr>Data analysis on the conservation statuses of species at the National Parks. (Part 1, cont.)</vt:lpstr>
      <vt:lpstr>Data analysis on the conservation statuses of species at the National Parks. (Part 1, cont.)</vt:lpstr>
      <vt:lpstr>Data analysis on the conservation statuses of species at the National Parks. (Part 1, cont.)</vt:lpstr>
      <vt:lpstr>Data analysis for the foot and mouth disease study. In search of sheep… (Part 2)</vt:lpstr>
      <vt:lpstr>Data analysis for the foot and mouth disease study. In search of sheep… (Part 2, cont.)</vt:lpstr>
      <vt:lpstr> Data analysis for the foot and mouth disease study. Foot and Mouth Reduction Effort - Sample Size Determination. (Part 2, cont.) </vt:lpstr>
      <vt:lpstr>Data analysis for the foot and mouth disease study. Foot and Mouth Reduction Effort - Sample Size Determination. (Part 2, cont.)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Option 2: Biodiversity for the National Parks </dc:title>
  <dc:creator>Microsoft Office User</dc:creator>
  <cp:lastModifiedBy>Microsoft Office User</cp:lastModifiedBy>
  <cp:revision>30</cp:revision>
  <dcterms:created xsi:type="dcterms:W3CDTF">2019-04-25T19:33:35Z</dcterms:created>
  <dcterms:modified xsi:type="dcterms:W3CDTF">2019-04-27T02:47:29Z</dcterms:modified>
</cp:coreProperties>
</file>