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64" r:id="rId4"/>
    <p:sldId id="257" r:id="rId5"/>
    <p:sldId id="258" r:id="rId6"/>
    <p:sldId id="261" r:id="rId7"/>
    <p:sldId id="265" r:id="rId8"/>
    <p:sldId id="268" r:id="rId9"/>
    <p:sldId id="266" r:id="rId10"/>
    <p:sldId id="269" r:id="rId11"/>
    <p:sldId id="267" r:id="rId12"/>
    <p:sldId id="270" r:id="rId13"/>
    <p:sldId id="271" r:id="rId14"/>
    <p:sldId id="274" r:id="rId15"/>
    <p:sldId id="276" r:id="rId16"/>
    <p:sldId id="277" r:id="rId17"/>
    <p:sldId id="273" r:id="rId18"/>
    <p:sldId id="259" r:id="rId19"/>
    <p:sldId id="26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0" autoAdjust="0"/>
    <p:restoredTop sz="94660"/>
  </p:normalViewPr>
  <p:slideViewPr>
    <p:cSldViewPr snapToGrid="0">
      <p:cViewPr>
        <p:scale>
          <a:sx n="116" d="100"/>
          <a:sy n="116" d="100"/>
        </p:scale>
        <p:origin x="5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hanyatamehta/Desktop/PEAK%20HOUR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hanyatamehta/Desktop/PEAK%20HOUR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hanyatamehta/Desktop/PEAK%20HOUR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hanyatamehta/Desktop/PEAK%20HOUR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RAJIV GANDHI TO NIRANJANPUR</a:t>
            </a:r>
          </a:p>
        </c:rich>
      </c:tx>
      <c:layout>
        <c:manualLayout>
          <c:xMode val="edge"/>
          <c:yMode val="edge"/>
          <c:x val="0.21628651160933141"/>
          <c:y val="2.14761105749129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338117000739992E-2"/>
          <c:y val="0.15368862768076183"/>
          <c:w val="0.8928384770142419"/>
          <c:h val="0.74004901457204841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465-6347-97D7-335B114F04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'PEAK HOURS'!$AA$4:$AA$24</c:f>
              <c:numCache>
                <c:formatCode>0</c:formatCode>
                <c:ptCount val="21"/>
                <c:pt idx="0">
                  <c:v>702</c:v>
                </c:pt>
                <c:pt idx="1">
                  <c:v>1052.5919313795234</c:v>
                </c:pt>
                <c:pt idx="2">
                  <c:v>1311.9261734572447</c:v>
                </c:pt>
                <c:pt idx="3">
                  <c:v>2401.0130001557877</c:v>
                </c:pt>
                <c:pt idx="4">
                  <c:v>2554.46438612663</c:v>
                </c:pt>
                <c:pt idx="5">
                  <c:v>4115.3715624696079</c:v>
                </c:pt>
                <c:pt idx="6">
                  <c:v>4582.0546198664897</c:v>
                </c:pt>
                <c:pt idx="7">
                  <c:v>4835.1106943429713</c:v>
                </c:pt>
                <c:pt idx="8">
                  <c:v>4807.6957671065211</c:v>
                </c:pt>
                <c:pt idx="9">
                  <c:v>4755.9244937478716</c:v>
                </c:pt>
                <c:pt idx="10">
                  <c:v>4336.2604769624386</c:v>
                </c:pt>
                <c:pt idx="11">
                  <c:v>3608.0700454859011</c:v>
                </c:pt>
                <c:pt idx="12">
                  <c:v>3377.7930765328815</c:v>
                </c:pt>
                <c:pt idx="13">
                  <c:v>2435.9525079159166</c:v>
                </c:pt>
                <c:pt idx="14">
                  <c:v>2365.1466981143581</c:v>
                </c:pt>
                <c:pt idx="15">
                  <c:v>1715.1774776969055</c:v>
                </c:pt>
                <c:pt idx="16">
                  <c:v>1052.8637383553978</c:v>
                </c:pt>
                <c:pt idx="17">
                  <c:v>908.05406087494714</c:v>
                </c:pt>
                <c:pt idx="18">
                  <c:v>706.76948427257344</c:v>
                </c:pt>
                <c:pt idx="19">
                  <c:v>395.15757036728314</c:v>
                </c:pt>
                <c:pt idx="20">
                  <c:v>2.8421709430404007E-13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65-6347-97D7-335B114F04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1520783"/>
        <c:axId val="21588191"/>
      </c:barChart>
      <c:catAx>
        <c:axId val="215207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88191"/>
        <c:crosses val="autoZero"/>
        <c:auto val="1"/>
        <c:lblAlgn val="ctr"/>
        <c:lblOffset val="100"/>
        <c:noMultiLvlLbl val="0"/>
      </c:catAx>
      <c:valAx>
        <c:axId val="2158819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0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NIRANJANPUR TO RAJIV GANDHI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'PEAK HOURS'!$AC$4:$AC$24</c:f>
              <c:numCache>
                <c:formatCode>0</c:formatCode>
                <c:ptCount val="21"/>
                <c:pt idx="0">
                  <c:v>8.5265128291212022E-13</c:v>
                </c:pt>
                <c:pt idx="1">
                  <c:v>358.83532230102333</c:v>
                </c:pt>
                <c:pt idx="2">
                  <c:v>538.3334461486138</c:v>
                </c:pt>
                <c:pt idx="3">
                  <c:v>673.50330437189359</c:v>
                </c:pt>
                <c:pt idx="4">
                  <c:v>2422.7104059719304</c:v>
                </c:pt>
                <c:pt idx="5">
                  <c:v>2788.0404912937834</c:v>
                </c:pt>
                <c:pt idx="6">
                  <c:v>3432.3580130230866</c:v>
                </c:pt>
                <c:pt idx="7">
                  <c:v>3585.2517729000156</c:v>
                </c:pt>
                <c:pt idx="8">
                  <c:v>4288.1879348001439</c:v>
                </c:pt>
                <c:pt idx="9">
                  <c:v>4457.0968577810518</c:v>
                </c:pt>
                <c:pt idx="10">
                  <c:v>4656.5271127294018</c:v>
                </c:pt>
                <c:pt idx="11">
                  <c:v>5301.2943185099884</c:v>
                </c:pt>
                <c:pt idx="12">
                  <c:v>5343.3521910245836</c:v>
                </c:pt>
                <c:pt idx="13">
                  <c:v>5342.9849974227982</c:v>
                </c:pt>
                <c:pt idx="14">
                  <c:v>5192.1682186449689</c:v>
                </c:pt>
                <c:pt idx="15">
                  <c:v>4904.3395664227328</c:v>
                </c:pt>
                <c:pt idx="16">
                  <c:v>3514.4596910620066</c:v>
                </c:pt>
                <c:pt idx="17">
                  <c:v>1917.9650489235589</c:v>
                </c:pt>
                <c:pt idx="18">
                  <c:v>1623.431020378634</c:v>
                </c:pt>
                <c:pt idx="19">
                  <c:v>1231.3242214435036</c:v>
                </c:pt>
                <c:pt idx="20">
                  <c:v>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2-C543-BF6C-153A304C1A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8105359"/>
        <c:axId val="18729951"/>
      </c:barChart>
      <c:catAx>
        <c:axId val="181053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9951"/>
        <c:crosses val="autoZero"/>
        <c:auto val="1"/>
        <c:lblAlgn val="ctr"/>
        <c:lblOffset val="100"/>
        <c:noMultiLvlLbl val="0"/>
      </c:catAx>
      <c:valAx>
        <c:axId val="187299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5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RAJIV</a:t>
            </a:r>
            <a:r>
              <a:rPr lang="en-US" baseline="0"/>
              <a:t> GANDHI TO NIRANJANPUR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'OD Dem 1130–1430 Non-Peak'!$AA$4:$AA$24</c:f>
              <c:numCache>
                <c:formatCode>0</c:formatCode>
                <c:ptCount val="21"/>
                <c:pt idx="0">
                  <c:v>119</c:v>
                </c:pt>
                <c:pt idx="1">
                  <c:v>185.37744982091036</c:v>
                </c:pt>
                <c:pt idx="2">
                  <c:v>235.35554239846712</c:v>
                </c:pt>
                <c:pt idx="3">
                  <c:v>615.02243367155086</c:v>
                </c:pt>
                <c:pt idx="4">
                  <c:v>668.79843795487943</c:v>
                </c:pt>
                <c:pt idx="5">
                  <c:v>934.78935178778238</c:v>
                </c:pt>
                <c:pt idx="6">
                  <c:v>1000.5621543907023</c:v>
                </c:pt>
                <c:pt idx="7">
                  <c:v>1099.1871364454066</c:v>
                </c:pt>
                <c:pt idx="8">
                  <c:v>1126.4766016771414</c:v>
                </c:pt>
                <c:pt idx="9">
                  <c:v>1141.4940308319724</c:v>
                </c:pt>
                <c:pt idx="10">
                  <c:v>1239.2039004612841</c:v>
                </c:pt>
                <c:pt idx="11">
                  <c:v>1113.3450035776759</c:v>
                </c:pt>
                <c:pt idx="12">
                  <c:v>1083.8163862166527</c:v>
                </c:pt>
                <c:pt idx="13">
                  <c:v>932.17400261287742</c:v>
                </c:pt>
                <c:pt idx="14">
                  <c:v>887.54523102534392</c:v>
                </c:pt>
                <c:pt idx="15">
                  <c:v>603.49473236369522</c:v>
                </c:pt>
                <c:pt idx="16">
                  <c:v>381.06882515969988</c:v>
                </c:pt>
                <c:pt idx="17">
                  <c:v>322.50361560028131</c:v>
                </c:pt>
                <c:pt idx="18">
                  <c:v>238.02248258560948</c:v>
                </c:pt>
                <c:pt idx="19">
                  <c:v>122.44587542114708</c:v>
                </c:pt>
                <c:pt idx="20">
                  <c:v>4.6895820560166612E-13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8-144D-978E-BEF6E9CE98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2247311"/>
        <c:axId val="32335631"/>
      </c:barChart>
      <c:catAx>
        <c:axId val="3224731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35631"/>
        <c:crosses val="autoZero"/>
        <c:auto val="1"/>
        <c:lblAlgn val="ctr"/>
        <c:lblOffset val="100"/>
        <c:noMultiLvlLbl val="0"/>
      </c:catAx>
      <c:valAx>
        <c:axId val="3233563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4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NIRAJNJANPUR</a:t>
            </a:r>
            <a:r>
              <a:rPr lang="en-US" baseline="0"/>
              <a:t> TO RAJIV GANDHI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4273193311518454"/>
          <c:y val="3.55827872169337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'OD Dem 1130–1430 Non-Peak'!$AC$4:$AC$24</c:f>
              <c:numCache>
                <c:formatCode>0</c:formatCode>
                <c:ptCount val="21"/>
                <c:pt idx="0">
                  <c:v>0</c:v>
                </c:pt>
                <c:pt idx="1">
                  <c:v>135.94017178213366</c:v>
                </c:pt>
                <c:pt idx="2">
                  <c:v>195.53337809365746</c:v>
                </c:pt>
                <c:pt idx="3">
                  <c:v>239.55988755826053</c:v>
                </c:pt>
                <c:pt idx="4">
                  <c:v>695.44830718437356</c:v>
                </c:pt>
                <c:pt idx="5">
                  <c:v>747.97297710117891</c:v>
                </c:pt>
                <c:pt idx="6">
                  <c:v>1031.5469319527519</c:v>
                </c:pt>
                <c:pt idx="7">
                  <c:v>1113.0651299120984</c:v>
                </c:pt>
                <c:pt idx="8">
                  <c:v>1254.4186966113784</c:v>
                </c:pt>
                <c:pt idx="9">
                  <c:v>1278.4597383492944</c:v>
                </c:pt>
                <c:pt idx="10">
                  <c:v>1319.3231808720914</c:v>
                </c:pt>
                <c:pt idx="11">
                  <c:v>1296.0812475198195</c:v>
                </c:pt>
                <c:pt idx="12">
                  <c:v>1197.2340250511395</c:v>
                </c:pt>
                <c:pt idx="13">
                  <c:v>1161.8823965102765</c:v>
                </c:pt>
                <c:pt idx="14">
                  <c:v>1019.8548466561425</c:v>
                </c:pt>
                <c:pt idx="15">
                  <c:v>973.2577208189241</c:v>
                </c:pt>
                <c:pt idx="16">
                  <c:v>672.6132362500681</c:v>
                </c:pt>
                <c:pt idx="17">
                  <c:v>402.84262764128852</c:v>
                </c:pt>
                <c:pt idx="18">
                  <c:v>339.64973108674337</c:v>
                </c:pt>
                <c:pt idx="19">
                  <c:v>258.5242987519278</c:v>
                </c:pt>
                <c:pt idx="20">
                  <c:v>138.23634917875063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2-1E45-808E-B38E52077C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5895695"/>
        <c:axId val="2128489856"/>
      </c:barChart>
      <c:catAx>
        <c:axId val="2589569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489856"/>
        <c:crosses val="autoZero"/>
        <c:auto val="1"/>
        <c:lblAlgn val="ctr"/>
        <c:lblOffset val="100"/>
        <c:noMultiLvlLbl val="0"/>
      </c:catAx>
      <c:valAx>
        <c:axId val="21284898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95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55C98-D7B4-493B-A82A-493CE2167E1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6DD2F3-5E28-4711-9873-8B92D5A92EAC}">
      <dgm:prSet/>
      <dgm:spPr/>
      <dgm:t>
        <a:bodyPr/>
        <a:lstStyle/>
        <a:p>
          <a:r>
            <a:rPr lang="en-US"/>
            <a:t>Bus </a:t>
          </a:r>
        </a:p>
      </dgm:t>
    </dgm:pt>
    <dgm:pt modelId="{CBE05FF4-E399-4EC5-AB5D-9E3402BC2D3E}" type="parTrans" cxnId="{0DA11DC9-FD4D-40E7-913C-C58FD9117D65}">
      <dgm:prSet/>
      <dgm:spPr/>
      <dgm:t>
        <a:bodyPr/>
        <a:lstStyle/>
        <a:p>
          <a:endParaRPr lang="en-US"/>
        </a:p>
      </dgm:t>
    </dgm:pt>
    <dgm:pt modelId="{8DB401DD-958D-4389-A8C8-5FCE31FB0B22}" type="sibTrans" cxnId="{0DA11DC9-FD4D-40E7-913C-C58FD9117D65}">
      <dgm:prSet/>
      <dgm:spPr/>
      <dgm:t>
        <a:bodyPr/>
        <a:lstStyle/>
        <a:p>
          <a:endParaRPr lang="en-US"/>
        </a:p>
      </dgm:t>
    </dgm:pt>
    <dgm:pt modelId="{4E09B2C4-1E30-46B6-8AAA-AB120EC79CBF}">
      <dgm:prSet/>
      <dgm:spPr/>
      <dgm:t>
        <a:bodyPr/>
        <a:lstStyle/>
        <a:p>
          <a:r>
            <a:rPr lang="en-US"/>
            <a:t>Metro Rail</a:t>
          </a:r>
        </a:p>
      </dgm:t>
    </dgm:pt>
    <dgm:pt modelId="{DA31BAD4-2252-4125-95A3-B2C053186A89}" type="parTrans" cxnId="{21D4652D-CA50-482F-AC8F-636417BDE3C6}">
      <dgm:prSet/>
      <dgm:spPr/>
      <dgm:t>
        <a:bodyPr/>
        <a:lstStyle/>
        <a:p>
          <a:endParaRPr lang="en-US"/>
        </a:p>
      </dgm:t>
    </dgm:pt>
    <dgm:pt modelId="{06EA9218-8416-4F5E-A22E-C18114285DAC}" type="sibTrans" cxnId="{21D4652D-CA50-482F-AC8F-636417BDE3C6}">
      <dgm:prSet/>
      <dgm:spPr/>
      <dgm:t>
        <a:bodyPr/>
        <a:lstStyle/>
        <a:p>
          <a:endParaRPr lang="en-US"/>
        </a:p>
      </dgm:t>
    </dgm:pt>
    <dgm:pt modelId="{AA7FA72B-D51C-4686-8385-3C9C4D8784E1}">
      <dgm:prSet/>
      <dgm:spPr/>
      <dgm:t>
        <a:bodyPr/>
        <a:lstStyle/>
        <a:p>
          <a:r>
            <a:rPr lang="en-US"/>
            <a:t>Taxis </a:t>
          </a:r>
        </a:p>
      </dgm:t>
    </dgm:pt>
    <dgm:pt modelId="{405911C7-AD60-437A-93C1-B2DBA74FCEEB}" type="parTrans" cxnId="{05D44FE4-CB9B-4DF2-A62C-999F57538B9F}">
      <dgm:prSet/>
      <dgm:spPr/>
      <dgm:t>
        <a:bodyPr/>
        <a:lstStyle/>
        <a:p>
          <a:endParaRPr lang="en-US"/>
        </a:p>
      </dgm:t>
    </dgm:pt>
    <dgm:pt modelId="{213BEA42-49BC-4228-946C-2ED2D1C62DC9}" type="sibTrans" cxnId="{05D44FE4-CB9B-4DF2-A62C-999F57538B9F}">
      <dgm:prSet/>
      <dgm:spPr/>
      <dgm:t>
        <a:bodyPr/>
        <a:lstStyle/>
        <a:p>
          <a:endParaRPr lang="en-US"/>
        </a:p>
      </dgm:t>
    </dgm:pt>
    <dgm:pt modelId="{0EF4E902-620D-4439-BEF0-921A1F40EF62}">
      <dgm:prSet/>
      <dgm:spPr/>
      <dgm:t>
        <a:bodyPr/>
        <a:lstStyle/>
        <a:p>
          <a:r>
            <a:rPr lang="en-US"/>
            <a:t>Auto Rickshaw</a:t>
          </a:r>
        </a:p>
      </dgm:t>
    </dgm:pt>
    <dgm:pt modelId="{905036CE-AB19-4810-AD5A-D5599F41FB94}" type="parTrans" cxnId="{10222C17-DED2-48C3-8718-86EC646A813F}">
      <dgm:prSet/>
      <dgm:spPr/>
      <dgm:t>
        <a:bodyPr/>
        <a:lstStyle/>
        <a:p>
          <a:endParaRPr lang="en-US"/>
        </a:p>
      </dgm:t>
    </dgm:pt>
    <dgm:pt modelId="{EF5F6FAC-65BA-48B4-BFD6-1DD0EC32A6B3}" type="sibTrans" cxnId="{10222C17-DED2-48C3-8718-86EC646A813F}">
      <dgm:prSet/>
      <dgm:spPr/>
      <dgm:t>
        <a:bodyPr/>
        <a:lstStyle/>
        <a:p>
          <a:endParaRPr lang="en-US"/>
        </a:p>
      </dgm:t>
    </dgm:pt>
    <dgm:pt modelId="{2B5E9203-582E-49CE-BCD5-4BA482B5A276}">
      <dgm:prSet/>
      <dgm:spPr/>
      <dgm:t>
        <a:bodyPr/>
        <a:lstStyle/>
        <a:p>
          <a:r>
            <a:rPr lang="en-US"/>
            <a:t>Bicycle Sharing</a:t>
          </a:r>
        </a:p>
      </dgm:t>
    </dgm:pt>
    <dgm:pt modelId="{16D0D104-B7B5-43B1-BBAE-D7ACAC165EEE}" type="parTrans" cxnId="{E251254D-1FA5-4A87-9347-8ACEE3705285}">
      <dgm:prSet/>
      <dgm:spPr/>
      <dgm:t>
        <a:bodyPr/>
        <a:lstStyle/>
        <a:p>
          <a:endParaRPr lang="en-US"/>
        </a:p>
      </dgm:t>
    </dgm:pt>
    <dgm:pt modelId="{DDE27687-FC41-4A5A-A1AF-491DE44076E3}" type="sibTrans" cxnId="{E251254D-1FA5-4A87-9347-8ACEE3705285}">
      <dgm:prSet/>
      <dgm:spPr/>
      <dgm:t>
        <a:bodyPr/>
        <a:lstStyle/>
        <a:p>
          <a:endParaRPr lang="en-US"/>
        </a:p>
      </dgm:t>
    </dgm:pt>
    <dgm:pt modelId="{BCC2E358-DE6A-4D6A-ADE6-9DC846664FF8}">
      <dgm:prSet/>
      <dgm:spPr/>
      <dgm:t>
        <a:bodyPr/>
        <a:lstStyle/>
        <a:p>
          <a:r>
            <a:rPr lang="en-US"/>
            <a:t>Private Vehicles</a:t>
          </a:r>
        </a:p>
      </dgm:t>
    </dgm:pt>
    <dgm:pt modelId="{2D238986-7EF8-4097-83E3-1177B5474631}" type="parTrans" cxnId="{196EB5D1-DB13-4AE8-A873-1F2B541398F4}">
      <dgm:prSet/>
      <dgm:spPr/>
      <dgm:t>
        <a:bodyPr/>
        <a:lstStyle/>
        <a:p>
          <a:endParaRPr lang="en-US"/>
        </a:p>
      </dgm:t>
    </dgm:pt>
    <dgm:pt modelId="{B5A242D5-478E-4B0B-9C96-7CB1A12EA887}" type="sibTrans" cxnId="{196EB5D1-DB13-4AE8-A873-1F2B541398F4}">
      <dgm:prSet/>
      <dgm:spPr/>
      <dgm:t>
        <a:bodyPr/>
        <a:lstStyle/>
        <a:p>
          <a:endParaRPr lang="en-US"/>
        </a:p>
      </dgm:t>
    </dgm:pt>
    <dgm:pt modelId="{70A589D3-0FE1-EB44-B773-D100968C5E1A}" type="pres">
      <dgm:prSet presAssocID="{D6E55C98-D7B4-493B-A82A-493CE2167E15}" presName="diagram" presStyleCnt="0">
        <dgm:presLayoutVars>
          <dgm:dir/>
          <dgm:resizeHandles val="exact"/>
        </dgm:presLayoutVars>
      </dgm:prSet>
      <dgm:spPr/>
    </dgm:pt>
    <dgm:pt modelId="{E4D5A57B-7472-414C-90AA-BC1EC89EBEBD}" type="pres">
      <dgm:prSet presAssocID="{5A6DD2F3-5E28-4711-9873-8B92D5A92EAC}" presName="node" presStyleLbl="node1" presStyleIdx="0" presStyleCnt="6">
        <dgm:presLayoutVars>
          <dgm:bulletEnabled val="1"/>
        </dgm:presLayoutVars>
      </dgm:prSet>
      <dgm:spPr/>
    </dgm:pt>
    <dgm:pt modelId="{F0FCC632-5142-6E4F-A09E-FCD5BAC74CBF}" type="pres">
      <dgm:prSet presAssocID="{8DB401DD-958D-4389-A8C8-5FCE31FB0B22}" presName="sibTrans" presStyleCnt="0"/>
      <dgm:spPr/>
    </dgm:pt>
    <dgm:pt modelId="{E1F02894-4813-9C49-95C4-5605EED41F6D}" type="pres">
      <dgm:prSet presAssocID="{4E09B2C4-1E30-46B6-8AAA-AB120EC79CBF}" presName="node" presStyleLbl="node1" presStyleIdx="1" presStyleCnt="6">
        <dgm:presLayoutVars>
          <dgm:bulletEnabled val="1"/>
        </dgm:presLayoutVars>
      </dgm:prSet>
      <dgm:spPr/>
    </dgm:pt>
    <dgm:pt modelId="{334CD6CE-391A-F749-9F11-998BBAF822E9}" type="pres">
      <dgm:prSet presAssocID="{06EA9218-8416-4F5E-A22E-C18114285DAC}" presName="sibTrans" presStyleCnt="0"/>
      <dgm:spPr/>
    </dgm:pt>
    <dgm:pt modelId="{59E76D41-80CE-2546-9D15-100AF8B38E87}" type="pres">
      <dgm:prSet presAssocID="{AA7FA72B-D51C-4686-8385-3C9C4D8784E1}" presName="node" presStyleLbl="node1" presStyleIdx="2" presStyleCnt="6">
        <dgm:presLayoutVars>
          <dgm:bulletEnabled val="1"/>
        </dgm:presLayoutVars>
      </dgm:prSet>
      <dgm:spPr/>
    </dgm:pt>
    <dgm:pt modelId="{CD29E2D0-21DE-7A48-AC6D-0A7C066861E7}" type="pres">
      <dgm:prSet presAssocID="{213BEA42-49BC-4228-946C-2ED2D1C62DC9}" presName="sibTrans" presStyleCnt="0"/>
      <dgm:spPr/>
    </dgm:pt>
    <dgm:pt modelId="{AA5B41E8-DFC8-AE43-9FC9-056F2B63884C}" type="pres">
      <dgm:prSet presAssocID="{0EF4E902-620D-4439-BEF0-921A1F40EF62}" presName="node" presStyleLbl="node1" presStyleIdx="3" presStyleCnt="6">
        <dgm:presLayoutVars>
          <dgm:bulletEnabled val="1"/>
        </dgm:presLayoutVars>
      </dgm:prSet>
      <dgm:spPr/>
    </dgm:pt>
    <dgm:pt modelId="{7225D952-53B0-F44F-87E0-26F6EE8BBB78}" type="pres">
      <dgm:prSet presAssocID="{EF5F6FAC-65BA-48B4-BFD6-1DD0EC32A6B3}" presName="sibTrans" presStyleCnt="0"/>
      <dgm:spPr/>
    </dgm:pt>
    <dgm:pt modelId="{7450E59C-EE1F-CF4D-9C56-0786F0E8C622}" type="pres">
      <dgm:prSet presAssocID="{2B5E9203-582E-49CE-BCD5-4BA482B5A276}" presName="node" presStyleLbl="node1" presStyleIdx="4" presStyleCnt="6">
        <dgm:presLayoutVars>
          <dgm:bulletEnabled val="1"/>
        </dgm:presLayoutVars>
      </dgm:prSet>
      <dgm:spPr/>
    </dgm:pt>
    <dgm:pt modelId="{0ECE9D9D-4796-F64F-B39D-8B88BA13EB96}" type="pres">
      <dgm:prSet presAssocID="{DDE27687-FC41-4A5A-A1AF-491DE44076E3}" presName="sibTrans" presStyleCnt="0"/>
      <dgm:spPr/>
    </dgm:pt>
    <dgm:pt modelId="{6A818307-711B-D646-87A8-1CCDF8F3BE73}" type="pres">
      <dgm:prSet presAssocID="{BCC2E358-DE6A-4D6A-ADE6-9DC846664FF8}" presName="node" presStyleLbl="node1" presStyleIdx="5" presStyleCnt="6">
        <dgm:presLayoutVars>
          <dgm:bulletEnabled val="1"/>
        </dgm:presLayoutVars>
      </dgm:prSet>
      <dgm:spPr/>
    </dgm:pt>
  </dgm:ptLst>
  <dgm:cxnLst>
    <dgm:cxn modelId="{10222C17-DED2-48C3-8718-86EC646A813F}" srcId="{D6E55C98-D7B4-493B-A82A-493CE2167E15}" destId="{0EF4E902-620D-4439-BEF0-921A1F40EF62}" srcOrd="3" destOrd="0" parTransId="{905036CE-AB19-4810-AD5A-D5599F41FB94}" sibTransId="{EF5F6FAC-65BA-48B4-BFD6-1DD0EC32A6B3}"/>
    <dgm:cxn modelId="{A33DEB17-3FEC-3441-9A11-C1281923EF4E}" type="presOf" srcId="{D6E55C98-D7B4-493B-A82A-493CE2167E15}" destId="{70A589D3-0FE1-EB44-B773-D100968C5E1A}" srcOrd="0" destOrd="0" presId="urn:microsoft.com/office/officeart/2005/8/layout/default"/>
    <dgm:cxn modelId="{21D4652D-CA50-482F-AC8F-636417BDE3C6}" srcId="{D6E55C98-D7B4-493B-A82A-493CE2167E15}" destId="{4E09B2C4-1E30-46B6-8AAA-AB120EC79CBF}" srcOrd="1" destOrd="0" parTransId="{DA31BAD4-2252-4125-95A3-B2C053186A89}" sibTransId="{06EA9218-8416-4F5E-A22E-C18114285DAC}"/>
    <dgm:cxn modelId="{E251254D-1FA5-4A87-9347-8ACEE3705285}" srcId="{D6E55C98-D7B4-493B-A82A-493CE2167E15}" destId="{2B5E9203-582E-49CE-BCD5-4BA482B5A276}" srcOrd="4" destOrd="0" parTransId="{16D0D104-B7B5-43B1-BBAE-D7ACAC165EEE}" sibTransId="{DDE27687-FC41-4A5A-A1AF-491DE44076E3}"/>
    <dgm:cxn modelId="{19F1025B-6F3F-944C-B71B-77DAFEB193D9}" type="presOf" srcId="{4E09B2C4-1E30-46B6-8AAA-AB120EC79CBF}" destId="{E1F02894-4813-9C49-95C4-5605EED41F6D}" srcOrd="0" destOrd="0" presId="urn:microsoft.com/office/officeart/2005/8/layout/default"/>
    <dgm:cxn modelId="{CFD87979-DD4D-8143-B7CC-EF8F04FA8E39}" type="presOf" srcId="{2B5E9203-582E-49CE-BCD5-4BA482B5A276}" destId="{7450E59C-EE1F-CF4D-9C56-0786F0E8C622}" srcOrd="0" destOrd="0" presId="urn:microsoft.com/office/officeart/2005/8/layout/default"/>
    <dgm:cxn modelId="{058E75B4-5D23-EB48-B879-782F8A52B8E2}" type="presOf" srcId="{BCC2E358-DE6A-4D6A-ADE6-9DC846664FF8}" destId="{6A818307-711B-D646-87A8-1CCDF8F3BE73}" srcOrd="0" destOrd="0" presId="urn:microsoft.com/office/officeart/2005/8/layout/default"/>
    <dgm:cxn modelId="{0DA11DC9-FD4D-40E7-913C-C58FD9117D65}" srcId="{D6E55C98-D7B4-493B-A82A-493CE2167E15}" destId="{5A6DD2F3-5E28-4711-9873-8B92D5A92EAC}" srcOrd="0" destOrd="0" parTransId="{CBE05FF4-E399-4EC5-AB5D-9E3402BC2D3E}" sibTransId="{8DB401DD-958D-4389-A8C8-5FCE31FB0B22}"/>
    <dgm:cxn modelId="{196EB5D1-DB13-4AE8-A873-1F2B541398F4}" srcId="{D6E55C98-D7B4-493B-A82A-493CE2167E15}" destId="{BCC2E358-DE6A-4D6A-ADE6-9DC846664FF8}" srcOrd="5" destOrd="0" parTransId="{2D238986-7EF8-4097-83E3-1177B5474631}" sibTransId="{B5A242D5-478E-4B0B-9C96-7CB1A12EA887}"/>
    <dgm:cxn modelId="{7FFEE3D3-DE5F-DC4E-9086-C6357E9E7A30}" type="presOf" srcId="{0EF4E902-620D-4439-BEF0-921A1F40EF62}" destId="{AA5B41E8-DFC8-AE43-9FC9-056F2B63884C}" srcOrd="0" destOrd="0" presId="urn:microsoft.com/office/officeart/2005/8/layout/default"/>
    <dgm:cxn modelId="{C26ACBD7-97C4-FF46-95CA-EC239A6EE9F9}" type="presOf" srcId="{5A6DD2F3-5E28-4711-9873-8B92D5A92EAC}" destId="{E4D5A57B-7472-414C-90AA-BC1EC89EBEBD}" srcOrd="0" destOrd="0" presId="urn:microsoft.com/office/officeart/2005/8/layout/default"/>
    <dgm:cxn modelId="{05D44FE4-CB9B-4DF2-A62C-999F57538B9F}" srcId="{D6E55C98-D7B4-493B-A82A-493CE2167E15}" destId="{AA7FA72B-D51C-4686-8385-3C9C4D8784E1}" srcOrd="2" destOrd="0" parTransId="{405911C7-AD60-437A-93C1-B2DBA74FCEEB}" sibTransId="{213BEA42-49BC-4228-946C-2ED2D1C62DC9}"/>
    <dgm:cxn modelId="{6D1502F8-22F6-1344-9700-C15F27647788}" type="presOf" srcId="{AA7FA72B-D51C-4686-8385-3C9C4D8784E1}" destId="{59E76D41-80CE-2546-9D15-100AF8B38E87}" srcOrd="0" destOrd="0" presId="urn:microsoft.com/office/officeart/2005/8/layout/default"/>
    <dgm:cxn modelId="{549F87B2-B3ED-0D47-B113-9F008F17A677}" type="presParOf" srcId="{70A589D3-0FE1-EB44-B773-D100968C5E1A}" destId="{E4D5A57B-7472-414C-90AA-BC1EC89EBEBD}" srcOrd="0" destOrd="0" presId="urn:microsoft.com/office/officeart/2005/8/layout/default"/>
    <dgm:cxn modelId="{CACBB168-8B1B-6D47-9C99-F1664B12B022}" type="presParOf" srcId="{70A589D3-0FE1-EB44-B773-D100968C5E1A}" destId="{F0FCC632-5142-6E4F-A09E-FCD5BAC74CBF}" srcOrd="1" destOrd="0" presId="urn:microsoft.com/office/officeart/2005/8/layout/default"/>
    <dgm:cxn modelId="{3C31FD08-0717-F142-975D-A8477A6C0453}" type="presParOf" srcId="{70A589D3-0FE1-EB44-B773-D100968C5E1A}" destId="{E1F02894-4813-9C49-95C4-5605EED41F6D}" srcOrd="2" destOrd="0" presId="urn:microsoft.com/office/officeart/2005/8/layout/default"/>
    <dgm:cxn modelId="{646892C2-A9E1-1C4A-9B20-91E816A820D1}" type="presParOf" srcId="{70A589D3-0FE1-EB44-B773-D100968C5E1A}" destId="{334CD6CE-391A-F749-9F11-998BBAF822E9}" srcOrd="3" destOrd="0" presId="urn:microsoft.com/office/officeart/2005/8/layout/default"/>
    <dgm:cxn modelId="{77B7B96B-3374-344E-8DE1-44D0B66BC379}" type="presParOf" srcId="{70A589D3-0FE1-EB44-B773-D100968C5E1A}" destId="{59E76D41-80CE-2546-9D15-100AF8B38E87}" srcOrd="4" destOrd="0" presId="urn:microsoft.com/office/officeart/2005/8/layout/default"/>
    <dgm:cxn modelId="{3E9DF783-180E-094D-A7AC-0E6B5F0E77A7}" type="presParOf" srcId="{70A589D3-0FE1-EB44-B773-D100968C5E1A}" destId="{CD29E2D0-21DE-7A48-AC6D-0A7C066861E7}" srcOrd="5" destOrd="0" presId="urn:microsoft.com/office/officeart/2005/8/layout/default"/>
    <dgm:cxn modelId="{57FBE472-4C64-9D46-ADC4-52033F56B78E}" type="presParOf" srcId="{70A589D3-0FE1-EB44-B773-D100968C5E1A}" destId="{AA5B41E8-DFC8-AE43-9FC9-056F2B63884C}" srcOrd="6" destOrd="0" presId="urn:microsoft.com/office/officeart/2005/8/layout/default"/>
    <dgm:cxn modelId="{CFFD5F2D-FA0D-424F-9F14-239DE7858A5F}" type="presParOf" srcId="{70A589D3-0FE1-EB44-B773-D100968C5E1A}" destId="{7225D952-53B0-F44F-87E0-26F6EE8BBB78}" srcOrd="7" destOrd="0" presId="urn:microsoft.com/office/officeart/2005/8/layout/default"/>
    <dgm:cxn modelId="{66ADC043-60CF-4A4F-B8EF-BBEB8804BA9B}" type="presParOf" srcId="{70A589D3-0FE1-EB44-B773-D100968C5E1A}" destId="{7450E59C-EE1F-CF4D-9C56-0786F0E8C622}" srcOrd="8" destOrd="0" presId="urn:microsoft.com/office/officeart/2005/8/layout/default"/>
    <dgm:cxn modelId="{934DA152-989A-344D-80DE-023F7627FCE0}" type="presParOf" srcId="{70A589D3-0FE1-EB44-B773-D100968C5E1A}" destId="{0ECE9D9D-4796-F64F-B39D-8B88BA13EB96}" srcOrd="9" destOrd="0" presId="urn:microsoft.com/office/officeart/2005/8/layout/default"/>
    <dgm:cxn modelId="{FE6121E9-2623-514D-86AC-E17FAA8A5C73}" type="presParOf" srcId="{70A589D3-0FE1-EB44-B773-D100968C5E1A}" destId="{6A818307-711B-D646-87A8-1CCDF8F3BE7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CC2AB1-2FC9-41E8-A9C2-921F07C9952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743EDC-4CFA-443D-9798-64E876BF1392}">
      <dgm:prSet/>
      <dgm:spPr/>
      <dgm:t>
        <a:bodyPr/>
        <a:lstStyle/>
        <a:p>
          <a:r>
            <a:rPr lang="en-US" dirty="0"/>
            <a:t>Maximum number of buses in the system </a:t>
          </a:r>
        </a:p>
        <a:p>
          <a:endParaRPr lang="en-US" dirty="0"/>
        </a:p>
        <a:p>
          <a:r>
            <a:rPr lang="en-US" dirty="0"/>
            <a:t>46 buses</a:t>
          </a:r>
        </a:p>
      </dgm:t>
    </dgm:pt>
    <dgm:pt modelId="{C07D67F0-7417-4B89-9010-5DE49999860A}" type="parTrans" cxnId="{C6437E98-2869-40DA-B436-86006FE11AC8}">
      <dgm:prSet/>
      <dgm:spPr/>
      <dgm:t>
        <a:bodyPr/>
        <a:lstStyle/>
        <a:p>
          <a:endParaRPr lang="en-US"/>
        </a:p>
      </dgm:t>
    </dgm:pt>
    <dgm:pt modelId="{3529B84E-01E2-41EC-AECC-3E75B1A94194}" type="sibTrans" cxnId="{C6437E98-2869-40DA-B436-86006FE11AC8}">
      <dgm:prSet/>
      <dgm:spPr/>
      <dgm:t>
        <a:bodyPr/>
        <a:lstStyle/>
        <a:p>
          <a:endParaRPr lang="en-US"/>
        </a:p>
      </dgm:t>
    </dgm:pt>
    <dgm:pt modelId="{7D8D6073-74F9-412E-9519-D74B1A6E8F22}">
      <dgm:prSet/>
      <dgm:spPr/>
      <dgm:t>
        <a:bodyPr/>
        <a:lstStyle/>
        <a:p>
          <a:r>
            <a:rPr lang="en-US" dirty="0"/>
            <a:t>Maximum bus speed for peak hours </a:t>
          </a:r>
        </a:p>
        <a:p>
          <a:endParaRPr lang="en-US" dirty="0"/>
        </a:p>
        <a:p>
          <a:r>
            <a:rPr lang="en-US" dirty="0"/>
            <a:t> 15km/h</a:t>
          </a:r>
        </a:p>
      </dgm:t>
    </dgm:pt>
    <dgm:pt modelId="{37BDCA66-5917-459F-B8E0-0B2BBECCE63A}" type="parTrans" cxnId="{FFD47425-A544-4AFD-AE71-89F2940BCDC2}">
      <dgm:prSet/>
      <dgm:spPr/>
      <dgm:t>
        <a:bodyPr/>
        <a:lstStyle/>
        <a:p>
          <a:endParaRPr lang="en-US"/>
        </a:p>
      </dgm:t>
    </dgm:pt>
    <dgm:pt modelId="{3A7F7013-D64B-42D4-9819-D2FCEBDCA9FD}" type="sibTrans" cxnId="{FFD47425-A544-4AFD-AE71-89F2940BCDC2}">
      <dgm:prSet/>
      <dgm:spPr/>
      <dgm:t>
        <a:bodyPr/>
        <a:lstStyle/>
        <a:p>
          <a:endParaRPr lang="en-US"/>
        </a:p>
      </dgm:t>
    </dgm:pt>
    <dgm:pt modelId="{81681F17-DD38-4FB0-A3BF-1AC8D740B765}">
      <dgm:prSet/>
      <dgm:spPr/>
      <dgm:t>
        <a:bodyPr/>
        <a:lstStyle/>
        <a:p>
          <a:r>
            <a:rPr lang="en-US" dirty="0"/>
            <a:t>Maximum bus capacity </a:t>
          </a:r>
        </a:p>
        <a:p>
          <a:endParaRPr lang="en-US" dirty="0"/>
        </a:p>
        <a:p>
          <a:r>
            <a:rPr lang="en-US" dirty="0"/>
            <a:t> 51 passengers</a:t>
          </a:r>
        </a:p>
      </dgm:t>
    </dgm:pt>
    <dgm:pt modelId="{94BC913E-4C97-4270-85D2-AF347FAD5A1A}" type="parTrans" cxnId="{773F98BD-D18B-47EF-B8BC-C557D97A1CE6}">
      <dgm:prSet/>
      <dgm:spPr/>
      <dgm:t>
        <a:bodyPr/>
        <a:lstStyle/>
        <a:p>
          <a:endParaRPr lang="en-US"/>
        </a:p>
      </dgm:t>
    </dgm:pt>
    <dgm:pt modelId="{6B661EFF-9B96-41D2-8948-A7B51A83B287}" type="sibTrans" cxnId="{773F98BD-D18B-47EF-B8BC-C557D97A1CE6}">
      <dgm:prSet/>
      <dgm:spPr/>
      <dgm:t>
        <a:bodyPr/>
        <a:lstStyle/>
        <a:p>
          <a:endParaRPr lang="en-US"/>
        </a:p>
      </dgm:t>
    </dgm:pt>
    <dgm:pt modelId="{38F8BD78-E763-4CEE-B53F-60C9F6FA31D6}">
      <dgm:prSet/>
      <dgm:spPr/>
      <dgm:t>
        <a:bodyPr/>
        <a:lstStyle/>
        <a:p>
          <a:r>
            <a:rPr lang="en-US" dirty="0"/>
            <a:t>Bus operational hours </a:t>
          </a:r>
        </a:p>
        <a:p>
          <a:endParaRPr lang="en-US" dirty="0"/>
        </a:p>
        <a:p>
          <a:r>
            <a:rPr lang="en-US" dirty="0"/>
            <a:t> 6:00 am to 10:00 pm</a:t>
          </a:r>
        </a:p>
      </dgm:t>
    </dgm:pt>
    <dgm:pt modelId="{2BB372CC-0FA3-4BFC-B47E-784E02B8F389}" type="parTrans" cxnId="{C4C7E185-DFAD-49F3-81BF-3454E9CFDB20}">
      <dgm:prSet/>
      <dgm:spPr/>
      <dgm:t>
        <a:bodyPr/>
        <a:lstStyle/>
        <a:p>
          <a:endParaRPr lang="en-US"/>
        </a:p>
      </dgm:t>
    </dgm:pt>
    <dgm:pt modelId="{C0AED8AF-7B89-4CAD-BAFF-4CCADCBB0573}" type="sibTrans" cxnId="{C4C7E185-DFAD-49F3-81BF-3454E9CFDB20}">
      <dgm:prSet/>
      <dgm:spPr/>
      <dgm:t>
        <a:bodyPr/>
        <a:lstStyle/>
        <a:p>
          <a:endParaRPr lang="en-US"/>
        </a:p>
      </dgm:t>
    </dgm:pt>
    <dgm:pt modelId="{D312FF15-EAD4-427F-AAFD-CBB55E72FFDF}">
      <dgm:prSet/>
      <dgm:spPr/>
      <dgm:t>
        <a:bodyPr/>
        <a:lstStyle/>
        <a:p>
          <a:r>
            <a:rPr lang="en-US" dirty="0"/>
            <a:t>Peak hours </a:t>
          </a:r>
        </a:p>
        <a:p>
          <a:endParaRPr lang="en-US" dirty="0"/>
        </a:p>
        <a:p>
          <a:r>
            <a:rPr lang="en-US" dirty="0"/>
            <a:t> 7:30 am to 11:30 am</a:t>
          </a:r>
        </a:p>
      </dgm:t>
    </dgm:pt>
    <dgm:pt modelId="{A3E18E91-FC1E-4283-AD54-F1133F75411C}" type="parTrans" cxnId="{0ADE15DB-CDD1-4806-809E-45F0CD03EB00}">
      <dgm:prSet/>
      <dgm:spPr/>
      <dgm:t>
        <a:bodyPr/>
        <a:lstStyle/>
        <a:p>
          <a:endParaRPr lang="en-US"/>
        </a:p>
      </dgm:t>
    </dgm:pt>
    <dgm:pt modelId="{32F819A2-B5F8-4B42-81C3-E33E2D5C6D12}" type="sibTrans" cxnId="{0ADE15DB-CDD1-4806-809E-45F0CD03EB00}">
      <dgm:prSet/>
      <dgm:spPr/>
      <dgm:t>
        <a:bodyPr/>
        <a:lstStyle/>
        <a:p>
          <a:endParaRPr lang="en-US"/>
        </a:p>
      </dgm:t>
    </dgm:pt>
    <dgm:pt modelId="{1DD957F2-51E3-432C-9EC8-A522EAACC4A8}">
      <dgm:prSet/>
      <dgm:spPr/>
      <dgm:t>
        <a:bodyPr/>
        <a:lstStyle/>
        <a:p>
          <a:r>
            <a:rPr lang="en-US" dirty="0"/>
            <a:t>Distance between the start and end points </a:t>
          </a:r>
        </a:p>
        <a:p>
          <a:endParaRPr lang="en-US" dirty="0"/>
        </a:p>
        <a:p>
          <a:r>
            <a:rPr lang="en-US" dirty="0"/>
            <a:t> 11.57 km</a:t>
          </a:r>
        </a:p>
      </dgm:t>
    </dgm:pt>
    <dgm:pt modelId="{76E0F6F1-E0C1-4824-9907-949ACE427DBA}" type="parTrans" cxnId="{269E8D67-54BE-467B-9810-0F23A7E5F124}">
      <dgm:prSet/>
      <dgm:spPr/>
      <dgm:t>
        <a:bodyPr/>
        <a:lstStyle/>
        <a:p>
          <a:endParaRPr lang="en-US"/>
        </a:p>
      </dgm:t>
    </dgm:pt>
    <dgm:pt modelId="{3F9ADFCE-F556-4FBF-AB6F-950823144C57}" type="sibTrans" cxnId="{269E8D67-54BE-467B-9810-0F23A7E5F124}">
      <dgm:prSet/>
      <dgm:spPr/>
      <dgm:t>
        <a:bodyPr/>
        <a:lstStyle/>
        <a:p>
          <a:endParaRPr lang="en-US"/>
        </a:p>
      </dgm:t>
    </dgm:pt>
    <dgm:pt modelId="{92A3DE17-7FBD-4567-B800-88408CDDB5DF}">
      <dgm:prSet/>
      <dgm:spPr/>
      <dgm:t>
        <a:bodyPr/>
        <a:lstStyle/>
        <a:p>
          <a:r>
            <a:rPr lang="en-US" dirty="0"/>
            <a:t>Maximum bus coverage allowed </a:t>
          </a:r>
        </a:p>
        <a:p>
          <a:endParaRPr lang="en-US" dirty="0"/>
        </a:p>
        <a:p>
          <a:r>
            <a:rPr lang="en-US" dirty="0"/>
            <a:t> 1200 km per week(~171 km per day)</a:t>
          </a:r>
        </a:p>
      </dgm:t>
    </dgm:pt>
    <dgm:pt modelId="{D3DAC0E9-E060-4060-B0E3-FB0A1D9F7848}" type="parTrans" cxnId="{99426EEC-9ACC-4094-B057-152A5824CB15}">
      <dgm:prSet/>
      <dgm:spPr/>
      <dgm:t>
        <a:bodyPr/>
        <a:lstStyle/>
        <a:p>
          <a:endParaRPr lang="en-US"/>
        </a:p>
      </dgm:t>
    </dgm:pt>
    <dgm:pt modelId="{E12AB750-232C-405F-A9BF-25D5DA27F778}" type="sibTrans" cxnId="{99426EEC-9ACC-4094-B057-152A5824CB15}">
      <dgm:prSet/>
      <dgm:spPr/>
      <dgm:t>
        <a:bodyPr/>
        <a:lstStyle/>
        <a:p>
          <a:endParaRPr lang="en-US"/>
        </a:p>
      </dgm:t>
    </dgm:pt>
    <dgm:pt modelId="{126CD6D5-C57D-4745-88F2-844DFE86DF6D}">
      <dgm:prSet/>
      <dgm:spPr/>
      <dgm:t>
        <a:bodyPr/>
        <a:lstStyle/>
        <a:p>
          <a:r>
            <a:rPr lang="en-US" dirty="0"/>
            <a:t>12-hour shift drivers </a:t>
          </a:r>
        </a:p>
        <a:p>
          <a:endParaRPr lang="en-US" dirty="0"/>
        </a:p>
        <a:p>
          <a:r>
            <a:rPr lang="en-US" dirty="0"/>
            <a:t> 8:00 am to 8:00 pm</a:t>
          </a:r>
        </a:p>
      </dgm:t>
    </dgm:pt>
    <dgm:pt modelId="{CC8A82E3-8C16-45CB-BC3D-45CA4D9795F3}" type="parTrans" cxnId="{2E02D519-1B72-4925-B46A-1CF08DBDB81A}">
      <dgm:prSet/>
      <dgm:spPr/>
      <dgm:t>
        <a:bodyPr/>
        <a:lstStyle/>
        <a:p>
          <a:endParaRPr lang="en-US"/>
        </a:p>
      </dgm:t>
    </dgm:pt>
    <dgm:pt modelId="{F3DC0B88-5100-4FAA-A7A4-F9064D15110B}" type="sibTrans" cxnId="{2E02D519-1B72-4925-B46A-1CF08DBDB81A}">
      <dgm:prSet/>
      <dgm:spPr/>
      <dgm:t>
        <a:bodyPr/>
        <a:lstStyle/>
        <a:p>
          <a:endParaRPr lang="en-US"/>
        </a:p>
      </dgm:t>
    </dgm:pt>
    <dgm:pt modelId="{6EAB18F9-75AC-4277-863E-57270F62A196}">
      <dgm:prSet/>
      <dgm:spPr/>
      <dgm:t>
        <a:bodyPr/>
        <a:lstStyle/>
        <a:p>
          <a:r>
            <a:rPr lang="en-US" dirty="0"/>
            <a:t>8-hour shift drivers </a:t>
          </a:r>
        </a:p>
        <a:p>
          <a:endParaRPr lang="en-US" dirty="0"/>
        </a:p>
        <a:p>
          <a:r>
            <a:rPr lang="en-US" dirty="0"/>
            <a:t> 6:00 am to 2:00 pm</a:t>
          </a:r>
        </a:p>
      </dgm:t>
    </dgm:pt>
    <dgm:pt modelId="{3C751CB3-0554-4BD0-8A11-E3CB61A35F9B}" type="parTrans" cxnId="{895F4531-8D86-450C-91CC-7C99C017CE4B}">
      <dgm:prSet/>
      <dgm:spPr/>
      <dgm:t>
        <a:bodyPr/>
        <a:lstStyle/>
        <a:p>
          <a:endParaRPr lang="en-US"/>
        </a:p>
      </dgm:t>
    </dgm:pt>
    <dgm:pt modelId="{B61C275A-8560-4822-B48B-48FFFBE1BD30}" type="sibTrans" cxnId="{895F4531-8D86-450C-91CC-7C99C017CE4B}">
      <dgm:prSet/>
      <dgm:spPr/>
      <dgm:t>
        <a:bodyPr/>
        <a:lstStyle/>
        <a:p>
          <a:endParaRPr lang="en-US"/>
        </a:p>
      </dgm:t>
    </dgm:pt>
    <dgm:pt modelId="{5D4C617B-A29E-48DF-8BDC-2B06EF6D1852}" type="pres">
      <dgm:prSet presAssocID="{6FCC2AB1-2FC9-41E8-A9C2-921F07C99526}" presName="diagram" presStyleCnt="0">
        <dgm:presLayoutVars>
          <dgm:dir/>
          <dgm:resizeHandles val="exact"/>
        </dgm:presLayoutVars>
      </dgm:prSet>
      <dgm:spPr/>
    </dgm:pt>
    <dgm:pt modelId="{076AE769-80D8-445C-8D60-0FEF6EFDB41D}" type="pres">
      <dgm:prSet presAssocID="{CD743EDC-4CFA-443D-9798-64E876BF1392}" presName="node" presStyleLbl="node1" presStyleIdx="0" presStyleCnt="9">
        <dgm:presLayoutVars>
          <dgm:bulletEnabled val="1"/>
        </dgm:presLayoutVars>
      </dgm:prSet>
      <dgm:spPr/>
    </dgm:pt>
    <dgm:pt modelId="{C6CBC25E-B2B1-4194-8113-E454BBFF052D}" type="pres">
      <dgm:prSet presAssocID="{3529B84E-01E2-41EC-AECC-3E75B1A94194}" presName="sibTrans" presStyleCnt="0"/>
      <dgm:spPr/>
    </dgm:pt>
    <dgm:pt modelId="{D7E762D9-F36B-44A7-A187-F69A62D2789F}" type="pres">
      <dgm:prSet presAssocID="{7D8D6073-74F9-412E-9519-D74B1A6E8F22}" presName="node" presStyleLbl="node1" presStyleIdx="1" presStyleCnt="9">
        <dgm:presLayoutVars>
          <dgm:bulletEnabled val="1"/>
        </dgm:presLayoutVars>
      </dgm:prSet>
      <dgm:spPr/>
    </dgm:pt>
    <dgm:pt modelId="{4A3F579F-FC33-4653-98FD-89AB68D55B80}" type="pres">
      <dgm:prSet presAssocID="{3A7F7013-D64B-42D4-9819-D2FCEBDCA9FD}" presName="sibTrans" presStyleCnt="0"/>
      <dgm:spPr/>
    </dgm:pt>
    <dgm:pt modelId="{6053CD1E-468D-4968-86B6-7DCB3BB99A65}" type="pres">
      <dgm:prSet presAssocID="{81681F17-DD38-4FB0-A3BF-1AC8D740B765}" presName="node" presStyleLbl="node1" presStyleIdx="2" presStyleCnt="9">
        <dgm:presLayoutVars>
          <dgm:bulletEnabled val="1"/>
        </dgm:presLayoutVars>
      </dgm:prSet>
      <dgm:spPr/>
    </dgm:pt>
    <dgm:pt modelId="{47A521E3-0594-4A7E-AB61-3E8161DF8543}" type="pres">
      <dgm:prSet presAssocID="{6B661EFF-9B96-41D2-8948-A7B51A83B287}" presName="sibTrans" presStyleCnt="0"/>
      <dgm:spPr/>
    </dgm:pt>
    <dgm:pt modelId="{BA1CB95B-2A48-43BF-B2AE-2F9B23FF29E9}" type="pres">
      <dgm:prSet presAssocID="{38F8BD78-E763-4CEE-B53F-60C9F6FA31D6}" presName="node" presStyleLbl="node1" presStyleIdx="3" presStyleCnt="9">
        <dgm:presLayoutVars>
          <dgm:bulletEnabled val="1"/>
        </dgm:presLayoutVars>
      </dgm:prSet>
      <dgm:spPr/>
    </dgm:pt>
    <dgm:pt modelId="{C4446A3F-FE21-4A9A-9FFF-B941E23A72AF}" type="pres">
      <dgm:prSet presAssocID="{C0AED8AF-7B89-4CAD-BAFF-4CCADCBB0573}" presName="sibTrans" presStyleCnt="0"/>
      <dgm:spPr/>
    </dgm:pt>
    <dgm:pt modelId="{28F3EEDD-F76C-4180-AA78-A55316486897}" type="pres">
      <dgm:prSet presAssocID="{D312FF15-EAD4-427F-AAFD-CBB55E72FFDF}" presName="node" presStyleLbl="node1" presStyleIdx="4" presStyleCnt="9">
        <dgm:presLayoutVars>
          <dgm:bulletEnabled val="1"/>
        </dgm:presLayoutVars>
      </dgm:prSet>
      <dgm:spPr/>
    </dgm:pt>
    <dgm:pt modelId="{43B97AAF-4A9A-45D6-AD79-FB1D237125B0}" type="pres">
      <dgm:prSet presAssocID="{32F819A2-B5F8-4B42-81C3-E33E2D5C6D12}" presName="sibTrans" presStyleCnt="0"/>
      <dgm:spPr/>
    </dgm:pt>
    <dgm:pt modelId="{13348D3A-06F5-49CB-B5A9-19D8C390C5D8}" type="pres">
      <dgm:prSet presAssocID="{1DD957F2-51E3-432C-9EC8-A522EAACC4A8}" presName="node" presStyleLbl="node1" presStyleIdx="5" presStyleCnt="9">
        <dgm:presLayoutVars>
          <dgm:bulletEnabled val="1"/>
        </dgm:presLayoutVars>
      </dgm:prSet>
      <dgm:spPr/>
    </dgm:pt>
    <dgm:pt modelId="{B2EA49AB-425D-4160-BDB2-0370B107D8A2}" type="pres">
      <dgm:prSet presAssocID="{3F9ADFCE-F556-4FBF-AB6F-950823144C57}" presName="sibTrans" presStyleCnt="0"/>
      <dgm:spPr/>
    </dgm:pt>
    <dgm:pt modelId="{E595F477-485B-4887-90EE-878B6F5E39F8}" type="pres">
      <dgm:prSet presAssocID="{92A3DE17-7FBD-4567-B800-88408CDDB5DF}" presName="node" presStyleLbl="node1" presStyleIdx="6" presStyleCnt="9">
        <dgm:presLayoutVars>
          <dgm:bulletEnabled val="1"/>
        </dgm:presLayoutVars>
      </dgm:prSet>
      <dgm:spPr/>
    </dgm:pt>
    <dgm:pt modelId="{6001F8F3-A3A3-45A2-94BA-438ED2813B97}" type="pres">
      <dgm:prSet presAssocID="{E12AB750-232C-405F-A9BF-25D5DA27F778}" presName="sibTrans" presStyleCnt="0"/>
      <dgm:spPr/>
    </dgm:pt>
    <dgm:pt modelId="{37CA111E-3A5B-4B23-8B1C-0AA820724678}" type="pres">
      <dgm:prSet presAssocID="{126CD6D5-C57D-4745-88F2-844DFE86DF6D}" presName="node" presStyleLbl="node1" presStyleIdx="7" presStyleCnt="9">
        <dgm:presLayoutVars>
          <dgm:bulletEnabled val="1"/>
        </dgm:presLayoutVars>
      </dgm:prSet>
      <dgm:spPr/>
    </dgm:pt>
    <dgm:pt modelId="{FD6E7540-2371-4BB2-8129-6E7ECF62286F}" type="pres">
      <dgm:prSet presAssocID="{F3DC0B88-5100-4FAA-A7A4-F9064D15110B}" presName="sibTrans" presStyleCnt="0"/>
      <dgm:spPr/>
    </dgm:pt>
    <dgm:pt modelId="{1455D14E-F465-4DDE-9A20-560B65BE8DAD}" type="pres">
      <dgm:prSet presAssocID="{6EAB18F9-75AC-4277-863E-57270F62A196}" presName="node" presStyleLbl="node1" presStyleIdx="8" presStyleCnt="9">
        <dgm:presLayoutVars>
          <dgm:bulletEnabled val="1"/>
        </dgm:presLayoutVars>
      </dgm:prSet>
      <dgm:spPr/>
    </dgm:pt>
  </dgm:ptLst>
  <dgm:cxnLst>
    <dgm:cxn modelId="{7CE6C107-26DF-443E-95A0-2053861864BE}" type="presOf" srcId="{1DD957F2-51E3-432C-9EC8-A522EAACC4A8}" destId="{13348D3A-06F5-49CB-B5A9-19D8C390C5D8}" srcOrd="0" destOrd="0" presId="urn:microsoft.com/office/officeart/2005/8/layout/default"/>
    <dgm:cxn modelId="{2E02D519-1B72-4925-B46A-1CF08DBDB81A}" srcId="{6FCC2AB1-2FC9-41E8-A9C2-921F07C99526}" destId="{126CD6D5-C57D-4745-88F2-844DFE86DF6D}" srcOrd="7" destOrd="0" parTransId="{CC8A82E3-8C16-45CB-BC3D-45CA4D9795F3}" sibTransId="{F3DC0B88-5100-4FAA-A7A4-F9064D15110B}"/>
    <dgm:cxn modelId="{FFD47425-A544-4AFD-AE71-89F2940BCDC2}" srcId="{6FCC2AB1-2FC9-41E8-A9C2-921F07C99526}" destId="{7D8D6073-74F9-412E-9519-D74B1A6E8F22}" srcOrd="1" destOrd="0" parTransId="{37BDCA66-5917-459F-B8E0-0B2BBECCE63A}" sibTransId="{3A7F7013-D64B-42D4-9819-D2FCEBDCA9FD}"/>
    <dgm:cxn modelId="{895F4531-8D86-450C-91CC-7C99C017CE4B}" srcId="{6FCC2AB1-2FC9-41E8-A9C2-921F07C99526}" destId="{6EAB18F9-75AC-4277-863E-57270F62A196}" srcOrd="8" destOrd="0" parTransId="{3C751CB3-0554-4BD0-8A11-E3CB61A35F9B}" sibTransId="{B61C275A-8560-4822-B48B-48FFFBE1BD30}"/>
    <dgm:cxn modelId="{14C8F94A-BB6E-4137-9A52-9146F2BCC480}" type="presOf" srcId="{92A3DE17-7FBD-4567-B800-88408CDDB5DF}" destId="{E595F477-485B-4887-90EE-878B6F5E39F8}" srcOrd="0" destOrd="0" presId="urn:microsoft.com/office/officeart/2005/8/layout/default"/>
    <dgm:cxn modelId="{FC12F84B-4EFD-442F-86F0-5C54E93B928E}" type="presOf" srcId="{6EAB18F9-75AC-4277-863E-57270F62A196}" destId="{1455D14E-F465-4DDE-9A20-560B65BE8DAD}" srcOrd="0" destOrd="0" presId="urn:microsoft.com/office/officeart/2005/8/layout/default"/>
    <dgm:cxn modelId="{269E8D67-54BE-467B-9810-0F23A7E5F124}" srcId="{6FCC2AB1-2FC9-41E8-A9C2-921F07C99526}" destId="{1DD957F2-51E3-432C-9EC8-A522EAACC4A8}" srcOrd="5" destOrd="0" parTransId="{76E0F6F1-E0C1-4824-9907-949ACE427DBA}" sibTransId="{3F9ADFCE-F556-4FBF-AB6F-950823144C57}"/>
    <dgm:cxn modelId="{C4C7E185-DFAD-49F3-81BF-3454E9CFDB20}" srcId="{6FCC2AB1-2FC9-41E8-A9C2-921F07C99526}" destId="{38F8BD78-E763-4CEE-B53F-60C9F6FA31D6}" srcOrd="3" destOrd="0" parTransId="{2BB372CC-0FA3-4BFC-B47E-784E02B8F389}" sibTransId="{C0AED8AF-7B89-4CAD-BAFF-4CCADCBB0573}"/>
    <dgm:cxn modelId="{DFEDE793-FF7B-478C-B73B-3A3527157D6A}" type="presOf" srcId="{CD743EDC-4CFA-443D-9798-64E876BF1392}" destId="{076AE769-80D8-445C-8D60-0FEF6EFDB41D}" srcOrd="0" destOrd="0" presId="urn:microsoft.com/office/officeart/2005/8/layout/default"/>
    <dgm:cxn modelId="{C6437E98-2869-40DA-B436-86006FE11AC8}" srcId="{6FCC2AB1-2FC9-41E8-A9C2-921F07C99526}" destId="{CD743EDC-4CFA-443D-9798-64E876BF1392}" srcOrd="0" destOrd="0" parTransId="{C07D67F0-7417-4B89-9010-5DE49999860A}" sibTransId="{3529B84E-01E2-41EC-AECC-3E75B1A94194}"/>
    <dgm:cxn modelId="{700A219A-A456-4927-99CC-4C9384DDF190}" type="presOf" srcId="{81681F17-DD38-4FB0-A3BF-1AC8D740B765}" destId="{6053CD1E-468D-4968-86B6-7DCB3BB99A65}" srcOrd="0" destOrd="0" presId="urn:microsoft.com/office/officeart/2005/8/layout/default"/>
    <dgm:cxn modelId="{B5676CA4-5EFC-42B4-B662-8BEB618F4D18}" type="presOf" srcId="{6FCC2AB1-2FC9-41E8-A9C2-921F07C99526}" destId="{5D4C617B-A29E-48DF-8BDC-2B06EF6D1852}" srcOrd="0" destOrd="0" presId="urn:microsoft.com/office/officeart/2005/8/layout/default"/>
    <dgm:cxn modelId="{274645B9-EA88-4915-98E4-FCD4F97CBE5F}" type="presOf" srcId="{38F8BD78-E763-4CEE-B53F-60C9F6FA31D6}" destId="{BA1CB95B-2A48-43BF-B2AE-2F9B23FF29E9}" srcOrd="0" destOrd="0" presId="urn:microsoft.com/office/officeart/2005/8/layout/default"/>
    <dgm:cxn modelId="{773F98BD-D18B-47EF-B8BC-C557D97A1CE6}" srcId="{6FCC2AB1-2FC9-41E8-A9C2-921F07C99526}" destId="{81681F17-DD38-4FB0-A3BF-1AC8D740B765}" srcOrd="2" destOrd="0" parTransId="{94BC913E-4C97-4270-85D2-AF347FAD5A1A}" sibTransId="{6B661EFF-9B96-41D2-8948-A7B51A83B287}"/>
    <dgm:cxn modelId="{6D20A9BD-8910-472E-9116-91A67B0E1E53}" type="presOf" srcId="{126CD6D5-C57D-4745-88F2-844DFE86DF6D}" destId="{37CA111E-3A5B-4B23-8B1C-0AA820724678}" srcOrd="0" destOrd="0" presId="urn:microsoft.com/office/officeart/2005/8/layout/default"/>
    <dgm:cxn modelId="{5CF46DCA-4243-403E-B4D7-046D2B7B07A5}" type="presOf" srcId="{7D8D6073-74F9-412E-9519-D74B1A6E8F22}" destId="{D7E762D9-F36B-44A7-A187-F69A62D2789F}" srcOrd="0" destOrd="0" presId="urn:microsoft.com/office/officeart/2005/8/layout/default"/>
    <dgm:cxn modelId="{0ADE15DB-CDD1-4806-809E-45F0CD03EB00}" srcId="{6FCC2AB1-2FC9-41E8-A9C2-921F07C99526}" destId="{D312FF15-EAD4-427F-AAFD-CBB55E72FFDF}" srcOrd="4" destOrd="0" parTransId="{A3E18E91-FC1E-4283-AD54-F1133F75411C}" sibTransId="{32F819A2-B5F8-4B42-81C3-E33E2D5C6D12}"/>
    <dgm:cxn modelId="{4696CEEA-EFA4-43DE-B455-68D121A82AAE}" type="presOf" srcId="{D312FF15-EAD4-427F-AAFD-CBB55E72FFDF}" destId="{28F3EEDD-F76C-4180-AA78-A55316486897}" srcOrd="0" destOrd="0" presId="urn:microsoft.com/office/officeart/2005/8/layout/default"/>
    <dgm:cxn modelId="{99426EEC-9ACC-4094-B057-152A5824CB15}" srcId="{6FCC2AB1-2FC9-41E8-A9C2-921F07C99526}" destId="{92A3DE17-7FBD-4567-B800-88408CDDB5DF}" srcOrd="6" destOrd="0" parTransId="{D3DAC0E9-E060-4060-B0E3-FB0A1D9F7848}" sibTransId="{E12AB750-232C-405F-A9BF-25D5DA27F778}"/>
    <dgm:cxn modelId="{BC086605-279B-46DD-ACD5-A29A0944522F}" type="presParOf" srcId="{5D4C617B-A29E-48DF-8BDC-2B06EF6D1852}" destId="{076AE769-80D8-445C-8D60-0FEF6EFDB41D}" srcOrd="0" destOrd="0" presId="urn:microsoft.com/office/officeart/2005/8/layout/default"/>
    <dgm:cxn modelId="{89198EC0-86CD-49EA-8788-5984121C95EF}" type="presParOf" srcId="{5D4C617B-A29E-48DF-8BDC-2B06EF6D1852}" destId="{C6CBC25E-B2B1-4194-8113-E454BBFF052D}" srcOrd="1" destOrd="0" presId="urn:microsoft.com/office/officeart/2005/8/layout/default"/>
    <dgm:cxn modelId="{05B83224-1098-4D39-BE37-4D20DFCFBF78}" type="presParOf" srcId="{5D4C617B-A29E-48DF-8BDC-2B06EF6D1852}" destId="{D7E762D9-F36B-44A7-A187-F69A62D2789F}" srcOrd="2" destOrd="0" presId="urn:microsoft.com/office/officeart/2005/8/layout/default"/>
    <dgm:cxn modelId="{8EA6B75C-916B-4CC2-86D5-DD3B71FA66BD}" type="presParOf" srcId="{5D4C617B-A29E-48DF-8BDC-2B06EF6D1852}" destId="{4A3F579F-FC33-4653-98FD-89AB68D55B80}" srcOrd="3" destOrd="0" presId="urn:microsoft.com/office/officeart/2005/8/layout/default"/>
    <dgm:cxn modelId="{42D5D878-4353-4BBB-868A-F3CD3F14599A}" type="presParOf" srcId="{5D4C617B-A29E-48DF-8BDC-2B06EF6D1852}" destId="{6053CD1E-468D-4968-86B6-7DCB3BB99A65}" srcOrd="4" destOrd="0" presId="urn:microsoft.com/office/officeart/2005/8/layout/default"/>
    <dgm:cxn modelId="{949E4454-E8E4-400B-8A52-AABE294FA95F}" type="presParOf" srcId="{5D4C617B-A29E-48DF-8BDC-2B06EF6D1852}" destId="{47A521E3-0594-4A7E-AB61-3E8161DF8543}" srcOrd="5" destOrd="0" presId="urn:microsoft.com/office/officeart/2005/8/layout/default"/>
    <dgm:cxn modelId="{2525AF26-4DEF-4056-91B5-76443A5BB90E}" type="presParOf" srcId="{5D4C617B-A29E-48DF-8BDC-2B06EF6D1852}" destId="{BA1CB95B-2A48-43BF-B2AE-2F9B23FF29E9}" srcOrd="6" destOrd="0" presId="urn:microsoft.com/office/officeart/2005/8/layout/default"/>
    <dgm:cxn modelId="{4EB89979-B655-4CAC-BFA0-F62E9EE137D2}" type="presParOf" srcId="{5D4C617B-A29E-48DF-8BDC-2B06EF6D1852}" destId="{C4446A3F-FE21-4A9A-9FFF-B941E23A72AF}" srcOrd="7" destOrd="0" presId="urn:microsoft.com/office/officeart/2005/8/layout/default"/>
    <dgm:cxn modelId="{BBE1186C-C950-4520-BB6C-9BD4C85C2552}" type="presParOf" srcId="{5D4C617B-A29E-48DF-8BDC-2B06EF6D1852}" destId="{28F3EEDD-F76C-4180-AA78-A55316486897}" srcOrd="8" destOrd="0" presId="urn:microsoft.com/office/officeart/2005/8/layout/default"/>
    <dgm:cxn modelId="{930C4003-455F-4910-BBCB-345D5A7507D3}" type="presParOf" srcId="{5D4C617B-A29E-48DF-8BDC-2B06EF6D1852}" destId="{43B97AAF-4A9A-45D6-AD79-FB1D237125B0}" srcOrd="9" destOrd="0" presId="urn:microsoft.com/office/officeart/2005/8/layout/default"/>
    <dgm:cxn modelId="{9DE6F8F2-F712-447D-8DEB-EE141EA2B4E7}" type="presParOf" srcId="{5D4C617B-A29E-48DF-8BDC-2B06EF6D1852}" destId="{13348D3A-06F5-49CB-B5A9-19D8C390C5D8}" srcOrd="10" destOrd="0" presId="urn:microsoft.com/office/officeart/2005/8/layout/default"/>
    <dgm:cxn modelId="{F9546076-750E-4EC5-B1F6-636DED723214}" type="presParOf" srcId="{5D4C617B-A29E-48DF-8BDC-2B06EF6D1852}" destId="{B2EA49AB-425D-4160-BDB2-0370B107D8A2}" srcOrd="11" destOrd="0" presId="urn:microsoft.com/office/officeart/2005/8/layout/default"/>
    <dgm:cxn modelId="{CDCA710B-0101-4D16-8C0E-58F7B56771A4}" type="presParOf" srcId="{5D4C617B-A29E-48DF-8BDC-2B06EF6D1852}" destId="{E595F477-485B-4887-90EE-878B6F5E39F8}" srcOrd="12" destOrd="0" presId="urn:microsoft.com/office/officeart/2005/8/layout/default"/>
    <dgm:cxn modelId="{0DDE3C3E-2061-4EA5-8F64-3FA8CE93CDA7}" type="presParOf" srcId="{5D4C617B-A29E-48DF-8BDC-2B06EF6D1852}" destId="{6001F8F3-A3A3-45A2-94BA-438ED2813B97}" srcOrd="13" destOrd="0" presId="urn:microsoft.com/office/officeart/2005/8/layout/default"/>
    <dgm:cxn modelId="{58B8DEA5-3639-4F64-B72A-AAB47F908F1E}" type="presParOf" srcId="{5D4C617B-A29E-48DF-8BDC-2B06EF6D1852}" destId="{37CA111E-3A5B-4B23-8B1C-0AA820724678}" srcOrd="14" destOrd="0" presId="urn:microsoft.com/office/officeart/2005/8/layout/default"/>
    <dgm:cxn modelId="{A3C7582E-CF68-425D-81EE-2F88AEF5F569}" type="presParOf" srcId="{5D4C617B-A29E-48DF-8BDC-2B06EF6D1852}" destId="{FD6E7540-2371-4BB2-8129-6E7ECF62286F}" srcOrd="15" destOrd="0" presId="urn:microsoft.com/office/officeart/2005/8/layout/default"/>
    <dgm:cxn modelId="{56A0AFD6-210D-428B-B841-B90AF79A2A26}" type="presParOf" srcId="{5D4C617B-A29E-48DF-8BDC-2B06EF6D1852}" destId="{1455D14E-F465-4DDE-9A20-560B65BE8DA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5A57B-7472-414C-90AA-BC1EC89EBEBD}">
      <dsp:nvSpPr>
        <dsp:cNvPr id="0" name=""/>
        <dsp:cNvSpPr/>
      </dsp:nvSpPr>
      <dsp:spPr>
        <a:xfrm>
          <a:off x="750183" y="3255"/>
          <a:ext cx="2757729" cy="1654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Bus </a:t>
          </a:r>
        </a:p>
      </dsp:txBody>
      <dsp:txXfrm>
        <a:off x="750183" y="3255"/>
        <a:ext cx="2757729" cy="1654637"/>
      </dsp:txXfrm>
    </dsp:sp>
    <dsp:sp modelId="{E1F02894-4813-9C49-95C4-5605EED41F6D}">
      <dsp:nvSpPr>
        <dsp:cNvPr id="0" name=""/>
        <dsp:cNvSpPr/>
      </dsp:nvSpPr>
      <dsp:spPr>
        <a:xfrm>
          <a:off x="3783685" y="3255"/>
          <a:ext cx="2757729" cy="16546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Metro Rail</a:t>
          </a:r>
        </a:p>
      </dsp:txBody>
      <dsp:txXfrm>
        <a:off x="3783685" y="3255"/>
        <a:ext cx="2757729" cy="1654637"/>
      </dsp:txXfrm>
    </dsp:sp>
    <dsp:sp modelId="{59E76D41-80CE-2546-9D15-100AF8B38E87}">
      <dsp:nvSpPr>
        <dsp:cNvPr id="0" name=""/>
        <dsp:cNvSpPr/>
      </dsp:nvSpPr>
      <dsp:spPr>
        <a:xfrm>
          <a:off x="6817187" y="3255"/>
          <a:ext cx="2757729" cy="16546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Taxis </a:t>
          </a:r>
        </a:p>
      </dsp:txBody>
      <dsp:txXfrm>
        <a:off x="6817187" y="3255"/>
        <a:ext cx="2757729" cy="1654637"/>
      </dsp:txXfrm>
    </dsp:sp>
    <dsp:sp modelId="{AA5B41E8-DFC8-AE43-9FC9-056F2B63884C}">
      <dsp:nvSpPr>
        <dsp:cNvPr id="0" name=""/>
        <dsp:cNvSpPr/>
      </dsp:nvSpPr>
      <dsp:spPr>
        <a:xfrm>
          <a:off x="750183" y="1933665"/>
          <a:ext cx="2757729" cy="1654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Auto Rickshaw</a:t>
          </a:r>
        </a:p>
      </dsp:txBody>
      <dsp:txXfrm>
        <a:off x="750183" y="1933665"/>
        <a:ext cx="2757729" cy="1654637"/>
      </dsp:txXfrm>
    </dsp:sp>
    <dsp:sp modelId="{7450E59C-EE1F-CF4D-9C56-0786F0E8C622}">
      <dsp:nvSpPr>
        <dsp:cNvPr id="0" name=""/>
        <dsp:cNvSpPr/>
      </dsp:nvSpPr>
      <dsp:spPr>
        <a:xfrm>
          <a:off x="3783685" y="1933665"/>
          <a:ext cx="2757729" cy="16546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Bicycle Sharing</a:t>
          </a:r>
        </a:p>
      </dsp:txBody>
      <dsp:txXfrm>
        <a:off x="3783685" y="1933665"/>
        <a:ext cx="2757729" cy="1654637"/>
      </dsp:txXfrm>
    </dsp:sp>
    <dsp:sp modelId="{6A818307-711B-D646-87A8-1CCDF8F3BE73}">
      <dsp:nvSpPr>
        <dsp:cNvPr id="0" name=""/>
        <dsp:cNvSpPr/>
      </dsp:nvSpPr>
      <dsp:spPr>
        <a:xfrm>
          <a:off x="6817187" y="1933665"/>
          <a:ext cx="2757729" cy="1654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Private Vehicles</a:t>
          </a:r>
        </a:p>
      </dsp:txBody>
      <dsp:txXfrm>
        <a:off x="6817187" y="1933665"/>
        <a:ext cx="2757729" cy="1654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AE769-80D8-445C-8D60-0FEF6EFDB41D}">
      <dsp:nvSpPr>
        <dsp:cNvPr id="0" name=""/>
        <dsp:cNvSpPr/>
      </dsp:nvSpPr>
      <dsp:spPr>
        <a:xfrm>
          <a:off x="3597" y="529820"/>
          <a:ext cx="1947629" cy="1168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Maximum number of buses in the system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46 buses</a:t>
          </a:r>
        </a:p>
      </dsp:txBody>
      <dsp:txXfrm>
        <a:off x="3597" y="529820"/>
        <a:ext cx="1947629" cy="1168577"/>
      </dsp:txXfrm>
    </dsp:sp>
    <dsp:sp modelId="{D7E762D9-F36B-44A7-A187-F69A62D2789F}">
      <dsp:nvSpPr>
        <dsp:cNvPr id="0" name=""/>
        <dsp:cNvSpPr/>
      </dsp:nvSpPr>
      <dsp:spPr>
        <a:xfrm>
          <a:off x="2145989" y="529820"/>
          <a:ext cx="1947629" cy="1168577"/>
        </a:xfrm>
        <a:prstGeom prst="rect">
          <a:avLst/>
        </a:prstGeom>
        <a:solidFill>
          <a:schemeClr val="accent2">
            <a:hueOff val="180226"/>
            <a:satOff val="-1252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Maximum bus speed for peak hours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15km/h</a:t>
          </a:r>
        </a:p>
      </dsp:txBody>
      <dsp:txXfrm>
        <a:off x="2145989" y="529820"/>
        <a:ext cx="1947629" cy="1168577"/>
      </dsp:txXfrm>
    </dsp:sp>
    <dsp:sp modelId="{6053CD1E-468D-4968-86B6-7DCB3BB99A65}">
      <dsp:nvSpPr>
        <dsp:cNvPr id="0" name=""/>
        <dsp:cNvSpPr/>
      </dsp:nvSpPr>
      <dsp:spPr>
        <a:xfrm>
          <a:off x="4288381" y="529820"/>
          <a:ext cx="1947629" cy="1168577"/>
        </a:xfrm>
        <a:prstGeom prst="rect">
          <a:avLst/>
        </a:prstGeom>
        <a:solidFill>
          <a:schemeClr val="accent2">
            <a:hueOff val="360452"/>
            <a:satOff val="-2505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Maximum bus capacity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51 passengers</a:t>
          </a:r>
        </a:p>
      </dsp:txBody>
      <dsp:txXfrm>
        <a:off x="4288381" y="529820"/>
        <a:ext cx="1947629" cy="1168577"/>
      </dsp:txXfrm>
    </dsp:sp>
    <dsp:sp modelId="{BA1CB95B-2A48-43BF-B2AE-2F9B23FF29E9}">
      <dsp:nvSpPr>
        <dsp:cNvPr id="0" name=""/>
        <dsp:cNvSpPr/>
      </dsp:nvSpPr>
      <dsp:spPr>
        <a:xfrm>
          <a:off x="6430773" y="529820"/>
          <a:ext cx="1947629" cy="1168577"/>
        </a:xfrm>
        <a:prstGeom prst="rect">
          <a:avLst/>
        </a:prstGeom>
        <a:solidFill>
          <a:schemeClr val="accent2">
            <a:hueOff val="540678"/>
            <a:satOff val="-3757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 operational hours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6:00 am to 10:00 pm</a:t>
          </a:r>
        </a:p>
      </dsp:txBody>
      <dsp:txXfrm>
        <a:off x="6430773" y="529820"/>
        <a:ext cx="1947629" cy="1168577"/>
      </dsp:txXfrm>
    </dsp:sp>
    <dsp:sp modelId="{28F3EEDD-F76C-4180-AA78-A55316486897}">
      <dsp:nvSpPr>
        <dsp:cNvPr id="0" name=""/>
        <dsp:cNvSpPr/>
      </dsp:nvSpPr>
      <dsp:spPr>
        <a:xfrm>
          <a:off x="8573165" y="529820"/>
          <a:ext cx="1947629" cy="1168577"/>
        </a:xfrm>
        <a:prstGeom prst="rect">
          <a:avLst/>
        </a:prstGeom>
        <a:solidFill>
          <a:schemeClr val="accent2">
            <a:hueOff val="720903"/>
            <a:satOff val="-501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Peak hours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7:30 am to 11:30 am</a:t>
          </a:r>
        </a:p>
      </dsp:txBody>
      <dsp:txXfrm>
        <a:off x="8573165" y="529820"/>
        <a:ext cx="1947629" cy="1168577"/>
      </dsp:txXfrm>
    </dsp:sp>
    <dsp:sp modelId="{13348D3A-06F5-49CB-B5A9-19D8C390C5D8}">
      <dsp:nvSpPr>
        <dsp:cNvPr id="0" name=""/>
        <dsp:cNvSpPr/>
      </dsp:nvSpPr>
      <dsp:spPr>
        <a:xfrm>
          <a:off x="1074793" y="1893160"/>
          <a:ext cx="1947629" cy="1168577"/>
        </a:xfrm>
        <a:prstGeom prst="rect">
          <a:avLst/>
        </a:prstGeom>
        <a:solidFill>
          <a:schemeClr val="accent2">
            <a:hueOff val="901129"/>
            <a:satOff val="-6262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Distance between the start and end points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11.57 km</a:t>
          </a:r>
        </a:p>
      </dsp:txBody>
      <dsp:txXfrm>
        <a:off x="1074793" y="1893160"/>
        <a:ext cx="1947629" cy="1168577"/>
      </dsp:txXfrm>
    </dsp:sp>
    <dsp:sp modelId="{E595F477-485B-4887-90EE-878B6F5E39F8}">
      <dsp:nvSpPr>
        <dsp:cNvPr id="0" name=""/>
        <dsp:cNvSpPr/>
      </dsp:nvSpPr>
      <dsp:spPr>
        <a:xfrm>
          <a:off x="3217185" y="1893160"/>
          <a:ext cx="1947629" cy="1168577"/>
        </a:xfrm>
        <a:prstGeom prst="rect">
          <a:avLst/>
        </a:prstGeom>
        <a:solidFill>
          <a:schemeClr val="accent2">
            <a:hueOff val="1081355"/>
            <a:satOff val="-7514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Maximum bus coverage allowed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1200 km per week(~171 km per day)</a:t>
          </a:r>
        </a:p>
      </dsp:txBody>
      <dsp:txXfrm>
        <a:off x="3217185" y="1893160"/>
        <a:ext cx="1947629" cy="1168577"/>
      </dsp:txXfrm>
    </dsp:sp>
    <dsp:sp modelId="{37CA111E-3A5B-4B23-8B1C-0AA820724678}">
      <dsp:nvSpPr>
        <dsp:cNvPr id="0" name=""/>
        <dsp:cNvSpPr/>
      </dsp:nvSpPr>
      <dsp:spPr>
        <a:xfrm>
          <a:off x="5359577" y="1893160"/>
          <a:ext cx="1947629" cy="1168577"/>
        </a:xfrm>
        <a:prstGeom prst="rect">
          <a:avLst/>
        </a:prstGeom>
        <a:solidFill>
          <a:schemeClr val="accent2">
            <a:hueOff val="1261581"/>
            <a:satOff val="-8767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12-hour shift drivers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8:00 am to 8:00 pm</a:t>
          </a:r>
        </a:p>
      </dsp:txBody>
      <dsp:txXfrm>
        <a:off x="5359577" y="1893160"/>
        <a:ext cx="1947629" cy="1168577"/>
      </dsp:txXfrm>
    </dsp:sp>
    <dsp:sp modelId="{1455D14E-F465-4DDE-9A20-560B65BE8DAD}">
      <dsp:nvSpPr>
        <dsp:cNvPr id="0" name=""/>
        <dsp:cNvSpPr/>
      </dsp:nvSpPr>
      <dsp:spPr>
        <a:xfrm>
          <a:off x="7501969" y="1893160"/>
          <a:ext cx="1947629" cy="1168577"/>
        </a:xfrm>
        <a:prstGeom prst="rect">
          <a:avLst/>
        </a:prstGeom>
        <a:solidFill>
          <a:schemeClr val="accent2">
            <a:hueOff val="1441807"/>
            <a:satOff val="-10019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8-hour shift drivers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6:00 am to 2:00 pm</a:t>
          </a:r>
        </a:p>
      </dsp:txBody>
      <dsp:txXfrm>
        <a:off x="7501969" y="1893160"/>
        <a:ext cx="1947629" cy="1168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6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8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2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0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nterior of empty bus">
            <a:extLst>
              <a:ext uri="{FF2B5EF4-FFF2-40B4-BE49-F238E27FC236}">
                <a16:creationId xmlns:a16="http://schemas.microsoft.com/office/drawing/2014/main" id="{7A3CF2DA-B0A8-497C-B1A5-A9599888F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AE38D6-FCF8-3A8A-E81D-AC5134286CFF}"/>
              </a:ext>
            </a:extLst>
          </p:cNvPr>
          <p:cNvSpPr txBox="1"/>
          <p:nvPr/>
        </p:nvSpPr>
        <p:spPr>
          <a:xfrm>
            <a:off x="6400799" y="4134464"/>
            <a:ext cx="5417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ATAL INDORE CITY TRANSPORTATION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F321C-FA71-EE52-CFED-D2B5C087FC97}"/>
              </a:ext>
            </a:extLst>
          </p:cNvPr>
          <p:cNvSpPr txBox="1"/>
          <p:nvPr/>
        </p:nvSpPr>
        <p:spPr>
          <a:xfrm>
            <a:off x="6400798" y="5412657"/>
            <a:ext cx="541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Hitesh </a:t>
            </a:r>
            <a:r>
              <a:rPr lang="en-US" dirty="0" err="1"/>
              <a:t>Pahwa</a:t>
            </a:r>
            <a:r>
              <a:rPr lang="en-US" dirty="0"/>
              <a:t>, Dhanyata Mehta, Sameera Kodukulla</a:t>
            </a:r>
          </a:p>
        </p:txBody>
      </p:sp>
    </p:spTree>
    <p:extLst>
      <p:ext uri="{BB962C8B-B14F-4D97-AF65-F5344CB8AC3E}">
        <p14:creationId xmlns:p14="http://schemas.microsoft.com/office/powerpoint/2010/main" val="5279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38E54-8815-7A47-EED7-81D0D38305A2}"/>
              </a:ext>
            </a:extLst>
          </p:cNvPr>
          <p:cNvSpPr txBox="1"/>
          <p:nvPr/>
        </p:nvSpPr>
        <p:spPr>
          <a:xfrm>
            <a:off x="312033" y="200729"/>
            <a:ext cx="10780509" cy="809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PASSENGER DISTRIBUTION 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C3DFE5-279B-25A6-50EE-971406BA7D42}"/>
              </a:ext>
            </a:extLst>
          </p:cNvPr>
          <p:cNvSpPr txBox="1"/>
          <p:nvPr/>
        </p:nvSpPr>
        <p:spPr>
          <a:xfrm>
            <a:off x="5474141" y="1444761"/>
            <a:ext cx="461638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350" kern="1200" dirty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FROM R.G TO N.S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4916BA0-CAC4-E67B-6232-195E62949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62" y="1187945"/>
            <a:ext cx="6324937" cy="2601849"/>
          </a:xfrm>
          <a:prstGeom prst="rect">
            <a:avLst/>
          </a:prstGeom>
        </p:spPr>
      </p:pic>
      <p:pic>
        <p:nvPicPr>
          <p:cNvPr id="13" name="Picture 1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98EFFA3-2726-0388-151D-668FA33D0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07" y="3928714"/>
            <a:ext cx="6324937" cy="26262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6BD4AE-3E7A-A23A-1034-0C41415F25B0}"/>
              </a:ext>
            </a:extLst>
          </p:cNvPr>
          <p:cNvSpPr txBox="1"/>
          <p:nvPr/>
        </p:nvSpPr>
        <p:spPr>
          <a:xfrm>
            <a:off x="2305945" y="250134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FROM R.G TO N.S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29398-E7AE-5A94-5DE6-08BB5C989DF7}"/>
              </a:ext>
            </a:extLst>
          </p:cNvPr>
          <p:cNvSpPr txBox="1"/>
          <p:nvPr/>
        </p:nvSpPr>
        <p:spPr>
          <a:xfrm>
            <a:off x="2305945" y="4793073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FROM N.S TO R.G</a:t>
            </a:r>
          </a:p>
        </p:txBody>
      </p:sp>
    </p:spTree>
    <p:extLst>
      <p:ext uri="{BB962C8B-B14F-4D97-AF65-F5344CB8AC3E}">
        <p14:creationId xmlns:p14="http://schemas.microsoft.com/office/powerpoint/2010/main" val="156227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95A94-B354-E0B2-11CD-22CC508CA1C4}"/>
              </a:ext>
            </a:extLst>
          </p:cNvPr>
          <p:cNvSpPr txBox="1"/>
          <p:nvPr/>
        </p:nvSpPr>
        <p:spPr>
          <a:xfrm>
            <a:off x="682171" y="101614"/>
            <a:ext cx="112057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NON- PEAK DEMAND SUMMARY (GOING</a:t>
            </a:r>
            <a:r>
              <a:rPr lang="en-US" sz="3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1198A64-1797-46F6-88FB-C9593B480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470696"/>
              </p:ext>
            </p:extLst>
          </p:nvPr>
        </p:nvGraphicFramePr>
        <p:xfrm>
          <a:off x="212669" y="824889"/>
          <a:ext cx="6521959" cy="2839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C8A530-DDFA-867E-42FA-8638A8375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03"/>
          <a:stretch/>
        </p:blipFill>
        <p:spPr>
          <a:xfrm>
            <a:off x="7620708" y="1596240"/>
            <a:ext cx="3354732" cy="990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63A2524-0FB1-0BE8-D325-37A8F77A1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9" y="3735854"/>
            <a:ext cx="7073501" cy="2874473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2D2FC74-472B-4458-A390-DD94097D0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79" y="2856616"/>
            <a:ext cx="3741789" cy="1614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364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95A94-B354-E0B2-11CD-22CC508CA1C4}"/>
              </a:ext>
            </a:extLst>
          </p:cNvPr>
          <p:cNvSpPr txBox="1"/>
          <p:nvPr/>
        </p:nvSpPr>
        <p:spPr>
          <a:xfrm>
            <a:off x="377371" y="33942"/>
            <a:ext cx="1181462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NON- PEAK DEMAND SUMMARY (COMING)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5E3475-C3D8-EAAF-7448-0BF266CFD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2267"/>
              </p:ext>
            </p:extLst>
          </p:nvPr>
        </p:nvGraphicFramePr>
        <p:xfrm>
          <a:off x="188686" y="930601"/>
          <a:ext cx="6524172" cy="2726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948520-5CF9-B83E-B26E-9F09F5BC6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58" y="1813783"/>
            <a:ext cx="3268784" cy="88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E11FFA24-0E33-D2B6-E479-830B7CF8E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16" y="3005627"/>
            <a:ext cx="3650867" cy="17244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BAAA42-E0BD-6813-0D12-460AEAAF9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6" y="3759350"/>
            <a:ext cx="7300685" cy="29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4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F1350-996E-CF7B-6E67-363C05495E68}"/>
              </a:ext>
            </a:extLst>
          </p:cNvPr>
          <p:cNvSpPr txBox="1"/>
          <p:nvPr/>
        </p:nvSpPr>
        <p:spPr>
          <a:xfrm>
            <a:off x="5152238" y="-174765"/>
            <a:ext cx="6125361" cy="156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INSIGHT-</a:t>
            </a:r>
          </a:p>
        </p:txBody>
      </p:sp>
      <p:pic>
        <p:nvPicPr>
          <p:cNvPr id="27" name="Picture 26" descr="Aerial view of a bus depot">
            <a:extLst>
              <a:ext uri="{FF2B5EF4-FFF2-40B4-BE49-F238E27FC236}">
                <a16:creationId xmlns:a16="http://schemas.microsoft.com/office/drawing/2014/main" id="{26C9EF92-6BFB-613C-4A12-35C4EAFAE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8" r="26336" b="-1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5532E6-0E29-0247-938B-5046C5531A8E}"/>
              </a:ext>
            </a:extLst>
          </p:cNvPr>
          <p:cNvSpPr txBox="1"/>
          <p:nvPr/>
        </p:nvSpPr>
        <p:spPr>
          <a:xfrm>
            <a:off x="5482589" y="1410952"/>
            <a:ext cx="6256247" cy="3494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3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70000"/>
              <a:buAutoNum type="arabicPeriod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Both rounds for peak hours require more than 46 buses.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Going from Rajiv Gandhi to </a:t>
            </a:r>
            <a:r>
              <a:rPr lang="en-US" sz="1600" dirty="0" err="1">
                <a:solidFill>
                  <a:schemeClr val="tx2"/>
                </a:solidFill>
              </a:rPr>
              <a:t>Niranjanpur</a:t>
            </a:r>
            <a:r>
              <a:rPr lang="en-US" sz="1600" dirty="0">
                <a:solidFill>
                  <a:schemeClr val="tx2"/>
                </a:solidFill>
              </a:rPr>
              <a:t> square requires around 50 buses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Coming from </a:t>
            </a:r>
            <a:r>
              <a:rPr lang="en-US" sz="1600" dirty="0" err="1">
                <a:solidFill>
                  <a:schemeClr val="tx2"/>
                </a:solidFill>
              </a:rPr>
              <a:t>Niranjanpur</a:t>
            </a:r>
            <a:r>
              <a:rPr lang="en-US" sz="1600" dirty="0">
                <a:solidFill>
                  <a:schemeClr val="tx2"/>
                </a:solidFill>
              </a:rPr>
              <a:t> square to Rajiv Gandhi requires around 56 buses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1600" b="1" dirty="0">
                <a:solidFill>
                  <a:schemeClr val="tx2"/>
                </a:solidFill>
              </a:rPr>
              <a:t>To meet demand, we will have to increase the number of buses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6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70000"/>
              <a:buAutoNum type="arabicPeriod" startAt="2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Both rounds of Non- peak hours are fully met with less than 15 buses being in use. 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3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1C4CB-33AD-0D48-A70C-A9AE7EBED6B2}"/>
              </a:ext>
            </a:extLst>
          </p:cNvPr>
          <p:cNvSpPr txBox="1"/>
          <p:nvPr/>
        </p:nvSpPr>
        <p:spPr>
          <a:xfrm>
            <a:off x="5482589" y="5231169"/>
            <a:ext cx="65250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equal number of buses running from both sides because we cannot assume that one side will always have higher demand so to find a solution with lower risk, we will take the higher number of buses.</a:t>
            </a:r>
          </a:p>
        </p:txBody>
      </p:sp>
    </p:spTree>
    <p:extLst>
      <p:ext uri="{BB962C8B-B14F-4D97-AF65-F5344CB8AC3E}">
        <p14:creationId xmlns:p14="http://schemas.microsoft.com/office/powerpoint/2010/main" val="353333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ECA2BE-0443-493F-9413-FC132026C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D9F61B4A-3800-71E0-1A28-71A3FB3BD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615"/>
          <a:stretch/>
        </p:blipFill>
        <p:spPr>
          <a:xfrm>
            <a:off x="20" y="1"/>
            <a:ext cx="12188932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C3041F-18C8-4A3F-BB74-556AD2101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"/>
            <a:ext cx="12191999" cy="22112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2B06F-CF1C-4BEB-6255-4D5A6C322612}"/>
              </a:ext>
            </a:extLst>
          </p:cNvPr>
          <p:cNvSpPr txBox="1"/>
          <p:nvPr/>
        </p:nvSpPr>
        <p:spPr>
          <a:xfrm>
            <a:off x="952500" y="598393"/>
            <a:ext cx="6855490" cy="119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B28B90-B579-47ED-A625-BAD03AE6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30588"/>
            <a:ext cx="12191999" cy="192741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6259606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7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67EE0-7280-DEC5-0F52-96D0AB75B51B}"/>
              </a:ext>
            </a:extLst>
          </p:cNvPr>
          <p:cNvSpPr txBox="1"/>
          <p:nvPr/>
        </p:nvSpPr>
        <p:spPr>
          <a:xfrm>
            <a:off x="4881173" y="3076"/>
            <a:ext cx="7310828" cy="1219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FUEL PRICE CALCULATION</a:t>
            </a:r>
          </a:p>
        </p:txBody>
      </p:sp>
      <p:pic>
        <p:nvPicPr>
          <p:cNvPr id="6" name="Picture 5" descr="Stock market graph on display">
            <a:extLst>
              <a:ext uri="{FF2B5EF4-FFF2-40B4-BE49-F238E27FC236}">
                <a16:creationId xmlns:a16="http://schemas.microsoft.com/office/drawing/2014/main" id="{9B4DD8DF-AAB6-CD02-F66B-6A7F13E0F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89" r="18116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56D244-A85A-E7FD-B10E-B24C1A2945D4}"/>
              </a:ext>
            </a:extLst>
          </p:cNvPr>
          <p:cNvSpPr txBox="1"/>
          <p:nvPr/>
        </p:nvSpPr>
        <p:spPr>
          <a:xfrm>
            <a:off x="5340146" y="1571503"/>
            <a:ext cx="6348750" cy="4256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1600" b="1" dirty="0">
                <a:solidFill>
                  <a:srgbClr val="002060"/>
                </a:solidFill>
              </a:rPr>
              <a:t>DISTANCE COVERED BY 1 BUS (AVERAGE) </a:t>
            </a:r>
            <a:r>
              <a:rPr lang="en-US" sz="1500" dirty="0">
                <a:solidFill>
                  <a:schemeClr val="tx2"/>
                </a:solidFill>
              </a:rPr>
              <a:t>: 21.9KM (PEAK) – 106 rounds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1500" dirty="0">
                <a:solidFill>
                  <a:schemeClr val="tx2"/>
                </a:solidFill>
              </a:rPr>
              <a:t>                                                                                       23.14KM (NON-PEAK)- 28 rounds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5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1600" b="1" dirty="0">
                <a:solidFill>
                  <a:srgbClr val="002060"/>
                </a:solidFill>
              </a:rPr>
              <a:t>CNG COST </a:t>
            </a:r>
            <a:r>
              <a:rPr lang="en-US" sz="1500" dirty="0">
                <a:solidFill>
                  <a:schemeClr val="tx2"/>
                </a:solidFill>
              </a:rPr>
              <a:t>: Rs 56/kg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5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1500" b="1" dirty="0">
                <a:solidFill>
                  <a:srgbClr val="002060"/>
                </a:solidFill>
              </a:rPr>
              <a:t>FUEL COST PER DAY </a:t>
            </a:r>
            <a:r>
              <a:rPr lang="en-US" sz="1500" b="1" dirty="0"/>
              <a:t>:</a:t>
            </a:r>
            <a:r>
              <a:rPr lang="en-US" sz="1500" b="1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1500" dirty="0">
                <a:solidFill>
                  <a:schemeClr val="tx2"/>
                </a:solidFill>
                <a:effectLst/>
              </a:rPr>
              <a:t>(distance traveled per day) / 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1500" dirty="0">
                <a:solidFill>
                  <a:schemeClr val="tx2"/>
                </a:solidFill>
                <a:effectLst/>
              </a:rPr>
              <a:t>(mileage of the bus per kg of CNG) * (price of CNG per kg) =</a:t>
            </a:r>
            <a:r>
              <a:rPr lang="en-US" sz="2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Rs245.28 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2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Rs259.168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2000" b="1" dirty="0">
                <a:solidFill>
                  <a:srgbClr val="002060"/>
                </a:solidFill>
              </a:rPr>
              <a:t>TOTAL FUEL PRICE OF 56 BUSES OPERATING IN PEAK HOURS</a:t>
            </a:r>
            <a:r>
              <a:rPr lang="en-US" sz="1500" dirty="0">
                <a:solidFill>
                  <a:schemeClr val="tx2"/>
                </a:solidFill>
              </a:rPr>
              <a:t>= </a:t>
            </a:r>
            <a:r>
              <a:rPr lang="en-US" sz="2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Rs13,735.68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500" dirty="0">
              <a:solidFill>
                <a:schemeClr val="tx2"/>
              </a:solidFill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5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2000" b="1" dirty="0">
                <a:solidFill>
                  <a:srgbClr val="002060"/>
                </a:solidFill>
              </a:rPr>
              <a:t>TOTAL FUEL PRICE OF 14 BUSES OPERATING IN NON-PEAK HOURS</a:t>
            </a:r>
            <a:r>
              <a:rPr lang="en-US" b="1" dirty="0"/>
              <a:t>=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21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Rs3,628.25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5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3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4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9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Navigational compass on a blue background">
            <a:extLst>
              <a:ext uri="{FF2B5EF4-FFF2-40B4-BE49-F238E27FC236}">
                <a16:creationId xmlns:a16="http://schemas.microsoft.com/office/drawing/2014/main" id="{0ED5F8C9-B3DE-F540-76C4-A6D579B75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18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4D20D4-F9D8-BC7F-3B40-BB702766F471}"/>
              </a:ext>
            </a:extLst>
          </p:cNvPr>
          <p:cNvSpPr txBox="1"/>
          <p:nvPr/>
        </p:nvSpPr>
        <p:spPr>
          <a:xfrm>
            <a:off x="2629691" y="1256045"/>
            <a:ext cx="6962052" cy="1884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0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51B5F-EB92-74CE-35EE-E8BC1A17FACE}"/>
              </a:ext>
            </a:extLst>
          </p:cNvPr>
          <p:cNvSpPr txBox="1"/>
          <p:nvPr/>
        </p:nvSpPr>
        <p:spPr>
          <a:xfrm>
            <a:off x="245807" y="221835"/>
            <a:ext cx="514718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3"/>
                </a:solidFill>
                <a:latin typeface="Georgia Pro Light (Headings)"/>
              </a:rPr>
              <a:t>QUEUING 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sz="3700" dirty="0">
                <a:solidFill>
                  <a:schemeClr val="accent3"/>
                </a:solidFill>
                <a:latin typeface="Georgia Pro Light (Headings)"/>
              </a:rPr>
              <a:t>SYSTEM</a:t>
            </a:r>
          </a:p>
        </p:txBody>
      </p:sp>
      <p:pic>
        <p:nvPicPr>
          <p:cNvPr id="19" name="Picture 18" descr="Diagram, rectangle&#10;&#10;Description automatically generated">
            <a:extLst>
              <a:ext uri="{FF2B5EF4-FFF2-40B4-BE49-F238E27FC236}">
                <a16:creationId xmlns:a16="http://schemas.microsoft.com/office/drawing/2014/main" id="{4EE453FF-67C3-05F1-43F4-9781807E3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66" y="2640621"/>
            <a:ext cx="565641" cy="565641"/>
          </a:xfrm>
          <a:prstGeom prst="rect">
            <a:avLst/>
          </a:prstGeom>
        </p:spPr>
      </p:pic>
      <p:pic>
        <p:nvPicPr>
          <p:cNvPr id="4" name="Picture 3" descr="Diagram, rectangle&#10;&#10;Description automatically generated">
            <a:extLst>
              <a:ext uri="{FF2B5EF4-FFF2-40B4-BE49-F238E27FC236}">
                <a16:creationId xmlns:a16="http://schemas.microsoft.com/office/drawing/2014/main" id="{CA5BC005-09AB-E01D-163A-97B7B1C92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3" y="2640621"/>
            <a:ext cx="565641" cy="565641"/>
          </a:xfrm>
          <a:prstGeom prst="rect">
            <a:avLst/>
          </a:prstGeom>
        </p:spPr>
      </p:pic>
      <p:pic>
        <p:nvPicPr>
          <p:cNvPr id="5" name="Picture 4" descr="Diagram, rectangle&#10;&#10;Description automatically generated">
            <a:extLst>
              <a:ext uri="{FF2B5EF4-FFF2-40B4-BE49-F238E27FC236}">
                <a16:creationId xmlns:a16="http://schemas.microsoft.com/office/drawing/2014/main" id="{D48FE66C-F12B-068F-1C4F-8D1A11204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13" y="2662600"/>
            <a:ext cx="565641" cy="565641"/>
          </a:xfrm>
          <a:prstGeom prst="rect">
            <a:avLst/>
          </a:prstGeom>
        </p:spPr>
      </p:pic>
      <p:pic>
        <p:nvPicPr>
          <p:cNvPr id="6" name="Picture 5" descr="Diagram, rectangle&#10;&#10;Description automatically generated">
            <a:extLst>
              <a:ext uri="{FF2B5EF4-FFF2-40B4-BE49-F238E27FC236}">
                <a16:creationId xmlns:a16="http://schemas.microsoft.com/office/drawing/2014/main" id="{4F7CBF2F-D667-4508-554A-6341F9CDA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33" y="2662600"/>
            <a:ext cx="565641" cy="565641"/>
          </a:xfrm>
          <a:prstGeom prst="rect">
            <a:avLst/>
          </a:prstGeom>
        </p:spPr>
      </p:pic>
      <p:pic>
        <p:nvPicPr>
          <p:cNvPr id="7" name="Picture 6" descr="Diagram, rectangle&#10;&#10;Description automatically generated">
            <a:extLst>
              <a:ext uri="{FF2B5EF4-FFF2-40B4-BE49-F238E27FC236}">
                <a16:creationId xmlns:a16="http://schemas.microsoft.com/office/drawing/2014/main" id="{8C89530A-46D0-C1BE-9498-3512E5AA2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94" y="2656738"/>
            <a:ext cx="565641" cy="565641"/>
          </a:xfrm>
          <a:prstGeom prst="rect">
            <a:avLst/>
          </a:prstGeom>
        </p:spPr>
      </p:pic>
      <p:pic>
        <p:nvPicPr>
          <p:cNvPr id="9" name="Picture 8" descr="Diagram, rectangle&#10;&#10;Description automatically generated">
            <a:extLst>
              <a:ext uri="{FF2B5EF4-FFF2-40B4-BE49-F238E27FC236}">
                <a16:creationId xmlns:a16="http://schemas.microsoft.com/office/drawing/2014/main" id="{E293D1E5-CA39-708A-AB4E-E4E8C6CF6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273" y="2656738"/>
            <a:ext cx="565641" cy="565641"/>
          </a:xfrm>
          <a:prstGeom prst="rect">
            <a:avLst/>
          </a:prstGeom>
        </p:spPr>
      </p:pic>
      <p:pic>
        <p:nvPicPr>
          <p:cNvPr id="10" name="Picture 9" descr="Diagram, rectangle&#10;&#10;Description automatically generated">
            <a:extLst>
              <a:ext uri="{FF2B5EF4-FFF2-40B4-BE49-F238E27FC236}">
                <a16:creationId xmlns:a16="http://schemas.microsoft.com/office/drawing/2014/main" id="{BCE70364-52D4-B3C0-DCC5-5FB65398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20" y="2640621"/>
            <a:ext cx="565641" cy="565641"/>
          </a:xfrm>
          <a:prstGeom prst="rect">
            <a:avLst/>
          </a:prstGeom>
        </p:spPr>
      </p:pic>
      <p:pic>
        <p:nvPicPr>
          <p:cNvPr id="11" name="Picture 10" descr="Diagram, rectangle&#10;&#10;Description automatically generated">
            <a:extLst>
              <a:ext uri="{FF2B5EF4-FFF2-40B4-BE49-F238E27FC236}">
                <a16:creationId xmlns:a16="http://schemas.microsoft.com/office/drawing/2014/main" id="{706B9871-8D38-E398-7BBA-49BD65450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4" y="2656739"/>
            <a:ext cx="565641" cy="565641"/>
          </a:xfrm>
          <a:prstGeom prst="rect">
            <a:avLst/>
          </a:prstGeom>
        </p:spPr>
      </p:pic>
      <p:pic>
        <p:nvPicPr>
          <p:cNvPr id="12" name="Picture 11" descr="Diagram, rectangle&#10;&#10;Description automatically generated">
            <a:extLst>
              <a:ext uri="{FF2B5EF4-FFF2-40B4-BE49-F238E27FC236}">
                <a16:creationId xmlns:a16="http://schemas.microsoft.com/office/drawing/2014/main" id="{7685575E-3456-7902-257B-95217C269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8" y="2656739"/>
            <a:ext cx="565641" cy="565641"/>
          </a:xfrm>
          <a:prstGeom prst="rect">
            <a:avLst/>
          </a:prstGeom>
        </p:spPr>
      </p:pic>
      <p:pic>
        <p:nvPicPr>
          <p:cNvPr id="17" name="Picture 16" descr="Diagram, rectangle&#10;&#10;Description automatically generated">
            <a:extLst>
              <a:ext uri="{FF2B5EF4-FFF2-40B4-BE49-F238E27FC236}">
                <a16:creationId xmlns:a16="http://schemas.microsoft.com/office/drawing/2014/main" id="{F9E236B9-E4B6-EF15-BBF8-4A7AAAB4B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382" y="2656739"/>
            <a:ext cx="565641" cy="565641"/>
          </a:xfrm>
          <a:prstGeom prst="rect">
            <a:avLst/>
          </a:prstGeom>
        </p:spPr>
      </p:pic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F72E7050-9889-2032-1444-D9BD641EE959}"/>
              </a:ext>
            </a:extLst>
          </p:cNvPr>
          <p:cNvSpPr/>
          <p:nvPr/>
        </p:nvSpPr>
        <p:spPr>
          <a:xfrm rot="10800000">
            <a:off x="44245" y="3400019"/>
            <a:ext cx="8519652" cy="1242691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C6764B8B-A196-8A00-B704-71528EC94486}"/>
              </a:ext>
            </a:extLst>
          </p:cNvPr>
          <p:cNvSpPr/>
          <p:nvPr/>
        </p:nvSpPr>
        <p:spPr>
          <a:xfrm>
            <a:off x="3603523" y="1218499"/>
            <a:ext cx="8588477" cy="1189704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D134F2-4941-18E8-43D5-FACFE2D9056D}"/>
              </a:ext>
            </a:extLst>
          </p:cNvPr>
          <p:cNvSpPr txBox="1"/>
          <p:nvPr/>
        </p:nvSpPr>
        <p:spPr>
          <a:xfrm>
            <a:off x="741013" y="5343833"/>
            <a:ext cx="905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bus from each side leaves at 7:30 am and reaches the end at 8:15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bus is added to the back of queue and will have to wait for it’s turn to avoid collision.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700609-6CEB-6E52-B4E4-6A254A2D2BD7}"/>
              </a:ext>
            </a:extLst>
          </p:cNvPr>
          <p:cNvSpPr txBox="1"/>
          <p:nvPr/>
        </p:nvSpPr>
        <p:spPr>
          <a:xfrm>
            <a:off x="526026" y="2070506"/>
            <a:ext cx="299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NIRANJANPUR SQUARE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40C6B-40D1-43FE-EAA5-44CF59A02E01}"/>
              </a:ext>
            </a:extLst>
          </p:cNvPr>
          <p:cNvSpPr txBox="1"/>
          <p:nvPr/>
        </p:nvSpPr>
        <p:spPr>
          <a:xfrm>
            <a:off x="9335729" y="3467073"/>
            <a:ext cx="285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RAJIV GANDHI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A80B82-A975-F4D3-CEFD-B9FD1574576A}"/>
              </a:ext>
            </a:extLst>
          </p:cNvPr>
          <p:cNvSpPr txBox="1"/>
          <p:nvPr/>
        </p:nvSpPr>
        <p:spPr>
          <a:xfrm>
            <a:off x="3349465" y="3222379"/>
            <a:ext cx="83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7:30 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E0D795-7E6B-BB11-9A2C-644FABA20113}"/>
              </a:ext>
            </a:extLst>
          </p:cNvPr>
          <p:cNvSpPr txBox="1"/>
          <p:nvPr/>
        </p:nvSpPr>
        <p:spPr>
          <a:xfrm>
            <a:off x="11541224" y="2402209"/>
            <a:ext cx="72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8:15 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DA0298-C07E-7C70-50D6-EBB078534C1E}"/>
              </a:ext>
            </a:extLst>
          </p:cNvPr>
          <p:cNvSpPr txBox="1"/>
          <p:nvPr/>
        </p:nvSpPr>
        <p:spPr>
          <a:xfrm>
            <a:off x="8836682" y="2393971"/>
            <a:ext cx="805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7:33 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085197-4009-065F-7A5A-5B108612DF2B}"/>
              </a:ext>
            </a:extLst>
          </p:cNvPr>
          <p:cNvSpPr txBox="1"/>
          <p:nvPr/>
        </p:nvSpPr>
        <p:spPr>
          <a:xfrm>
            <a:off x="1856666" y="3231965"/>
            <a:ext cx="738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7:36 am</a:t>
            </a:r>
          </a:p>
        </p:txBody>
      </p:sp>
    </p:spTree>
    <p:extLst>
      <p:ext uri="{BB962C8B-B14F-4D97-AF65-F5344CB8AC3E}">
        <p14:creationId xmlns:p14="http://schemas.microsoft.com/office/powerpoint/2010/main" val="318530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E52492-8507-4736-A7FC-89D7D9E3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2DAE418-D4A3-7EAA-8238-38B8A594C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" b="1"/>
          <a:stretch/>
        </p:blipFill>
        <p:spPr>
          <a:xfrm>
            <a:off x="617670" y="312870"/>
            <a:ext cx="10956660" cy="56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EDE3D-5EE1-7A85-2D5B-8830E1B49B27}"/>
              </a:ext>
            </a:extLst>
          </p:cNvPr>
          <p:cNvSpPr txBox="1"/>
          <p:nvPr/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buSzPct val="70000"/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INDORE PUBLIC TRANSPORATOIN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F415C755-AB63-D57D-DF9E-6BAE78327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600250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595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A0B12F3-9170-BFA1-5E31-AA4206035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4" y="1233813"/>
            <a:ext cx="7772400" cy="5270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6A836-E3C5-D183-F824-6F84250B4296}"/>
              </a:ext>
            </a:extLst>
          </p:cNvPr>
          <p:cNvSpPr txBox="1"/>
          <p:nvPr/>
        </p:nvSpPr>
        <p:spPr>
          <a:xfrm>
            <a:off x="1846167" y="221579"/>
            <a:ext cx="684147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accent3"/>
                </a:solidFill>
                <a:latin typeface="Georgia Pro Light (Headings)"/>
              </a:rPr>
              <a:t>CUMULATIVE SUM</a:t>
            </a:r>
          </a:p>
        </p:txBody>
      </p:sp>
    </p:spTree>
    <p:extLst>
      <p:ext uri="{BB962C8B-B14F-4D97-AF65-F5344CB8AC3E}">
        <p14:creationId xmlns:p14="http://schemas.microsoft.com/office/powerpoint/2010/main" val="165664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EDE3D-5EE1-7A85-2D5B-8830E1B49B27}"/>
              </a:ext>
            </a:extLst>
          </p:cNvPr>
          <p:cNvSpPr txBox="1"/>
          <p:nvPr/>
        </p:nvSpPr>
        <p:spPr>
          <a:xfrm>
            <a:off x="702592" y="52979"/>
            <a:ext cx="5513151" cy="904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buSzPct val="70000"/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THE BRT SYSTEM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BC274EC3-0B65-41C8-2A05-05CE0CC0A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87946"/>
              </p:ext>
            </p:extLst>
          </p:nvPr>
        </p:nvGraphicFramePr>
        <p:xfrm>
          <a:off x="3410529" y="1956742"/>
          <a:ext cx="5165039" cy="426477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581581">
                  <a:extLst>
                    <a:ext uri="{9D8B030D-6E8A-4147-A177-3AD203B41FA5}">
                      <a16:colId xmlns:a16="http://schemas.microsoft.com/office/drawing/2014/main" val="1252119256"/>
                    </a:ext>
                  </a:extLst>
                </a:gridCol>
                <a:gridCol w="2583458">
                  <a:extLst>
                    <a:ext uri="{9D8B030D-6E8A-4147-A177-3AD203B41FA5}">
                      <a16:colId xmlns:a16="http://schemas.microsoft.com/office/drawing/2014/main" val="1444797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ADVANTAGES</a:t>
                      </a:r>
                    </a:p>
                  </a:txBody>
                  <a:tcPr marL="76476" marR="76476" marT="38238" marB="38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DISADVANTAGES</a:t>
                      </a:r>
                    </a:p>
                  </a:txBody>
                  <a:tcPr marL="76476" marR="76476" marT="38238" marB="38238"/>
                </a:tc>
                <a:extLst>
                  <a:ext uri="{0D108BD9-81ED-4DB2-BD59-A6C34878D82A}">
                    <a16:rowId xmlns:a16="http://schemas.microsoft.com/office/drawing/2014/main" val="95536991"/>
                  </a:ext>
                </a:extLst>
              </a:tr>
              <a:tr h="814928">
                <a:tc>
                  <a:txBody>
                    <a:bodyPr/>
                    <a:lstStyle/>
                    <a:p>
                      <a:r>
                        <a:rPr lang="en-US" sz="1500" dirty="0"/>
                        <a:t>Faster travel times – Dedicated bus lanes and bus stops</a:t>
                      </a:r>
                    </a:p>
                  </a:txBody>
                  <a:tcPr marL="76476" marR="76476" marT="38238" marB="38238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Limited coverage – Does not cover all parts of the city</a:t>
                      </a:r>
                    </a:p>
                  </a:txBody>
                  <a:tcPr marL="76476" marR="76476" marT="38238" marB="38238"/>
                </a:tc>
                <a:extLst>
                  <a:ext uri="{0D108BD9-81ED-4DB2-BD59-A6C34878D82A}">
                    <a16:rowId xmlns:a16="http://schemas.microsoft.com/office/drawing/2014/main" val="3372787183"/>
                  </a:ext>
                </a:extLst>
              </a:tr>
              <a:tr h="1048256">
                <a:tc>
                  <a:txBody>
                    <a:bodyPr/>
                    <a:lstStyle/>
                    <a:p>
                      <a:r>
                        <a:rPr lang="en-US" sz="1500"/>
                        <a:t>Reduced congestion – Reduced cars on the road helping traffic congestion</a:t>
                      </a:r>
                    </a:p>
                  </a:txBody>
                  <a:tcPr marL="76476" marR="76476" marT="38238" marB="3823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Capacity constraints – Cannot handle large volumes of passengers</a:t>
                      </a:r>
                    </a:p>
                  </a:txBody>
                  <a:tcPr marL="76476" marR="76476" marT="38238" marB="38238"/>
                </a:tc>
                <a:extLst>
                  <a:ext uri="{0D108BD9-81ED-4DB2-BD59-A6C34878D82A}">
                    <a16:rowId xmlns:a16="http://schemas.microsoft.com/office/drawing/2014/main" val="3995064885"/>
                  </a:ext>
                </a:extLst>
              </a:tr>
              <a:tr h="1048256">
                <a:tc>
                  <a:txBody>
                    <a:bodyPr/>
                    <a:lstStyle/>
                    <a:p>
                      <a:r>
                        <a:rPr lang="en-US" sz="1500" dirty="0"/>
                        <a:t>Cost effective – Cheaper and be implemented easily</a:t>
                      </a:r>
                    </a:p>
                  </a:txBody>
                  <a:tcPr marL="76476" marR="76476" marT="38238" marB="3823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Dependence on buses – Breakdowns, maintenance issues, lack of drivers</a:t>
                      </a:r>
                    </a:p>
                  </a:txBody>
                  <a:tcPr marL="76476" marR="76476" marT="38238" marB="38238"/>
                </a:tc>
                <a:extLst>
                  <a:ext uri="{0D108BD9-81ED-4DB2-BD59-A6C34878D82A}">
                    <a16:rowId xmlns:a16="http://schemas.microsoft.com/office/drawing/2014/main" val="2954906471"/>
                  </a:ext>
                </a:extLst>
              </a:tr>
              <a:tr h="1048256">
                <a:tc>
                  <a:txBody>
                    <a:bodyPr/>
                    <a:lstStyle/>
                    <a:p>
                      <a:r>
                        <a:rPr lang="en-US" sz="1500"/>
                        <a:t>Increased accessibility – Better access to public transportation</a:t>
                      </a:r>
                    </a:p>
                  </a:txBody>
                  <a:tcPr marL="76476" marR="76476" marT="38238" marB="38238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Lack of flexibility – Operates only on a fixed route and schedule</a:t>
                      </a:r>
                    </a:p>
                  </a:txBody>
                  <a:tcPr marL="76476" marR="76476" marT="38238" marB="38238"/>
                </a:tc>
                <a:extLst>
                  <a:ext uri="{0D108BD9-81ED-4DB2-BD59-A6C34878D82A}">
                    <a16:rowId xmlns:a16="http://schemas.microsoft.com/office/drawing/2014/main" val="7420686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6A6427-D313-AC23-0FFB-B3D23677F893}"/>
              </a:ext>
            </a:extLst>
          </p:cNvPr>
          <p:cNvSpPr txBox="1"/>
          <p:nvPr/>
        </p:nvSpPr>
        <p:spPr>
          <a:xfrm>
            <a:off x="1396672" y="874851"/>
            <a:ext cx="10544957" cy="79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 algn="just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The iBus is designed to provide faster and more reliable transportation services to commuters in Indore, with dedicated bus lanes, pre-paid smart cards for fare payment, and other features aimed at reducing travel time and improving the overall transportation experience</a:t>
            </a:r>
            <a:r>
              <a:rPr lang="en-US" sz="1500" dirty="0">
                <a:solidFill>
                  <a:schemeClr val="accent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19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06246-89CC-BA5F-D37D-B9D0443081C7}"/>
              </a:ext>
            </a:extLst>
          </p:cNvPr>
          <p:cNvSpPr txBox="1"/>
          <p:nvPr/>
        </p:nvSpPr>
        <p:spPr>
          <a:xfrm>
            <a:off x="5152238" y="895440"/>
            <a:ext cx="6125361" cy="1560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OBJECTIVE-</a:t>
            </a:r>
          </a:p>
        </p:txBody>
      </p:sp>
      <p:pic>
        <p:nvPicPr>
          <p:cNvPr id="41" name="Picture 40" descr="Interior of empty bus">
            <a:extLst>
              <a:ext uri="{FF2B5EF4-FFF2-40B4-BE49-F238E27FC236}">
                <a16:creationId xmlns:a16="http://schemas.microsoft.com/office/drawing/2014/main" id="{6569C623-253E-2775-7B9C-40E38A1A7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08" r="26930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8330FF-6696-1C18-2292-6B9DA14E68DA}"/>
              </a:ext>
            </a:extLst>
          </p:cNvPr>
          <p:cNvSpPr txBox="1"/>
          <p:nvPr/>
        </p:nvSpPr>
        <p:spPr>
          <a:xfrm>
            <a:off x="5974716" y="2753546"/>
            <a:ext cx="5549623" cy="3494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sz="2000" dirty="0">
                <a:solidFill>
                  <a:schemeClr val="tx2"/>
                </a:solidFill>
              </a:rPr>
              <a:t>The main objective of the project is to determine the optimal number of buses that are required to transport passengers from Rajiv Gandhi bus stop to </a:t>
            </a:r>
            <a:r>
              <a:rPr lang="en-US" sz="2000" dirty="0" err="1">
                <a:solidFill>
                  <a:schemeClr val="tx2"/>
                </a:solidFill>
              </a:rPr>
              <a:t>Niranjanpur</a:t>
            </a:r>
            <a:r>
              <a:rPr lang="en-US" sz="2000" dirty="0">
                <a:solidFill>
                  <a:schemeClr val="tx2"/>
                </a:solidFill>
              </a:rPr>
              <a:t> Square bus stop and vice-versa for peak and non-peak hours.</a:t>
            </a:r>
          </a:p>
        </p:txBody>
      </p:sp>
    </p:spTree>
    <p:extLst>
      <p:ext uri="{BB962C8B-B14F-4D97-AF65-F5344CB8AC3E}">
        <p14:creationId xmlns:p14="http://schemas.microsoft.com/office/powerpoint/2010/main" val="6866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13C63-3DDB-E6C2-E4D0-807AD6AA3706}"/>
              </a:ext>
            </a:extLst>
          </p:cNvPr>
          <p:cNvSpPr txBox="1"/>
          <p:nvPr/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FROM THE CASE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42B6564-C781-E0D3-6F04-AF06EAEE2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547885"/>
              </p:ext>
            </p:extLst>
          </p:nvPr>
        </p:nvGraphicFramePr>
        <p:xfrm>
          <a:off x="864575" y="2513277"/>
          <a:ext cx="10524392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59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6CD7E-391F-6CAE-7C58-BAF6F9434D86}"/>
              </a:ext>
            </a:extLst>
          </p:cNvPr>
          <p:cNvSpPr txBox="1"/>
          <p:nvPr/>
        </p:nvSpPr>
        <p:spPr>
          <a:xfrm>
            <a:off x="368109" y="792892"/>
            <a:ext cx="11312261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ORIGIN- DESTINATION DEMAND MATRIX (PEAK HOURS)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229E0C-BDC5-7F4C-6C11-E8756884D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918904"/>
              </p:ext>
            </p:extLst>
          </p:nvPr>
        </p:nvGraphicFramePr>
        <p:xfrm>
          <a:off x="277923" y="3429000"/>
          <a:ext cx="5442185" cy="2719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A2B99F5-66DF-5DDC-DC62-C565C55D2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343667"/>
              </p:ext>
            </p:extLst>
          </p:nvPr>
        </p:nvGraphicFramePr>
        <p:xfrm>
          <a:off x="5959593" y="3428984"/>
          <a:ext cx="5954484" cy="2719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A812D3B1-8199-897E-1315-D06DCEA98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0" y="2158142"/>
            <a:ext cx="11455779" cy="75923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C16EE6CB-C795-9705-FC75-A59B3953D271}"/>
              </a:ext>
            </a:extLst>
          </p:cNvPr>
          <p:cNvSpPr/>
          <p:nvPr/>
        </p:nvSpPr>
        <p:spPr>
          <a:xfrm>
            <a:off x="1771136" y="2588754"/>
            <a:ext cx="383461" cy="1304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AE577-DAC2-7312-4AC9-095FF1C4DFF0}"/>
              </a:ext>
            </a:extLst>
          </p:cNvPr>
          <p:cNvSpPr txBox="1"/>
          <p:nvPr/>
        </p:nvSpPr>
        <p:spPr>
          <a:xfrm>
            <a:off x="6857999" y="-417733"/>
            <a:ext cx="5333997" cy="1985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MONTE CARLO SIMULATION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97DF78E4-8B7B-AE78-BD6C-BA7F3EE02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2"/>
          <a:stretch/>
        </p:blipFill>
        <p:spPr>
          <a:xfrm>
            <a:off x="-1344" y="-16"/>
            <a:ext cx="6859343" cy="3429016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FE26A669-9965-9E38-5FA5-E98DEF41C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84" b="-1"/>
          <a:stretch/>
        </p:blipFill>
        <p:spPr>
          <a:xfrm>
            <a:off x="-1344" y="3429000"/>
            <a:ext cx="6859343" cy="342901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1900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CACAEE7-8300-1DC2-B7ED-2F5EFDD3D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130" y="5038048"/>
            <a:ext cx="3629910" cy="739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DF70BBE-114D-7975-BA33-69DBC3E4F56C}"/>
              </a:ext>
            </a:extLst>
          </p:cNvPr>
          <p:cNvSpPr txBox="1"/>
          <p:nvPr/>
        </p:nvSpPr>
        <p:spPr>
          <a:xfrm>
            <a:off x="7581900" y="2221136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NUMBER OF BUSES FROM ONE SIDE-R.G. TO N.S.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659E9E-397E-A327-0A21-C3083A973264}"/>
              </a:ext>
            </a:extLst>
          </p:cNvPr>
          <p:cNvSpPr txBox="1"/>
          <p:nvPr/>
        </p:nvSpPr>
        <p:spPr>
          <a:xfrm>
            <a:off x="7581900" y="447152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NUMBER OF BUSES FROM ONE SIDE- N.S TO R.G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38" name="Picture 3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755F4E-FF2B-C8D6-EFC9-18E3FBC25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114" y="2775879"/>
            <a:ext cx="3497941" cy="749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92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1E4559-9B11-7461-4DEA-62CC463C29CE}"/>
              </a:ext>
            </a:extLst>
          </p:cNvPr>
          <p:cNvSpPr txBox="1"/>
          <p:nvPr/>
        </p:nvSpPr>
        <p:spPr>
          <a:xfrm>
            <a:off x="631371" y="5989318"/>
            <a:ext cx="10351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Number of times the system was able to achieve demand with 46 buses - 244.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F5092-3344-CD45-F3D0-955CEEAD6FBE}"/>
              </a:ext>
            </a:extLst>
          </p:cNvPr>
          <p:cNvSpPr txBox="1"/>
          <p:nvPr/>
        </p:nvSpPr>
        <p:spPr>
          <a:xfrm>
            <a:off x="10886" y="169273"/>
            <a:ext cx="11778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DEMAND MET GIVEN BUSES IN SYSTEM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5E59F33-2684-56D5-97CC-C9E69556E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3821766"/>
            <a:ext cx="6727371" cy="2079957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34A0840-3B6C-BA73-3650-A8B98A101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868682"/>
            <a:ext cx="6738258" cy="21390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4B3687-9A2C-C4B6-81E1-BE45538BDAD1}"/>
              </a:ext>
            </a:extLst>
          </p:cNvPr>
          <p:cNvSpPr txBox="1"/>
          <p:nvPr/>
        </p:nvSpPr>
        <p:spPr>
          <a:xfrm>
            <a:off x="631371" y="3045413"/>
            <a:ext cx="102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Number of times the system was able to achieve demand with 46 buses - 425.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F0C3A-FD0C-2516-D6E4-D6D73F04B537}"/>
              </a:ext>
            </a:extLst>
          </p:cNvPr>
          <p:cNvSpPr txBox="1"/>
          <p:nvPr/>
        </p:nvSpPr>
        <p:spPr>
          <a:xfrm>
            <a:off x="7369629" y="382176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FROM N.S TO R.G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8AA1A-923E-2DB8-BA44-8703E8A1197C}"/>
              </a:ext>
            </a:extLst>
          </p:cNvPr>
          <p:cNvSpPr txBox="1"/>
          <p:nvPr/>
        </p:nvSpPr>
        <p:spPr>
          <a:xfrm>
            <a:off x="7358742" y="877861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FROM R.G TO N.S</a:t>
            </a:r>
          </a:p>
        </p:txBody>
      </p:sp>
    </p:spTree>
    <p:extLst>
      <p:ext uri="{BB962C8B-B14F-4D97-AF65-F5344CB8AC3E}">
        <p14:creationId xmlns:p14="http://schemas.microsoft.com/office/powerpoint/2010/main" val="55443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D6000-5AE9-80BC-FABA-A349561D6093}"/>
              </a:ext>
            </a:extLst>
          </p:cNvPr>
          <p:cNvSpPr txBox="1"/>
          <p:nvPr/>
        </p:nvSpPr>
        <p:spPr>
          <a:xfrm>
            <a:off x="422296" y="-144983"/>
            <a:ext cx="5444398" cy="1008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TOTAL TRIPS TAKEN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EFB825E-F0D0-50F6-14B4-6E2B7CCEE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91" y="605278"/>
            <a:ext cx="5255209" cy="5431742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67971EBF-FD68-DEAE-1F85-CCFC372BB7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9"/>
          <a:stretch/>
        </p:blipFill>
        <p:spPr>
          <a:xfrm>
            <a:off x="1534886" y="4554772"/>
            <a:ext cx="3287485" cy="1288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AA1A00-72E4-70AF-74C8-6233595491A3}"/>
              </a:ext>
            </a:extLst>
          </p:cNvPr>
          <p:cNvSpPr txBox="1"/>
          <p:nvPr/>
        </p:nvSpPr>
        <p:spPr>
          <a:xfrm>
            <a:off x="1699399" y="393704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TRIPS FROM N.S TO R.G.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416A8-ECE1-2D69-3E60-A05E9BA11EA2}"/>
              </a:ext>
            </a:extLst>
          </p:cNvPr>
          <p:cNvSpPr txBox="1"/>
          <p:nvPr/>
        </p:nvSpPr>
        <p:spPr>
          <a:xfrm>
            <a:off x="1778322" y="146899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TRIPS FROM R.G TO N.S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07FEA3F-F816-BD51-D3B1-E24C4C33A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86" y="2015375"/>
            <a:ext cx="3287485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05629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213B32"/>
      </a:dk2>
      <a:lt2>
        <a:srgbClr val="E2E6E8"/>
      </a:lt2>
      <a:accent1>
        <a:srgbClr val="C89786"/>
      </a:accent1>
      <a:accent2>
        <a:srgbClr val="B59F70"/>
      </a:accent2>
      <a:accent3>
        <a:srgbClr val="A3A776"/>
      </a:accent3>
      <a:accent4>
        <a:srgbClr val="8BAC6A"/>
      </a:accent4>
      <a:accent5>
        <a:srgbClr val="7DAF79"/>
      </a:accent5>
      <a:accent6>
        <a:srgbClr val="6EB285"/>
      </a:accent6>
      <a:hlink>
        <a:srgbClr val="5D8A9A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709</Words>
  <Application>Microsoft Macintosh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Georgia Pro Light</vt:lpstr>
      <vt:lpstr>Georgia Pro Light (Headings)</vt:lpstr>
      <vt:lpstr>Times New Roman</vt:lpstr>
      <vt:lpstr>VaultVTI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Kodukulla, Venkata Krishna Sameera</dc:creator>
  <cp:lastModifiedBy>Mehta, Dhanyata, Malav</cp:lastModifiedBy>
  <cp:revision>4</cp:revision>
  <dcterms:created xsi:type="dcterms:W3CDTF">2023-04-26T18:55:33Z</dcterms:created>
  <dcterms:modified xsi:type="dcterms:W3CDTF">2023-04-27T10:50:05Z</dcterms:modified>
</cp:coreProperties>
</file>