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0"/>
  </p:notesMasterIdLst>
  <p:sldIdLst>
    <p:sldId id="4778" r:id="rId2"/>
    <p:sldId id="1010" r:id="rId3"/>
    <p:sldId id="4780" r:id="rId4"/>
    <p:sldId id="4779" r:id="rId5"/>
    <p:sldId id="4781" r:id="rId6"/>
    <p:sldId id="4782" r:id="rId7"/>
    <p:sldId id="4783" r:id="rId8"/>
    <p:sldId id="4787" r:id="rId9"/>
    <p:sldId id="4788" r:id="rId10"/>
    <p:sldId id="4789" r:id="rId11"/>
    <p:sldId id="4784" r:id="rId12"/>
    <p:sldId id="4785" r:id="rId13"/>
    <p:sldId id="4790" r:id="rId14"/>
    <p:sldId id="4786" r:id="rId15"/>
    <p:sldId id="4791" r:id="rId16"/>
    <p:sldId id="4792" r:id="rId17"/>
    <p:sldId id="4793" r:id="rId18"/>
    <p:sldId id="275"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Roboto" panose="02000000000000000000" pitchFamily="2" charset="0"/>
      <p:regular r:id="rId25"/>
      <p:bold r:id="rId26"/>
      <p:italic r:id="rId27"/>
      <p:boldItalic r:id="rId28"/>
    </p:embeddedFont>
    <p:embeddedFont>
      <p:font typeface="Roboto Light" panose="02000000000000000000" pitchFamily="2" charset="0"/>
      <p:regular r:id="rId29"/>
      <p:italic r:id="rId30"/>
    </p:embeddedFont>
    <p:embeddedFont>
      <p:font typeface="Roboto Medium" panose="02000000000000000000" pitchFamily="2" charset="0"/>
      <p:regular r:id="rId31"/>
      <p: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7"/>
            <p14:sldId id="4788"/>
            <p14:sldId id="4789"/>
            <p14:sldId id="4784"/>
            <p14:sldId id="4785"/>
            <p14:sldId id="4790"/>
            <p14:sldId id="4786"/>
            <p14:sldId id="4791"/>
            <p14:sldId id="4792"/>
            <p14:sldId id="4793"/>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autoAdjust="0"/>
    <p:restoredTop sz="91283" autoAdjust="0"/>
  </p:normalViewPr>
  <p:slideViewPr>
    <p:cSldViewPr snapToGrid="0" showGuides="1">
      <p:cViewPr varScale="1">
        <p:scale>
          <a:sx n="77" d="100"/>
          <a:sy n="77" d="100"/>
        </p:scale>
        <p:origin x="1200" y="67"/>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19/04/2025</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4566AC9-2A0D-473B-9623-D34100E64E4F}" type="slidenum">
              <a:rPr lang="en-AU" smtClean="0"/>
              <a:t>18</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dirty="0">
                <a:solidFill>
                  <a:srgbClr val="000000"/>
                </a:solidFill>
                <a:latin typeface="Calibri" panose="020F0502020204030204" pitchFamily="34" charset="0"/>
                <a:ea typeface="Roboto Light" panose="02000000000000000000" pitchFamily="2" charset="0"/>
              </a:rPr>
              <a:t>Classification: Confidential</a:t>
            </a: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b="1" dirty="0"/>
              <a:t>Retail Analytics</a:t>
            </a:r>
          </a:p>
          <a:p>
            <a:r>
              <a:rPr lang="en-AU" b="1" dirty="0"/>
              <a:t>Presented By </a:t>
            </a:r>
          </a:p>
          <a:p>
            <a:r>
              <a:rPr lang="en-AU" b="1" dirty="0"/>
              <a:t>SAM KUMAR.R</a:t>
            </a:r>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dirty="0"/>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dirty="0"/>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sp>
        <p:nvSpPr>
          <p:cNvPr id="12" name="Text Placeholder 3">
            <a:extLst>
              <a:ext uri="{FF2B5EF4-FFF2-40B4-BE49-F238E27FC236}">
                <a16:creationId xmlns:a16="http://schemas.microsoft.com/office/drawing/2014/main" id="{AEC0420F-82F4-4FFD-B1D8-950351B1EF13}"/>
              </a:ext>
            </a:extLst>
          </p:cNvPr>
          <p:cNvSpPr txBox="1">
            <a:spLocks/>
          </p:cNvSpPr>
          <p:nvPr/>
        </p:nvSpPr>
        <p:spPr>
          <a:xfrm>
            <a:off x="1047888" y="519898"/>
            <a:ext cx="10479600" cy="5622485"/>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solidFill>
                  <a:schemeClr val="tx1">
                    <a:lumMod val="50000"/>
                    <a:lumOff val="50000"/>
                  </a:schemeClr>
                </a:solidFill>
                <a:effectLst/>
                <a:latin typeface="Helvetica Neue"/>
              </a:rPr>
              <a:t>Insights from the Apirori Algorithm (Chip Weights )</a:t>
            </a:r>
            <a:endParaRPr lang="en-US" sz="1400" b="1" dirty="0">
              <a:solidFill>
                <a:srgbClr val="000000"/>
              </a:solidFill>
              <a:latin typeface="Helvetica Neue"/>
            </a:endParaRPr>
          </a:p>
          <a:p>
            <a:pPr algn="l"/>
            <a:r>
              <a:rPr lang="en-US" sz="1400" b="1" i="0" dirty="0">
                <a:solidFill>
                  <a:srgbClr val="000000"/>
                </a:solidFill>
                <a:effectLst/>
                <a:latin typeface="Helvetica Neue"/>
              </a:rPr>
              <a:t>Key Insights (Confidence ≥ 30%)</a:t>
            </a:r>
          </a:p>
          <a:p>
            <a:pPr algn="l"/>
            <a:r>
              <a:rPr lang="en-US" sz="1400" b="1" i="0" dirty="0">
                <a:solidFill>
                  <a:srgbClr val="000000"/>
                </a:solidFill>
                <a:effectLst/>
                <a:latin typeface="Helvetica Neue"/>
              </a:rPr>
              <a:t>Strong Association with Item 175</a:t>
            </a:r>
          </a:p>
          <a:p>
            <a:pPr algn="l"/>
            <a:endParaRPr lang="en-US" sz="1400" b="1" i="0" dirty="0">
              <a:solidFill>
                <a:srgbClr val="000000"/>
              </a:solidFill>
              <a:effectLst/>
              <a:latin typeface="Helvetica Neue"/>
            </a:endParaRPr>
          </a:p>
          <a:p>
            <a:pPr algn="l"/>
            <a:r>
              <a:rPr lang="en-US" sz="1400" b="1" i="0" dirty="0">
                <a:solidFill>
                  <a:srgbClr val="000000"/>
                </a:solidFill>
                <a:effectLst/>
                <a:latin typeface="Helvetica Neue"/>
              </a:rPr>
              <a:t>(170, 150) → 175 (56.1% confidence, 1.22 lift) suggests buying 170 &amp; 150 together increases the likelihood of purchasing 175.</a:t>
            </a:r>
          </a:p>
          <a:p>
            <a:pPr algn="l"/>
            <a:r>
              <a:rPr lang="en-US" sz="1400" b="1" i="0" dirty="0">
                <a:solidFill>
                  <a:srgbClr val="000000"/>
                </a:solidFill>
                <a:effectLst/>
                <a:latin typeface="Helvetica Neue"/>
              </a:rPr>
              <a:t>Single items 150, 134, 110, and 165 also strongly associate with 175 (≥ 42% confidence).</a:t>
            </a:r>
          </a:p>
          <a:p>
            <a:pPr algn="l"/>
            <a:r>
              <a:rPr lang="en-US" sz="1400" b="1" i="0" dirty="0">
                <a:solidFill>
                  <a:srgbClr val="000000"/>
                </a:solidFill>
                <a:effectLst/>
                <a:latin typeface="Helvetica Neue"/>
              </a:rPr>
              <a:t>Item 150 &amp; 175 Have Mutual Influence</a:t>
            </a:r>
          </a:p>
          <a:p>
            <a:pPr algn="l"/>
            <a:endParaRPr lang="en-US" sz="1400" b="1" i="0" dirty="0">
              <a:solidFill>
                <a:srgbClr val="000000"/>
              </a:solidFill>
              <a:effectLst/>
              <a:latin typeface="Helvetica Neue"/>
            </a:endParaRPr>
          </a:p>
          <a:p>
            <a:pPr algn="l"/>
            <a:r>
              <a:rPr lang="en-US" sz="1400" b="1" i="0" dirty="0">
                <a:solidFill>
                  <a:srgbClr val="000000"/>
                </a:solidFill>
                <a:effectLst/>
                <a:latin typeface="Helvetica Neue"/>
              </a:rPr>
              <a:t>175 → 150 (30% confidence, 0.96 lift) and 150 → 175 (43.9% confidence, 0.96 lift) show strong bidirectional association.</a:t>
            </a:r>
          </a:p>
          <a:p>
            <a:pPr algn="l"/>
            <a:r>
              <a:rPr lang="en-US" sz="1400" b="1" i="0" dirty="0">
                <a:solidFill>
                  <a:srgbClr val="000000"/>
                </a:solidFill>
                <a:effectLst/>
                <a:latin typeface="Helvetica Neue"/>
              </a:rPr>
              <a:t>Promote 150 &amp; 175 together to maximize cross-sales.</a:t>
            </a:r>
          </a:p>
          <a:p>
            <a:pPr algn="l"/>
            <a:r>
              <a:rPr lang="en-US" sz="1400" b="1" i="0" dirty="0">
                <a:solidFill>
                  <a:srgbClr val="000000"/>
                </a:solidFill>
                <a:effectLst/>
                <a:latin typeface="Helvetica Neue"/>
              </a:rPr>
              <a:t>Marketing Strategy</a:t>
            </a:r>
          </a:p>
          <a:p>
            <a:pPr algn="l"/>
            <a:endParaRPr lang="en-US" sz="1400" b="1" i="0" dirty="0">
              <a:solidFill>
                <a:srgbClr val="000000"/>
              </a:solidFill>
              <a:effectLst/>
              <a:latin typeface="Helvetica Neue"/>
            </a:endParaRPr>
          </a:p>
          <a:p>
            <a:pPr algn="l"/>
            <a:r>
              <a:rPr lang="en-US" sz="1400" b="1" i="0" dirty="0">
                <a:solidFill>
                  <a:srgbClr val="000000"/>
                </a:solidFill>
                <a:effectLst/>
                <a:latin typeface="Helvetica Neue"/>
              </a:rPr>
              <a:t>Bundle 170, 150 &amp; 175 for targeted promotions.</a:t>
            </a:r>
          </a:p>
          <a:p>
            <a:pPr algn="l"/>
            <a:r>
              <a:rPr lang="en-US" sz="1400" b="1" i="0" dirty="0">
                <a:solidFill>
                  <a:srgbClr val="000000"/>
                </a:solidFill>
                <a:effectLst/>
                <a:latin typeface="Helvetica Neue"/>
              </a:rPr>
              <a:t>Recommend 150 when selling 175, and vice versa to enhance sales.</a:t>
            </a:r>
            <a:endParaRPr lang="en-US" sz="1400" b="0" i="0" dirty="0">
              <a:solidFill>
                <a:srgbClr val="000000"/>
              </a:solidFill>
              <a:effectLst/>
              <a:latin typeface="Helvetica Neue"/>
            </a:endParaRPr>
          </a:p>
        </p:txBody>
      </p:sp>
    </p:spTree>
    <p:extLst>
      <p:ext uri="{BB962C8B-B14F-4D97-AF65-F5344CB8AC3E}">
        <p14:creationId xmlns:p14="http://schemas.microsoft.com/office/powerpoint/2010/main" val="193894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43432"/>
            <a:ext cx="10479600" cy="824400"/>
          </a:xfrm>
        </p:spPr>
        <p:txBody>
          <a:bodyPr/>
          <a:lstStyle/>
          <a:p>
            <a:r>
              <a:rPr lang="en-AU" b="1" dirty="0">
                <a:solidFill>
                  <a:schemeClr val="tx1">
                    <a:lumMod val="50000"/>
                    <a:lumOff val="50000"/>
                  </a:schemeClr>
                </a:solidFill>
                <a:latin typeface="Times New Roman" panose="02020603050405020304" pitchFamily="18" charset="0"/>
                <a:cs typeface="Times New Roman" panose="02020603050405020304" pitchFamily="18" charset="0"/>
              </a:rPr>
              <a:t>Control store vs Trial stores </a:t>
            </a:r>
            <a:r>
              <a:rPr lang="en-AU" b="1" dirty="0">
                <a:solidFill>
                  <a:schemeClr val="tx2">
                    <a:lumMod val="50000"/>
                  </a:schemeClr>
                </a:solidFill>
                <a:latin typeface="Times New Roman" panose="02020603050405020304" pitchFamily="18" charset="0"/>
                <a:cs typeface="Times New Roman" panose="02020603050405020304" pitchFamily="18" charset="0"/>
              </a:rPr>
              <a:t>Total Sales </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6146" name="Picture 2">
            <a:extLst>
              <a:ext uri="{FF2B5EF4-FFF2-40B4-BE49-F238E27FC236}">
                <a16:creationId xmlns:a16="http://schemas.microsoft.com/office/drawing/2014/main" id="{B75BA4E9-CA6A-435B-93B5-C3CABF66E9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540" y="911430"/>
            <a:ext cx="5263460" cy="26574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AF04D5B0-2610-40F0-BDCF-B61ADE0385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885449"/>
            <a:ext cx="5699519" cy="265747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5FEC8274-8BB5-4DA7-B91C-920A55D875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540" y="3568905"/>
            <a:ext cx="5508625" cy="26574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44BD34D-516A-4B5D-814E-4234E5A84168}"/>
              </a:ext>
            </a:extLst>
          </p:cNvPr>
          <p:cNvSpPr txBox="1"/>
          <p:nvPr/>
        </p:nvSpPr>
        <p:spPr>
          <a:xfrm>
            <a:off x="6619461" y="3707296"/>
            <a:ext cx="5357191" cy="2657475"/>
          </a:xfrm>
          <a:prstGeom prst="rect">
            <a:avLst/>
          </a:prstGeom>
          <a:noFill/>
        </p:spPr>
        <p:txBody>
          <a:bodyPr wrap="square" lIns="0" tIns="0" rIns="0" bIns="0" rtlCol="0" anchor="t">
            <a:noAutofit/>
          </a:bodyPr>
          <a:lstStyle/>
          <a:p>
            <a:pPr algn="l"/>
            <a:r>
              <a:rPr lang="en-US" sz="1200" b="1" dirty="0">
                <a:latin typeface="Roboto Light" panose="02000000000000000000" pitchFamily="2" charset="0"/>
                <a:ea typeface="Roboto Light" panose="02000000000000000000" pitchFamily="2" charset="0"/>
              </a:rPr>
              <a:t>Insights</a:t>
            </a:r>
          </a:p>
          <a:p>
            <a:pPr algn="l"/>
            <a:endParaRPr lang="en-US" sz="1200" dirty="0">
              <a:latin typeface="Roboto Light" panose="02000000000000000000" pitchFamily="2" charset="0"/>
              <a:ea typeface="Roboto Light" panose="02000000000000000000" pitchFamily="2" charset="0"/>
            </a:endParaRPr>
          </a:p>
          <a:p>
            <a:pPr algn="l">
              <a:lnSpc>
                <a:spcPct val="150000"/>
              </a:lnSpc>
            </a:pPr>
            <a:r>
              <a:rPr lang="en-US" sz="1200" b="1" dirty="0">
                <a:solidFill>
                  <a:schemeClr val="tx1">
                    <a:lumMod val="50000"/>
                    <a:lumOff val="50000"/>
                  </a:schemeClr>
                </a:solidFill>
                <a:latin typeface="Roboto Light" panose="02000000000000000000" pitchFamily="2" charset="0"/>
                <a:ea typeface="Roboto Light" panose="02000000000000000000" pitchFamily="2" charset="0"/>
              </a:rPr>
              <a:t>The results show that the trial in store 77 and 86 is significantly different to its control store in the trial period as the trial store performance lies outside the 5% to 95% confidence interval of the control store in two of the three trial months and also control store and the trail store have a same trend line and the control store have a good inverse in the sale and also align with the trial store trend line but when coming to store (88) we can notice same trend line but the sales of trial store is greater than the actual control store so we need to focus more on the store 88 and the associated store 178 .</a:t>
            </a:r>
          </a:p>
          <a:p>
            <a:pPr algn="l"/>
            <a:endParaRPr lang="en-US" sz="1200" dirty="0">
              <a:latin typeface="Roboto Light" panose="02000000000000000000" pitchFamily="2" charset="0"/>
              <a:ea typeface="Roboto Light" panose="02000000000000000000" pitchFamily="2" charset="0"/>
            </a:endParaRPr>
          </a:p>
          <a:p>
            <a:pPr algn="l"/>
            <a:endParaRPr lang="en-IN"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43432"/>
            <a:ext cx="10479600" cy="824400"/>
          </a:xfrm>
        </p:spPr>
        <p:txBody>
          <a:bodyPr/>
          <a:lstStyle/>
          <a:p>
            <a:r>
              <a:rPr lang="en-AU" b="1" dirty="0">
                <a:solidFill>
                  <a:schemeClr val="tx1">
                    <a:lumMod val="50000"/>
                    <a:lumOff val="50000"/>
                  </a:schemeClr>
                </a:solidFill>
                <a:latin typeface="Times New Roman" panose="02020603050405020304" pitchFamily="18" charset="0"/>
                <a:cs typeface="Times New Roman" panose="02020603050405020304" pitchFamily="18" charset="0"/>
              </a:rPr>
              <a:t>Control store vs Trial stores </a:t>
            </a:r>
            <a:r>
              <a:rPr lang="en-AU" b="1" dirty="0">
                <a:solidFill>
                  <a:schemeClr val="tx2">
                    <a:lumMod val="50000"/>
                  </a:schemeClr>
                </a:solidFill>
                <a:latin typeface="Times New Roman" panose="02020603050405020304" pitchFamily="18" charset="0"/>
                <a:cs typeface="Times New Roman" panose="02020603050405020304" pitchFamily="18" charset="0"/>
              </a:rPr>
              <a:t>Unique customers</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
        <p:nvSpPr>
          <p:cNvPr id="3" name="TextBox 2">
            <a:extLst>
              <a:ext uri="{FF2B5EF4-FFF2-40B4-BE49-F238E27FC236}">
                <a16:creationId xmlns:a16="http://schemas.microsoft.com/office/drawing/2014/main" id="{044BD34D-516A-4B5D-814E-4234E5A84168}"/>
              </a:ext>
            </a:extLst>
          </p:cNvPr>
          <p:cNvSpPr txBox="1"/>
          <p:nvPr/>
        </p:nvSpPr>
        <p:spPr>
          <a:xfrm>
            <a:off x="6619461" y="3707296"/>
            <a:ext cx="5357191" cy="2657475"/>
          </a:xfrm>
          <a:prstGeom prst="rect">
            <a:avLst/>
          </a:prstGeom>
          <a:noFill/>
        </p:spPr>
        <p:txBody>
          <a:bodyPr wrap="square" lIns="0" tIns="0" rIns="0" bIns="0" rtlCol="0" anchor="t">
            <a:noAutofit/>
          </a:bodyPr>
          <a:lstStyle/>
          <a:p>
            <a:pPr algn="l"/>
            <a:r>
              <a:rPr lang="en-US" sz="1200" b="1" dirty="0">
                <a:latin typeface="Roboto Light" panose="02000000000000000000" pitchFamily="2" charset="0"/>
                <a:ea typeface="Roboto Light" panose="02000000000000000000" pitchFamily="2" charset="0"/>
              </a:rPr>
              <a:t>Insights</a:t>
            </a:r>
          </a:p>
          <a:p>
            <a:pPr algn="l"/>
            <a:endParaRPr lang="en-US" sz="1200" dirty="0">
              <a:latin typeface="Roboto Light" panose="02000000000000000000" pitchFamily="2" charset="0"/>
              <a:ea typeface="Roboto Light" panose="02000000000000000000" pitchFamily="2" charset="0"/>
            </a:endParaRPr>
          </a:p>
          <a:p>
            <a:pPr algn="l">
              <a:lnSpc>
                <a:spcPct val="150000"/>
              </a:lnSpc>
            </a:pPr>
            <a:r>
              <a:rPr lang="en-US" sz="1200" b="1" dirty="0">
                <a:solidFill>
                  <a:schemeClr val="tx1">
                    <a:lumMod val="50000"/>
                    <a:lumOff val="50000"/>
                  </a:schemeClr>
                </a:solidFill>
                <a:latin typeface="Roboto Light" panose="02000000000000000000" pitchFamily="2" charset="0"/>
                <a:ea typeface="Roboto Light" panose="02000000000000000000" pitchFamily="2" charset="0"/>
              </a:rPr>
              <a:t>The results show that the trial in store 77 and 86 is significantly different to its control store in the trial period as the trial store performance lies outside the 5% to 95% confidence interval of the control store in two of the three trial months and also control store and the trail store have a same trend line and the control store have a good inverse in the number of customer and also align with the trial store trend line but when coming to store (88) we can notice same trend line but the number of unique customer of trial store is greater than the actual control store so we need to focus more on the store 88 and the associated store 178 .</a:t>
            </a:r>
            <a:endParaRPr lang="en-US" sz="1200" dirty="0">
              <a:latin typeface="Roboto Light" panose="02000000000000000000" pitchFamily="2" charset="0"/>
              <a:ea typeface="Roboto Light" panose="02000000000000000000" pitchFamily="2" charset="0"/>
            </a:endParaRPr>
          </a:p>
          <a:p>
            <a:pPr algn="l"/>
            <a:endParaRPr lang="en-IN" sz="1200" dirty="0">
              <a:latin typeface="Roboto Light" panose="02000000000000000000" pitchFamily="2" charset="0"/>
              <a:ea typeface="Roboto Light" panose="02000000000000000000" pitchFamily="2" charset="0"/>
            </a:endParaRPr>
          </a:p>
        </p:txBody>
      </p:sp>
      <p:pic>
        <p:nvPicPr>
          <p:cNvPr id="7172" name="Picture 4">
            <a:extLst>
              <a:ext uri="{FF2B5EF4-FFF2-40B4-BE49-F238E27FC236}">
                <a16:creationId xmlns:a16="http://schemas.microsoft.com/office/drawing/2014/main" id="{C0AD1BF3-2E6A-4637-B2BF-04D5A37579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043" y="911431"/>
            <a:ext cx="5796574" cy="265747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86047F06-B7AF-4253-80E2-E75FACCCC6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0617" y="911431"/>
            <a:ext cx="5546035" cy="2657475"/>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22F0F757-E0DA-464D-9A6D-27004C2BF4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211" y="3707296"/>
            <a:ext cx="5621406"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35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b="1" dirty="0">
                <a:latin typeface="Times New Roman" panose="02020603050405020304" pitchFamily="18" charset="0"/>
                <a:cs typeface="Times New Roman" panose="02020603050405020304" pitchFamily="18" charset="0"/>
              </a:rPr>
              <a:t>Total Sales</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8194" name="Picture 2">
            <a:extLst>
              <a:ext uri="{FF2B5EF4-FFF2-40B4-BE49-F238E27FC236}">
                <a16:creationId xmlns:a16="http://schemas.microsoft.com/office/drawing/2014/main" id="{65CD0AA4-BAC0-4BE0-A3EA-B4BE409861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363" y="865571"/>
            <a:ext cx="10892212" cy="309776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AB3BE2B0-21E0-426D-B4D0-6C979A1D8C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486" y="4144616"/>
            <a:ext cx="10735089" cy="258131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9A3F1A3F-1DAC-4B01-8A05-C593939F2916}"/>
              </a:ext>
            </a:extLst>
          </p:cNvPr>
          <p:cNvCxnSpPr/>
          <p:nvPr/>
        </p:nvCxnSpPr>
        <p:spPr>
          <a:xfrm>
            <a:off x="8184873" y="1566385"/>
            <a:ext cx="278295" cy="417443"/>
          </a:xfrm>
          <a:prstGeom prst="straightConnector1">
            <a:avLst/>
          </a:prstGeom>
          <a:ln w="635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9858EB6-B924-48F9-AC43-BAB79087EFAA}"/>
              </a:ext>
            </a:extLst>
          </p:cNvPr>
          <p:cNvCxnSpPr/>
          <p:nvPr/>
        </p:nvCxnSpPr>
        <p:spPr>
          <a:xfrm>
            <a:off x="8100391" y="4412974"/>
            <a:ext cx="447261" cy="0"/>
          </a:xfrm>
          <a:prstGeom prst="straightConnector1">
            <a:avLst/>
          </a:prstGeom>
          <a:ln w="635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EE59DD-A092-45AB-A4D8-707EC463B3AA}"/>
              </a:ext>
            </a:extLst>
          </p:cNvPr>
          <p:cNvSpPr txBox="1"/>
          <p:nvPr/>
        </p:nvSpPr>
        <p:spPr>
          <a:xfrm>
            <a:off x="8408504" y="1649896"/>
            <a:ext cx="1868556" cy="355862"/>
          </a:xfrm>
          <a:prstGeom prst="rect">
            <a:avLst/>
          </a:prstGeom>
          <a:noFill/>
        </p:spPr>
        <p:txBody>
          <a:bodyPr wrap="square" lIns="0" tIns="0" rIns="0" bIns="0" rtlCol="0" anchor="t">
            <a:noAutofit/>
          </a:bodyPr>
          <a:lstStyle/>
          <a:p>
            <a:pPr algn="l"/>
            <a:r>
              <a:rPr lang="en-IN" sz="1200" b="1" dirty="0">
                <a:solidFill>
                  <a:srgbClr val="00B050"/>
                </a:solidFill>
                <a:latin typeface="Roboto Light" panose="02000000000000000000" pitchFamily="2" charset="0"/>
                <a:ea typeface="Roboto Light" panose="02000000000000000000" pitchFamily="2" charset="0"/>
              </a:rPr>
              <a:t>Increase in the total sales </a:t>
            </a:r>
          </a:p>
        </p:txBody>
      </p:sp>
      <p:sp>
        <p:nvSpPr>
          <p:cNvPr id="11" name="TextBox 10">
            <a:extLst>
              <a:ext uri="{FF2B5EF4-FFF2-40B4-BE49-F238E27FC236}">
                <a16:creationId xmlns:a16="http://schemas.microsoft.com/office/drawing/2014/main" id="{A1FA5D27-797C-4AD7-A432-063ED6E1E8F4}"/>
              </a:ext>
            </a:extLst>
          </p:cNvPr>
          <p:cNvSpPr txBox="1"/>
          <p:nvPr/>
        </p:nvSpPr>
        <p:spPr>
          <a:xfrm>
            <a:off x="8908774" y="4334595"/>
            <a:ext cx="1868556" cy="355862"/>
          </a:xfrm>
          <a:prstGeom prst="rect">
            <a:avLst/>
          </a:prstGeom>
          <a:noFill/>
        </p:spPr>
        <p:txBody>
          <a:bodyPr wrap="square" lIns="0" tIns="0" rIns="0" bIns="0" rtlCol="0" anchor="t">
            <a:noAutofit/>
          </a:bodyPr>
          <a:lstStyle/>
          <a:p>
            <a:pPr algn="l"/>
            <a:r>
              <a:rPr lang="en-IN" sz="1200" b="1" dirty="0">
                <a:solidFill>
                  <a:srgbClr val="00B050"/>
                </a:solidFill>
                <a:latin typeface="Roboto Light" panose="02000000000000000000" pitchFamily="2" charset="0"/>
                <a:ea typeface="Roboto Light" panose="02000000000000000000" pitchFamily="2" charset="0"/>
              </a:rPr>
              <a:t>Increase in the total sales </a:t>
            </a:r>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F7AE94C3-9878-4631-AFCB-54C3F037BC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279" y="1139893"/>
            <a:ext cx="10555356" cy="336253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3"/>
          <a:stretch>
            <a:fillRect/>
          </a:stretch>
        </p:blipFill>
        <p:spPr>
          <a:xfrm>
            <a:off x="12305518" y="0"/>
            <a:ext cx="1993565" cy="2005758"/>
          </a:xfrm>
          <a:prstGeom prst="rect">
            <a:avLst/>
          </a:prstGeom>
        </p:spPr>
      </p:pic>
      <p:cxnSp>
        <p:nvCxnSpPr>
          <p:cNvPr id="5" name="Straight Arrow Connector 4">
            <a:extLst>
              <a:ext uri="{FF2B5EF4-FFF2-40B4-BE49-F238E27FC236}">
                <a16:creationId xmlns:a16="http://schemas.microsoft.com/office/drawing/2014/main" id="{9A3F1A3F-1DAC-4B01-8A05-C593939F2916}"/>
              </a:ext>
            </a:extLst>
          </p:cNvPr>
          <p:cNvCxnSpPr>
            <a:cxnSpLocks/>
          </p:cNvCxnSpPr>
          <p:nvPr/>
        </p:nvCxnSpPr>
        <p:spPr>
          <a:xfrm>
            <a:off x="7961243" y="1770239"/>
            <a:ext cx="457200" cy="129210"/>
          </a:xfrm>
          <a:prstGeom prst="straightConnector1">
            <a:avLst/>
          </a:prstGeom>
          <a:ln w="635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1FA5D27-797C-4AD7-A432-063ED6E1E8F4}"/>
              </a:ext>
            </a:extLst>
          </p:cNvPr>
          <p:cNvSpPr txBox="1"/>
          <p:nvPr/>
        </p:nvSpPr>
        <p:spPr>
          <a:xfrm>
            <a:off x="8537712" y="1721518"/>
            <a:ext cx="1868556" cy="355862"/>
          </a:xfrm>
          <a:prstGeom prst="rect">
            <a:avLst/>
          </a:prstGeom>
          <a:noFill/>
        </p:spPr>
        <p:txBody>
          <a:bodyPr wrap="square" lIns="0" tIns="0" rIns="0" bIns="0" rtlCol="0" anchor="t">
            <a:noAutofit/>
          </a:bodyPr>
          <a:lstStyle/>
          <a:p>
            <a:pPr algn="l"/>
            <a:r>
              <a:rPr lang="en-IN" sz="1200" b="1" dirty="0">
                <a:solidFill>
                  <a:srgbClr val="FF0000"/>
                </a:solidFill>
                <a:latin typeface="Roboto Light" panose="02000000000000000000" pitchFamily="2" charset="0"/>
                <a:ea typeface="Roboto Light" panose="02000000000000000000" pitchFamily="2" charset="0"/>
              </a:rPr>
              <a:t>Dip in the Total Sales </a:t>
            </a:r>
          </a:p>
        </p:txBody>
      </p:sp>
      <p:sp>
        <p:nvSpPr>
          <p:cNvPr id="12" name="TextBox 11">
            <a:extLst>
              <a:ext uri="{FF2B5EF4-FFF2-40B4-BE49-F238E27FC236}">
                <a16:creationId xmlns:a16="http://schemas.microsoft.com/office/drawing/2014/main" id="{23D2CD4A-00FA-47A8-9980-235A00BF18E4}"/>
              </a:ext>
            </a:extLst>
          </p:cNvPr>
          <p:cNvSpPr txBox="1"/>
          <p:nvPr/>
        </p:nvSpPr>
        <p:spPr>
          <a:xfrm>
            <a:off x="1391478" y="447260"/>
            <a:ext cx="2961861" cy="457200"/>
          </a:xfrm>
          <a:prstGeom prst="rect">
            <a:avLst/>
          </a:prstGeom>
          <a:noFill/>
        </p:spPr>
        <p:txBody>
          <a:bodyPr wrap="square" lIns="0" tIns="0" rIns="0" bIns="0" rtlCol="0" anchor="t">
            <a:noAutofit/>
          </a:bodyPr>
          <a:lstStyle/>
          <a:p>
            <a:pPr algn="l"/>
            <a:r>
              <a:rPr lang="en-IN" sz="2400" b="1" dirty="0">
                <a:latin typeface="Times New Roman" panose="02020603050405020304" pitchFamily="18" charset="0"/>
                <a:ea typeface="Roboto Light" panose="02000000000000000000" pitchFamily="2" charset="0"/>
                <a:cs typeface="Times New Roman" panose="02020603050405020304" pitchFamily="18" charset="0"/>
              </a:rPr>
              <a:t>Total Sales</a:t>
            </a:r>
          </a:p>
        </p:txBody>
      </p:sp>
      <p:sp>
        <p:nvSpPr>
          <p:cNvPr id="13" name="TextBox 12">
            <a:extLst>
              <a:ext uri="{FF2B5EF4-FFF2-40B4-BE49-F238E27FC236}">
                <a16:creationId xmlns:a16="http://schemas.microsoft.com/office/drawing/2014/main" id="{05DA9420-73B4-445D-85FF-5BD59AE513B0}"/>
              </a:ext>
            </a:extLst>
          </p:cNvPr>
          <p:cNvSpPr txBox="1"/>
          <p:nvPr/>
        </p:nvSpPr>
        <p:spPr>
          <a:xfrm>
            <a:off x="1848679" y="4393096"/>
            <a:ext cx="9640956" cy="1908314"/>
          </a:xfrm>
          <a:prstGeom prst="rect">
            <a:avLst/>
          </a:prstGeom>
          <a:noFill/>
        </p:spPr>
        <p:txBody>
          <a:bodyPr wrap="square" lIns="0" tIns="0" rIns="0" bIns="0" rtlCol="0" anchor="t">
            <a:noAutofit/>
          </a:bodyPr>
          <a:lstStyle/>
          <a:p>
            <a:pPr algn="l">
              <a:lnSpc>
                <a:spcPct val="150000"/>
              </a:lnSpc>
            </a:pPr>
            <a:r>
              <a:rPr lang="en-US" sz="1600" b="1" i="0" dirty="0">
                <a:solidFill>
                  <a:schemeClr val="tx1">
                    <a:lumMod val="50000"/>
                    <a:lumOff val="50000"/>
                  </a:schemeClr>
                </a:solidFill>
                <a:effectLst/>
                <a:latin typeface="Helvetica Neue"/>
              </a:rPr>
              <a:t>Insights</a:t>
            </a:r>
          </a:p>
          <a:p>
            <a:pPr algn="l">
              <a:lnSpc>
                <a:spcPct val="150000"/>
              </a:lnSpc>
            </a:pPr>
            <a:r>
              <a:rPr lang="en-US" sz="1600" b="1" i="0" dirty="0">
                <a:solidFill>
                  <a:schemeClr val="accent6">
                    <a:lumMod val="50000"/>
                  </a:schemeClr>
                </a:solidFill>
                <a:effectLst/>
                <a:latin typeface="Helvetica Neue"/>
              </a:rPr>
              <a:t>The results for trial stores 77 and 88 during the trial period show a significant difference in at least two of the three trial months but this is not the case for trial store 86. We can check with the client if the implementation of the trial was different in trial store 86 but overall, the trial shows a significant increase in Total sales </a:t>
            </a:r>
            <a:endParaRPr lang="en-IN" dirty="0" err="1">
              <a:solidFill>
                <a:schemeClr val="accent6">
                  <a:lumMod val="50000"/>
                </a:schemeClr>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918984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CE9AF855-86AE-471A-B097-6A859918B8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478" y="974800"/>
            <a:ext cx="10933043" cy="245420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33BCA377-4DF9-48DD-AA77-C80F788CF1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902" y="3686491"/>
            <a:ext cx="10836964" cy="2736745"/>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b="1" dirty="0">
                <a:latin typeface="Times New Roman" panose="02020603050405020304" pitchFamily="18" charset="0"/>
                <a:cs typeface="Times New Roman" panose="02020603050405020304" pitchFamily="18" charset="0"/>
              </a:rPr>
              <a:t>Unique Customer</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4"/>
          <a:stretch>
            <a:fillRect/>
          </a:stretch>
        </p:blipFill>
        <p:spPr>
          <a:xfrm>
            <a:off x="12305518" y="0"/>
            <a:ext cx="1993565" cy="2005758"/>
          </a:xfrm>
          <a:prstGeom prst="rect">
            <a:avLst/>
          </a:prstGeom>
        </p:spPr>
      </p:pic>
      <p:cxnSp>
        <p:nvCxnSpPr>
          <p:cNvPr id="5" name="Straight Arrow Connector 4">
            <a:extLst>
              <a:ext uri="{FF2B5EF4-FFF2-40B4-BE49-F238E27FC236}">
                <a16:creationId xmlns:a16="http://schemas.microsoft.com/office/drawing/2014/main" id="{9A3F1A3F-1DAC-4B01-8A05-C593939F2916}"/>
              </a:ext>
            </a:extLst>
          </p:cNvPr>
          <p:cNvCxnSpPr/>
          <p:nvPr/>
        </p:nvCxnSpPr>
        <p:spPr>
          <a:xfrm>
            <a:off x="8045726" y="1255112"/>
            <a:ext cx="278295" cy="417443"/>
          </a:xfrm>
          <a:prstGeom prst="straightConnector1">
            <a:avLst/>
          </a:prstGeom>
          <a:ln w="635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9858EB6-B924-48F9-AC43-BAB79087EFAA}"/>
              </a:ext>
            </a:extLst>
          </p:cNvPr>
          <p:cNvCxnSpPr/>
          <p:nvPr/>
        </p:nvCxnSpPr>
        <p:spPr>
          <a:xfrm>
            <a:off x="8045726" y="3975652"/>
            <a:ext cx="447261" cy="0"/>
          </a:xfrm>
          <a:prstGeom prst="straightConnector1">
            <a:avLst/>
          </a:prstGeom>
          <a:ln w="635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EE59DD-A092-45AB-A4D8-707EC463B3AA}"/>
              </a:ext>
            </a:extLst>
          </p:cNvPr>
          <p:cNvSpPr txBox="1"/>
          <p:nvPr/>
        </p:nvSpPr>
        <p:spPr>
          <a:xfrm>
            <a:off x="8269356" y="1316693"/>
            <a:ext cx="2325757" cy="355862"/>
          </a:xfrm>
          <a:prstGeom prst="rect">
            <a:avLst/>
          </a:prstGeom>
          <a:noFill/>
        </p:spPr>
        <p:txBody>
          <a:bodyPr wrap="square" lIns="0" tIns="0" rIns="0" bIns="0" rtlCol="0" anchor="t">
            <a:noAutofit/>
          </a:bodyPr>
          <a:lstStyle/>
          <a:p>
            <a:pPr algn="l"/>
            <a:r>
              <a:rPr lang="en-IN" sz="1200" b="1" dirty="0">
                <a:solidFill>
                  <a:srgbClr val="00B050"/>
                </a:solidFill>
                <a:latin typeface="Roboto Light" panose="02000000000000000000" pitchFamily="2" charset="0"/>
                <a:ea typeface="Roboto Light" panose="02000000000000000000" pitchFamily="2" charset="0"/>
              </a:rPr>
              <a:t>Increase in the customer</a:t>
            </a:r>
          </a:p>
        </p:txBody>
      </p:sp>
      <p:sp>
        <p:nvSpPr>
          <p:cNvPr id="11" name="TextBox 10">
            <a:extLst>
              <a:ext uri="{FF2B5EF4-FFF2-40B4-BE49-F238E27FC236}">
                <a16:creationId xmlns:a16="http://schemas.microsoft.com/office/drawing/2014/main" id="{A1FA5D27-797C-4AD7-A432-063ED6E1E8F4}"/>
              </a:ext>
            </a:extLst>
          </p:cNvPr>
          <p:cNvSpPr txBox="1"/>
          <p:nvPr/>
        </p:nvSpPr>
        <p:spPr>
          <a:xfrm>
            <a:off x="8938592" y="3950429"/>
            <a:ext cx="1868556" cy="355862"/>
          </a:xfrm>
          <a:prstGeom prst="rect">
            <a:avLst/>
          </a:prstGeom>
          <a:noFill/>
        </p:spPr>
        <p:txBody>
          <a:bodyPr wrap="square" lIns="0" tIns="0" rIns="0" bIns="0" rtlCol="0" anchor="t">
            <a:noAutofit/>
          </a:bodyPr>
          <a:lstStyle/>
          <a:p>
            <a:pPr algn="l"/>
            <a:r>
              <a:rPr lang="en-IN" sz="1200" b="1" dirty="0">
                <a:solidFill>
                  <a:srgbClr val="00B050"/>
                </a:solidFill>
                <a:latin typeface="Roboto Light" panose="02000000000000000000" pitchFamily="2" charset="0"/>
                <a:ea typeface="Roboto Light" panose="02000000000000000000" pitchFamily="2" charset="0"/>
              </a:rPr>
              <a:t>Increase in the customer</a:t>
            </a:r>
          </a:p>
        </p:txBody>
      </p:sp>
    </p:spTree>
    <p:extLst>
      <p:ext uri="{BB962C8B-B14F-4D97-AF65-F5344CB8AC3E}">
        <p14:creationId xmlns:p14="http://schemas.microsoft.com/office/powerpoint/2010/main" val="3293609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61A8639B-118B-4646-8E13-79500F0272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783" y="785191"/>
            <a:ext cx="9839739" cy="380668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3"/>
          <a:stretch>
            <a:fillRect/>
          </a:stretch>
        </p:blipFill>
        <p:spPr>
          <a:xfrm>
            <a:off x="12305518" y="0"/>
            <a:ext cx="1993565" cy="2005758"/>
          </a:xfrm>
          <a:prstGeom prst="rect">
            <a:avLst/>
          </a:prstGeom>
        </p:spPr>
      </p:pic>
      <p:cxnSp>
        <p:nvCxnSpPr>
          <p:cNvPr id="5" name="Straight Arrow Connector 4">
            <a:extLst>
              <a:ext uri="{FF2B5EF4-FFF2-40B4-BE49-F238E27FC236}">
                <a16:creationId xmlns:a16="http://schemas.microsoft.com/office/drawing/2014/main" id="{9A3F1A3F-1DAC-4B01-8A05-C593939F2916}"/>
              </a:ext>
            </a:extLst>
          </p:cNvPr>
          <p:cNvCxnSpPr>
            <a:cxnSpLocks/>
          </p:cNvCxnSpPr>
          <p:nvPr/>
        </p:nvCxnSpPr>
        <p:spPr>
          <a:xfrm>
            <a:off x="7861852" y="1760300"/>
            <a:ext cx="457200" cy="129210"/>
          </a:xfrm>
          <a:prstGeom prst="straightConnector1">
            <a:avLst/>
          </a:prstGeom>
          <a:ln w="635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1FA5D27-797C-4AD7-A432-063ED6E1E8F4}"/>
              </a:ext>
            </a:extLst>
          </p:cNvPr>
          <p:cNvSpPr txBox="1"/>
          <p:nvPr/>
        </p:nvSpPr>
        <p:spPr>
          <a:xfrm>
            <a:off x="8418443" y="1763222"/>
            <a:ext cx="1868556" cy="355862"/>
          </a:xfrm>
          <a:prstGeom prst="rect">
            <a:avLst/>
          </a:prstGeom>
          <a:noFill/>
        </p:spPr>
        <p:txBody>
          <a:bodyPr wrap="square" lIns="0" tIns="0" rIns="0" bIns="0" rtlCol="0" anchor="t">
            <a:noAutofit/>
          </a:bodyPr>
          <a:lstStyle/>
          <a:p>
            <a:pPr algn="l"/>
            <a:r>
              <a:rPr lang="en-IN" sz="1200" b="1" dirty="0">
                <a:solidFill>
                  <a:srgbClr val="FF0000"/>
                </a:solidFill>
                <a:latin typeface="Roboto Light" panose="02000000000000000000" pitchFamily="2" charset="0"/>
                <a:ea typeface="Roboto Light" panose="02000000000000000000" pitchFamily="2" charset="0"/>
              </a:rPr>
              <a:t>Dip in the Customer</a:t>
            </a:r>
          </a:p>
        </p:txBody>
      </p:sp>
      <p:sp>
        <p:nvSpPr>
          <p:cNvPr id="3" name="TextBox 2">
            <a:extLst>
              <a:ext uri="{FF2B5EF4-FFF2-40B4-BE49-F238E27FC236}">
                <a16:creationId xmlns:a16="http://schemas.microsoft.com/office/drawing/2014/main" id="{E4A1A9B2-5D47-489C-8334-6609BE79B92D}"/>
              </a:ext>
            </a:extLst>
          </p:cNvPr>
          <p:cNvSpPr txBox="1"/>
          <p:nvPr/>
        </p:nvSpPr>
        <p:spPr>
          <a:xfrm>
            <a:off x="1152939" y="109330"/>
            <a:ext cx="2961861" cy="457200"/>
          </a:xfrm>
          <a:prstGeom prst="rect">
            <a:avLst/>
          </a:prstGeom>
          <a:noFill/>
        </p:spPr>
        <p:txBody>
          <a:bodyPr wrap="square" lIns="0" tIns="0" rIns="0" bIns="0" rtlCol="0" anchor="t">
            <a:noAutofit/>
          </a:bodyPr>
          <a:lstStyle/>
          <a:p>
            <a:pPr algn="l"/>
            <a:r>
              <a:rPr lang="en-IN" sz="2400" b="1" dirty="0">
                <a:latin typeface="Times New Roman" panose="02020603050405020304" pitchFamily="18" charset="0"/>
                <a:ea typeface="Roboto Light" panose="02000000000000000000" pitchFamily="2" charset="0"/>
                <a:cs typeface="Times New Roman" panose="02020603050405020304" pitchFamily="18" charset="0"/>
              </a:rPr>
              <a:t>Unique Customers</a:t>
            </a:r>
          </a:p>
        </p:txBody>
      </p:sp>
      <p:sp>
        <p:nvSpPr>
          <p:cNvPr id="4" name="TextBox 3">
            <a:extLst>
              <a:ext uri="{FF2B5EF4-FFF2-40B4-BE49-F238E27FC236}">
                <a16:creationId xmlns:a16="http://schemas.microsoft.com/office/drawing/2014/main" id="{8F6FE69C-B181-4334-9851-930E57C969DC}"/>
              </a:ext>
            </a:extLst>
          </p:cNvPr>
          <p:cNvSpPr txBox="1"/>
          <p:nvPr/>
        </p:nvSpPr>
        <p:spPr>
          <a:xfrm>
            <a:off x="1818861" y="4502426"/>
            <a:ext cx="9640956" cy="1828800"/>
          </a:xfrm>
          <a:prstGeom prst="rect">
            <a:avLst/>
          </a:prstGeom>
          <a:noFill/>
        </p:spPr>
        <p:txBody>
          <a:bodyPr wrap="square" lIns="0" tIns="0" rIns="0" bIns="0" rtlCol="0" anchor="t">
            <a:noAutofit/>
          </a:bodyPr>
          <a:lstStyle/>
          <a:p>
            <a:pPr algn="l">
              <a:lnSpc>
                <a:spcPct val="150000"/>
              </a:lnSpc>
            </a:pPr>
            <a:r>
              <a:rPr lang="en-US" sz="1600" b="1" i="0" dirty="0">
                <a:solidFill>
                  <a:schemeClr val="tx1">
                    <a:lumMod val="50000"/>
                    <a:lumOff val="50000"/>
                  </a:schemeClr>
                </a:solidFill>
                <a:effectLst/>
                <a:latin typeface="Helvetica Neue"/>
              </a:rPr>
              <a:t>Insights</a:t>
            </a:r>
          </a:p>
          <a:p>
            <a:pPr algn="l">
              <a:lnSpc>
                <a:spcPct val="150000"/>
              </a:lnSpc>
            </a:pPr>
            <a:r>
              <a:rPr lang="en-US" sz="1600" b="1" i="0" dirty="0">
                <a:solidFill>
                  <a:srgbClr val="000000"/>
                </a:solidFill>
                <a:effectLst/>
                <a:latin typeface="Helvetica Neue"/>
              </a:rPr>
              <a:t>The results for trial stores 77 and 88 during the trial period show a significant difference in at least two of the three trial months but this is not the case for trial store 86. We can check with the client if the implementation of the trial was different in trial store 86 but overall, the trial shows a significant increase in Number of unique customers. 📈⬆️⬇️</a:t>
            </a:r>
          </a:p>
          <a:p>
            <a:pPr algn="l">
              <a:lnSpc>
                <a:spcPct val="150000"/>
              </a:lnSpc>
            </a:pPr>
            <a:endParaRPr lang="en-IN" dirty="0" err="1">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90083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02</a:t>
            </a: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2</a:t>
            </a:r>
          </a:p>
        </p:txBody>
      </p:sp>
      <p:sp>
        <p:nvSpPr>
          <p:cNvPr id="7" name="TextBox 6">
            <a:extLst>
              <a:ext uri="{FF2B5EF4-FFF2-40B4-BE49-F238E27FC236}">
                <a16:creationId xmlns:a16="http://schemas.microsoft.com/office/drawing/2014/main" id="{7C949C27-3E05-4AA4-A1A8-5696F6F3C356}"/>
              </a:ext>
            </a:extLst>
          </p:cNvPr>
          <p:cNvSpPr txBox="1"/>
          <p:nvPr/>
        </p:nvSpPr>
        <p:spPr>
          <a:xfrm>
            <a:off x="3831772" y="1068199"/>
            <a:ext cx="7971222" cy="2917392"/>
          </a:xfrm>
          <a:prstGeom prst="rect">
            <a:avLst/>
          </a:prstGeom>
          <a:noFill/>
        </p:spPr>
        <p:txBody>
          <a:bodyPr wrap="square" lIns="0" tIns="0" rIns="0" bIns="0" rtlCol="0" anchor="t">
            <a:noAutofit/>
          </a:bodyPr>
          <a:lstStyle/>
          <a:p>
            <a:pPr algn="l"/>
            <a:r>
              <a:rPr lang="en-US" sz="1200" b="1" i="0" dirty="0">
                <a:solidFill>
                  <a:srgbClr val="000000"/>
                </a:solidFill>
                <a:effectLst/>
                <a:latin typeface="Helvetica Neue"/>
              </a:rPr>
              <a:t>Insights We can see that the increase in sales occurs in the lead-up to Christmas and that there are zero sales on Christmas day itself. This is due to shops being closed on Christmas day.</a:t>
            </a:r>
          </a:p>
          <a:p>
            <a:pPr algn="l"/>
            <a:endParaRPr lang="en-US" sz="1200" b="1" dirty="0">
              <a:solidFill>
                <a:srgbClr val="000000"/>
              </a:solidFill>
              <a:latin typeface="Helvetica Neue"/>
              <a:ea typeface="Roboto Light" panose="02000000000000000000" pitchFamily="2" charset="0"/>
            </a:endParaRPr>
          </a:p>
          <a:p>
            <a:pPr algn="l">
              <a:buFont typeface="+mj-lt"/>
              <a:buAutoNum type="arabicPeriod"/>
            </a:pPr>
            <a:r>
              <a:rPr lang="en-US" sz="1200" b="1" i="0" dirty="0">
                <a:solidFill>
                  <a:srgbClr val="000000"/>
                </a:solidFill>
                <a:effectLst/>
                <a:latin typeface="Helvetica Neue"/>
              </a:rPr>
              <a:t>Young Singles/Couples (Mainstream) Pay the Most:</a:t>
            </a:r>
            <a:r>
              <a:rPr lang="en-US" sz="1200" b="0" i="0" dirty="0">
                <a:solidFill>
                  <a:srgbClr val="000000"/>
                </a:solidFill>
                <a:effectLst/>
                <a:latin typeface="Helvetica Neue"/>
              </a:rPr>
              <a:t> They have the highest average unit price (4.07), indicating a </a:t>
            </a:r>
            <a:r>
              <a:rPr lang="en-US" sz="1200" b="1" i="0" dirty="0">
                <a:solidFill>
                  <a:srgbClr val="000000"/>
                </a:solidFill>
                <a:effectLst/>
                <a:latin typeface="Helvetica Neue"/>
              </a:rPr>
              <a:t>preference for higher-priced products</a:t>
            </a:r>
            <a:r>
              <a:rPr lang="en-US" sz="1200" b="0" i="0" dirty="0">
                <a:solidFill>
                  <a:srgbClr val="000000"/>
                </a:solidFill>
                <a:effectLst/>
                <a:latin typeface="Helvetica Neue"/>
              </a:rPr>
              <a:t>.</a:t>
            </a:r>
          </a:p>
          <a:p>
            <a:pPr algn="l"/>
            <a:endParaRPr lang="en-US" sz="1200" b="0" i="0" dirty="0">
              <a:solidFill>
                <a:srgbClr val="000000"/>
              </a:solidFill>
              <a:effectLst/>
              <a:latin typeface="Helvetica Neue"/>
            </a:endParaRPr>
          </a:p>
          <a:p>
            <a:pPr algn="l"/>
            <a:r>
              <a:rPr lang="en-US" sz="1200" b="1" i="0" dirty="0">
                <a:solidFill>
                  <a:schemeClr val="tx1">
                    <a:lumMod val="75000"/>
                    <a:lumOff val="25000"/>
                  </a:schemeClr>
                </a:solidFill>
                <a:effectLst/>
                <a:latin typeface="Helvetica Neue"/>
              </a:rPr>
              <a:t>Kettle is the Most Associated Brand</a:t>
            </a:r>
          </a:p>
          <a:p>
            <a:pPr algn="l"/>
            <a:r>
              <a:rPr lang="en-US" sz="1200" b="1" i="0" dirty="0">
                <a:solidFill>
                  <a:schemeClr val="tx1">
                    <a:lumMod val="75000"/>
                    <a:lumOff val="25000"/>
                  </a:schemeClr>
                </a:solidFill>
                <a:effectLst/>
                <a:latin typeface="Helvetica Neue"/>
              </a:rPr>
              <a:t>Many chips brands (Thins, Smiths, RRD, Pringles, Doritos) frequently lead to Kettle purchases (37.7% confidence for Thins → Kettle).</a:t>
            </a:r>
          </a:p>
          <a:p>
            <a:pPr algn="l"/>
            <a:endParaRPr lang="en-US" sz="1200" b="1" dirty="0">
              <a:solidFill>
                <a:schemeClr val="tx1">
                  <a:lumMod val="75000"/>
                  <a:lumOff val="25000"/>
                </a:schemeClr>
              </a:solidFill>
              <a:latin typeface="Helvetica Neue"/>
            </a:endParaRPr>
          </a:p>
          <a:p>
            <a:pPr algn="l"/>
            <a:r>
              <a:rPr lang="en-US" sz="1200" b="1" i="0" dirty="0">
                <a:effectLst/>
                <a:latin typeface="Helvetica Neue"/>
              </a:rPr>
              <a:t>Strong Association with Item 175</a:t>
            </a:r>
          </a:p>
          <a:p>
            <a:pPr algn="l"/>
            <a:r>
              <a:rPr lang="en-US" sz="1200" b="1" i="0" dirty="0">
                <a:effectLst/>
                <a:latin typeface="Helvetica Neue"/>
              </a:rPr>
              <a:t>(170, 150) → 175 (56.1% confidence, 1.22 lift) suggests buying 170 &amp; 150 together increases the likelihood of purchasing 175.</a:t>
            </a:r>
          </a:p>
          <a:p>
            <a:pPr algn="l"/>
            <a:r>
              <a:rPr lang="en-US" sz="1200" b="1" i="0" dirty="0">
                <a:effectLst/>
                <a:latin typeface="Helvetica Neue"/>
              </a:rPr>
              <a:t>Single items 150, 134, 110, and 165 also strongly associate with 175 (≥ 42% confidence).</a:t>
            </a:r>
          </a:p>
          <a:p>
            <a:pPr algn="l"/>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26888" y="3782368"/>
            <a:ext cx="7580989" cy="2917392"/>
          </a:xfrm>
          <a:prstGeom prst="rect">
            <a:avLst/>
          </a:prstGeom>
          <a:noFill/>
        </p:spPr>
        <p:txBody>
          <a:bodyPr wrap="square" lIns="0" tIns="0" rIns="0" bIns="0" rtlCol="0" anchor="t">
            <a:noAutofit/>
          </a:bodyPr>
          <a:lstStyle/>
          <a:p>
            <a:pPr rtl="0">
              <a:lnSpc>
                <a:spcPct val="150000"/>
              </a:lnSpc>
              <a:buFont typeface="Arial" panose="020B0604020202020204" pitchFamily="34" charset="0"/>
              <a:buChar char="•"/>
            </a:pPr>
            <a:r>
              <a:rPr lang="en-US" sz="1100" b="1" dirty="0">
                <a:solidFill>
                  <a:schemeClr val="accent6">
                    <a:lumMod val="50000"/>
                  </a:schemeClr>
                </a:solidFill>
                <a:effectLst/>
                <a:latin typeface="Helvetica Neue"/>
              </a:rPr>
              <a:t>Insights</a:t>
            </a:r>
          </a:p>
          <a:p>
            <a:pPr algn="l" rtl="0">
              <a:lnSpc>
                <a:spcPct val="150000"/>
              </a:lnSpc>
            </a:pPr>
            <a:r>
              <a:rPr lang="en-US" sz="1100" b="1" dirty="0">
                <a:solidFill>
                  <a:schemeClr val="accent6">
                    <a:lumMod val="50000"/>
                  </a:schemeClr>
                </a:solidFill>
                <a:effectLst/>
                <a:latin typeface="Helvetica Neue"/>
              </a:rPr>
              <a:t>The results show that the trial in store 77 and 86 is significantly different to its control store in the trial period as the trial store performance lies outside the 5% to 95% confidence interval of the control store in two of the three trial months and also control store and the trail store have a same trend line and the control store have a good inverse in the sale and also align with the trial store trend line but when coming to store (88) we can notice same trend line but the sales of trial store is greater than the actual control store so we need to focus more on the store 88 and the associated store 178 .</a:t>
            </a:r>
          </a:p>
          <a:p>
            <a:pPr algn="l">
              <a:lnSpc>
                <a:spcPct val="150000"/>
              </a:lnSpc>
            </a:pPr>
            <a:br>
              <a:rPr lang="en-US" sz="1100" b="0" i="0" dirty="0">
                <a:solidFill>
                  <a:schemeClr val="accent6">
                    <a:lumMod val="50000"/>
                  </a:schemeClr>
                </a:solidFill>
                <a:effectLst/>
                <a:latin typeface="Helvetica Neue"/>
              </a:rPr>
            </a:br>
            <a:r>
              <a:rPr lang="en-US" sz="1100" b="1" i="0" dirty="0">
                <a:solidFill>
                  <a:schemeClr val="accent6">
                    <a:lumMod val="50000"/>
                  </a:schemeClr>
                </a:solidFill>
                <a:effectLst/>
                <a:latin typeface="Helvetica Neue"/>
              </a:rPr>
              <a:t>The results for trial stores 77 and 88 during the trial period show a significant difference in at least two of the three trial months but this is not the case for trial store 86. We can check with the client if the implementation of the trial was different in trial store 86 but overall, the trial shows a significant increase in Number of unique customers. 📈⬆️</a:t>
            </a:r>
          </a:p>
          <a:p>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1639966"/>
          </a:xfrm>
        </p:spPr>
        <p:txBody>
          <a:bodyPr/>
          <a:lstStyle/>
          <a:p>
            <a:r>
              <a:rPr lang="en-US" b="1" i="0" dirty="0">
                <a:solidFill>
                  <a:srgbClr val="000000"/>
                </a:solidFill>
                <a:effectLst/>
                <a:latin typeface="Helvetica Neue"/>
              </a:rPr>
              <a:t>We can see that the increase in sales occurs in the lead-up to Christmas and that there are zero sales on Christmas day itself. This is due to shops being closed on Christmas day.</a:t>
            </a:r>
            <a:endParaRPr lang="en-AU" dirty="0"/>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1026" name="Picture 2">
            <a:extLst>
              <a:ext uri="{FF2B5EF4-FFF2-40B4-BE49-F238E27FC236}">
                <a16:creationId xmlns:a16="http://schemas.microsoft.com/office/drawing/2014/main" id="{3FC034A6-E2A2-49FA-87F4-69A7657FA1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167" y="2689127"/>
            <a:ext cx="10660408"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1812750"/>
          </a:xfrm>
        </p:spPr>
        <p:txBody>
          <a:bodyPr/>
          <a:lstStyle/>
          <a:p>
            <a:pPr marL="285750" indent="-285750">
              <a:buFont typeface="Arial" panose="020B0604020202020204" pitchFamily="34" charset="0"/>
              <a:buChar char="•"/>
            </a:pPr>
            <a:r>
              <a:rPr lang="en-AU" sz="1800" dirty="0"/>
              <a:t>This shows the </a:t>
            </a:r>
            <a:r>
              <a:rPr lang="en-US" sz="1800" dirty="0"/>
              <a:t>Top Performers: Midge Singles/Couples (Mainstream) have the highest total sales per customer (7.64), followed closely by Young Singles/Couples (Mainstream) and Retirees (Premium).</a:t>
            </a:r>
          </a:p>
          <a:p>
            <a:pPr marL="285750" indent="-285750">
              <a:buFont typeface="Arial" panose="020B0604020202020204" pitchFamily="34" charset="0"/>
              <a:buChar char="•"/>
            </a:pPr>
            <a:r>
              <a:rPr lang="en-US" sz="1800" dirty="0"/>
              <a:t>Premium vs. Budget: Premium customers do not significantly outperform Budget/Mainstream customers, suggesting pricing strategy and customer preferences drive similar spending patterns across segments</a:t>
            </a:r>
            <a:r>
              <a:rPr lang="en-US" sz="1400" dirty="0"/>
              <a:t>.</a:t>
            </a:r>
            <a:endParaRPr lang="en-AU" sz="1400" dirty="0"/>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2050" name="Picture 2">
            <a:extLst>
              <a:ext uri="{FF2B5EF4-FFF2-40B4-BE49-F238E27FC236}">
                <a16:creationId xmlns:a16="http://schemas.microsoft.com/office/drawing/2014/main" id="{5E5A5719-6469-484C-91F0-96C029781C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6975" y="2266121"/>
            <a:ext cx="10103816" cy="4283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2240133"/>
          </a:xfrm>
        </p:spPr>
        <p:txBody>
          <a:bodyPr/>
          <a:lstStyle/>
          <a:p>
            <a:pPr algn="l">
              <a:buFont typeface="+mj-lt"/>
              <a:buAutoNum type="arabicPeriod"/>
            </a:pPr>
            <a:r>
              <a:rPr lang="en-US" sz="1400" b="1" i="0" dirty="0">
                <a:solidFill>
                  <a:srgbClr val="000000"/>
                </a:solidFill>
                <a:effectLst/>
                <a:latin typeface="Helvetica Neue"/>
              </a:rPr>
              <a:t>Older Families Spend the Most:</a:t>
            </a:r>
            <a:r>
              <a:rPr lang="en-US" sz="1400" b="0" i="0" dirty="0">
                <a:solidFill>
                  <a:srgbClr val="000000"/>
                </a:solidFill>
                <a:effectLst/>
                <a:latin typeface="Helvetica Neue"/>
              </a:rPr>
              <a:t> Older Families across </a:t>
            </a:r>
            <a:r>
              <a:rPr lang="en-US" sz="1400" b="1" i="0" dirty="0">
                <a:solidFill>
                  <a:srgbClr val="000000"/>
                </a:solidFill>
                <a:effectLst/>
                <a:latin typeface="Helvetica Neue"/>
              </a:rPr>
              <a:t>all customer segments (Mainstream, Budget, Premium)</a:t>
            </a:r>
            <a:r>
              <a:rPr lang="en-US" sz="1400" b="0" i="0" dirty="0">
                <a:solidFill>
                  <a:srgbClr val="000000"/>
                </a:solidFill>
                <a:effectLst/>
                <a:latin typeface="Helvetica Neue"/>
              </a:rPr>
              <a:t> have the highest values, indicating they are the most valuable group.</a:t>
            </a:r>
          </a:p>
          <a:p>
            <a:pPr algn="l">
              <a:buFont typeface="+mj-lt"/>
              <a:buAutoNum type="arabicPeriod" startAt="2"/>
            </a:pPr>
            <a:endParaRPr lang="en-US" sz="1400" b="1" i="0" dirty="0">
              <a:solidFill>
                <a:srgbClr val="000000"/>
              </a:solidFill>
              <a:effectLst/>
              <a:latin typeface="Helvetica Neue"/>
            </a:endParaRPr>
          </a:p>
          <a:p>
            <a:pPr algn="l">
              <a:buFont typeface="+mj-lt"/>
              <a:buAutoNum type="arabicPeriod" startAt="2"/>
            </a:pPr>
            <a:r>
              <a:rPr lang="en-US" sz="1400" b="1" i="0" dirty="0">
                <a:solidFill>
                  <a:srgbClr val="000000"/>
                </a:solidFill>
                <a:effectLst/>
                <a:latin typeface="Helvetica Neue"/>
              </a:rPr>
              <a:t>Young Families Rank Second:</a:t>
            </a:r>
            <a:r>
              <a:rPr lang="en-US" sz="1400" b="0" i="0" dirty="0">
                <a:solidFill>
                  <a:srgbClr val="000000"/>
                </a:solidFill>
                <a:effectLst/>
                <a:latin typeface="Helvetica Neue"/>
              </a:rPr>
              <a:t> Their spending is slightly lower than Older Families but still higher than other life stages</a:t>
            </a:r>
          </a:p>
          <a:p>
            <a:pPr algn="l"/>
            <a:r>
              <a:rPr lang="en-US" sz="1400" b="0" i="0" dirty="0">
                <a:solidFill>
                  <a:srgbClr val="000000"/>
                </a:solidFill>
                <a:effectLst/>
                <a:latin typeface="Helvetica Neue"/>
              </a:rPr>
              <a:t>.</a:t>
            </a:r>
          </a:p>
          <a:p>
            <a:pPr algn="l">
              <a:buFont typeface="+mj-lt"/>
              <a:buAutoNum type="arabicPeriod" startAt="3"/>
            </a:pPr>
            <a:r>
              <a:rPr lang="en-US" sz="1400" b="1" i="0" dirty="0">
                <a:solidFill>
                  <a:srgbClr val="000000"/>
                </a:solidFill>
                <a:effectLst/>
                <a:latin typeface="Helvetica Neue"/>
              </a:rPr>
              <a:t>Young Singles/Couples Spend the Least:</a:t>
            </a:r>
            <a:r>
              <a:rPr lang="en-US" sz="1400" b="0" i="0" dirty="0">
                <a:solidFill>
                  <a:srgbClr val="000000"/>
                </a:solidFill>
                <a:effectLst/>
                <a:latin typeface="Helvetica Neue"/>
              </a:rPr>
              <a:t> Their values are the lowest, suggesting </a:t>
            </a:r>
            <a:r>
              <a:rPr lang="en-US" sz="1400" b="1" i="0" dirty="0">
                <a:solidFill>
                  <a:srgbClr val="000000"/>
                </a:solidFill>
                <a:effectLst/>
                <a:latin typeface="Helvetica Neue"/>
              </a:rPr>
              <a:t>lower purchasing power or engagement compared to older demographics</a:t>
            </a:r>
            <a:r>
              <a:rPr lang="en-US" b="0" i="0" dirty="0">
                <a:solidFill>
                  <a:srgbClr val="000000"/>
                </a:solidFill>
                <a:effectLst/>
                <a:latin typeface="Helvetica Neue"/>
              </a:rPr>
              <a:t>.</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3074" name="Picture 2">
            <a:extLst>
              <a:ext uri="{FF2B5EF4-FFF2-40B4-BE49-F238E27FC236}">
                <a16:creationId xmlns:a16="http://schemas.microsoft.com/office/drawing/2014/main" id="{8158FC1C-1403-41D7-BFB1-B14C02A6B4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5987" y="2915479"/>
            <a:ext cx="8160026"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2240133"/>
          </a:xfrm>
        </p:spPr>
        <p:txBody>
          <a:bodyPr/>
          <a:lstStyle/>
          <a:p>
            <a:pPr algn="l">
              <a:buFont typeface="Arial" panose="020B0604020202020204" pitchFamily="34" charset="0"/>
              <a:buChar char="•"/>
            </a:pPr>
            <a:r>
              <a:rPr lang="en-US" sz="1800" b="1" i="0" dirty="0">
                <a:solidFill>
                  <a:srgbClr val="000000"/>
                </a:solidFill>
                <a:effectLst/>
                <a:latin typeface="Helvetica Neue"/>
              </a:rPr>
              <a:t>175g packs</a:t>
            </a:r>
            <a:r>
              <a:rPr lang="en-US" sz="1800" b="0" i="0" dirty="0">
                <a:solidFill>
                  <a:srgbClr val="000000"/>
                </a:solidFill>
                <a:effectLst/>
                <a:latin typeface="Helvetica Neue"/>
              </a:rPr>
              <a:t> are the most frequently purchased, indicating a strong customer preference for larger pack sizes.</a:t>
            </a:r>
          </a:p>
          <a:p>
            <a:pPr algn="l">
              <a:buFont typeface="Arial" panose="020B0604020202020204" pitchFamily="34" charset="0"/>
              <a:buChar char="•"/>
            </a:pPr>
            <a:r>
              <a:rPr lang="en-US" sz="1800" b="1" i="0" dirty="0">
                <a:solidFill>
                  <a:srgbClr val="000000"/>
                </a:solidFill>
                <a:effectLst/>
                <a:latin typeface="Helvetica Neue"/>
              </a:rPr>
              <a:t>150g packs</a:t>
            </a:r>
            <a:r>
              <a:rPr lang="en-US" sz="1800" b="0" i="0" dirty="0">
                <a:solidFill>
                  <a:srgbClr val="000000"/>
                </a:solidFill>
                <a:effectLst/>
                <a:latin typeface="Helvetica Neue"/>
              </a:rPr>
              <a:t> follow, showing a notable demand but lower than the top-selling size.</a:t>
            </a:r>
          </a:p>
          <a:p>
            <a:pPr algn="l"/>
            <a:r>
              <a:rPr lang="en-US" sz="1800" b="1" i="0" dirty="0">
                <a:solidFill>
                  <a:srgbClr val="000000"/>
                </a:solidFill>
                <a:effectLst/>
                <a:latin typeface="Helvetica Neue"/>
              </a:rPr>
              <a:t>This pattern suggests that customers may prioritize value-for-money or bulk purchases, influencing product stocking and promotional strategies.</a:t>
            </a:r>
            <a:endParaRPr lang="en-US" sz="1800" b="0" i="0" dirty="0">
              <a:solidFill>
                <a:srgbClr val="000000"/>
              </a:solidFill>
              <a:effectLst/>
              <a:latin typeface="Helvetica Neue"/>
            </a:endParaRP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4098" name="Picture 2">
            <a:extLst>
              <a:ext uri="{FF2B5EF4-FFF2-40B4-BE49-F238E27FC236}">
                <a16:creationId xmlns:a16="http://schemas.microsoft.com/office/drawing/2014/main" id="{7CA6A52C-F857-4F0D-85EF-046D86B424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5452" y="3276600"/>
            <a:ext cx="7414591" cy="2915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4398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sp>
        <p:nvSpPr>
          <p:cNvPr id="12" name="Text Placeholder 3">
            <a:extLst>
              <a:ext uri="{FF2B5EF4-FFF2-40B4-BE49-F238E27FC236}">
                <a16:creationId xmlns:a16="http://schemas.microsoft.com/office/drawing/2014/main" id="{AEC0420F-82F4-4FFD-B1D8-950351B1EF13}"/>
              </a:ext>
            </a:extLst>
          </p:cNvPr>
          <p:cNvSpPr txBox="1">
            <a:spLocks/>
          </p:cNvSpPr>
          <p:nvPr/>
        </p:nvSpPr>
        <p:spPr>
          <a:xfrm>
            <a:off x="1047888" y="519898"/>
            <a:ext cx="10479600" cy="5622485"/>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solidFill>
                  <a:schemeClr val="tx1">
                    <a:lumMod val="50000"/>
                    <a:lumOff val="50000"/>
                  </a:schemeClr>
                </a:solidFill>
                <a:effectLst/>
                <a:latin typeface="Helvetica Neue"/>
              </a:rPr>
              <a:t>Insights from the Apirori Algorithm (Chip sales)</a:t>
            </a:r>
            <a:endParaRPr lang="en-US" sz="1400" b="1" dirty="0">
              <a:solidFill>
                <a:srgbClr val="000000"/>
              </a:solidFill>
              <a:latin typeface="Helvetica Neue"/>
            </a:endParaRPr>
          </a:p>
          <a:p>
            <a:pPr algn="l"/>
            <a:r>
              <a:rPr lang="en-US" sz="1400" b="1" i="0" dirty="0">
                <a:solidFill>
                  <a:srgbClr val="000000"/>
                </a:solidFill>
                <a:effectLst/>
                <a:latin typeface="Helvetica Neue"/>
              </a:rPr>
              <a:t>Key Insights (Confidence ≥ 30%)</a:t>
            </a:r>
          </a:p>
          <a:p>
            <a:pPr algn="l">
              <a:buFont typeface="+mj-lt"/>
              <a:buAutoNum type="arabicPeriod"/>
            </a:pPr>
            <a:r>
              <a:rPr lang="en-US" sz="1400" b="1" i="0" dirty="0">
                <a:solidFill>
                  <a:srgbClr val="000000"/>
                </a:solidFill>
                <a:effectLst/>
                <a:latin typeface="Helvetica Neue"/>
              </a:rPr>
              <a:t>Kettle is the Most Associated Brand</a:t>
            </a:r>
            <a:endParaRPr lang="en-US" sz="1400" b="0" i="0" dirty="0">
              <a:solidFill>
                <a:srgbClr val="000000"/>
              </a:solidFill>
              <a:effectLst/>
              <a:latin typeface="Helvetica Neue"/>
            </a:endParaRPr>
          </a:p>
          <a:p>
            <a:pPr marL="742950" lvl="1" indent="-285750" algn="l">
              <a:buFont typeface="+mj-lt"/>
              <a:buAutoNum type="arabicPeriod"/>
            </a:pPr>
            <a:r>
              <a:rPr lang="en-US" sz="1400" b="0" i="0" dirty="0">
                <a:solidFill>
                  <a:srgbClr val="000000"/>
                </a:solidFill>
                <a:effectLst/>
                <a:latin typeface="Helvetica Neue"/>
              </a:rPr>
              <a:t>Many chips brands (</a:t>
            </a:r>
            <a:r>
              <a:rPr lang="en-US" sz="1400" b="1" i="0" dirty="0">
                <a:solidFill>
                  <a:srgbClr val="000000"/>
                </a:solidFill>
                <a:effectLst/>
                <a:latin typeface="Helvetica Neue"/>
              </a:rPr>
              <a:t>Thins, Smiths, RRD, Pringles, Doritos</a:t>
            </a:r>
            <a:r>
              <a:rPr lang="en-US" sz="1400" b="0" i="0" dirty="0">
                <a:solidFill>
                  <a:srgbClr val="000000"/>
                </a:solidFill>
                <a:effectLst/>
                <a:latin typeface="Helvetica Neue"/>
              </a:rPr>
              <a:t>) frequently lead to </a:t>
            </a:r>
            <a:r>
              <a:rPr lang="en-US" sz="1400" b="1" i="0" dirty="0">
                <a:solidFill>
                  <a:srgbClr val="000000"/>
                </a:solidFill>
                <a:effectLst/>
                <a:latin typeface="Helvetica Neue"/>
              </a:rPr>
              <a:t>Kettle purchases</a:t>
            </a:r>
            <a:r>
              <a:rPr lang="en-US" sz="1400" b="0" i="0" dirty="0">
                <a:solidFill>
                  <a:srgbClr val="000000"/>
                </a:solidFill>
                <a:effectLst/>
                <a:latin typeface="Helvetica Neue"/>
              </a:rPr>
              <a:t> (</a:t>
            </a:r>
            <a:r>
              <a:rPr lang="en-US" sz="1400" b="1" i="0" dirty="0">
                <a:solidFill>
                  <a:srgbClr val="000000"/>
                </a:solidFill>
                <a:effectLst/>
                <a:latin typeface="Helvetica Neue"/>
              </a:rPr>
              <a:t>37.7% confidence for Thins → Kettle</a:t>
            </a:r>
            <a:r>
              <a:rPr lang="en-US" sz="1400" b="0" i="0" dirty="0">
                <a:solidFill>
                  <a:srgbClr val="000000"/>
                </a:solidFill>
                <a:effectLst/>
                <a:latin typeface="Helvetica Neue"/>
              </a:rPr>
              <a:t>).</a:t>
            </a:r>
          </a:p>
          <a:p>
            <a:pPr algn="l">
              <a:buFont typeface="+mj-lt"/>
              <a:buAutoNum type="arabicPeriod"/>
            </a:pPr>
            <a:r>
              <a:rPr lang="en-US" sz="1400" b="1" i="0" dirty="0">
                <a:solidFill>
                  <a:srgbClr val="000000"/>
                </a:solidFill>
                <a:effectLst/>
                <a:latin typeface="Helvetica Neue"/>
              </a:rPr>
              <a:t>Strong RRD-Smiths Connection</a:t>
            </a:r>
            <a:endParaRPr lang="en-US" sz="1400" b="0" i="0" dirty="0">
              <a:solidFill>
                <a:srgbClr val="000000"/>
              </a:solidFill>
              <a:effectLst/>
              <a:latin typeface="Helvetica Neue"/>
            </a:endParaRPr>
          </a:p>
          <a:p>
            <a:pPr marL="742950" lvl="1" indent="-285750" algn="l">
              <a:buFont typeface="+mj-lt"/>
              <a:buAutoNum type="arabicPeriod"/>
            </a:pPr>
            <a:r>
              <a:rPr lang="en-US" sz="1400" b="1" i="0" dirty="0">
                <a:solidFill>
                  <a:srgbClr val="000000"/>
                </a:solidFill>
                <a:effectLst/>
                <a:latin typeface="Helvetica Neue"/>
              </a:rPr>
              <a:t>RRD → Smiths (35.4% confidence, 1.75 lift)</a:t>
            </a:r>
            <a:r>
              <a:rPr lang="en-US" sz="1400" b="0" i="0" dirty="0">
                <a:solidFill>
                  <a:srgbClr val="000000"/>
                </a:solidFill>
                <a:effectLst/>
                <a:latin typeface="Helvetica Neue"/>
              </a:rPr>
              <a:t> suggests </a:t>
            </a:r>
            <a:r>
              <a:rPr lang="en-US" sz="1400" b="1" i="0" dirty="0">
                <a:solidFill>
                  <a:srgbClr val="000000"/>
                </a:solidFill>
                <a:effectLst/>
                <a:latin typeface="Helvetica Neue"/>
              </a:rPr>
              <a:t>RRD buyers are highly likely to buy Smiths</a:t>
            </a:r>
            <a:r>
              <a:rPr lang="en-US" sz="1400" b="0" i="0" dirty="0">
                <a:solidFill>
                  <a:srgbClr val="000000"/>
                </a:solidFill>
                <a:effectLst/>
                <a:latin typeface="Helvetica Neue"/>
              </a:rPr>
              <a:t>, making it ideal for </a:t>
            </a:r>
            <a:r>
              <a:rPr lang="en-US" sz="1400" b="1" i="0" dirty="0">
                <a:solidFill>
                  <a:srgbClr val="000000"/>
                </a:solidFill>
                <a:effectLst/>
                <a:latin typeface="Helvetica Neue"/>
              </a:rPr>
              <a:t>bundled promotions</a:t>
            </a:r>
            <a:r>
              <a:rPr lang="en-US" sz="1400" b="0" i="0" dirty="0">
                <a:solidFill>
                  <a:srgbClr val="000000"/>
                </a:solidFill>
                <a:effectLst/>
                <a:latin typeface="Helvetica Neue"/>
              </a:rPr>
              <a:t>.</a:t>
            </a:r>
          </a:p>
          <a:p>
            <a:pPr algn="l">
              <a:buFont typeface="+mj-lt"/>
              <a:buAutoNum type="arabicPeriod"/>
            </a:pPr>
            <a:r>
              <a:rPr lang="en-US" sz="1400" b="1" i="0" dirty="0">
                <a:solidFill>
                  <a:srgbClr val="000000"/>
                </a:solidFill>
                <a:effectLst/>
                <a:latin typeface="Helvetica Neue"/>
              </a:rPr>
              <a:t>Marketing Strategy</a:t>
            </a:r>
            <a:endParaRPr lang="en-US" sz="1400" b="0" i="0" dirty="0">
              <a:solidFill>
                <a:srgbClr val="000000"/>
              </a:solidFill>
              <a:effectLst/>
              <a:latin typeface="Helvetica Neue"/>
            </a:endParaRPr>
          </a:p>
          <a:p>
            <a:pPr marL="742950" lvl="1" indent="-285750" algn="l">
              <a:buFont typeface="+mj-lt"/>
              <a:buAutoNum type="arabicPeriod"/>
            </a:pPr>
            <a:r>
              <a:rPr lang="en-US" sz="1400" b="0" i="0" dirty="0">
                <a:solidFill>
                  <a:srgbClr val="000000"/>
                </a:solidFill>
                <a:effectLst/>
                <a:latin typeface="Helvetica Neue"/>
              </a:rPr>
              <a:t>Promote </a:t>
            </a:r>
            <a:r>
              <a:rPr lang="en-US" sz="1400" b="1" i="0" dirty="0">
                <a:solidFill>
                  <a:srgbClr val="000000"/>
                </a:solidFill>
                <a:effectLst/>
                <a:latin typeface="Helvetica Neue"/>
              </a:rPr>
              <a:t>Kettle with Thins, Smiths, or Pringles</a:t>
            </a:r>
            <a:r>
              <a:rPr lang="en-US" sz="1400" b="0" i="0" dirty="0">
                <a:solidFill>
                  <a:srgbClr val="000000"/>
                </a:solidFill>
                <a:effectLst/>
                <a:latin typeface="Helvetica Neue"/>
              </a:rPr>
              <a:t> for better cross-sales.</a:t>
            </a:r>
          </a:p>
          <a:p>
            <a:pPr marL="742950" lvl="1" indent="-285750" algn="l">
              <a:buFont typeface="+mj-lt"/>
              <a:buAutoNum type="arabicPeriod"/>
            </a:pPr>
            <a:r>
              <a:rPr lang="en-US" sz="1400" b="1" i="0" dirty="0">
                <a:solidFill>
                  <a:srgbClr val="000000"/>
                </a:solidFill>
                <a:effectLst/>
                <a:latin typeface="Helvetica Neue"/>
              </a:rPr>
              <a:t>Pair RRD &amp; Smiths</a:t>
            </a:r>
            <a:r>
              <a:rPr lang="en-US" sz="1400" b="0" i="0" dirty="0">
                <a:solidFill>
                  <a:srgbClr val="000000"/>
                </a:solidFill>
                <a:effectLst/>
                <a:latin typeface="Helvetica Neue"/>
              </a:rPr>
              <a:t> in offers to boost sales. 🚀selling strategies!</a:t>
            </a:r>
          </a:p>
        </p:txBody>
      </p:sp>
      <p:pic>
        <p:nvPicPr>
          <p:cNvPr id="5122" name="Picture 2" descr="HEALTHY SNACKING SOARS AMID COVID ...">
            <a:extLst>
              <a:ext uri="{FF2B5EF4-FFF2-40B4-BE49-F238E27FC236}">
                <a16:creationId xmlns:a16="http://schemas.microsoft.com/office/drawing/2014/main" id="{438BE8C9-301A-4746-B853-33D9936958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512" y="4111073"/>
            <a:ext cx="5387009" cy="1892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257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6680</TotalTime>
  <Words>1571</Words>
  <Application>Microsoft Office PowerPoint</Application>
  <PresentationFormat>Widescreen</PresentationFormat>
  <Paragraphs>103</Paragraphs>
  <Slides>18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Helvetica Neue</vt:lpstr>
      <vt:lpstr>Arial</vt:lpstr>
      <vt:lpstr>Times New Roman</vt:lpstr>
      <vt:lpstr>Roboto Medium</vt:lpstr>
      <vt:lpstr>Calibri</vt:lpstr>
      <vt:lpstr>Roboto Light</vt:lpstr>
      <vt:lpstr>Roboto</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sam kumar</cp:lastModifiedBy>
  <cp:revision>472</cp:revision>
  <dcterms:created xsi:type="dcterms:W3CDTF">2018-02-07T23:23:24Z</dcterms:created>
  <dcterms:modified xsi:type="dcterms:W3CDTF">2025-04-19T15:26:10Z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