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78" r:id="rId12"/>
    <p:sldId id="269" r:id="rId13"/>
    <p:sldId id="280" r:id="rId14"/>
    <p:sldId id="279" r:id="rId15"/>
    <p:sldId id="268" r:id="rId16"/>
    <p:sldId id="267" r:id="rId17"/>
    <p:sldId id="270" r:id="rId18"/>
    <p:sldId id="271" r:id="rId19"/>
    <p:sldId id="272" r:id="rId20"/>
    <p:sldId id="273" r:id="rId21"/>
    <p:sldId id="274" r:id="rId22"/>
    <p:sldId id="277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uel" id="{D15BCEA5-DB10-4CBA-8239-E6E0A07A552D}">
          <p14:sldIdLst>
            <p14:sldId id="256"/>
            <p14:sldId id="266"/>
            <p14:sldId id="259"/>
            <p14:sldId id="257"/>
            <p14:sldId id="260"/>
            <p14:sldId id="261"/>
          </p14:sldIdLst>
        </p14:section>
        <p14:section name="Walter + Ryan (split tbc)" id="{F0058C8F-0624-42A3-BDCD-92ECF74A05CA}">
          <p14:sldIdLst>
            <p14:sldId id="263"/>
            <p14:sldId id="262"/>
            <p14:sldId id="264"/>
            <p14:sldId id="265"/>
            <p14:sldId id="278"/>
            <p14:sldId id="269"/>
            <p14:sldId id="280"/>
            <p14:sldId id="279"/>
            <p14:sldId id="268"/>
            <p14:sldId id="267"/>
          </p14:sldIdLst>
        </p14:section>
        <p14:section name="Songyuan" id="{491C4982-7A1F-481F-A557-398DA1EB1C5D}">
          <p14:sldIdLst>
            <p14:sldId id="270"/>
            <p14:sldId id="271"/>
            <p14:sldId id="272"/>
            <p14:sldId id="273"/>
            <p14:sldId id="274"/>
            <p14:sldId id="277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00"/>
    <a:srgbClr val="99CCFF"/>
    <a:srgbClr val="FFFF66"/>
    <a:srgbClr val="66FFFF"/>
    <a:srgbClr val="FF8000"/>
    <a:srgbClr val="FF66FF"/>
    <a:srgbClr val="CC66FF"/>
    <a:srgbClr val="80FF00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0693" autoAdjust="0"/>
  </p:normalViewPr>
  <p:slideViewPr>
    <p:cSldViewPr snapToGrid="0" snapToObjects="1">
      <p:cViewPr varScale="1">
        <p:scale>
          <a:sx n="65" d="100"/>
          <a:sy n="65" d="100"/>
        </p:scale>
        <p:origin x="-2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7E0-A90B-BD4D-8187-4FF02182BF88}" type="datetimeFigureOut">
              <a:rPr lang="en-US" smtClean="0"/>
              <a:t>20/3/14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BD46B-AFDD-9142-B4B1-EE087300E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F0FA9-EB01-7A47-9B48-8CB31B66CA5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52F15-ABD0-724C-9299-97DB87B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[ </a:t>
            </a:r>
            <a:r>
              <a:rPr lang="en-US" sz="1400" b="1" smtClean="0"/>
              <a:t>REQUIRES</a:t>
            </a:r>
            <a:r>
              <a:rPr lang="en-US" sz="1400" b="1" baseline="0" smtClean="0"/>
              <a:t> SANSATION AND MUSEO FONT </a:t>
            </a:r>
            <a:r>
              <a:rPr lang="en-US" sz="1400" b="1" baseline="0" dirty="0" smtClean="0"/>
              <a:t>]</a:t>
            </a:r>
          </a:p>
          <a:p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Good mornin</a:t>
            </a:r>
            <a:r>
              <a:rPr lang="en-US" b="0" baseline="0" dirty="0" smtClean="0"/>
              <a:t>g judges and fellow students. I am Samuel, this is …</a:t>
            </a:r>
          </a:p>
          <a:p>
            <a:r>
              <a:rPr lang="en-US" b="0" baseline="0" dirty="0" smtClean="0"/>
              <a:t>And today I am very pleased to present to you our Cat 10 project… I-Focus. </a:t>
            </a:r>
            <a:endParaRPr lang="en-US" b="0" dirty="0" smtClean="0"/>
          </a:p>
          <a:p>
            <a:r>
              <a:rPr lang="en-US" b="0" dirty="0" smtClean="0"/>
              <a:t>I-Focus is a project that could</a:t>
            </a:r>
            <a:r>
              <a:rPr lang="en-US" b="0" baseline="0" dirty="0" smtClean="0"/>
              <a:t> possibly change the way we interact with our devices.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embarking on I-Focus</a:t>
            </a:r>
            <a:r>
              <a:rPr lang="en-US" baseline="0" dirty="0" smtClean="0"/>
              <a:t> -  an EYE-tracking project that aims to use the latest eye-tracking technology and hopefully multi-modal input such as head gestures, in order bring you an efficient, productive and intuitive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I-Focus aims</a:t>
            </a:r>
            <a:r>
              <a:rPr lang="en-US" baseline="0" dirty="0" smtClean="0"/>
              <a:t> to explore, through research with the Defence Science Organisation of Singapore, the most suitable input modes and their </a:t>
            </a:r>
            <a:r>
              <a:rPr lang="en-US" baseline="0" smtClean="0"/>
              <a:t>accompanying gestures.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This research, of course, will go hand in hand with applications and we will be </a:t>
            </a:r>
            <a:r>
              <a:rPr lang="en-US" b="1" baseline="0" dirty="0" smtClean="0"/>
              <a:t>creating a website along with a host games</a:t>
            </a:r>
            <a:r>
              <a:rPr lang="en-US" baseline="0" dirty="0" smtClean="0"/>
              <a:t>..  to not only demonstrate the areas in which eye-tracking can be utilised effectively, but also to be used as a tool to prove that our combination of gestures and input modes can be used by people for efficient, effective and intuitive interface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And so… our</a:t>
            </a:r>
            <a:r>
              <a:rPr lang="en-US" baseline="0" dirty="0" smtClean="0"/>
              <a:t> project is aimed particularly at the physically disabled, as they would find our project the most useful. We can already imagine their joy as they </a:t>
            </a:r>
            <a:r>
              <a:rPr lang="en-US" baseline="0" dirty="0" err="1" smtClean="0"/>
              <a:t>utilise</a:t>
            </a:r>
            <a:r>
              <a:rPr lang="en-US" baseline="0" dirty="0" smtClean="0"/>
              <a:t> our intuitive, hands-free approach for interface manipulation. However, our project is likewise perfect for able-bodied individuals like you and I because our project is focuses on developing an intuitive interface that combines a host of input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leads</a:t>
            </a:r>
            <a:r>
              <a:rPr lang="en-US" baseline="0" dirty="0" smtClean="0"/>
              <a:t> us to answer the question – why I-Focus? Why do we need a revamp in the current forms of mouse and even touchscreen inputs for able-bodied people?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3 words: efficiency,</a:t>
            </a:r>
            <a:r>
              <a:rPr lang="en-US" baseline="0" dirty="0" smtClean="0"/>
              <a:t> effectiveness and intuitiveness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one-size-fits-all model of kinesthetic input which we get from the mouse is simply inefficient and unintuitive. We use the mouse for everything – clicking, moving, dragging.. And the only reason why we find the mouse pretty effective and efficient is because we have been using it for a long time. But let me explain how eye-tracking is superior to mouse navigation in terms of efficiency and convenience. I ask you to move your mouse from one corner of the screen to the other. Not so bad but not so fast either. Yet if I exaggerate it further and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ask you to move your mouse from one corner of a screen the size of the projector screen to the other… It becomes painstaking. With eye-tracking, everything is fast, efficient and convenient. Just look at where you want to move and click. Look at a link, click on it. Look at an icon, open the application. Efficient. Effective. 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(bring to show)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image with</a:t>
            </a:r>
            <a:r>
              <a:rPr lang="en-US" baseline="0" dirty="0" smtClean="0"/>
              <a:t> our own screenshot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58394" cy="1470025"/>
          </a:xfrm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29162"/>
          </a:xfrm>
          <a:solidFill>
            <a:schemeClr val="bg2">
              <a:alpha val="6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useo 3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useo 300" pitchFamily="50" charset="0"/>
              </a:defRPr>
            </a:lvl1pPr>
          </a:lstStyle>
          <a:p>
            <a:fld id="{14E08549-1AEB-9B4F-BDF3-2C53AA2AF0CC}" type="datetimeFigureOut">
              <a:rPr lang="en-US" smtClean="0"/>
              <a:pPr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useo 3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useo 300" pitchFamily="50" charset="0"/>
              </a:defRPr>
            </a:lvl1pPr>
          </a:lstStyle>
          <a:p>
            <a:fld id="{3BC2C3C3-3B99-C94B-A8A9-6D4E429CB8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65" y="4419351"/>
            <a:ext cx="7772400" cy="1362075"/>
          </a:xfr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172"/>
          </a:xfrm>
          <a:solidFill>
            <a:schemeClr val="tx1">
              <a:lumMod val="85000"/>
              <a:lumOff val="15000"/>
              <a:alpha val="21000"/>
            </a:schemeClr>
          </a:solidFill>
        </p:spPr>
        <p:txBody>
          <a:bodyPr/>
          <a:lstStyle>
            <a:lvl1pPr>
              <a:defRPr>
                <a:latin typeface="Museo 300" pitchFamily="50" charset="0"/>
              </a:defRPr>
            </a:lvl1pPr>
            <a:lvl2pPr>
              <a:defRPr>
                <a:latin typeface="Museo 300" pitchFamily="50" charset="0"/>
              </a:defRPr>
            </a:lvl2pPr>
            <a:lvl3pPr>
              <a:defRPr>
                <a:latin typeface="Museo 300" pitchFamily="50" charset="0"/>
              </a:defRPr>
            </a:lvl3pPr>
            <a:lvl4pPr>
              <a:defRPr>
                <a:latin typeface="Museo 300" pitchFamily="50" charset="0"/>
              </a:defRPr>
            </a:lvl4pPr>
            <a:lvl5pPr>
              <a:defRPr>
                <a:latin typeface="Museo 300" pitchFamily="50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265" y="4206548"/>
            <a:ext cx="7772400" cy="1648111"/>
          </a:xfr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algn="l">
              <a:defRPr sz="4800" b="1" cap="none" normalizeH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slide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Museo 7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Museo 7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10" y="1674813"/>
            <a:ext cx="2151380" cy="639762"/>
          </a:xfrm>
        </p:spPr>
        <p:txBody>
          <a:bodyPr anchor="b"/>
          <a:lstStyle>
            <a:lvl1pPr marL="0" indent="0" algn="ctr">
              <a:buNone/>
              <a:defRPr sz="2400" b="0">
                <a:latin typeface="Museo 7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810" y="2314574"/>
            <a:ext cx="215138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2429510" y="1674813"/>
            <a:ext cx="2151380" cy="639762"/>
          </a:xfrm>
        </p:spPr>
        <p:txBody>
          <a:bodyPr anchor="b"/>
          <a:lstStyle>
            <a:lvl1pPr marL="0" indent="0" algn="ctr">
              <a:buNone/>
              <a:defRPr sz="2400" b="0">
                <a:latin typeface="Museo 7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429510" y="2314574"/>
            <a:ext cx="215138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2"/>
          </p:nvPr>
        </p:nvSpPr>
        <p:spPr>
          <a:xfrm>
            <a:off x="4606290" y="1674813"/>
            <a:ext cx="2151380" cy="639762"/>
          </a:xfrm>
        </p:spPr>
        <p:txBody>
          <a:bodyPr anchor="b"/>
          <a:lstStyle>
            <a:lvl1pPr marL="0" indent="0" algn="ctr">
              <a:buNone/>
              <a:defRPr sz="2400" b="0">
                <a:latin typeface="Museo 7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3"/>
          </p:nvPr>
        </p:nvSpPr>
        <p:spPr>
          <a:xfrm>
            <a:off x="4606290" y="2314574"/>
            <a:ext cx="215138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6777990" y="1674813"/>
            <a:ext cx="2151380" cy="639762"/>
          </a:xfrm>
        </p:spPr>
        <p:txBody>
          <a:bodyPr anchor="b"/>
          <a:lstStyle>
            <a:lvl1pPr marL="0" indent="0" algn="ctr">
              <a:buNone/>
              <a:defRPr sz="2400" b="0">
                <a:latin typeface="Museo 7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>
          <a:xfrm>
            <a:off x="6777990" y="2314574"/>
            <a:ext cx="215138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E08549-1AEB-9B4F-BDF3-2C53AA2AF0CC}" type="datetimeFigureOut">
              <a:rPr lang="en-US" smtClean="0"/>
              <a:t>20/3/14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4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9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alpha val="16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solidFill>
            <a:schemeClr val="tx1">
              <a:lumMod val="85000"/>
              <a:lumOff val="15000"/>
              <a:alpha val="23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3" r:id="rId6"/>
    <p:sldLayoutId id="2147483726" r:id="rId7"/>
    <p:sldLayoutId id="2147483727" r:id="rId8"/>
    <p:sldLayoutId id="2147483732" r:id="rId9"/>
    <p:sldLayoutId id="2147483728" r:id="rId10"/>
    <p:sldLayoutId id="2147483729" r:id="rId11"/>
    <p:sldLayoutId id="2147483730" r:id="rId12"/>
    <p:sldLayoutId id="2147483731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5400" b="1" i="0" kern="1200">
          <a:solidFill>
            <a:schemeClr val="bg2"/>
          </a:solidFill>
          <a:latin typeface="Sansation Regular"/>
          <a:ea typeface="+mj-ea"/>
          <a:cs typeface="Sansation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EEECE1"/>
          </a:solidFill>
          <a:latin typeface="Museo 300" pitchFamily="50" charset="0"/>
          <a:ea typeface="+mn-ea"/>
          <a:cs typeface="Museo 300" pitchFamily="50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EEECE1"/>
          </a:solidFill>
          <a:latin typeface="Museo 300" pitchFamily="50" charset="0"/>
          <a:ea typeface="+mn-ea"/>
          <a:cs typeface="Museo 300" pitchFamily="50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EEECE1"/>
          </a:solidFill>
          <a:latin typeface="Museo 300" pitchFamily="50" charset="0"/>
          <a:ea typeface="+mn-ea"/>
          <a:cs typeface="Museo 300" pitchFamily="50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EEECE1"/>
          </a:solidFill>
          <a:latin typeface="Museo 300" pitchFamily="50" charset="0"/>
          <a:ea typeface="+mn-ea"/>
          <a:cs typeface="Museo 300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EEECE1"/>
          </a:solidFill>
          <a:latin typeface="Museo 300" pitchFamily="50" charset="0"/>
          <a:ea typeface="+mn-ea"/>
          <a:cs typeface="Museo 300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19221"/>
            <a:ext cx="8358394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Museo 900" pitchFamily="50" charset="0"/>
                <a:cs typeface="Audiowide"/>
              </a:rPr>
              <a:t>I-Focus</a:t>
            </a:r>
            <a:endParaRPr lang="en-US" sz="8000" dirty="0">
              <a:latin typeface="Museo 900" pitchFamily="50" charset="0"/>
              <a:cs typeface="Audiowid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2088"/>
            <a:ext cx="6400800" cy="2876066"/>
          </a:xfrm>
          <a:solidFill>
            <a:schemeClr val="bg2"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en-US" u="sng" dirty="0" smtClean="0">
                <a:latin typeface="Museo 500" panose="02000000000000000000" pitchFamily="50" charset="0"/>
                <a:cs typeface="Museo 700 Regular"/>
              </a:rPr>
              <a:t>Group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  <a:t> 10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  <a:t>-11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300" pitchFamily="50" charset="0"/>
              </a:rPr>
              <a:t>Samuel Leong 4S1(17)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300" pitchFamily="50" charset="0"/>
              </a:rPr>
              <a:t>Ryan Tan 4S1(20)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useo 300" pitchFamily="50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300" pitchFamily="50" charset="0"/>
              </a:rPr>
              <a:t>Walter Kong 4O3(33)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300" pitchFamily="50" charset="0"/>
              </a:rPr>
              <a:t>Songyuan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300" pitchFamily="50" charset="0"/>
              </a:rPr>
              <a:t> 4S2()</a:t>
            </a:r>
          </a:p>
        </p:txBody>
      </p:sp>
    </p:spTree>
    <p:extLst>
      <p:ext uri="{BB962C8B-B14F-4D97-AF65-F5344CB8AC3E}">
        <p14:creationId xmlns:p14="http://schemas.microsoft.com/office/powerpoint/2010/main" val="89753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Games</a:t>
            </a:r>
            <a:endParaRPr lang="en-US" sz="3600" dirty="0"/>
          </a:p>
          <a:p>
            <a:r>
              <a:rPr lang="en-US" sz="4000" dirty="0" smtClean="0"/>
              <a:t>Website</a:t>
            </a:r>
          </a:p>
          <a:p>
            <a:r>
              <a:rPr lang="en-US" sz="4000" dirty="0" smtClean="0"/>
              <a:t>Windows Application</a:t>
            </a:r>
            <a:endParaRPr lang="en-US" sz="4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b="5869"/>
          <a:stretch/>
        </p:blipFill>
        <p:spPr bwMode="auto">
          <a:xfrm>
            <a:off x="653150" y="3811913"/>
            <a:ext cx="6251504" cy="29386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00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Programming Languages</a:t>
            </a:r>
            <a:endParaRPr lang="en-US" sz="4800" dirty="0"/>
          </a:p>
        </p:txBody>
      </p:sp>
      <p:grpSp>
        <p:nvGrpSpPr>
          <p:cNvPr id="7" name="Group 6"/>
          <p:cNvGrpSpPr/>
          <p:nvPr/>
        </p:nvGrpSpPr>
        <p:grpSpPr>
          <a:xfrm>
            <a:off x="811760" y="1408925"/>
            <a:ext cx="7548470" cy="2753768"/>
            <a:chOff x="811760" y="1408925"/>
            <a:chExt cx="7548470" cy="2753768"/>
          </a:xfrm>
        </p:grpSpPr>
        <p:pic>
          <p:nvPicPr>
            <p:cNvPr id="2052" name="Picture 4" descr="http://jonathlee.com/images/web/jonathlee/html5+css3+javascript+responsive+icon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082" b="94098" l="0" r="76458">
                          <a14:foregroundMark x1="62187" y1="45246" x2="62187" y2="45246"/>
                          <a14:foregroundMark x1="67083" y1="44918" x2="67083" y2="44918"/>
                          <a14:foregroundMark x1="68125" y1="58361" x2="68125" y2="58361"/>
                          <a14:foregroundMark x1="69271" y1="57049" x2="69271" y2="57049"/>
                          <a14:foregroundMark x1="32188" y1="28852" x2="32188" y2="28852"/>
                          <a14:foregroundMark x1="38750" y1="38361" x2="38750" y2="38361"/>
                          <a14:foregroundMark x1="39479" y1="62623" x2="39479" y2="62623"/>
                          <a14:foregroundMark x1="40313" y1="69836" x2="40313" y2="69836"/>
                          <a14:foregroundMark x1="32813" y1="69180" x2="32813" y2="69180"/>
                          <a14:foregroundMark x1="36250" y1="62623" x2="36250" y2="62623"/>
                          <a14:foregroundMark x1="43229" y1="53115" x2="43229" y2="53115"/>
                          <a14:foregroundMark x1="44375" y1="41639" x2="44375" y2="41639"/>
                          <a14:foregroundMark x1="39896" y1="31148" x2="39896" y2="31148"/>
                          <a14:foregroundMark x1="39271" y1="23607" x2="39271" y2="23607"/>
                          <a14:foregroundMark x1="32396" y1="22951" x2="32396" y2="22951"/>
                          <a14:foregroundMark x1="38333" y1="52459" x2="38333" y2="52459"/>
                          <a14:foregroundMark x1="32604" y1="52459" x2="32604" y2="52459"/>
                          <a14:foregroundMark x1="35208" y1="36393" x2="35208" y2="36393"/>
                          <a14:foregroundMark x1="39896" y1="76393" x2="39896" y2="76393"/>
                          <a14:foregroundMark x1="42188" y1="80000" x2="42188" y2="80000"/>
                          <a14:foregroundMark x1="44167" y1="73115" x2="44167" y2="73115"/>
                          <a14:foregroundMark x1="34167" y1="78689" x2="34167" y2="78689"/>
                          <a14:foregroundMark x1="34583" y1="70492" x2="34583" y2="70492"/>
                          <a14:foregroundMark x1="43021" y1="69836" x2="43021" y2="69836"/>
                          <a14:foregroundMark x1="40938" y1="60328" x2="40938" y2="60328"/>
                          <a14:foregroundMark x1="39167" y1="43607" x2="39167" y2="43607"/>
                          <a14:foregroundMark x1="43229" y1="37705" x2="43229" y2="37705"/>
                          <a14:foregroundMark x1="41979" y1="31803" x2="41979" y2="31803"/>
                          <a14:foregroundMark x1="41563" y1="31803" x2="41563" y2="31803"/>
                          <a14:foregroundMark x1="40521" y1="34426" x2="40521" y2="34426"/>
                          <a14:foregroundMark x1="39271" y1="33770" x2="39271" y2="33770"/>
                          <a14:foregroundMark x1="37292" y1="32459" x2="37292" y2="32459"/>
                          <a14:foregroundMark x1="35833" y1="32459" x2="35833" y2="32459"/>
                          <a14:foregroundMark x1="34583" y1="33115" x2="34583" y2="33115"/>
                          <a14:foregroundMark x1="33229" y1="38361" x2="33229" y2="38361"/>
                          <a14:foregroundMark x1="33646" y1="44262" x2="33854" y2="45902"/>
                          <a14:foregroundMark x1="33854" y1="52459" x2="33854" y2="52459"/>
                          <a14:foregroundMark x1="35417" y1="53770" x2="35417" y2="53770"/>
                          <a14:foregroundMark x1="43438" y1="58361" x2="43438" y2="58361"/>
                          <a14:foregroundMark x1="41354" y1="53115" x2="41354" y2="53115"/>
                          <a14:foregroundMark x1="40104" y1="49836" x2="40104" y2="49836"/>
                          <a14:foregroundMark x1="40104" y1="49836" x2="40104" y2="49836"/>
                          <a14:foregroundMark x1="41979" y1="53115" x2="41979" y2="53115"/>
                          <a14:foregroundMark x1="35625" y1="76721" x2="35625" y2="76721"/>
                          <a14:foregroundMark x1="36667" y1="74426" x2="39167" y2="74426"/>
                          <a14:foregroundMark x1="39167" y1="74426" x2="39167" y2="74426"/>
                          <a14:foregroundMark x1="37083" y1="83934" x2="37083" y2="83934"/>
                          <a14:foregroundMark x1="37083" y1="84590" x2="37083" y2="84590"/>
                          <a14:foregroundMark x1="14063" y1="31148" x2="14063" y2="31148"/>
                          <a14:foregroundMark x1="8958" y1="27541" x2="8958" y2="27541"/>
                          <a14:foregroundMark x1="6250" y1="26230" x2="6250" y2="26230"/>
                          <a14:foregroundMark x1="1979" y1="26230" x2="1563" y2="28852"/>
                          <a14:foregroundMark x1="729" y1="40328" x2="729" y2="40328"/>
                          <a14:foregroundMark x1="1979" y1="45902" x2="1979" y2="45902"/>
                          <a14:foregroundMark x1="5000" y1="53115" x2="5000" y2="53115"/>
                          <a14:foregroundMark x1="7292" y1="57705" x2="7292" y2="57705"/>
                          <a14:foregroundMark x1="9167" y1="63279" x2="9167" y2="63279"/>
                          <a14:foregroundMark x1="9896" y1="65902" x2="10938" y2="66557"/>
                          <a14:foregroundMark x1="11563" y1="59672" x2="11563" y2="59672"/>
                          <a14:foregroundMark x1="11771" y1="53770" x2="11771" y2="50492"/>
                          <a14:foregroundMark x1="10521" y1="45902" x2="7708" y2="41639"/>
                          <a14:foregroundMark x1="5000" y1="38361" x2="5000" y2="38361"/>
                          <a14:foregroundMark x1="3438" y1="38361" x2="3438" y2="38361"/>
                          <a14:foregroundMark x1="4375" y1="36393" x2="6667" y2="33770"/>
                          <a14:foregroundMark x1="7292" y1="33115" x2="8958" y2="33770"/>
                          <a14:foregroundMark x1="10104" y1="33115" x2="10729" y2="30492"/>
                          <a14:foregroundMark x1="11563" y1="26885" x2="11563" y2="26885"/>
                          <a14:foregroundMark x1="11771" y1="25574" x2="13229" y2="26885"/>
                          <a14:foregroundMark x1="14167" y1="26885" x2="14167" y2="26885"/>
                          <a14:foregroundMark x1="15417" y1="28852" x2="16250" y2="29508"/>
                          <a14:foregroundMark x1="16250" y1="29836" x2="16250" y2="29836"/>
                          <a14:foregroundMark x1="17083" y1="35082" x2="17917" y2="36393"/>
                          <a14:foregroundMark x1="17708" y1="38361" x2="17708" y2="38361"/>
                          <a14:foregroundMark x1="17083" y1="43607" x2="17083" y2="43607"/>
                          <a14:foregroundMark x1="16667" y1="51148" x2="16667" y2="54426"/>
                          <a14:foregroundMark x1="16667" y1="57049" x2="16667" y2="57049"/>
                          <a14:foregroundMark x1="17083" y1="61967" x2="17083" y2="61967"/>
                          <a14:foregroundMark x1="16667" y1="68525" x2="16667" y2="68525"/>
                          <a14:foregroundMark x1="16250" y1="72459" x2="16250" y2="72459"/>
                          <a14:foregroundMark x1="15833" y1="73770" x2="15833" y2="73770"/>
                          <a14:foregroundMark x1="15208" y1="74426" x2="14375" y2="74426"/>
                          <a14:foregroundMark x1="11354" y1="75738" x2="11354" y2="75738"/>
                          <a14:foregroundMark x1="10938" y1="81967" x2="10938" y2="81967"/>
                          <a14:foregroundMark x1="9688" y1="82623" x2="9688" y2="82623"/>
                          <a14:foregroundMark x1="7708" y1="75082" x2="7708" y2="73115"/>
                          <a14:foregroundMark x1="7708" y1="71803" x2="8542" y2="71803"/>
                          <a14:foregroundMark x1="10313" y1="71803" x2="10313" y2="71803"/>
                          <a14:foregroundMark x1="12188" y1="73770" x2="13229" y2="75082"/>
                          <a14:foregroundMark x1="14063" y1="71148" x2="14063" y2="71148"/>
                          <a14:foregroundMark x1="14583" y1="66557" x2="14583" y2="66557"/>
                          <a14:foregroundMark x1="14792" y1="63279" x2="14792" y2="59672"/>
                          <a14:foregroundMark x1="14583" y1="53115" x2="14583" y2="53115"/>
                          <a14:foregroundMark x1="13854" y1="49836" x2="13854" y2="49836"/>
                          <a14:foregroundMark x1="13021" y1="49836" x2="6875" y2="44918"/>
                          <a14:foregroundMark x1="4583" y1="43607" x2="4583" y2="43607"/>
                          <a14:foregroundMark x1="1563" y1="39016" x2="2188" y2="38361"/>
                          <a14:foregroundMark x1="8333" y1="38361" x2="9479" y2="38361"/>
                          <a14:foregroundMark x1="9896" y1="37705" x2="9896" y2="37705"/>
                          <a14:foregroundMark x1="13438" y1="43607" x2="13438" y2="43607"/>
                          <a14:foregroundMark x1="13854" y1="43607" x2="13854" y2="43607"/>
                          <a14:foregroundMark x1="14063" y1="40328" x2="14063" y2="40328"/>
                          <a14:foregroundMark x1="13229" y1="39672" x2="13229" y2="39672"/>
                          <a14:foregroundMark x1="9271" y1="37705" x2="9271" y2="37705"/>
                          <a14:foregroundMark x1="13229" y1="37705" x2="13229" y2="37705"/>
                          <a14:foregroundMark x1="13438" y1="36393" x2="13021" y2="32459"/>
                          <a14:foregroundMark x1="11354" y1="29836" x2="11354" y2="29836"/>
                          <a14:foregroundMark x1="10938" y1="32459" x2="10938" y2="34426"/>
                          <a14:foregroundMark x1="11563" y1="35082" x2="12188" y2="35082"/>
                          <a14:foregroundMark x1="9479" y1="65246" x2="9167" y2="68525"/>
                          <a14:foregroundMark x1="7500" y1="63279" x2="7500" y2="63279"/>
                          <a14:foregroundMark x1="7500" y1="63279" x2="7500" y2="63279"/>
                          <a14:foregroundMark x1="6667" y1="68525" x2="6667" y2="68525"/>
                          <a14:foregroundMark x1="5417" y1="65902" x2="5417" y2="65902"/>
                          <a14:foregroundMark x1="5208" y1="63934" x2="5208" y2="63934"/>
                          <a14:foregroundMark x1="5208" y1="63279" x2="5208" y2="63279"/>
                          <a14:foregroundMark x1="43229" y1="28852" x2="43229" y2="28852"/>
                          <a14:foregroundMark x1="43229" y1="28197" x2="43229" y2="28197"/>
                          <a14:foregroundMark x1="42396" y1="24262" x2="44063" y2="25574"/>
                          <a14:foregroundMark x1="44167" y1="24918" x2="44167" y2="24918"/>
                          <a14:foregroundMark x1="45417" y1="24262" x2="45417" y2="24262"/>
                          <a14:foregroundMark x1="44792" y1="24262" x2="45000" y2="28197"/>
                          <a14:foregroundMark x1="45208" y1="32459" x2="45208" y2="32459"/>
                          <a14:foregroundMark x1="45417" y1="37049" x2="45625" y2="39672"/>
                          <a14:foregroundMark x1="45625" y1="41639" x2="45625" y2="43607"/>
                          <a14:foregroundMark x1="45208" y1="47213" x2="45000" y2="51148"/>
                          <a14:foregroundMark x1="45000" y1="53770" x2="45000" y2="56393"/>
                          <a14:foregroundMark x1="45000" y1="60984" x2="45208" y2="63279"/>
                          <a14:foregroundMark x1="44375" y1="70492" x2="44375" y2="70492"/>
                          <a14:foregroundMark x1="43854" y1="74426" x2="43646" y2="78033"/>
                          <a14:foregroundMark x1="43646" y1="78689" x2="43646" y2="78689"/>
                          <a14:foregroundMark x1="43229" y1="79344" x2="43229" y2="79344"/>
                          <a14:foregroundMark x1="41771" y1="79344" x2="41771" y2="79344"/>
                          <a14:foregroundMark x1="40938" y1="80000" x2="40104" y2="80000"/>
                          <a14:foregroundMark x1="38750" y1="79344" x2="38750" y2="79344"/>
                          <a14:foregroundMark x1="37500" y1="77377" x2="37500" y2="77377"/>
                          <a14:foregroundMark x1="35417" y1="73770" x2="35417" y2="73770"/>
                          <a14:foregroundMark x1="31771" y1="71148" x2="31771" y2="71148"/>
                          <a14:foregroundMark x1="30729" y1="71148" x2="30729" y2="71148"/>
                          <a14:foregroundMark x1="30729" y1="76721" x2="30729" y2="76721"/>
                          <a14:foregroundMark x1="31354" y1="74426" x2="31354" y2="74426"/>
                          <a14:foregroundMark x1="34792" y1="81311" x2="36667" y2="85246"/>
                          <a14:foregroundMark x1="35625" y1="83279" x2="35625" y2="83279"/>
                          <a14:foregroundMark x1="33646" y1="69180" x2="32813" y2="67213"/>
                          <a14:foregroundMark x1="28542" y1="64590" x2="28542" y2="64590"/>
                          <a14:foregroundMark x1="28542" y1="63279" x2="28542" y2="63279"/>
                          <a14:foregroundMark x1="28125" y1="54426" x2="28125" y2="54426"/>
                          <a14:foregroundMark x1="28125" y1="52459" x2="28333" y2="49836"/>
                          <a14:foregroundMark x1="28542" y1="40984" x2="28958" y2="37049"/>
                          <a14:foregroundMark x1="29271" y1="34426" x2="29479" y2="32459"/>
                          <a14:foregroundMark x1="30104" y1="30492" x2="30104" y2="30492"/>
                          <a14:foregroundMark x1="30521" y1="26885" x2="30521" y2="26885"/>
                          <a14:foregroundMark x1="32396" y1="26230" x2="34583" y2="28197"/>
                          <a14:foregroundMark x1="63229" y1="48525" x2="63229" y2="48525"/>
                          <a14:foregroundMark x1="63854" y1="50492" x2="64063" y2="53115"/>
                          <a14:foregroundMark x1="64063" y1="58361" x2="64063" y2="60328"/>
                          <a14:foregroundMark x1="62396" y1="64590" x2="61146" y2="69180"/>
                          <a14:foregroundMark x1="57083" y1="70492" x2="57292" y2="73770"/>
                          <a14:foregroundMark x1="58542" y1="78033" x2="59896" y2="83279"/>
                          <a14:foregroundMark x1="60729" y1="83279" x2="63229" y2="80656"/>
                          <a14:foregroundMark x1="64063" y1="76721" x2="65000" y2="76721"/>
                          <a14:foregroundMark x1="68333" y1="76393" x2="70521" y2="78033"/>
                          <a14:foregroundMark x1="70938" y1="75738" x2="70938" y2="71148"/>
                          <a14:foregroundMark x1="70938" y1="64590" x2="71146" y2="60984"/>
                          <a14:foregroundMark x1="71146" y1="56393" x2="71146" y2="56393"/>
                          <a14:foregroundMark x1="68333" y1="55738" x2="68333" y2="55738"/>
                          <a14:foregroundMark x1="67292" y1="61311" x2="67292" y2="61311"/>
                          <a14:foregroundMark x1="67083" y1="63279" x2="67083" y2="63279"/>
                          <a14:foregroundMark x1="60938" y1="63934" x2="60938" y2="63934"/>
                          <a14:foregroundMark x1="60313" y1="61967" x2="61146" y2="61311"/>
                          <a14:foregroundMark x1="61563" y1="59672" x2="61563" y2="59672"/>
                          <a14:foregroundMark x1="62187" y1="56393" x2="62187" y2="56393"/>
                          <a14:foregroundMark x1="62604" y1="53115" x2="62604" y2="50492"/>
                          <a14:foregroundMark x1="62604" y1="48525" x2="62604" y2="48525"/>
                          <a14:foregroundMark x1="62813" y1="45246" x2="64063" y2="45246"/>
                          <a14:foregroundMark x1="64792" y1="45246" x2="65625" y2="47213"/>
                          <a14:foregroundMark x1="66458" y1="49836" x2="66667" y2="51803"/>
                          <a14:foregroundMark x1="66667" y1="51803" x2="67708" y2="52459"/>
                          <a14:foregroundMark x1="67917" y1="51148" x2="67917" y2="49180"/>
                          <a14:foregroundMark x1="67292" y1="42951" x2="67292" y2="42951"/>
                          <a14:foregroundMark x1="67083" y1="44262" x2="67083" y2="44262"/>
                          <a14:foregroundMark x1="68542" y1="47869" x2="68542" y2="47869"/>
                          <a14:foregroundMark x1="68542" y1="45902" x2="68542" y2="45902"/>
                          <a14:foregroundMark x1="68542" y1="46557" x2="68542" y2="46557"/>
                          <a14:foregroundMark x1="67917" y1="61311" x2="66667" y2="75082"/>
                          <a14:foregroundMark x1="67083" y1="63934" x2="67708" y2="63934"/>
                          <a14:foregroundMark x1="67917" y1="63934" x2="67917" y2="63934"/>
                          <a14:foregroundMark x1="69688" y1="50492" x2="69688" y2="50492"/>
                          <a14:foregroundMark x1="68958" y1="47213" x2="68958" y2="47213"/>
                          <a14:foregroundMark x1="68125" y1="42295" x2="68750" y2="42295"/>
                          <a14:foregroundMark x1="69688" y1="42295" x2="69688" y2="42295"/>
                          <a14:foregroundMark x1="69688" y1="42295" x2="69688" y2="42295"/>
                          <a14:foregroundMark x1="69688" y1="40984" x2="68125" y2="37705"/>
                          <a14:foregroundMark x1="65208" y1="33770" x2="65208" y2="33770"/>
                          <a14:foregroundMark x1="63438" y1="30492" x2="62813" y2="29836"/>
                          <a14:foregroundMark x1="61146" y1="28852" x2="60104" y2="27541"/>
                          <a14:foregroundMark x1="57708" y1="24918" x2="58542" y2="24918"/>
                          <a14:foregroundMark x1="63021" y1="26885" x2="64167" y2="27541"/>
                          <a14:foregroundMark x1="66042" y1="28852" x2="67917" y2="31803"/>
                          <a14:foregroundMark x1="14792" y1="39016" x2="14792" y2="39016"/>
                          <a14:foregroundMark x1="16458" y1="37049" x2="16458" y2="37049"/>
                          <a14:foregroundMark x1="17500" y1="33115" x2="17500" y2="33115"/>
                          <a14:foregroundMark x1="17917" y1="33770" x2="17917" y2="33770"/>
                          <a14:foregroundMark x1="17500" y1="34426" x2="17500" y2="34426"/>
                          <a14:foregroundMark x1="17292" y1="35082" x2="17292" y2="3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02" t="15218" r="23334" b="5772"/>
            <a:stretch/>
          </p:blipFill>
          <p:spPr bwMode="auto">
            <a:xfrm>
              <a:off x="811760" y="1744823"/>
              <a:ext cx="7548470" cy="241787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68966" y="1427586"/>
              <a:ext cx="1548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  <a:latin typeface="Museo 900" pitchFamily="50" charset="0"/>
                </a:rPr>
                <a:t>HTML 5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  <a:latin typeface="Museo 900" pitchFamily="5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6259" y="1427586"/>
              <a:ext cx="1152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66CCFF"/>
                  </a:solidFill>
                  <a:latin typeface="Museo 900" pitchFamily="50" charset="0"/>
                </a:rPr>
                <a:t>CSS 3</a:t>
              </a:r>
              <a:endParaRPr lang="en-US" sz="2800" dirty="0">
                <a:solidFill>
                  <a:srgbClr val="66CCFF"/>
                </a:solidFill>
                <a:latin typeface="Museo 900" pitchFamily="5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2658" y="1408925"/>
              <a:ext cx="206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Museo 900" pitchFamily="50" charset="0"/>
                </a:rPr>
                <a:t>JavaScript</a:t>
              </a:r>
              <a:endPara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Museo 900" pitchFamily="50" charset="0"/>
              </a:endParaRP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23" y="4237337"/>
            <a:ext cx="2424719" cy="24247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115364" y="4354584"/>
            <a:ext cx="2098072" cy="2190223"/>
            <a:chOff x="5115364" y="4354584"/>
            <a:chExt cx="2098072" cy="2190223"/>
          </a:xfrm>
        </p:grpSpPr>
        <p:pic>
          <p:nvPicPr>
            <p:cNvPr id="2057" name="Picture 9" descr="C:\Users\Sam\Desktop\jiaks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783" b="100000" l="0" r="49939">
                          <a14:foregroundMark x1="30891" y1="43696" x2="30891" y2="43696"/>
                          <a14:foregroundMark x1="34188" y1="41957" x2="34188" y2="41957"/>
                          <a14:foregroundMark x1="29182" y1="35000" x2="29182" y2="35000"/>
                          <a14:foregroundMark x1="21245" y1="31739" x2="21245" y2="31739"/>
                          <a14:foregroundMark x1="15263" y1="35000" x2="15263" y2="35000"/>
                          <a14:foregroundMark x1="14652" y1="41522" x2="14408" y2="44565"/>
                          <a14:foregroundMark x1="13675" y1="53478" x2="13675" y2="53478"/>
                          <a14:foregroundMark x1="12454" y1="56304" x2="12454" y2="56304"/>
                          <a14:foregroundMark x1="12698" y1="60652" x2="14164" y2="62826"/>
                          <a14:foregroundMark x1="14896" y1="66304" x2="15507" y2="67391"/>
                          <a14:foregroundMark x1="16728" y1="72174" x2="16728" y2="72174"/>
                          <a14:foregroundMark x1="19658" y1="73913" x2="19658" y2="73913"/>
                          <a14:foregroundMark x1="22222" y1="73913" x2="25397" y2="74348"/>
                          <a14:foregroundMark x1="26740" y1="74348" x2="28938" y2="74348"/>
                          <a14:foregroundMark x1="33211" y1="74783" x2="33944" y2="74783"/>
                          <a14:foregroundMark x1="32967" y1="67826" x2="32967" y2="67826"/>
                          <a14:foregroundMark x1="32479" y1="69565" x2="32479" y2="69565"/>
                          <a14:foregroundMark x1="27228" y1="70000" x2="27228" y2="70000"/>
                          <a14:foregroundMark x1="26740" y1="70000" x2="26129" y2="70000"/>
                          <a14:foregroundMark x1="21490" y1="68696" x2="21490" y2="68696"/>
                          <a14:foregroundMark x1="21245" y1="68261" x2="21245" y2="68261"/>
                          <a14:foregroundMark x1="18926" y1="66304" x2="18926" y2="66304"/>
                          <a14:foregroundMark x1="15263" y1="55652" x2="15263" y2="55652"/>
                          <a14:foregroundMark x1="16728" y1="48696" x2="16728" y2="48696"/>
                          <a14:foregroundMark x1="17949" y1="45435" x2="17949" y2="45435"/>
                          <a14:foregroundMark x1="20635" y1="39348" x2="20635" y2="39348"/>
                          <a14:foregroundMark x1="21734" y1="38913" x2="21734" y2="38913"/>
                          <a14:foregroundMark x1="27228" y1="36304" x2="27228" y2="36304"/>
                          <a14:foregroundMark x1="24420" y1="30870" x2="24420" y2="30870"/>
                          <a14:foregroundMark x1="19658" y1="38043" x2="19658" y2="38043"/>
                          <a14:foregroundMark x1="30159" y1="38478" x2="30159" y2="38478"/>
                          <a14:foregroundMark x1="31136" y1="38043" x2="31136" y2="38043"/>
                          <a14:foregroundMark x1="31136" y1="36739" x2="31136" y2="36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2" r="50000"/>
            <a:stretch/>
          </p:blipFill>
          <p:spPr bwMode="auto">
            <a:xfrm>
              <a:off x="5115364" y="4354584"/>
              <a:ext cx="2054588" cy="2190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60293" y="5155979"/>
              <a:ext cx="6531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Museo 900" pitchFamily="50" charset="0"/>
                  <a:ea typeface="Arial Unicode MS" pitchFamily="34" charset="-128"/>
                  <a:cs typeface="Arial Unicode MS" pitchFamily="34" charset="-128"/>
                </a:rPr>
                <a:t>#</a:t>
              </a:r>
              <a:endParaRPr lang="en-US" sz="4800" dirty="0">
                <a:solidFill>
                  <a:schemeClr val="bg1"/>
                </a:solidFill>
                <a:latin typeface="Museo 900" pitchFamily="50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2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Sneek</a:t>
            </a:r>
            <a:r>
              <a:rPr lang="en-US" dirty="0" smtClean="0"/>
              <a:t> Peek</a:t>
            </a:r>
            <a:endParaRPr lang="en-US" dirty="0"/>
          </a:p>
        </p:txBody>
      </p:sp>
      <p:pic>
        <p:nvPicPr>
          <p:cNvPr id="3076" name="Picture 4" descr="https://lh3.googleusercontent.com/Bb5jttaWO2fUwLQRbX4p3y64DT24a22FJgTgjujJFPzgczcCK5QscKnuldzhp3ANFdfeznmWqJdeAijw5oxY4ny1nSS-g7DefeKjiKFvUoZrVcAOJibQJDuu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0" y="1697556"/>
            <a:ext cx="8572500" cy="4819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1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Sneek</a:t>
            </a:r>
            <a:r>
              <a:rPr lang="en-US" dirty="0" smtClean="0"/>
              <a:t> Peek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b="5869"/>
          <a:stretch/>
        </p:blipFill>
        <p:spPr bwMode="auto">
          <a:xfrm>
            <a:off x="197922" y="1903448"/>
            <a:ext cx="8852773" cy="41614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1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Sneek</a:t>
            </a:r>
            <a:r>
              <a:rPr lang="en-US" dirty="0" smtClean="0"/>
              <a:t> Peek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3" t="14796" r="22120" b="12500"/>
          <a:stretch/>
        </p:blipFill>
        <p:spPr bwMode="auto">
          <a:xfrm>
            <a:off x="895742" y="1417638"/>
            <a:ext cx="7641770" cy="54176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35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662"/>
            <a:ext cx="8229600" cy="50571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Defence Science Organisation of Singapore</a:t>
            </a:r>
          </a:p>
          <a:p>
            <a:pPr lvl="1"/>
            <a:r>
              <a:rPr lang="en-US" sz="3200" dirty="0" smtClean="0"/>
              <a:t>External Mentors</a:t>
            </a:r>
          </a:p>
          <a:p>
            <a:pPr lvl="1"/>
            <a:r>
              <a:rPr lang="en-US" sz="3200" dirty="0" smtClean="0"/>
              <a:t>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581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94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Distribution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39149" y="1674813"/>
            <a:ext cx="2151380" cy="639762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3600" dirty="0" smtClean="0"/>
              <a:t>Samuel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1" y="2891515"/>
            <a:ext cx="2485492" cy="3814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Game Design</a:t>
            </a:r>
          </a:p>
          <a:p>
            <a:pPr marL="0" indent="0" algn="ctr">
              <a:buNone/>
            </a:pPr>
            <a:r>
              <a:rPr lang="en-US" dirty="0" smtClean="0"/>
              <a:t>Console App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0"/>
          </p:nvPr>
        </p:nvSpPr>
        <p:spPr>
          <a:xfrm>
            <a:off x="2485493" y="1674813"/>
            <a:ext cx="2151380" cy="639762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3600" dirty="0" smtClean="0"/>
              <a:t>Walter</a:t>
            </a:r>
            <a:endParaRPr lang="en-US" sz="36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1"/>
          </p:nvPr>
        </p:nvSpPr>
        <p:spPr>
          <a:xfrm>
            <a:off x="2409190" y="2891515"/>
            <a:ext cx="2227684" cy="3814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Website</a:t>
            </a:r>
          </a:p>
          <a:p>
            <a:pPr marL="0" indent="0" algn="ctr">
              <a:buNone/>
            </a:pPr>
            <a:r>
              <a:rPr lang="en-US" dirty="0" smtClean="0"/>
              <a:t>Console App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2"/>
          </p:nvPr>
        </p:nvSpPr>
        <p:spPr>
          <a:xfrm>
            <a:off x="4587629" y="1674813"/>
            <a:ext cx="2151380" cy="639762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3600" dirty="0" smtClean="0"/>
              <a:t>Ryan</a:t>
            </a:r>
            <a:endParaRPr lang="en-US" sz="3600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Design</a:t>
            </a:r>
          </a:p>
          <a:p>
            <a:pPr lvl="1"/>
            <a:r>
              <a:rPr lang="en-US" sz="2400" dirty="0" smtClean="0"/>
              <a:t>Logo</a:t>
            </a:r>
          </a:p>
          <a:p>
            <a:pPr lvl="1"/>
            <a:r>
              <a:rPr lang="en-US" sz="2400" dirty="0" smtClean="0"/>
              <a:t>Website</a:t>
            </a:r>
          </a:p>
          <a:p>
            <a:pPr lvl="1"/>
            <a:r>
              <a:rPr lang="en-US" sz="2400" dirty="0" smtClean="0"/>
              <a:t>Art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4"/>
          </p:nvPr>
        </p:nvSpPr>
        <p:spPr>
          <a:xfrm>
            <a:off x="6568751" y="1674813"/>
            <a:ext cx="2593910" cy="639762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 err="1" smtClean="0"/>
              <a:t>Songyuan</a:t>
            </a:r>
            <a:endParaRPr lang="en-US" sz="36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Research</a:t>
            </a:r>
          </a:p>
          <a:p>
            <a:pPr marL="0" indent="0" algn="ctr">
              <a:buNone/>
            </a:pPr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35147" y="2336544"/>
            <a:ext cx="430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Museo 300" pitchFamily="50" charset="0"/>
              </a:rPr>
              <a:t>Programming</a:t>
            </a:r>
            <a:endParaRPr lang="en-US" sz="2800" dirty="0">
              <a:solidFill>
                <a:schemeClr val="bg2"/>
              </a:solidFill>
              <a:latin typeface="Museo 3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4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8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86943" y="345832"/>
            <a:ext cx="9309099" cy="6434016"/>
            <a:chOff x="49824" y="423984"/>
            <a:chExt cx="9055100" cy="6121400"/>
          </a:xfrm>
        </p:grpSpPr>
        <p:pic>
          <p:nvPicPr>
            <p:cNvPr id="7" name="Picture 6" descr="TEMP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4" y="423984"/>
              <a:ext cx="9055100" cy="6121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2777010" y="2928258"/>
              <a:ext cx="448876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bg1">
                        <a:alpha val="9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udiowide"/>
                  <a:cs typeface="Audiowide"/>
                </a:rPr>
                <a:t>Thank You!</a:t>
              </a:r>
              <a:endParaRPr lang="en-US" sz="54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bg1">
                      <a:alpha val="9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udiowide"/>
                <a:cs typeface="Audiowi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6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65" y="1594140"/>
            <a:ext cx="8498089" cy="4577637"/>
          </a:xfrm>
          <a:prstGeom prst="rect">
            <a:avLst/>
          </a:prstGeom>
          <a:ln>
            <a:noFill/>
          </a:ln>
          <a:effectLst>
            <a:softEdge rad="647700"/>
          </a:effec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928232" y="295304"/>
            <a:ext cx="3381154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3600" dirty="0" smtClean="0">
                <a:latin typeface="Museo 700" pitchFamily="50" charset="0"/>
                <a:cs typeface="Museo 700 Regular"/>
              </a:rPr>
              <a:t>Productive.</a:t>
            </a:r>
            <a:endParaRPr lang="en-US" sz="3600" dirty="0">
              <a:latin typeface="Museo 700" pitchFamily="50" charset="0"/>
              <a:cs typeface="Museo 700 Regular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813068" y="284161"/>
            <a:ext cx="3364221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3600" dirty="0" smtClean="0">
                <a:latin typeface="Museo 700" pitchFamily="50" charset="0"/>
                <a:cs typeface="Museo 700 Regular"/>
              </a:rPr>
              <a:t>INTUITIVE.</a:t>
            </a:r>
            <a:endParaRPr lang="en-US" sz="3600" dirty="0">
              <a:latin typeface="Museo 700" pitchFamily="50" charset="0"/>
              <a:cs typeface="Museo 700 Regular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97095" y="284161"/>
            <a:ext cx="2694836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3600" dirty="0" smtClean="0">
                <a:latin typeface="Museo 700" pitchFamily="50" charset="0"/>
                <a:cs typeface="Museo 700 Regular"/>
              </a:rPr>
              <a:t>EFFICIENT.</a:t>
            </a:r>
            <a:endParaRPr lang="en-US" sz="3600" dirty="0">
              <a:latin typeface="Museo 700" pitchFamily="50" charset="0"/>
              <a:cs typeface="Museo 7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236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Objectives</a:t>
            </a:r>
            <a:endParaRPr lang="en-US" sz="6000" b="1" dirty="0"/>
          </a:p>
        </p:txBody>
      </p:sp>
      <p:pic>
        <p:nvPicPr>
          <p:cNvPr id="4" name="Picture 3" descr="applications_i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70" y="2488697"/>
            <a:ext cx="4669692" cy="4669692"/>
          </a:xfrm>
          <a:prstGeom prst="rect">
            <a:avLst/>
          </a:prstGeom>
        </p:spPr>
      </p:pic>
      <p:pic>
        <p:nvPicPr>
          <p:cNvPr id="6" name="Picture 5" descr="research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38"/>
            <a:ext cx="3352800" cy="40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Target Audience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602154"/>
            <a:ext cx="8229600" cy="49432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sz="4400" dirty="0" smtClean="0"/>
              <a:t>Physically Disabled</a:t>
            </a:r>
          </a:p>
          <a:p>
            <a:r>
              <a:rPr lang="en-US" sz="4400" dirty="0" smtClean="0"/>
              <a:t>General Public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3360615" y="3623866"/>
            <a:ext cx="5138614" cy="2843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8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I-Focus?</a:t>
            </a:r>
            <a:endParaRPr lang="en-US" sz="4800" dirty="0"/>
          </a:p>
        </p:txBody>
      </p:sp>
      <p:pic>
        <p:nvPicPr>
          <p:cNvPr id="6" name="Picture 5" descr="Picture_Person_Hard_at_Work_at_a_Computer_Typing_at_the_Keyboard_and_Using_the_Mouse_in_an_Office_Environment_in_This_Stock_Photo_110812-130548-3920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"/>
          <a:stretch/>
        </p:blipFill>
        <p:spPr>
          <a:xfrm>
            <a:off x="173417" y="1633537"/>
            <a:ext cx="6071655" cy="4872119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/>
          <a:stretch/>
        </p:blipFill>
        <p:spPr>
          <a:xfrm>
            <a:off x="6088768" y="1672612"/>
            <a:ext cx="2996618" cy="2231637"/>
          </a:xfrm>
          <a:prstGeom prst="rect">
            <a:avLst/>
          </a:prstGeom>
          <a:ln>
            <a:noFill/>
          </a:ln>
          <a:effectLst>
            <a:softEdge rad="254000"/>
          </a:effectLst>
        </p:spPr>
      </p:pic>
      <p:pic>
        <p:nvPicPr>
          <p:cNvPr id="3" name="Picture 2" descr="imgres.jpg"/>
          <p:cNvPicPr>
            <a:picLocks noChangeAspect="1"/>
          </p:cNvPicPr>
          <p:nvPr/>
        </p:nvPicPr>
        <p:blipFill>
          <a:blip r:embed="rId5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69" y="3728403"/>
            <a:ext cx="2960917" cy="2960917"/>
          </a:xfrm>
          <a:prstGeom prst="rect">
            <a:avLst/>
          </a:prstGeom>
          <a:ln>
            <a:noFill/>
          </a:ln>
          <a:effectLst>
            <a:softEdge rad="469900"/>
          </a:effectLst>
        </p:spPr>
      </p:pic>
    </p:spTree>
    <p:extLst>
      <p:ext uri="{BB962C8B-B14F-4D97-AF65-F5344CB8AC3E}">
        <p14:creationId xmlns:p14="http://schemas.microsoft.com/office/powerpoint/2010/main" val="104449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Final Products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876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723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EyeTribe</a:t>
            </a:r>
            <a:r>
              <a:rPr lang="en-US" sz="4800" dirty="0" smtClean="0"/>
              <a:t> Eye-tracker</a:t>
            </a:r>
          </a:p>
          <a:p>
            <a:pPr lvl="1"/>
            <a:r>
              <a:rPr lang="en-US" sz="4000" dirty="0" smtClean="0"/>
              <a:t> Affordable</a:t>
            </a:r>
          </a:p>
          <a:p>
            <a:pPr lvl="1"/>
            <a:r>
              <a:rPr lang="en-US" sz="4400" dirty="0" smtClean="0"/>
              <a:t> Accurate</a:t>
            </a:r>
            <a:endParaRPr lang="en-US" sz="4400" dirty="0"/>
          </a:p>
        </p:txBody>
      </p:sp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62" y="2486252"/>
            <a:ext cx="4647740" cy="1703754"/>
          </a:xfrm>
          <a:prstGeom prst="rect">
            <a:avLst/>
          </a:prstGeom>
          <a:ln>
            <a:noFill/>
          </a:ln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10961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3382"/>
            <a:ext cx="8229600" cy="38881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Eye-tracking technologies</a:t>
            </a:r>
          </a:p>
          <a:p>
            <a:r>
              <a:rPr lang="en-US" sz="3600" dirty="0" smtClean="0"/>
              <a:t>Multi-modal Input</a:t>
            </a:r>
          </a:p>
          <a:p>
            <a:endParaRPr lang="en-US" sz="36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798523" y="3654935"/>
            <a:ext cx="3381154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4400" b="0" cap="none" dirty="0" smtClean="0">
                <a:solidFill>
                  <a:srgbClr val="99CCFF"/>
                </a:solidFill>
                <a:latin typeface="Museo 500" pitchFamily="50" charset="0"/>
                <a:cs typeface="Museo 300 Regular"/>
              </a:rPr>
              <a:t>Effective.</a:t>
            </a:r>
            <a:endParaRPr lang="en-US" sz="4400" b="0" cap="none" dirty="0">
              <a:solidFill>
                <a:srgbClr val="99CCFF"/>
              </a:solidFill>
              <a:latin typeface="Museo 500" pitchFamily="50" charset="0"/>
              <a:cs typeface="Museo 300 Regular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454960" y="3643792"/>
            <a:ext cx="3364221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4400" b="0" cap="none" dirty="0" smtClean="0">
                <a:solidFill>
                  <a:srgbClr val="FFCC00"/>
                </a:solidFill>
                <a:latin typeface="Museo 500" pitchFamily="50" charset="0"/>
                <a:cs typeface="Museo 300 Regular"/>
              </a:rPr>
              <a:t>Intuitive.</a:t>
            </a:r>
            <a:endParaRPr lang="en-US" sz="4400" b="0" cap="none" dirty="0">
              <a:solidFill>
                <a:srgbClr val="FFCC00"/>
              </a:solidFill>
              <a:latin typeface="Museo 500" pitchFamily="50" charset="0"/>
              <a:cs typeface="Museo 300 Regular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15803" y="3657351"/>
            <a:ext cx="2694836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4400" b="0" cap="none" dirty="0" smtClean="0">
                <a:solidFill>
                  <a:srgbClr val="80FF00"/>
                </a:solidFill>
                <a:latin typeface="Museo 500" pitchFamily="50" charset="0"/>
                <a:cs typeface="Museo 300 Regular"/>
              </a:rPr>
              <a:t>Efficient.</a:t>
            </a:r>
            <a:endParaRPr lang="en-US" sz="4400" b="0" cap="none" dirty="0">
              <a:solidFill>
                <a:srgbClr val="80FF00"/>
              </a:solidFill>
              <a:latin typeface="Museo 500" pitchFamily="50" charset="0"/>
              <a:cs typeface="Museo 3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908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Coloured Wa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Coloured Waves.thmx</Template>
  <TotalTime>2093</TotalTime>
  <Words>654</Words>
  <Application>Microsoft Macintosh PowerPoint</Application>
  <PresentationFormat>On-screen Show (4:3)</PresentationFormat>
  <Paragraphs>95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Coloured Waves</vt:lpstr>
      <vt:lpstr>I-Focus</vt:lpstr>
      <vt:lpstr>Introduction</vt:lpstr>
      <vt:lpstr>PowerPoint Presentation</vt:lpstr>
      <vt:lpstr>Objectives</vt:lpstr>
      <vt:lpstr>Target Audience</vt:lpstr>
      <vt:lpstr>Why I-Focus?</vt:lpstr>
      <vt:lpstr>Final Products</vt:lpstr>
      <vt:lpstr>The Device</vt:lpstr>
      <vt:lpstr>Interface Control</vt:lpstr>
      <vt:lpstr>The Applications</vt:lpstr>
      <vt:lpstr>Programming Languages</vt:lpstr>
      <vt:lpstr>Sneek Peek</vt:lpstr>
      <vt:lpstr>Sneek Peek</vt:lpstr>
      <vt:lpstr>Sneek Peek</vt:lpstr>
      <vt:lpstr>Originality</vt:lpstr>
      <vt:lpstr>Survey</vt:lpstr>
      <vt:lpstr>Methodology</vt:lpstr>
      <vt:lpstr>Methodology</vt:lpstr>
      <vt:lpstr>Partners</vt:lpstr>
      <vt:lpstr>Timeline</vt:lpstr>
      <vt:lpstr>Job Distribution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Leong</dc:creator>
  <cp:lastModifiedBy>Samuel Leong</cp:lastModifiedBy>
  <cp:revision>467</cp:revision>
  <dcterms:created xsi:type="dcterms:W3CDTF">2014-03-12T07:35:44Z</dcterms:created>
  <dcterms:modified xsi:type="dcterms:W3CDTF">2014-03-20T15:54:50Z</dcterms:modified>
</cp:coreProperties>
</file>