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59" r:id="rId6"/>
    <p:sldId id="265" r:id="rId7"/>
    <p:sldId id="266" r:id="rId8"/>
    <p:sldId id="267" r:id="rId9"/>
    <p:sldId id="260" r:id="rId10"/>
    <p:sldId id="261" r:id="rId11"/>
    <p:sldId id="262" r:id="rId12"/>
    <p:sldId id="264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79" autoAdjust="0"/>
  </p:normalViewPr>
  <p:slideViewPr>
    <p:cSldViewPr>
      <p:cViewPr varScale="1">
        <p:scale>
          <a:sx n="85" d="100"/>
          <a:sy n="85" d="100"/>
        </p:scale>
        <p:origin x="-92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D76B1-8027-4560-A0AC-70279906A6E6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5E24-B5D5-4748-B824-F6C17672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4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3688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Once</a:t>
            </a:r>
            <a:r>
              <a:rPr lang="en" baseline="0" dirty="0" smtClean="0"/>
              <a:t> you have calibrated the eye-tracker and are ready to explore the website, we will be guiding you through the various tasks involved. Apart from navigation, there will be 2 simple comprehension like question wh</a:t>
            </a:r>
            <a:r>
              <a:rPr lang="en-US" baseline="0" dirty="0" err="1" smtClean="0"/>
              <a:t>ic</a:t>
            </a:r>
            <a:r>
              <a:rPr lang="en" baseline="0" dirty="0" smtClean="0"/>
              <a:t>h you have to answer as you read through the live demo page.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This will be your schedule for the website testing. Note that the 2 versions may not be necessarily done in order (ie you can do v2 then v1 as well)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We are undertaking a school project called I-Focus and it is an eye-tracking project</a:t>
            </a:r>
            <a:r>
              <a:rPr lang="en" dirty="0" smtClean="0"/>
              <a:t>.</a:t>
            </a:r>
          </a:p>
          <a:p>
            <a:pPr rtl="0"/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motivation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our project is that everyone is now looking out for new devices and new interaction modes – just look at how we have progressed from a DOS system to the mouse to touchscreens, the </a:t>
            </a:r>
            <a:r>
              <a:rPr lang="en-US" sz="11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Kinect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Google Glasses… Yet all of these input modes are tactile input modes, involving the hands… so we thought what about gaze-interaction, or eye-tracking? </a:t>
            </a: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than costly integrated systems customized for professional or military applications, little is known about using the eye to control an everyday device and this is what we wan</a:t>
            </a:r>
            <a:r>
              <a:rPr lang="en-US" sz="11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to explore.</a:t>
            </a: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/>
              <a:t>The objective of this research today is to conduct trial testing on 2 platforms: a game and a website, in order to test out the intuitiveness, feasibility and functionality of </a:t>
            </a:r>
            <a:r>
              <a:rPr lang="en" dirty="0" smtClean="0"/>
              <a:t>eye-tracking.</a:t>
            </a: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Before we go into the objectives for the tasks today, you will have to familiarise yourself with the eye-tracker provided.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eye-tracker has already been setup for you, but you must perform the calibration.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All you have to do is to look at the white circles once you press “Calibrate” or “Re-calibrate”.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Depending on your calibration result, you may have to perform a re-calibration.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Glasses are ok but you may have to remove it if necessary.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objectives for website testing are as follows...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[read slide]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4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Electrolize"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Font typeface="Electrolize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Electrolize"/>
              <a:defRPr sz="30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Electrolize"/>
              <a:defRPr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Electrolize"/>
              <a:defRPr sz="18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Research Test: I-Focus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Hwa Chong Institution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Procedure (Web)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b="5119"/>
          <a:stretch/>
        </p:blipFill>
        <p:spPr bwMode="auto">
          <a:xfrm>
            <a:off x="838200" y="1276350"/>
            <a:ext cx="7543800" cy="368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Procedure (Web)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Version 1 (5 min):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dirty="0"/>
              <a:t>Circular Menu + No physical click + Auto-Scroll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Version 2 (5 min):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Tabbed Menu + Physical click + No Auto-Scroll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Do QUIS (10 min)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685800" y="310137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Happy Testing :D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06950" y="1070475"/>
            <a:ext cx="84825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000"/>
              <a:t>Eye-tracking</a:t>
            </a:r>
          </a:p>
          <a:p>
            <a:pPr marL="914400" lvl="0" indent="457200" rtl="0">
              <a:spcBef>
                <a:spcPts val="0"/>
              </a:spcBef>
              <a:buNone/>
            </a:pPr>
            <a:r>
              <a:rPr lang="en"/>
              <a:t>   Research			   Application</a:t>
            </a:r>
          </a:p>
        </p:txBody>
      </p:sp>
      <p:sp>
        <p:nvSpPr>
          <p:cNvPr id="87" name="Shape 87"/>
          <p:cNvSpPr/>
          <p:nvPr/>
        </p:nvSpPr>
        <p:spPr>
          <a:xfrm>
            <a:off x="552200" y="2650050"/>
            <a:ext cx="3940200" cy="1705799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Website</a:t>
            </a:r>
          </a:p>
        </p:txBody>
      </p:sp>
      <p:sp>
        <p:nvSpPr>
          <p:cNvPr id="88" name="Shape 88"/>
          <p:cNvSpPr/>
          <p:nvPr/>
        </p:nvSpPr>
        <p:spPr>
          <a:xfrm>
            <a:off x="4737425" y="2650050"/>
            <a:ext cx="3940200" cy="1705799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Game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52200" y="4515800"/>
            <a:ext cx="81254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Intuitiveness, Feasibility, Functionality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Part 1: </a:t>
            </a:r>
            <a:r>
              <a:rPr lang="en" dirty="0"/>
              <a:t>Research test for game (10 min</a:t>
            </a:r>
            <a:r>
              <a:rPr lang="en" dirty="0" smtClean="0"/>
              <a:t>)</a:t>
            </a:r>
            <a:endParaRPr lang="en" dirty="0"/>
          </a:p>
          <a:p>
            <a:r>
              <a:rPr lang="en" dirty="0"/>
              <a:t>Part 2</a:t>
            </a:r>
            <a:r>
              <a:rPr lang="en" dirty="0"/>
              <a:t>: Research test for website (15-20 min)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Eye-Tracker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388350"/>
            <a:ext cx="3932699" cy="353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Already Setup :)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Calibration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Glasses ok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Possible recalibration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11550" y="1302825"/>
            <a:ext cx="4967600" cy="37257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Part 1</a:t>
            </a:r>
            <a:endParaRPr lang="en" dirty="0"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685800" y="2992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 (Game)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determine the best combination of input methods for certain kinds of games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Procedure (Game)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Play 3 games, and do survey (10 min)</a:t>
            </a:r>
          </a:p>
          <a:p>
            <a:pPr>
              <a:spcBef>
                <a:spcPts val="0"/>
              </a:spcBef>
              <a:buNone/>
            </a:pPr>
            <a:endParaRPr sz="2400" dirty="0"/>
          </a:p>
        </p:txBody>
      </p:sp>
      <p:sp>
        <p:nvSpPr>
          <p:cNvPr id="149" name="Shape 149"/>
          <p:cNvSpPr/>
          <p:nvPr/>
        </p:nvSpPr>
        <p:spPr>
          <a:xfrm>
            <a:off x="170100" y="2345850"/>
            <a:ext cx="2814599" cy="1536000"/>
          </a:xfrm>
          <a:prstGeom prst="rect">
            <a:avLst/>
          </a:prstGeom>
          <a:solidFill>
            <a:srgbClr val="07376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Leap Motion</a:t>
            </a:r>
            <a:br>
              <a:rPr lang="en" sz="3000" dirty="0" smtClean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</a:br>
            <a:r>
              <a:rPr lang="en" sz="1800" dirty="0" smtClean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Gesture Interaction</a:t>
            </a:r>
            <a:endParaRPr lang="en" sz="3000" dirty="0">
              <a:solidFill>
                <a:srgbClr val="F3F3F3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3263224" y="2361375"/>
            <a:ext cx="2814599" cy="1536000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Eye-Tracker</a:t>
            </a:r>
            <a:br>
              <a:rPr lang="en" sz="3000" dirty="0" smtClean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</a:br>
            <a:r>
              <a:rPr lang="en" sz="1600" dirty="0" smtClean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(Gaze Interaction)</a:t>
            </a:r>
            <a:endParaRPr lang="en" sz="1600" dirty="0">
              <a:solidFill>
                <a:srgbClr val="F3F3F3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Keyboard</a:t>
            </a:r>
          </a:p>
        </p:txBody>
      </p:sp>
      <p:sp>
        <p:nvSpPr>
          <p:cNvPr id="151" name="Shape 151"/>
          <p:cNvSpPr/>
          <p:nvPr/>
        </p:nvSpPr>
        <p:spPr>
          <a:xfrm>
            <a:off x="6279601" y="2361379"/>
            <a:ext cx="2711999" cy="1536000"/>
          </a:xfrm>
          <a:prstGeom prst="rect">
            <a:avLst/>
          </a:prstGeom>
          <a:solidFill>
            <a:srgbClr val="274E1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>
                <a:solidFill>
                  <a:srgbClr val="F3F3F3"/>
                </a:solidFill>
                <a:latin typeface="Electrolize"/>
                <a:ea typeface="Electrolize"/>
                <a:cs typeface="Electrolize"/>
                <a:sym typeface="Electrolize"/>
              </a:rPr>
              <a:t>Mouse Keyboard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31825" y="4110450"/>
            <a:ext cx="8519099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- Random Order -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Part </a:t>
            </a:r>
            <a:r>
              <a:rPr lang="en" dirty="0" smtClean="0"/>
              <a:t>2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685800" y="29924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Website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 (Web)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Electrolize"/>
              <a:buAutoNum type="arabicPeriod"/>
            </a:pPr>
            <a:r>
              <a:rPr lang="en" dirty="0"/>
              <a:t>To rate </a:t>
            </a:r>
            <a:r>
              <a:rPr lang="en" dirty="0" smtClean="0"/>
              <a:t>aesthetic &amp; functional </a:t>
            </a:r>
            <a:r>
              <a:rPr lang="en" dirty="0"/>
              <a:t>design of UI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Electrolize"/>
              <a:buAutoNum type="arabicPeriod"/>
            </a:pPr>
            <a:r>
              <a:rPr lang="en" dirty="0"/>
              <a:t>To compare variety of functions executable by eye gestures or/and other input 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Electrolize"/>
              <a:buAutoNum type="alphaLcPeriod"/>
            </a:pPr>
            <a:r>
              <a:rPr lang="en" dirty="0"/>
              <a:t>Menu </a:t>
            </a:r>
            <a:r>
              <a:rPr lang="en" dirty="0" smtClean="0"/>
              <a:t>Arrangement</a:t>
            </a:r>
          </a:p>
          <a:p>
            <a:pPr marL="533400" lvl="7">
              <a:buSzPct val="80000"/>
            </a:pPr>
            <a:r>
              <a:rPr lang="en" dirty="0"/>
              <a:t>	 </a:t>
            </a:r>
            <a:r>
              <a:rPr lang="en" dirty="0" smtClean="0"/>
              <a:t>     Radial –vs- linear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Electrolize"/>
              <a:buAutoNum type="alphaLcPeriod"/>
            </a:pPr>
            <a:r>
              <a:rPr lang="en" dirty="0"/>
              <a:t>Click Triggers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Electrolize"/>
              <a:buAutoNum type="alphaLcPeriod"/>
            </a:pPr>
            <a:r>
              <a:rPr lang="en" dirty="0"/>
              <a:t>Scrolling methods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1" t="7679" b="67321"/>
          <a:stretch/>
        </p:blipFill>
        <p:spPr bwMode="auto">
          <a:xfrm>
            <a:off x="7239000" y="2904255"/>
            <a:ext cx="160142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s://fbcdn-sphotos-e-a.akamaihd.net/hphotos-ak-xfp1/t1.0-9/10371751_661514443922940_6816689008630615042_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24150"/>
            <a:ext cx="2211029" cy="215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509</Words>
  <Application>Microsoft Office PowerPoint</Application>
  <PresentationFormat>On-screen Show (16:9)</PresentationFormat>
  <Paragraphs>62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paper-plane</vt:lpstr>
      <vt:lpstr>paper-plane</vt:lpstr>
      <vt:lpstr>Research Test: I-Focus</vt:lpstr>
      <vt:lpstr>Objective</vt:lpstr>
      <vt:lpstr>Overview</vt:lpstr>
      <vt:lpstr>Eye-Tracker</vt:lpstr>
      <vt:lpstr>Part 1</vt:lpstr>
      <vt:lpstr>Objective (Game)</vt:lpstr>
      <vt:lpstr>Procedure (Game)</vt:lpstr>
      <vt:lpstr>Part 2</vt:lpstr>
      <vt:lpstr>Objectives (Web)</vt:lpstr>
      <vt:lpstr>Procedure (Web)</vt:lpstr>
      <vt:lpstr>Procedure (Web)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Test: I-Focus</dc:title>
  <cp:lastModifiedBy>Sam</cp:lastModifiedBy>
  <cp:revision>38</cp:revision>
  <dcterms:modified xsi:type="dcterms:W3CDTF">2014-06-23T01:38:09Z</dcterms:modified>
</cp:coreProperties>
</file>