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83" r:id="rId2"/>
    <p:sldId id="319" r:id="rId3"/>
    <p:sldId id="320" r:id="rId4"/>
    <p:sldId id="310" r:id="rId5"/>
    <p:sldId id="309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7" r:id="rId14"/>
    <p:sldId id="311" r:id="rId15"/>
    <p:sldId id="312" r:id="rId16"/>
    <p:sldId id="316" r:id="rId17"/>
    <p:sldId id="317" r:id="rId18"/>
    <p:sldId id="318" r:id="rId19"/>
    <p:sldId id="314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CC00"/>
    <a:srgbClr val="FF66CC"/>
    <a:srgbClr val="FFFFCC"/>
    <a:srgbClr val="339966"/>
    <a:srgbClr val="FFFF00"/>
    <a:srgbClr val="00CCFF"/>
    <a:srgbClr val="00CC00"/>
    <a:srgbClr val="33CC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8" autoAdjust="0"/>
    <p:restoredTop sz="97104" autoAdjust="0"/>
  </p:normalViewPr>
  <p:slideViewPr>
    <p:cSldViewPr snapToGrid="0" snapToObjects="1">
      <p:cViewPr varScale="1">
        <p:scale>
          <a:sx n="89" d="100"/>
          <a:sy n="89" d="100"/>
        </p:scale>
        <p:origin x="12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学员竞争力分析</c:v>
                </c:pt>
              </c:strCache>
            </c:strRef>
          </c:tx>
          <c:spPr>
            <a:solidFill>
              <a:schemeClr val="accent5">
                <a:alpha val="50196"/>
              </a:schemeClr>
            </a:solidFill>
            <a:ln w="25400">
              <a:solidFill>
                <a:schemeClr val="accent5"/>
              </a:solidFill>
              <a:prstDash val="sysDot"/>
            </a:ln>
            <a:effectLst/>
          </c:spPr>
          <c:cat>
            <c:strRef>
              <c:f>Sheet1!$A$2:$A$6</c:f>
              <c:strCache>
                <c:ptCount val="5"/>
                <c:pt idx="0">
                  <c:v>android 本地应用</c:v>
                </c:pt>
                <c:pt idx="1">
                  <c:v>Web 前端</c:v>
                </c:pt>
                <c:pt idx="2">
                  <c:v>Web 后端</c:v>
                </c:pt>
                <c:pt idx="3">
                  <c:v>Photoshop 使用</c:v>
                </c:pt>
                <c:pt idx="4">
                  <c:v>软件测试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50496"/>
        <c:axId val="398352456"/>
      </c:radarChart>
      <c:catAx>
        <c:axId val="3983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8352456"/>
        <c:crosses val="autoZero"/>
        <c:auto val="1"/>
        <c:lblAlgn val="ctr"/>
        <c:lblOffset val="100"/>
        <c:noMultiLvlLbl val="0"/>
      </c:catAx>
      <c:valAx>
        <c:axId val="39835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83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的市场份额高达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21.43%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最大的竞争对手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目前的市场份额达到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63.29%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，虽然从数字上来看，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的市场份额领先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一大截。但是从另外一个数据分析可知，在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年全年，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的市场份额同比增长了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48.27%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面前都是扮演的老大哥的角色。从产品发展路线以及定价策略上看，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开发行业的前景都是十分可观的。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据智联招聘统计报告显示，目前有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的公司急缺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平台开发人才，未来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开发人才市场发展潜力提升，其中有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38%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的公司表示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开发人才倍受青睐，具有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开发经验的人才比其他任何平台开发经验的人才更受青睐。因此，未来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开发行业的前景一片光明。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由于我国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开发起步比较晚，在人才培养机制方面还存在诸多不足，随着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开发人才需求的不断增大，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开发行业的前景越来越明朗。目前，国内众多知名企业急招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开发人才，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开发人才的薪资更是惊人，平均薪资普遍高于其他行业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0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开发不同于软件测试和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设计，它是软件开发技术，编程类技术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不同于其他编程类技术，它的开发技术，开发薪酬，开发工具都是高大上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4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Rectangle 5"/>
          <p:cNvSpPr txBox="1">
            <a:spLocks noChangeArrowheads="1"/>
          </p:cNvSpPr>
          <p:nvPr userDrawn="1"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/>
              <a:t>www.zelininfo.com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8892" y="0"/>
            <a:ext cx="1425108" cy="670639"/>
          </a:xfrm>
          <a:prstGeom prst="rect">
            <a:avLst/>
          </a:prstGeom>
        </p:spPr>
      </p:pic>
      <p:sp>
        <p:nvSpPr>
          <p:cNvPr id="17" name="Line 9"/>
          <p:cNvSpPr>
            <a:spLocks noChangeShapeType="1"/>
          </p:cNvSpPr>
          <p:nvPr userDrawn="1"/>
        </p:nvSpPr>
        <p:spPr bwMode="auto">
          <a:xfrm>
            <a:off x="457200" y="6265580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/>
              <a:t>www.zelininfo.com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8892" y="0"/>
            <a:ext cx="1425108" cy="670639"/>
          </a:xfrm>
          <a:prstGeom prst="rect">
            <a:avLst/>
          </a:prstGeom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457200" y="6265580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/>
              <a:t>www.zelininfo.com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18892" y="0"/>
            <a:ext cx="1425108" cy="670639"/>
          </a:xfrm>
          <a:prstGeom prst="rect">
            <a:avLst/>
          </a:prstGeom>
        </p:spPr>
      </p:pic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457200" y="6265580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2783241" y="5458970"/>
            <a:ext cx="3795755" cy="63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3200" dirty="0" smtClean="0">
                <a:latin typeface="华文新魏"/>
                <a:ea typeface="华文新魏"/>
                <a:cs typeface="华文新魏"/>
              </a:rPr>
              <a:t>李超</a:t>
            </a:r>
            <a:endParaRPr kumimoji="1" lang="zh-CN" altLang="en-US" sz="32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4625" y="4751084"/>
            <a:ext cx="4232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/>
                <a:ea typeface="华文新魏"/>
                <a:cs typeface="华文新魏"/>
              </a:rPr>
              <a:t>Android</a:t>
            </a:r>
            <a:r>
              <a:rPr kumimoji="1" lang="zh-CN" alt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/>
                <a:ea typeface="华文新魏"/>
                <a:cs typeface="华文新魏"/>
              </a:rPr>
              <a:t>技术沙龙</a:t>
            </a:r>
            <a:endParaRPr kumimoji="1"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45" y="1809128"/>
            <a:ext cx="2057578" cy="2004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80" y="1859667"/>
            <a:ext cx="1676719" cy="19031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02" y="1639474"/>
            <a:ext cx="186706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技术框架选择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21" y="1664898"/>
            <a:ext cx="3505018" cy="42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/>
          <p:nvPr/>
        </p:nvSpPr>
        <p:spPr>
          <a:xfrm>
            <a:off x="3407854" y="2446173"/>
            <a:ext cx="2980407" cy="2834039"/>
          </a:xfrm>
          <a:prstGeom prst="ellipse">
            <a:avLst/>
          </a:prstGeom>
          <a:gradFill>
            <a:gsLst>
              <a:gs pos="100000">
                <a:srgbClr val="0099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课程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965317" y="1438038"/>
            <a:ext cx="1440382" cy="1430175"/>
          </a:xfrm>
          <a:prstGeom prst="ellipse">
            <a:avLst/>
          </a:prstGeom>
          <a:gradFill flip="none" rotWithShape="1">
            <a:gsLst>
              <a:gs pos="100000">
                <a:srgbClr val="9933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22225">
            <a:solidFill>
              <a:srgbClr val="99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项目实战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课程体系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2414166" y="3146983"/>
            <a:ext cx="1111623" cy="1110203"/>
          </a:xfrm>
          <a:prstGeom prst="ellipse">
            <a:avLst/>
          </a:prstGeom>
          <a:gradFill>
            <a:gsLst>
              <a:gs pos="100000">
                <a:srgbClr val="66FF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/>
                </a:solidFill>
              </a:rPr>
              <a:t>java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67297" y="4419821"/>
            <a:ext cx="1440382" cy="1430175"/>
          </a:xfrm>
          <a:prstGeom prst="ellipse">
            <a:avLst/>
          </a:prstGeom>
          <a:gradFill>
            <a:gsLst>
              <a:gs pos="100000">
                <a:srgbClr val="FF33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AndroidUI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819901" y="1601289"/>
            <a:ext cx="1111623" cy="1110203"/>
          </a:xfrm>
          <a:prstGeom prst="ellipse">
            <a:avLst/>
          </a:prstGeom>
          <a:gradFill>
            <a:gsLst>
              <a:gs pos="100000">
                <a:srgbClr val="0000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核心技术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269700" y="1623818"/>
            <a:ext cx="1305464" cy="1254844"/>
          </a:xfrm>
          <a:prstGeom prst="ellipse">
            <a:avLst/>
          </a:prstGeom>
          <a:gradFill>
            <a:gsLst>
              <a:gs pos="100000">
                <a:srgbClr val="33CCCC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33CC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630424" y="3567032"/>
            <a:ext cx="1111623" cy="1110203"/>
          </a:xfrm>
          <a:prstGeom prst="ellipse">
            <a:avLst/>
          </a:prstGeom>
          <a:gradFill>
            <a:gsLst>
              <a:gs pos="100000">
                <a:srgbClr val="00CC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00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524924" y="1863680"/>
            <a:ext cx="1812138" cy="1736876"/>
          </a:xfrm>
          <a:prstGeom prst="ellipse">
            <a:avLst/>
          </a:prstGeom>
          <a:gradFill>
            <a:gsLst>
              <a:gs pos="100000">
                <a:srgbClr val="CC66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069223" y="3710095"/>
            <a:ext cx="1111623" cy="1110203"/>
          </a:xfrm>
          <a:prstGeom prst="ellipse">
            <a:avLst/>
          </a:prstGeom>
          <a:gradFill>
            <a:gsLst>
              <a:gs pos="10000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AJAX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223202" y="4981793"/>
            <a:ext cx="1111623" cy="1110203"/>
          </a:xfrm>
          <a:prstGeom prst="ellipse">
            <a:avLst/>
          </a:prstGeom>
          <a:gradFill>
            <a:gsLst>
              <a:gs pos="100000">
                <a:srgbClr val="CC99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CC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JSP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555554" y="3171741"/>
            <a:ext cx="153264" cy="174564"/>
          </a:xfrm>
          <a:prstGeom prst="ellipse">
            <a:avLst/>
          </a:prstGeom>
          <a:gradFill>
            <a:gsLst>
              <a:gs pos="10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59771" y="2668653"/>
            <a:ext cx="1111623" cy="1110203"/>
          </a:xfrm>
          <a:prstGeom prst="ellipse">
            <a:avLst/>
          </a:prstGeom>
          <a:gradFill>
            <a:gsLst>
              <a:gs pos="100000">
                <a:srgbClr val="6666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178542" y="2478534"/>
            <a:ext cx="150713" cy="151027"/>
          </a:xfrm>
          <a:prstGeom prst="ellipse">
            <a:avLst/>
          </a:prstGeom>
          <a:gradFill>
            <a:gsLst>
              <a:gs pos="100000">
                <a:srgbClr val="6666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851573" y="4655106"/>
            <a:ext cx="150713" cy="151027"/>
          </a:xfrm>
          <a:prstGeom prst="ellipse">
            <a:avLst/>
          </a:prstGeom>
          <a:gradFill>
            <a:gsLst>
              <a:gs pos="100000">
                <a:srgbClr val="6666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17451" y="1580183"/>
            <a:ext cx="150713" cy="151027"/>
          </a:xfrm>
          <a:prstGeom prst="ellipse">
            <a:avLst/>
          </a:prstGeom>
          <a:gradFill>
            <a:gsLst>
              <a:gs pos="100000">
                <a:srgbClr val="6666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430961" y="3449529"/>
            <a:ext cx="150713" cy="151027"/>
          </a:xfrm>
          <a:prstGeom prst="ellipse">
            <a:avLst/>
          </a:prstGeom>
          <a:gradFill>
            <a:gsLst>
              <a:gs pos="100000">
                <a:srgbClr val="6666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646603" y="2130787"/>
            <a:ext cx="222441" cy="208243"/>
          </a:xfrm>
          <a:prstGeom prst="ellipse">
            <a:avLst/>
          </a:prstGeom>
          <a:gradFill>
            <a:gsLst>
              <a:gs pos="100000">
                <a:srgbClr val="CC99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CC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303195" y="4221632"/>
            <a:ext cx="284688" cy="256837"/>
          </a:xfrm>
          <a:prstGeom prst="ellipse">
            <a:avLst/>
          </a:prstGeom>
          <a:gradFill>
            <a:gsLst>
              <a:gs pos="100000">
                <a:srgbClr val="CC99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CC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879188" y="3271042"/>
            <a:ext cx="284688" cy="256837"/>
          </a:xfrm>
          <a:prstGeom prst="ellipse">
            <a:avLst/>
          </a:prstGeom>
          <a:gradFill>
            <a:gsLst>
              <a:gs pos="100000">
                <a:srgbClr val="CC99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CC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48726" y="1764644"/>
            <a:ext cx="356096" cy="336979"/>
          </a:xfrm>
          <a:prstGeom prst="ellipse">
            <a:avLst/>
          </a:prstGeom>
          <a:gradFill>
            <a:gsLst>
              <a:gs pos="100000">
                <a:srgbClr val="00CC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00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370855" y="2825241"/>
            <a:ext cx="422801" cy="388253"/>
          </a:xfrm>
          <a:prstGeom prst="ellipse">
            <a:avLst/>
          </a:prstGeom>
          <a:gradFill>
            <a:gsLst>
              <a:gs pos="10000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57200" y="3992511"/>
            <a:ext cx="631889" cy="643483"/>
          </a:xfrm>
          <a:prstGeom prst="ellipse">
            <a:avLst/>
          </a:prstGeom>
          <a:gradFill>
            <a:gsLst>
              <a:gs pos="100000">
                <a:srgbClr val="00CCFF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00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219040" y="3259023"/>
            <a:ext cx="123811" cy="134658"/>
          </a:xfrm>
          <a:prstGeom prst="ellipse">
            <a:avLst/>
          </a:prstGeom>
          <a:gradFill>
            <a:gsLst>
              <a:gs pos="10000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709205" y="4478469"/>
            <a:ext cx="236086" cy="221700"/>
          </a:xfrm>
          <a:prstGeom prst="ellipse">
            <a:avLst/>
          </a:prstGeom>
          <a:gradFill>
            <a:gsLst>
              <a:gs pos="10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981077" y="4692677"/>
            <a:ext cx="1391646" cy="1358844"/>
          </a:xfrm>
          <a:prstGeom prst="ellipse">
            <a:avLst/>
          </a:prstGeom>
          <a:gradFill>
            <a:gsLst>
              <a:gs pos="10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Servlet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2624343" y="5615151"/>
            <a:ext cx="239330" cy="234845"/>
          </a:xfrm>
          <a:prstGeom prst="ellipse">
            <a:avLst/>
          </a:prstGeom>
          <a:gradFill>
            <a:gsLst>
              <a:gs pos="100000">
                <a:srgbClr val="33CCCC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33CC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11511" y="4786774"/>
            <a:ext cx="1437826" cy="1358659"/>
          </a:xfrm>
          <a:prstGeom prst="ellipse">
            <a:avLst/>
          </a:prstGeom>
          <a:gradFill>
            <a:gsLst>
              <a:gs pos="100000">
                <a:srgbClr val="99CC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99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jQuery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504442" y="5059394"/>
            <a:ext cx="150713" cy="151027"/>
          </a:xfrm>
          <a:prstGeom prst="ellipse">
            <a:avLst/>
          </a:prstGeom>
          <a:gradFill>
            <a:gsLst>
              <a:gs pos="100000">
                <a:srgbClr val="666699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11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课程新加入模块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1268" y="1689219"/>
            <a:ext cx="7548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HTML 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CSS   Javascript    AJAX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  JSP   Servlet jQuery    Bootstrap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等前端框架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268" y="2682815"/>
            <a:ext cx="7211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能</a:t>
            </a:r>
            <a:r>
              <a:rPr lang="zh-CN" altLang="en-US" sz="2400" dirty="0"/>
              <a:t>独立开发兼容移动端和多种浏览器的前端页面，并实现各种交互</a:t>
            </a:r>
            <a:r>
              <a:rPr lang="zh-CN" altLang="en-US" sz="2400" dirty="0" smtClean="0"/>
              <a:t>效果。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网页小游戏</a:t>
            </a:r>
            <a:r>
              <a:rPr lang="en-US" altLang="zh-CN" sz="2400" dirty="0"/>
              <a:t>, </a:t>
            </a:r>
            <a:r>
              <a:rPr lang="zh-CN" altLang="en-US" sz="2400" dirty="0"/>
              <a:t>如：冰桶挑战赛游戏开发、围住神经猫游戏开发、疯狂打</a:t>
            </a:r>
            <a:r>
              <a:rPr lang="zh-CN" altLang="en-US" sz="2400" dirty="0" smtClean="0"/>
              <a:t>企鹅 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轻量级</a:t>
            </a:r>
            <a:r>
              <a:rPr lang="zh-CN" altLang="en-US" sz="2400" dirty="0"/>
              <a:t>网站建设，如：购物商城、</a:t>
            </a:r>
            <a:r>
              <a:rPr lang="en-US" altLang="zh-CN" sz="2400" dirty="0"/>
              <a:t>OA</a:t>
            </a:r>
            <a:r>
              <a:rPr lang="zh-CN" altLang="en-US" sz="2400" dirty="0"/>
              <a:t>管理系统</a:t>
            </a:r>
            <a:r>
              <a:rPr lang="zh-CN" altLang="en-US" sz="2400" dirty="0" smtClean="0"/>
              <a:t>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2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学生竞争力</a:t>
            </a:r>
            <a:endParaRPr lang="zh-CN" altLang="en-US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10232"/>
              </p:ext>
            </p:extLst>
          </p:nvPr>
        </p:nvGraphicFramePr>
        <p:xfrm>
          <a:off x="1696528" y="16212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4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开发门槛高？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计算机专业？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英文水平？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编程语言？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开发工具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Windows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clipse Android studio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真机设备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手机、平板、手表、</a:t>
            </a:r>
            <a:r>
              <a:rPr kumimoji="1" lang="en-US" altLang="zh-CN" dirty="0" smtClean="0"/>
              <a:t>TV</a:t>
            </a:r>
            <a:r>
              <a:rPr kumimoji="1" lang="zh-CN" altLang="en-US" dirty="0" smtClean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916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泽</a:t>
            </a:r>
            <a:r>
              <a:rPr kumimoji="1" lang="zh-CN" altLang="en-US" dirty="0" smtClean="0"/>
              <a:t>林</a:t>
            </a:r>
            <a:r>
              <a:rPr kumimoji="1" lang="en-US" altLang="zh-CN" dirty="0" smtClean="0"/>
              <a:t>anroid</a:t>
            </a:r>
            <a:r>
              <a:rPr kumimoji="1" lang="zh-CN" altLang="en-US" dirty="0" smtClean="0"/>
              <a:t>课程</a:t>
            </a:r>
            <a:r>
              <a:rPr kumimoji="1" lang="zh-CN" altLang="en-US" dirty="0" smtClean="0"/>
              <a:t>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实战项目驱动教学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企业需求驱动学习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时间短、效率高、高薪就业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拒绝先理论、后项目教学模式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学员作品展示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0048"/>
            <a:ext cx="2693256" cy="4680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894" y="1555462"/>
            <a:ext cx="2619979" cy="46847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547" y="1560048"/>
            <a:ext cx="2565082" cy="46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学员作品展示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62636"/>
            <a:ext cx="2539417" cy="4525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53" y="1562636"/>
            <a:ext cx="2562871" cy="4522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871" y="1562636"/>
            <a:ext cx="2560345" cy="45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燕尾形箭头 4"/>
          <p:cNvSpPr/>
          <p:nvPr/>
        </p:nvSpPr>
        <p:spPr>
          <a:xfrm rot="20224607">
            <a:off x="159216" y="1354948"/>
            <a:ext cx="7362799" cy="1484154"/>
          </a:xfrm>
          <a:prstGeom prst="notched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选择泽林</a:t>
            </a:r>
            <a:r>
              <a:rPr kumimoji="1" lang="en-US" altLang="zh-CN" sz="2400" dirty="0" smtClean="0"/>
              <a:t>android=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个月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高薪就业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改变命运</a:t>
            </a:r>
          </a:p>
          <a:p>
            <a:pPr algn="ctr"/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12" y="1814093"/>
            <a:ext cx="3130152" cy="36134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99369" y="3302000"/>
            <a:ext cx="2446421" cy="2232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拒绝平庸</a:t>
            </a:r>
            <a:endParaRPr kumimoji="1" lang="en-US" altLang="zh-CN" sz="3200" dirty="0" smtClean="0"/>
          </a:p>
          <a:p>
            <a:pPr algn="ctr"/>
            <a:r>
              <a:rPr kumimoji="1" lang="zh-CN" altLang="en-US" sz="3200" dirty="0" smtClean="0"/>
              <a:t>挑战高薪</a:t>
            </a:r>
            <a:endParaRPr kumimoji="1" lang="en-US" altLang="zh-CN" sz="3200" dirty="0" smtClean="0"/>
          </a:p>
          <a:p>
            <a:pPr algn="ctr"/>
            <a:r>
              <a:rPr kumimoji="1" lang="zh-CN" altLang="en-US" sz="3200" dirty="0" smtClean="0"/>
              <a:t>挑战自我</a:t>
            </a:r>
            <a:endParaRPr kumimoji="1" lang="en-US" altLang="zh-CN" sz="3200" dirty="0" smtClean="0"/>
          </a:p>
          <a:p>
            <a:pPr algn="ctr"/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26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81" y="1464380"/>
            <a:ext cx="6571120" cy="47588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7120" y="295371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华文隶书"/>
                <a:ea typeface="华文隶书"/>
                <a:cs typeface="华文隶书"/>
              </a:rPr>
              <a:t>感谢观看</a:t>
            </a:r>
            <a:r>
              <a:rPr kumimoji="1" lang="en-US" altLang="zh-CN" sz="2400" dirty="0" smtClean="0">
                <a:latin typeface="华文隶书"/>
                <a:ea typeface="华文隶书"/>
                <a:cs typeface="华文隶书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908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泽林移动开发学员薪资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6524"/>
            <a:ext cx="8229600" cy="2371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8464"/>
            <a:ext cx="8229600" cy="2226712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457200" y="3327183"/>
            <a:ext cx="1530701" cy="591281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319698" y="5702307"/>
            <a:ext cx="1530701" cy="591281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泽林移动开发学员薪资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1924"/>
            <a:ext cx="4871479" cy="19538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08495"/>
            <a:ext cx="4609188" cy="2513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434" y="3708495"/>
            <a:ext cx="3756427" cy="2310805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3534046" y="1849969"/>
            <a:ext cx="1670388" cy="591281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897316" y="3977728"/>
            <a:ext cx="1090585" cy="389915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</a:t>
            </a:r>
            <a:r>
              <a:rPr kumimoji="1" lang="zh-CN" altLang="en-US" dirty="0"/>
              <a:t>前景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市场</a:t>
            </a:r>
            <a:r>
              <a:rPr lang="zh-CN" altLang="en-US" dirty="0"/>
              <a:t>份额 </a:t>
            </a:r>
            <a:r>
              <a:rPr lang="zh-CN" altLang="en-US" dirty="0" smtClean="0"/>
              <a:t>绝对领先地位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人才招聘 供不应求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就业现状 </a:t>
            </a:r>
            <a:r>
              <a:rPr lang="en-US" altLang="zh-CN" dirty="0" smtClean="0"/>
              <a:t>anroid</a:t>
            </a:r>
            <a:r>
              <a:rPr lang="zh-CN" altLang="en-US" dirty="0" smtClean="0"/>
              <a:t>开发人才急缺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待遇优厚 机遇多</a:t>
            </a:r>
            <a:r>
              <a:rPr lang="zh-TW" altLang="en-US" dirty="0" smtClean="0"/>
              <a:t>  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6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Anroid </a:t>
            </a:r>
            <a:r>
              <a:rPr kumimoji="1" lang="zh-CN" altLang="en-US" dirty="0" smtClean="0"/>
              <a:t>生态圈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4673828"/>
          </a:xfrm>
        </p:spPr>
        <p:txBody>
          <a:bodyPr>
            <a:normAutofit/>
          </a:bodyPr>
          <a:lstStyle/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2400" dirty="0">
              <a:latin typeface="Menlo Regular"/>
              <a:cs typeface="Menlo Regular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70403" y="4383167"/>
            <a:ext cx="1130279" cy="638091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</a:t>
            </a:r>
            <a:r>
              <a:rPr lang="zh-CN" altLang="en-US" dirty="0" smtClean="0"/>
              <a:t>家居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73" y="1467418"/>
            <a:ext cx="2455352" cy="1889191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301719" y="5030787"/>
            <a:ext cx="919787" cy="500437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830226" y="4114035"/>
            <a:ext cx="1171864" cy="692111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工控设备</a:t>
            </a:r>
          </a:p>
        </p:txBody>
      </p:sp>
      <p:sp>
        <p:nvSpPr>
          <p:cNvPr id="14" name="椭圆 13"/>
          <p:cNvSpPr/>
          <p:nvPr/>
        </p:nvSpPr>
        <p:spPr>
          <a:xfrm>
            <a:off x="3243774" y="4209886"/>
            <a:ext cx="953780" cy="555897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平板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500647" y="5159958"/>
            <a:ext cx="1002886" cy="585689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医疗设备</a:t>
            </a:r>
          </a:p>
        </p:txBody>
      </p:sp>
      <p:sp>
        <p:nvSpPr>
          <p:cNvPr id="16" name="椭圆 15"/>
          <p:cNvSpPr/>
          <p:nvPr/>
        </p:nvSpPr>
        <p:spPr>
          <a:xfrm>
            <a:off x="4867108" y="4237252"/>
            <a:ext cx="1219927" cy="597487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智能穿戴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675174" y="4823039"/>
            <a:ext cx="1058192" cy="591643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车载设备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306669" y="3501548"/>
            <a:ext cx="973543" cy="534076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电视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361324" y="3472072"/>
            <a:ext cx="1079381" cy="516458"/>
          </a:xfrm>
          <a:prstGeom prst="ellipse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机顶盒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5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技术框架</a:t>
            </a:r>
            <a:endParaRPr lang="zh-CN" altLang="en-US" dirty="0"/>
          </a:p>
        </p:txBody>
      </p:sp>
      <p:sp>
        <p:nvSpPr>
          <p:cNvPr id="4" name="AutoShape 2" descr="http://mmbiz.qpic.cn/mmbiz/clY9BwAdicKf6NJWibFzGoN3wXs8S8DFatNdxYPBEynPFn925GmRomibZnyEjZpjwra779bmHdSJB81xicvf2yM8ib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475417" y="32457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2063" y="2257857"/>
            <a:ext cx="77378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Native App</a:t>
            </a:r>
            <a:r>
              <a:rPr lang="zh-CN" altLang="en-US" sz="2400" b="1" dirty="0"/>
              <a:t>：</a:t>
            </a:r>
            <a:endParaRPr lang="zh-CN" altLang="en-US" sz="2400" dirty="0"/>
          </a:p>
          <a:p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zh-CN" altLang="en-US" sz="2400" dirty="0"/>
          </a:p>
          <a:p>
            <a:r>
              <a:rPr lang="zh-CN" altLang="en-US" sz="2400" dirty="0"/>
              <a:t>一种基于智能移动设备本地操作系统（如</a:t>
            </a:r>
            <a:r>
              <a:rPr lang="en-US" altLang="zh-CN" sz="2400" dirty="0"/>
              <a:t>iOS</a:t>
            </a:r>
            <a:r>
              <a:rPr lang="zh-CN" altLang="en-US" sz="2400" dirty="0"/>
              <a:t>、</a:t>
            </a:r>
            <a:r>
              <a:rPr lang="en-US" altLang="zh-CN" sz="2400" dirty="0"/>
              <a:t>Android</a:t>
            </a:r>
            <a:r>
              <a:rPr lang="zh-CN" altLang="en-US" sz="2400" dirty="0"/>
              <a:t>、</a:t>
            </a:r>
            <a:r>
              <a:rPr lang="en-US" altLang="zh-CN" sz="2400" dirty="0"/>
              <a:t>WP</a:t>
            </a:r>
            <a:r>
              <a:rPr lang="zh-CN" altLang="en-US" sz="2400" dirty="0"/>
              <a:t>操作系统），并使用对应系统所适用的程序语言编写运行的第三方应用程序，由于它是直接与操作系统对接，代码和界面都是针对所运行的平台开发和设计的，能很好地发挥出设备的性能，所以交互体验会更流畅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技术框架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860" y="2432649"/>
            <a:ext cx="77982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Web App</a:t>
            </a:r>
            <a:r>
              <a:rPr lang="zh-CN" altLang="en-US" sz="2400" b="1" dirty="0"/>
              <a:t>：</a:t>
            </a:r>
            <a:endParaRPr lang="zh-CN" altLang="en-US" sz="2400" dirty="0"/>
          </a:p>
          <a:p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zh-CN" altLang="en-US" sz="2400" dirty="0"/>
          </a:p>
          <a:p>
            <a:r>
              <a:rPr lang="zh-CN" altLang="en-US" sz="2400" dirty="0"/>
              <a:t>一种采用</a:t>
            </a:r>
            <a:r>
              <a:rPr lang="en-US" altLang="zh-CN" sz="2400" dirty="0"/>
              <a:t>Html</a:t>
            </a:r>
            <a:r>
              <a:rPr lang="zh-CN" altLang="en-US" sz="2400" dirty="0"/>
              <a:t>语言编写的，存在于智能移动设备浏览器中的应用程序，不需要下载安装，可以说是触屏版的网页应用，由于它不依赖于操作系统，因此开发了一款</a:t>
            </a:r>
            <a:r>
              <a:rPr lang="en-US" altLang="zh-CN" sz="2400" dirty="0"/>
              <a:t>Web App</a:t>
            </a:r>
            <a:r>
              <a:rPr lang="zh-CN" altLang="en-US" sz="2400" dirty="0"/>
              <a:t>后，基本能应用于各种系统平台。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4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技术框架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992" y="2484408"/>
            <a:ext cx="7712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Hybrid App</a:t>
            </a:r>
            <a:r>
              <a:rPr lang="zh-CN" altLang="en-US" sz="2400" b="1" dirty="0"/>
              <a:t>：</a:t>
            </a:r>
            <a:endParaRPr lang="zh-CN" altLang="en-US" sz="2400" dirty="0"/>
          </a:p>
          <a:p>
            <a:r>
              <a:rPr lang="zh-CN" altLang="en-US" sz="2400" b="1" dirty="0"/>
              <a:t/>
            </a:r>
            <a:br>
              <a:rPr lang="zh-CN" altLang="en-US" sz="2400" b="1" dirty="0"/>
            </a:br>
            <a:endParaRPr lang="zh-CN" altLang="en-US" sz="2400" dirty="0"/>
          </a:p>
          <a:p>
            <a:r>
              <a:rPr lang="zh-CN" altLang="en-US" sz="2400" dirty="0"/>
              <a:t>一种用</a:t>
            </a:r>
            <a:r>
              <a:rPr lang="en-US" altLang="zh-CN" sz="2400" dirty="0"/>
              <a:t>Native</a:t>
            </a:r>
            <a:r>
              <a:rPr lang="zh-CN" altLang="en-US" sz="2400" dirty="0"/>
              <a:t>技术来搭建</a:t>
            </a:r>
            <a:r>
              <a:rPr lang="en-US" altLang="zh-CN" sz="2400" dirty="0"/>
              <a:t>App</a:t>
            </a:r>
            <a:r>
              <a:rPr lang="zh-CN" altLang="en-US" sz="2400" dirty="0"/>
              <a:t>的外壳，壳里的内容由</a:t>
            </a:r>
            <a:r>
              <a:rPr lang="en-US" altLang="zh-CN" sz="2400" dirty="0"/>
              <a:t>Web</a:t>
            </a:r>
            <a:r>
              <a:rPr lang="zh-CN" altLang="en-US" sz="2400" dirty="0"/>
              <a:t>技术来提供的移动应用，兼具“</a:t>
            </a:r>
            <a:r>
              <a:rPr lang="en-US" altLang="zh-CN" sz="2400" dirty="0"/>
              <a:t>Native App</a:t>
            </a:r>
            <a:r>
              <a:rPr lang="zh-CN" altLang="en-US" sz="2400" dirty="0"/>
              <a:t>良好交互体验的优势”和“</a:t>
            </a:r>
            <a:r>
              <a:rPr lang="en-US" altLang="zh-CN" sz="2400" dirty="0"/>
              <a:t>Web App</a:t>
            </a:r>
            <a:r>
              <a:rPr lang="zh-CN" altLang="en-US" sz="2400" dirty="0"/>
              <a:t>跨平台开发的优势”。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3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技术框架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84" y="1489622"/>
            <a:ext cx="6876832" cy="4167122"/>
          </a:xfrm>
        </p:spPr>
      </p:pic>
      <p:sp>
        <p:nvSpPr>
          <p:cNvPr id="5" name="文本框 4"/>
          <p:cNvSpPr txBox="1"/>
          <p:nvPr/>
        </p:nvSpPr>
        <p:spPr>
          <a:xfrm>
            <a:off x="3338423" y="5814204"/>
            <a:ext cx="45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三种框架间关系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3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10962</TotalTime>
  <Words>529</Words>
  <Application>Microsoft Office PowerPoint</Application>
  <PresentationFormat>全屏显示(4:3)</PresentationFormat>
  <Paragraphs>90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Menlo Regular</vt:lpstr>
      <vt:lpstr>微軟正黑體</vt:lpstr>
      <vt:lpstr>黑体</vt:lpstr>
      <vt:lpstr>华文隶书</vt:lpstr>
      <vt:lpstr>华文细黑</vt:lpstr>
      <vt:lpstr>华文新魏</vt:lpstr>
      <vt:lpstr>宋体</vt:lpstr>
      <vt:lpstr>微软雅黑</vt:lpstr>
      <vt:lpstr>Arial</vt:lpstr>
      <vt:lpstr>Calibri</vt:lpstr>
      <vt:lpstr>Consolas</vt:lpstr>
      <vt:lpstr>Helvetica</vt:lpstr>
      <vt:lpstr>Times New Roman</vt:lpstr>
      <vt:lpstr>Wingdings</vt:lpstr>
      <vt:lpstr>史上最牛的游戏</vt:lpstr>
      <vt:lpstr>PowerPoint 演示文稿</vt:lpstr>
      <vt:lpstr>泽林移动开发学员薪资</vt:lpstr>
      <vt:lpstr>泽林移动开发学员薪资</vt:lpstr>
      <vt:lpstr>android开发前景</vt:lpstr>
      <vt:lpstr>Anroid 生态圈</vt:lpstr>
      <vt:lpstr>App技术框架</vt:lpstr>
      <vt:lpstr>App技术框架</vt:lpstr>
      <vt:lpstr>App技术框架</vt:lpstr>
      <vt:lpstr>App技术框架</vt:lpstr>
      <vt:lpstr>APP技术框架选择</vt:lpstr>
      <vt:lpstr>Android 课程体系</vt:lpstr>
      <vt:lpstr>课程新加入模块</vt:lpstr>
      <vt:lpstr>Android 学生竞争力</vt:lpstr>
      <vt:lpstr>Android开发门槛高？</vt:lpstr>
      <vt:lpstr>泽林anroid课程优势</vt:lpstr>
      <vt:lpstr>学员作品展示</vt:lpstr>
      <vt:lpstr>学员作品展示</vt:lpstr>
      <vt:lpstr>PowerPoint 演示文稿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chao li</cp:lastModifiedBy>
  <cp:revision>3614</cp:revision>
  <dcterms:created xsi:type="dcterms:W3CDTF">2013-07-22T07:36:09Z</dcterms:created>
  <dcterms:modified xsi:type="dcterms:W3CDTF">2016-03-26T02:51:22Z</dcterms:modified>
</cp:coreProperties>
</file>