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7"/>
  </p:notesMasterIdLst>
  <p:sldIdLst>
    <p:sldId id="359" r:id="rId2"/>
    <p:sldId id="360" r:id="rId3"/>
    <p:sldId id="260" r:id="rId4"/>
    <p:sldId id="356" r:id="rId5"/>
    <p:sldId id="336" r:id="rId6"/>
    <p:sldId id="347" r:id="rId7"/>
    <p:sldId id="346" r:id="rId8"/>
    <p:sldId id="358" r:id="rId9"/>
    <p:sldId id="348" r:id="rId10"/>
    <p:sldId id="349" r:id="rId11"/>
    <p:sldId id="361" r:id="rId12"/>
    <p:sldId id="355" r:id="rId13"/>
    <p:sldId id="352" r:id="rId14"/>
    <p:sldId id="353" r:id="rId15"/>
    <p:sldId id="3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2" clrIdx="0">
    <p:extLst>
      <p:ext uri="{19B8F6BF-5375-455C-9EA6-DF929625EA0E}">
        <p15:presenceInfo xmlns:p15="http://schemas.microsoft.com/office/powerpoint/2012/main" userId="5eed7abfa98cf0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18E3-3BC2-483C-ACE6-F3FBB1A829FA}" type="datetimeFigureOut">
              <a:rPr lang="en-IN" smtClean="0"/>
              <a:t>04-12-2019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41F99-EB23-4B55-94D5-247051768054}" type="slidenum">
              <a:rPr lang="en-IN" smtClean="0"/>
              <a:t>‹#›</a:t>
            </a:fld>
            <a:endParaRPr lang="en-IN"/>
          </a:p>
        </p:txBody>
      </p:sp>
    </p:spTree>
    <p:extLst>
      <p:ext uri="{BB962C8B-B14F-4D97-AF65-F5344CB8AC3E}">
        <p14:creationId xmlns:p14="http://schemas.microsoft.com/office/powerpoint/2010/main" val="99890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0369594-B9F5-4AD0-AA6C-00F7A7C7262A}" type="datetime1">
              <a:rPr lang="en-IN" smtClean="0"/>
              <a:t>04-12-2019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F25AFBA-2BFD-47E9-85F1-D95F00BC5606}"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257847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D101E-C5CD-4E95-8B7C-0D0133BCF693}" type="datetime1">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5AFBA-2BFD-47E9-85F1-D95F00BC5606}" type="slidenum">
              <a:rPr lang="en-IN" smtClean="0"/>
              <a:t>‹#›</a:t>
            </a:fld>
            <a:endParaRPr lang="en-IN"/>
          </a:p>
        </p:txBody>
      </p:sp>
    </p:spTree>
    <p:extLst>
      <p:ext uri="{BB962C8B-B14F-4D97-AF65-F5344CB8AC3E}">
        <p14:creationId xmlns:p14="http://schemas.microsoft.com/office/powerpoint/2010/main" val="347165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82235-02BA-4937-882B-0F8DDBE667DF}" type="datetime1">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5AFBA-2BFD-47E9-85F1-D95F00BC5606}" type="slidenum">
              <a:rPr lang="en-IN" smtClean="0"/>
              <a:t>‹#›</a:t>
            </a:fld>
            <a:endParaRPr lang="en-IN"/>
          </a:p>
        </p:txBody>
      </p:sp>
    </p:spTree>
    <p:extLst>
      <p:ext uri="{BB962C8B-B14F-4D97-AF65-F5344CB8AC3E}">
        <p14:creationId xmlns:p14="http://schemas.microsoft.com/office/powerpoint/2010/main" val="67822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EA936-383F-496D-9E71-6E9F65CDC286}" type="datetime1">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5AFBA-2BFD-47E9-85F1-D95F00BC5606}" type="slidenum">
              <a:rPr lang="en-IN" smtClean="0"/>
              <a:t>‹#›</a:t>
            </a:fld>
            <a:endParaRPr lang="en-IN"/>
          </a:p>
        </p:txBody>
      </p:sp>
    </p:spTree>
    <p:extLst>
      <p:ext uri="{BB962C8B-B14F-4D97-AF65-F5344CB8AC3E}">
        <p14:creationId xmlns:p14="http://schemas.microsoft.com/office/powerpoint/2010/main" val="285248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AF9B60C-7C60-4829-9EC9-9838483EA130}" type="datetime1">
              <a:rPr lang="en-IN" smtClean="0"/>
              <a:t>04-12-2019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F25AFBA-2BFD-47E9-85F1-D95F00BC5606}"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117554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2F3670-45BE-4E7C-B34F-DA21C61A4003}" type="datetime1">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5AFBA-2BFD-47E9-85F1-D95F00BC5606}" type="slidenum">
              <a:rPr lang="en-IN" smtClean="0"/>
              <a:t>‹#›</a:t>
            </a:fld>
            <a:endParaRPr lang="en-IN"/>
          </a:p>
        </p:txBody>
      </p:sp>
    </p:spTree>
    <p:extLst>
      <p:ext uri="{BB962C8B-B14F-4D97-AF65-F5344CB8AC3E}">
        <p14:creationId xmlns:p14="http://schemas.microsoft.com/office/powerpoint/2010/main" val="219930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F49E0-C197-4E96-AC34-B882F202B134}" type="datetime1">
              <a:rPr lang="en-IN" smtClean="0"/>
              <a:t>04-12-2019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5AFBA-2BFD-47E9-85F1-D95F00BC5606}" type="slidenum">
              <a:rPr lang="en-IN" smtClean="0"/>
              <a:t>‹#›</a:t>
            </a:fld>
            <a:endParaRPr lang="en-IN"/>
          </a:p>
        </p:txBody>
      </p:sp>
    </p:spTree>
    <p:extLst>
      <p:ext uri="{BB962C8B-B14F-4D97-AF65-F5344CB8AC3E}">
        <p14:creationId xmlns:p14="http://schemas.microsoft.com/office/powerpoint/2010/main" val="129752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DC9AC-56D5-43DB-917F-F9B9A87FFD40}" type="datetime1">
              <a:rPr lang="en-IN" smtClean="0"/>
              <a:t>04-12-2019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5AFBA-2BFD-47E9-85F1-D95F00BC5606}" type="slidenum">
              <a:rPr lang="en-IN" smtClean="0"/>
              <a:t>‹#›</a:t>
            </a:fld>
            <a:endParaRPr lang="en-IN"/>
          </a:p>
        </p:txBody>
      </p:sp>
    </p:spTree>
    <p:extLst>
      <p:ext uri="{BB962C8B-B14F-4D97-AF65-F5344CB8AC3E}">
        <p14:creationId xmlns:p14="http://schemas.microsoft.com/office/powerpoint/2010/main" val="104333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C840D-55FD-49A5-9CAE-72F921586A26}" type="datetime1">
              <a:rPr lang="en-IN" smtClean="0"/>
              <a:t>04-12-2019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5AFBA-2BFD-47E9-85F1-D95F00BC5606}" type="slidenum">
              <a:rPr lang="en-IN" smtClean="0"/>
              <a:t>‹#›</a:t>
            </a:fld>
            <a:endParaRPr lang="en-IN"/>
          </a:p>
        </p:txBody>
      </p:sp>
    </p:spTree>
    <p:extLst>
      <p:ext uri="{BB962C8B-B14F-4D97-AF65-F5344CB8AC3E}">
        <p14:creationId xmlns:p14="http://schemas.microsoft.com/office/powerpoint/2010/main" val="41443257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959C4B-85CF-4C1F-BCF2-A2146C0795E9}" type="datetime1">
              <a:rPr lang="en-IN" smtClean="0"/>
              <a:t>04-12-2019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25AFBA-2BFD-47E9-85F1-D95F00BC560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50421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417F29-C2E4-4102-A559-B5BF32070AFF}" type="datetime1">
              <a:rPr lang="en-IN" smtClean="0"/>
              <a:t>04-12-2019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25AFBA-2BFD-47E9-85F1-D95F00BC560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6117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F417F29-C2E4-4102-A559-B5BF32070AFF}" type="datetime1">
              <a:rPr lang="en-IN" smtClean="0"/>
              <a:t>04-12-2019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F25AFBA-2BFD-47E9-85F1-D95F00BC5606}"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674749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cirp.org/journal/PaperInformation.aspx?paperID=8145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penclipart.org/detail/248484/python-language-logo"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en.wikipedia.org/wiki/Scikit-learn"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0AEB-87ED-4CDB-8910-27199B3458C3}"/>
              </a:ext>
            </a:extLst>
          </p:cNvPr>
          <p:cNvSpPr>
            <a:spLocks noGrp="1"/>
          </p:cNvSpPr>
          <p:nvPr>
            <p:ph type="title"/>
          </p:nvPr>
        </p:nvSpPr>
        <p:spPr>
          <a:xfrm>
            <a:off x="1085335" y="2103437"/>
            <a:ext cx="10617200" cy="1325563"/>
          </a:xfrm>
        </p:spPr>
        <p:txBody>
          <a:bodyPr>
            <a:normAutofit/>
          </a:bodyPr>
          <a:lstStyle/>
          <a:p>
            <a:r>
              <a:rPr lang="en-IN" dirty="0"/>
              <a:t>Web Document Categorization using Machine Learning Techniques.</a:t>
            </a:r>
          </a:p>
        </p:txBody>
      </p:sp>
      <p:sp>
        <p:nvSpPr>
          <p:cNvPr id="4" name="Slide Number Placeholder 3">
            <a:extLst>
              <a:ext uri="{FF2B5EF4-FFF2-40B4-BE49-F238E27FC236}">
                <a16:creationId xmlns:a16="http://schemas.microsoft.com/office/drawing/2014/main" id="{8E6EE289-14AF-4903-9F39-3E13CA646F7E}"/>
              </a:ext>
            </a:extLst>
          </p:cNvPr>
          <p:cNvSpPr>
            <a:spLocks noGrp="1"/>
          </p:cNvSpPr>
          <p:nvPr>
            <p:ph type="sldNum" sz="quarter" idx="12"/>
          </p:nvPr>
        </p:nvSpPr>
        <p:spPr/>
        <p:txBody>
          <a:bodyPr/>
          <a:lstStyle/>
          <a:p>
            <a:fld id="{DF25AFBA-2BFD-47E9-85F1-D95F00BC5606}" type="slidenum">
              <a:rPr lang="en-IN" smtClean="0"/>
              <a:t>1</a:t>
            </a:fld>
            <a:endParaRPr lang="en-IN"/>
          </a:p>
        </p:txBody>
      </p:sp>
    </p:spTree>
    <p:extLst>
      <p:ext uri="{BB962C8B-B14F-4D97-AF65-F5344CB8AC3E}">
        <p14:creationId xmlns:p14="http://schemas.microsoft.com/office/powerpoint/2010/main" val="6729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3BEF21B-56E0-4CD6-919C-7796F7AFB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550" y="661024"/>
            <a:ext cx="7708899" cy="5994669"/>
          </a:xfrm>
        </p:spPr>
      </p:pic>
      <p:sp>
        <p:nvSpPr>
          <p:cNvPr id="11" name="Slide Number Placeholder 10">
            <a:extLst>
              <a:ext uri="{FF2B5EF4-FFF2-40B4-BE49-F238E27FC236}">
                <a16:creationId xmlns:a16="http://schemas.microsoft.com/office/drawing/2014/main" id="{5753EF75-DD01-4A67-A84B-A2D4ADDDAC82}"/>
              </a:ext>
            </a:extLst>
          </p:cNvPr>
          <p:cNvSpPr>
            <a:spLocks noGrp="1"/>
          </p:cNvSpPr>
          <p:nvPr>
            <p:ph type="sldNum" sz="quarter" idx="12"/>
          </p:nvPr>
        </p:nvSpPr>
        <p:spPr/>
        <p:txBody>
          <a:bodyPr/>
          <a:lstStyle/>
          <a:p>
            <a:fld id="{DF25AFBA-2BFD-47E9-85F1-D95F00BC5606}" type="slidenum">
              <a:rPr lang="en-IN" smtClean="0"/>
              <a:t>10</a:t>
            </a:fld>
            <a:endParaRPr lang="en-IN"/>
          </a:p>
        </p:txBody>
      </p:sp>
    </p:spTree>
    <p:extLst>
      <p:ext uri="{BB962C8B-B14F-4D97-AF65-F5344CB8AC3E}">
        <p14:creationId xmlns:p14="http://schemas.microsoft.com/office/powerpoint/2010/main" val="156854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207A-6032-4293-A148-C23453EE6BAB}"/>
              </a:ext>
            </a:extLst>
          </p:cNvPr>
          <p:cNvSpPr>
            <a:spLocks noGrp="1"/>
          </p:cNvSpPr>
          <p:nvPr>
            <p:ph type="title"/>
          </p:nvPr>
        </p:nvSpPr>
        <p:spPr/>
        <p:txBody>
          <a:bodyPr/>
          <a:lstStyle/>
          <a:p>
            <a:r>
              <a:rPr lang="en-IN" dirty="0"/>
              <a:t>Performance Evaluation</a:t>
            </a:r>
          </a:p>
        </p:txBody>
      </p:sp>
      <p:sp>
        <p:nvSpPr>
          <p:cNvPr id="3" name="Content Placeholder 2">
            <a:extLst>
              <a:ext uri="{FF2B5EF4-FFF2-40B4-BE49-F238E27FC236}">
                <a16:creationId xmlns:a16="http://schemas.microsoft.com/office/drawing/2014/main" id="{5E949908-CF2C-44B3-AD41-548901D42215}"/>
              </a:ext>
            </a:extLst>
          </p:cNvPr>
          <p:cNvSpPr>
            <a:spLocks noGrp="1"/>
          </p:cNvSpPr>
          <p:nvPr>
            <p:ph idx="1"/>
          </p:nvPr>
        </p:nvSpPr>
        <p:spPr/>
        <p:txBody>
          <a:bodyPr>
            <a:normAutofit fontScale="85000" lnSpcReduction="20000"/>
          </a:bodyPr>
          <a:lstStyle/>
          <a:p>
            <a:r>
              <a:rPr lang="en-IN" dirty="0"/>
              <a:t>For a given dataset of size 2225 articles SVM achieves accuracy of 97.3%.</a:t>
            </a:r>
          </a:p>
          <a:p>
            <a:r>
              <a:rPr lang="en-IN" dirty="0"/>
              <a:t>Linear Kernel and Gamma value of 30 gives this accuracy.</a:t>
            </a:r>
          </a:p>
          <a:p>
            <a:r>
              <a:rPr lang="en-IN" dirty="0"/>
              <a:t>Random Forest Algorithm gives an overall efficiency of 96.40%.</a:t>
            </a:r>
          </a:p>
          <a:p>
            <a:pPr marL="0" indent="0">
              <a:buNone/>
            </a:pPr>
            <a:endParaRPr lang="en-IN" dirty="0"/>
          </a:p>
          <a:p>
            <a:pPr marL="0" indent="0">
              <a:buNone/>
            </a:pPr>
            <a:r>
              <a:rPr lang="en-IN" dirty="0"/>
              <a:t>Confusion Matrix for Random Forest Algorithm:-</a:t>
            </a:r>
            <a:endParaRPr lang="fr-FR" dirty="0"/>
          </a:p>
          <a:p>
            <a:pPr marL="0" indent="0">
              <a:buNone/>
            </a:pPr>
            <a:r>
              <a:rPr lang="fr-FR" dirty="0"/>
              <a:t> 	[[113   0   2   0   0]</a:t>
            </a:r>
          </a:p>
          <a:p>
            <a:pPr marL="0" indent="0">
              <a:buNone/>
            </a:pPr>
            <a:r>
              <a:rPr lang="fr-FR" dirty="0"/>
              <a:t> 	[  2  68   1   1   0]</a:t>
            </a:r>
          </a:p>
          <a:p>
            <a:pPr marL="0" indent="0">
              <a:buNone/>
            </a:pPr>
            <a:r>
              <a:rPr lang="fr-FR" dirty="0"/>
              <a:t> 	[  2   0  72   1   1]</a:t>
            </a:r>
          </a:p>
          <a:p>
            <a:pPr marL="0" indent="0">
              <a:buNone/>
            </a:pPr>
            <a:r>
              <a:rPr lang="fr-FR" dirty="0"/>
              <a:t> 	[  1   0   0 101   0]</a:t>
            </a:r>
          </a:p>
          <a:p>
            <a:pPr marL="0" indent="0">
              <a:buNone/>
            </a:pPr>
            <a:r>
              <a:rPr lang="fr-FR" dirty="0"/>
              <a:t> 	[  3   1   0   1  75]]</a:t>
            </a:r>
            <a:endParaRPr lang="en-IN" dirty="0"/>
          </a:p>
        </p:txBody>
      </p:sp>
      <p:sp>
        <p:nvSpPr>
          <p:cNvPr id="4" name="Slide Number Placeholder 3">
            <a:extLst>
              <a:ext uri="{FF2B5EF4-FFF2-40B4-BE49-F238E27FC236}">
                <a16:creationId xmlns:a16="http://schemas.microsoft.com/office/drawing/2014/main" id="{1AEA5567-FE3F-4C80-8444-37DD3D5CFE96}"/>
              </a:ext>
            </a:extLst>
          </p:cNvPr>
          <p:cNvSpPr>
            <a:spLocks noGrp="1"/>
          </p:cNvSpPr>
          <p:nvPr>
            <p:ph type="sldNum" sz="quarter" idx="12"/>
          </p:nvPr>
        </p:nvSpPr>
        <p:spPr/>
        <p:txBody>
          <a:bodyPr/>
          <a:lstStyle/>
          <a:p>
            <a:fld id="{DF25AFBA-2BFD-47E9-85F1-D95F00BC5606}" type="slidenum">
              <a:rPr lang="en-IN" smtClean="0"/>
              <a:t>11</a:t>
            </a:fld>
            <a:endParaRPr lang="en-IN"/>
          </a:p>
        </p:txBody>
      </p:sp>
    </p:spTree>
    <p:extLst>
      <p:ext uri="{BB962C8B-B14F-4D97-AF65-F5344CB8AC3E}">
        <p14:creationId xmlns:p14="http://schemas.microsoft.com/office/powerpoint/2010/main" val="322335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71CE-4612-40C0-9739-2726E5788119}"/>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B89933EE-41B9-458D-8A31-87F54F2F84CC}"/>
              </a:ext>
            </a:extLst>
          </p:cNvPr>
          <p:cNvSpPr>
            <a:spLocks noGrp="1"/>
          </p:cNvSpPr>
          <p:nvPr>
            <p:ph idx="1"/>
          </p:nvPr>
        </p:nvSpPr>
        <p:spPr/>
        <p:txBody>
          <a:bodyPr>
            <a:normAutofit fontScale="85000" lnSpcReduction="20000"/>
          </a:bodyPr>
          <a:lstStyle/>
          <a:p>
            <a:r>
              <a:rPr lang="en-IN" b="1" dirty="0"/>
              <a:t>Data Pre processing:</a:t>
            </a:r>
          </a:p>
          <a:p>
            <a:pPr marL="0" indent="0" algn="just">
              <a:buNone/>
            </a:pPr>
            <a:r>
              <a:rPr lang="en-IN" dirty="0"/>
              <a:t>	Data pre processing was one of the major challenges. Removal of stopping words, process of stemming ,removal of punctuation marks and other pre processing was needed to be carried out.</a:t>
            </a:r>
          </a:p>
          <a:p>
            <a:r>
              <a:rPr lang="en-IN" b="1" dirty="0"/>
              <a:t>Needs large dataset:</a:t>
            </a:r>
          </a:p>
          <a:p>
            <a:pPr marL="0" indent="0">
              <a:buNone/>
            </a:pPr>
            <a:r>
              <a:rPr lang="en-IN" dirty="0"/>
              <a:t>	As every Machine learning problem this problem also requires large amount of dataset. It was a daunting task to find dataset. Fortunately for this problem statement BBC news dataset could be found from online resources</a:t>
            </a:r>
          </a:p>
          <a:p>
            <a:r>
              <a:rPr lang="en-IN" b="1" dirty="0"/>
              <a:t>Analysis of appropriate kernel and gamma value:</a:t>
            </a:r>
          </a:p>
          <a:p>
            <a:pPr marL="0" indent="0">
              <a:buNone/>
            </a:pPr>
            <a:r>
              <a:rPr lang="en-IN" dirty="0"/>
              <a:t>	For best fit, that is to decide hyperplane there was need to decide appropriate Kernel and Gamma value. During iterative implementation it was found that linear kernel and gamma value of 30 showed efficient result.</a:t>
            </a:r>
          </a:p>
          <a:p>
            <a:pPr marL="0" indent="0">
              <a:buNone/>
            </a:pPr>
            <a:br>
              <a:rPr lang="en-IN" dirty="0"/>
            </a:br>
            <a:endParaRPr lang="en-IN" dirty="0"/>
          </a:p>
        </p:txBody>
      </p:sp>
      <p:sp>
        <p:nvSpPr>
          <p:cNvPr id="4" name="Slide Number Placeholder 3">
            <a:extLst>
              <a:ext uri="{FF2B5EF4-FFF2-40B4-BE49-F238E27FC236}">
                <a16:creationId xmlns:a16="http://schemas.microsoft.com/office/drawing/2014/main" id="{E6A976CA-A33F-400C-8263-011A97A4072F}"/>
              </a:ext>
            </a:extLst>
          </p:cNvPr>
          <p:cNvSpPr>
            <a:spLocks noGrp="1"/>
          </p:cNvSpPr>
          <p:nvPr>
            <p:ph type="sldNum" sz="quarter" idx="12"/>
          </p:nvPr>
        </p:nvSpPr>
        <p:spPr/>
        <p:txBody>
          <a:bodyPr/>
          <a:lstStyle/>
          <a:p>
            <a:fld id="{DF25AFBA-2BFD-47E9-85F1-D95F00BC5606}" type="slidenum">
              <a:rPr lang="en-IN" smtClean="0"/>
              <a:t>12</a:t>
            </a:fld>
            <a:endParaRPr lang="en-IN"/>
          </a:p>
        </p:txBody>
      </p:sp>
    </p:spTree>
    <p:extLst>
      <p:ext uri="{BB962C8B-B14F-4D97-AF65-F5344CB8AC3E}">
        <p14:creationId xmlns:p14="http://schemas.microsoft.com/office/powerpoint/2010/main" val="100544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8822-828A-4566-80BB-B20136920D9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748E861-D606-4ACC-8B95-68C4BB03CD82}"/>
              </a:ext>
            </a:extLst>
          </p:cNvPr>
          <p:cNvSpPr>
            <a:spLocks noGrp="1"/>
          </p:cNvSpPr>
          <p:nvPr>
            <p:ph idx="1"/>
          </p:nvPr>
        </p:nvSpPr>
        <p:spPr/>
        <p:txBody>
          <a:bodyPr>
            <a:normAutofit/>
          </a:bodyPr>
          <a:lstStyle/>
          <a:p>
            <a:pPr marL="0" indent="0">
              <a:buNone/>
            </a:pPr>
            <a:r>
              <a:rPr lang="en-IN" dirty="0"/>
              <a:t>Using off-the-shelf tools and simple models, complex task can be solved, that of document classification, which might have seemed daunting at first! To do so, we followed steps common to solving any task with machine learning:</a:t>
            </a:r>
          </a:p>
          <a:p>
            <a:pPr fontAlgn="base"/>
            <a:r>
              <a:rPr lang="en-IN" dirty="0"/>
              <a:t>Load and pre-process data.</a:t>
            </a:r>
          </a:p>
          <a:p>
            <a:pPr fontAlgn="base"/>
            <a:r>
              <a:rPr lang="en-IN" dirty="0"/>
              <a:t>Analyse patterns in data.</a:t>
            </a:r>
          </a:p>
          <a:p>
            <a:pPr fontAlgn="base"/>
            <a:r>
              <a:rPr lang="en-IN" dirty="0"/>
              <a:t>Train different models, and rigorously evaluate each of them.</a:t>
            </a:r>
          </a:p>
          <a:p>
            <a:pPr fontAlgn="base"/>
            <a:r>
              <a:rPr lang="en-IN" dirty="0"/>
              <a:t>Interpret the trained model.</a:t>
            </a:r>
          </a:p>
          <a:p>
            <a:pPr marL="0" indent="0">
              <a:buNone/>
            </a:pPr>
            <a:endParaRPr lang="en-IN" dirty="0"/>
          </a:p>
        </p:txBody>
      </p:sp>
      <p:sp>
        <p:nvSpPr>
          <p:cNvPr id="4" name="Slide Number Placeholder 3">
            <a:extLst>
              <a:ext uri="{FF2B5EF4-FFF2-40B4-BE49-F238E27FC236}">
                <a16:creationId xmlns:a16="http://schemas.microsoft.com/office/drawing/2014/main" id="{790660E3-6655-404D-AB39-6A43CC66027F}"/>
              </a:ext>
            </a:extLst>
          </p:cNvPr>
          <p:cNvSpPr>
            <a:spLocks noGrp="1"/>
          </p:cNvSpPr>
          <p:nvPr>
            <p:ph type="sldNum" sz="quarter" idx="12"/>
          </p:nvPr>
        </p:nvSpPr>
        <p:spPr/>
        <p:txBody>
          <a:bodyPr/>
          <a:lstStyle/>
          <a:p>
            <a:fld id="{DF25AFBA-2BFD-47E9-85F1-D95F00BC5606}" type="slidenum">
              <a:rPr lang="en-IN" smtClean="0"/>
              <a:t>13</a:t>
            </a:fld>
            <a:endParaRPr lang="en-IN"/>
          </a:p>
        </p:txBody>
      </p:sp>
    </p:spTree>
    <p:extLst>
      <p:ext uri="{BB962C8B-B14F-4D97-AF65-F5344CB8AC3E}">
        <p14:creationId xmlns:p14="http://schemas.microsoft.com/office/powerpoint/2010/main" val="135279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9EB9-AEF8-4E9A-9880-76F4B5253CF3}"/>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87D3A65E-183B-4787-9D35-1BF56DF977CB}"/>
              </a:ext>
            </a:extLst>
          </p:cNvPr>
          <p:cNvSpPr>
            <a:spLocks noGrp="1"/>
          </p:cNvSpPr>
          <p:nvPr>
            <p:ph idx="1"/>
          </p:nvPr>
        </p:nvSpPr>
        <p:spPr/>
        <p:txBody>
          <a:bodyPr/>
          <a:lstStyle/>
          <a:p>
            <a:pPr marL="0" indent="0">
              <a:buNone/>
            </a:pPr>
            <a:r>
              <a:rPr lang="en-IN" dirty="0"/>
              <a:t>Although results are satisfactory there are big scope for improvement.</a:t>
            </a:r>
          </a:p>
          <a:p>
            <a:pPr fontAlgn="base"/>
            <a:r>
              <a:rPr lang="en-IN" dirty="0"/>
              <a:t>Training on large dataset can improve accuracy and model can be generalized.</a:t>
            </a:r>
          </a:p>
          <a:p>
            <a:pPr fontAlgn="base"/>
            <a:r>
              <a:rPr lang="en-IN" dirty="0"/>
              <a:t>Data loss can be minimized using more efficient architecture.</a:t>
            </a:r>
          </a:p>
          <a:p>
            <a:endParaRPr lang="en-IN" dirty="0"/>
          </a:p>
        </p:txBody>
      </p:sp>
      <p:sp>
        <p:nvSpPr>
          <p:cNvPr id="4" name="Slide Number Placeholder 3">
            <a:extLst>
              <a:ext uri="{FF2B5EF4-FFF2-40B4-BE49-F238E27FC236}">
                <a16:creationId xmlns:a16="http://schemas.microsoft.com/office/drawing/2014/main" id="{51BA59C6-4166-4944-A99A-F0D94DAA1B29}"/>
              </a:ext>
            </a:extLst>
          </p:cNvPr>
          <p:cNvSpPr>
            <a:spLocks noGrp="1"/>
          </p:cNvSpPr>
          <p:nvPr>
            <p:ph type="sldNum" sz="quarter" idx="12"/>
          </p:nvPr>
        </p:nvSpPr>
        <p:spPr/>
        <p:txBody>
          <a:bodyPr/>
          <a:lstStyle/>
          <a:p>
            <a:fld id="{DF25AFBA-2BFD-47E9-85F1-D95F00BC5606}" type="slidenum">
              <a:rPr lang="en-IN" smtClean="0"/>
              <a:t>14</a:t>
            </a:fld>
            <a:endParaRPr lang="en-IN"/>
          </a:p>
        </p:txBody>
      </p:sp>
    </p:spTree>
    <p:extLst>
      <p:ext uri="{BB962C8B-B14F-4D97-AF65-F5344CB8AC3E}">
        <p14:creationId xmlns:p14="http://schemas.microsoft.com/office/powerpoint/2010/main" val="75108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B2770-81D0-40C4-BECE-D4A13E229E0C}"/>
              </a:ext>
            </a:extLst>
          </p:cNvPr>
          <p:cNvSpPr>
            <a:spLocks noGrp="1"/>
          </p:cNvSpPr>
          <p:nvPr>
            <p:ph idx="1"/>
          </p:nvPr>
        </p:nvSpPr>
        <p:spPr>
          <a:xfrm>
            <a:off x="3429000" y="914400"/>
            <a:ext cx="6261100" cy="4610100"/>
          </a:xfrm>
        </p:spPr>
        <p:txBody>
          <a:bodyPr>
            <a:normAutofit/>
          </a:bodyPr>
          <a:lstStyle/>
          <a:p>
            <a:pPr marL="0" indent="0">
              <a:buNone/>
            </a:pPr>
            <a:endParaRPr lang="en-IN" sz="9600" dirty="0"/>
          </a:p>
          <a:p>
            <a:pPr marL="0" indent="0">
              <a:buNone/>
            </a:pPr>
            <a:r>
              <a:rPr lang="en-IN" sz="9600" dirty="0"/>
              <a:t>Thank You!!</a:t>
            </a:r>
          </a:p>
        </p:txBody>
      </p:sp>
      <p:sp>
        <p:nvSpPr>
          <p:cNvPr id="4" name="Slide Number Placeholder 3">
            <a:extLst>
              <a:ext uri="{FF2B5EF4-FFF2-40B4-BE49-F238E27FC236}">
                <a16:creationId xmlns:a16="http://schemas.microsoft.com/office/drawing/2014/main" id="{505FF9E4-C5FA-4D4D-ACA5-34CDC8BD0234}"/>
              </a:ext>
            </a:extLst>
          </p:cNvPr>
          <p:cNvSpPr>
            <a:spLocks noGrp="1"/>
          </p:cNvSpPr>
          <p:nvPr>
            <p:ph type="sldNum" sz="quarter" idx="12"/>
          </p:nvPr>
        </p:nvSpPr>
        <p:spPr/>
        <p:txBody>
          <a:bodyPr/>
          <a:lstStyle/>
          <a:p>
            <a:fld id="{DF25AFBA-2BFD-47E9-85F1-D95F00BC5606}" type="slidenum">
              <a:rPr lang="en-IN" smtClean="0"/>
              <a:t>15</a:t>
            </a:fld>
            <a:endParaRPr lang="en-IN"/>
          </a:p>
        </p:txBody>
      </p:sp>
    </p:spTree>
    <p:extLst>
      <p:ext uri="{BB962C8B-B14F-4D97-AF65-F5344CB8AC3E}">
        <p14:creationId xmlns:p14="http://schemas.microsoft.com/office/powerpoint/2010/main" val="295111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4588-780A-43D0-9568-729C8219D269}"/>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39B3B158-4F56-4EBD-8A3C-FCBA3D2ADCB4}"/>
              </a:ext>
            </a:extLst>
          </p:cNvPr>
          <p:cNvSpPr>
            <a:spLocks noGrp="1"/>
          </p:cNvSpPr>
          <p:nvPr>
            <p:ph idx="1"/>
          </p:nvPr>
        </p:nvSpPr>
        <p:spPr/>
        <p:txBody>
          <a:bodyPr>
            <a:normAutofit/>
          </a:bodyPr>
          <a:lstStyle/>
          <a:p>
            <a:r>
              <a:rPr lang="en-IN" dirty="0"/>
              <a:t>Due to Large size of web document it is often difficult to categorize them into respective category (whether document is of type Sports, Politics, Business, etc.,)</a:t>
            </a:r>
          </a:p>
          <a:p>
            <a:r>
              <a:rPr lang="en-IN" dirty="0"/>
              <a:t>Machine learning techniques have achieved amazing success </a:t>
            </a:r>
            <a:r>
              <a:rPr lang="en-IN"/>
              <a:t>in modelling </a:t>
            </a:r>
            <a:r>
              <a:rPr lang="en-IN" dirty="0"/>
              <a:t>large-scale data recently. It has shown powerful learning ability that even outperforms human to some extent  and these techniques have been demonstrated to be very effective to categorize web documents. The success of Machine Learning techniques motivates us to explore its potential application in our context.</a:t>
            </a:r>
          </a:p>
        </p:txBody>
      </p:sp>
      <p:sp>
        <p:nvSpPr>
          <p:cNvPr id="4" name="Slide Number Placeholder 3">
            <a:extLst>
              <a:ext uri="{FF2B5EF4-FFF2-40B4-BE49-F238E27FC236}">
                <a16:creationId xmlns:a16="http://schemas.microsoft.com/office/drawing/2014/main" id="{84BDCA0F-A563-4D28-8229-AA7493FB67E2}"/>
              </a:ext>
            </a:extLst>
          </p:cNvPr>
          <p:cNvSpPr>
            <a:spLocks noGrp="1"/>
          </p:cNvSpPr>
          <p:nvPr>
            <p:ph type="sldNum" sz="quarter" idx="12"/>
          </p:nvPr>
        </p:nvSpPr>
        <p:spPr/>
        <p:txBody>
          <a:bodyPr/>
          <a:lstStyle/>
          <a:p>
            <a:fld id="{DF25AFBA-2BFD-47E9-85F1-D95F00BC5606}" type="slidenum">
              <a:rPr lang="en-IN" smtClean="0"/>
              <a:t>2</a:t>
            </a:fld>
            <a:endParaRPr lang="en-IN"/>
          </a:p>
        </p:txBody>
      </p:sp>
    </p:spTree>
    <p:extLst>
      <p:ext uri="{BB962C8B-B14F-4D97-AF65-F5344CB8AC3E}">
        <p14:creationId xmlns:p14="http://schemas.microsoft.com/office/powerpoint/2010/main" val="197153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670F-3581-41A8-9331-16BE7A5B822E}"/>
              </a:ext>
            </a:extLst>
          </p:cNvPr>
          <p:cNvSpPr>
            <a:spLocks noGrp="1"/>
          </p:cNvSpPr>
          <p:nvPr>
            <p:ph type="title"/>
          </p:nvPr>
        </p:nvSpPr>
        <p:spPr/>
        <p:txBody>
          <a:bodyPr/>
          <a:lstStyle/>
          <a:p>
            <a:r>
              <a:rPr lang="en-IN" dirty="0"/>
              <a:t>Document Categorization</a:t>
            </a:r>
          </a:p>
        </p:txBody>
      </p:sp>
      <p:sp>
        <p:nvSpPr>
          <p:cNvPr id="3" name="Content Placeholder 2">
            <a:extLst>
              <a:ext uri="{FF2B5EF4-FFF2-40B4-BE49-F238E27FC236}">
                <a16:creationId xmlns:a16="http://schemas.microsoft.com/office/drawing/2014/main" id="{DB303C9F-7DEF-41BA-B9C8-D3EA5BA475FB}"/>
              </a:ext>
            </a:extLst>
          </p:cNvPr>
          <p:cNvSpPr>
            <a:spLocks noGrp="1"/>
          </p:cNvSpPr>
          <p:nvPr>
            <p:ph idx="1"/>
          </p:nvPr>
        </p:nvSpPr>
        <p:spPr/>
        <p:txBody>
          <a:bodyPr>
            <a:normAutofit/>
          </a:bodyPr>
          <a:lstStyle/>
          <a:p>
            <a:pPr marL="0" indent="0">
              <a:buNone/>
            </a:pPr>
            <a:r>
              <a:rPr lang="en-IN" dirty="0"/>
              <a:t>Data Pre processing-</a:t>
            </a:r>
          </a:p>
          <a:p>
            <a:pPr marL="514350" indent="-514350">
              <a:buFont typeface="+mj-lt"/>
              <a:buAutoNum type="arabicPeriod"/>
            </a:pPr>
            <a:r>
              <a:rPr lang="en-IN" b="1" dirty="0"/>
              <a:t>Tokenization</a:t>
            </a:r>
            <a:r>
              <a:rPr lang="en-IN" dirty="0"/>
              <a:t> – Eliminates the punctuation signs in the text.</a:t>
            </a:r>
          </a:p>
          <a:p>
            <a:pPr marL="514350" indent="-514350">
              <a:buFont typeface="+mj-lt"/>
              <a:buAutoNum type="arabicPeriod"/>
            </a:pPr>
            <a:r>
              <a:rPr lang="en-IN" b="1" dirty="0"/>
              <a:t>Stopping</a:t>
            </a:r>
            <a:r>
              <a:rPr lang="en-IN" dirty="0"/>
              <a:t> –  Remove stopping words. Example:- articles ,modal verb , preposition, etc.,</a:t>
            </a:r>
          </a:p>
          <a:p>
            <a:pPr marL="514350" indent="-514350">
              <a:buFont typeface="+mj-lt"/>
              <a:buAutoNum type="arabicPeriod"/>
            </a:pPr>
            <a:r>
              <a:rPr lang="en-IN" b="1" dirty="0"/>
              <a:t>Stemming</a:t>
            </a:r>
            <a:r>
              <a:rPr lang="en-IN" dirty="0"/>
              <a:t> – Reduction of each term to own lexical root using Porters ,Snowball  Algorithm.	</a:t>
            </a:r>
          </a:p>
          <a:p>
            <a:pPr marL="0" indent="0">
              <a:buNone/>
            </a:pPr>
            <a:r>
              <a:rPr lang="en-IN" b="1" dirty="0"/>
              <a:t>4</a:t>
            </a:r>
            <a:r>
              <a:rPr lang="en-IN" dirty="0"/>
              <a:t>.     </a:t>
            </a:r>
            <a:r>
              <a:rPr lang="en-IN" b="1" dirty="0"/>
              <a:t>Scoring</a:t>
            </a:r>
            <a:r>
              <a:rPr lang="en-IN" dirty="0"/>
              <a:t>.									</a:t>
            </a:r>
          </a:p>
          <a:p>
            <a:pPr marL="0" indent="0">
              <a:buNone/>
            </a:pPr>
            <a:r>
              <a:rPr lang="en-IN" dirty="0"/>
              <a:t>								</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60CAA5AE-7928-4D5B-82BC-A478045C15DF}"/>
              </a:ext>
            </a:extLst>
          </p:cNvPr>
          <p:cNvSpPr>
            <a:spLocks noGrp="1"/>
          </p:cNvSpPr>
          <p:nvPr>
            <p:ph type="sldNum" sz="quarter" idx="12"/>
          </p:nvPr>
        </p:nvSpPr>
        <p:spPr/>
        <p:txBody>
          <a:bodyPr/>
          <a:lstStyle/>
          <a:p>
            <a:fld id="{DF25AFBA-2BFD-47E9-85F1-D95F00BC5606}" type="slidenum">
              <a:rPr lang="en-IN" smtClean="0"/>
              <a:t>3</a:t>
            </a:fld>
            <a:endParaRPr lang="en-IN"/>
          </a:p>
        </p:txBody>
      </p:sp>
    </p:spTree>
    <p:extLst>
      <p:ext uri="{BB962C8B-B14F-4D97-AF65-F5344CB8AC3E}">
        <p14:creationId xmlns:p14="http://schemas.microsoft.com/office/powerpoint/2010/main" val="206169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9C7F-D409-4532-96F6-8F7CA986A997}"/>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92873745-7825-484B-99A0-5DC547B7A67F}"/>
              </a:ext>
            </a:extLst>
          </p:cNvPr>
          <p:cNvSpPr>
            <a:spLocks noGrp="1"/>
          </p:cNvSpPr>
          <p:nvPr>
            <p:ph idx="1"/>
          </p:nvPr>
        </p:nvSpPr>
        <p:spPr/>
        <p:txBody>
          <a:bodyPr/>
          <a:lstStyle/>
          <a:p>
            <a:pPr marL="0" indent="0">
              <a:buNone/>
            </a:pPr>
            <a:r>
              <a:rPr lang="en-IN" dirty="0"/>
              <a:t>“Support Vector Machine” (SVM) is a supervised machine learning algorithm which can be used for both classification or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	</a:t>
            </a:r>
          </a:p>
        </p:txBody>
      </p:sp>
      <p:sp>
        <p:nvSpPr>
          <p:cNvPr id="4" name="Slide Number Placeholder 3">
            <a:extLst>
              <a:ext uri="{FF2B5EF4-FFF2-40B4-BE49-F238E27FC236}">
                <a16:creationId xmlns:a16="http://schemas.microsoft.com/office/drawing/2014/main" id="{94AB96F9-AC18-4903-8F5A-1D63FE817DB0}"/>
              </a:ext>
            </a:extLst>
          </p:cNvPr>
          <p:cNvSpPr>
            <a:spLocks noGrp="1"/>
          </p:cNvSpPr>
          <p:nvPr>
            <p:ph type="sldNum" sz="quarter" idx="12"/>
          </p:nvPr>
        </p:nvSpPr>
        <p:spPr/>
        <p:txBody>
          <a:bodyPr/>
          <a:lstStyle/>
          <a:p>
            <a:fld id="{DF25AFBA-2BFD-47E9-85F1-D95F00BC5606}" type="slidenum">
              <a:rPr lang="en-IN" smtClean="0"/>
              <a:t>4</a:t>
            </a:fld>
            <a:endParaRPr lang="en-IN"/>
          </a:p>
        </p:txBody>
      </p:sp>
    </p:spTree>
    <p:extLst>
      <p:ext uri="{BB962C8B-B14F-4D97-AF65-F5344CB8AC3E}">
        <p14:creationId xmlns:p14="http://schemas.microsoft.com/office/powerpoint/2010/main" val="306390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7178-4DE9-4695-85C3-EA2AEFF74304}"/>
              </a:ext>
            </a:extLst>
          </p:cNvPr>
          <p:cNvSpPr>
            <a:spLocks noGrp="1"/>
          </p:cNvSpPr>
          <p:nvPr>
            <p:ph type="title"/>
          </p:nvPr>
        </p:nvSpPr>
        <p:spPr/>
        <p:txBody>
          <a:bodyPr/>
          <a:lstStyle/>
          <a:p>
            <a:r>
              <a:rPr lang="en-IN" dirty="0"/>
              <a:t>SUPPORT VECTOR MACHINE</a:t>
            </a:r>
          </a:p>
        </p:txBody>
      </p:sp>
      <p:pic>
        <p:nvPicPr>
          <p:cNvPr id="5" name="Content Placeholder 4">
            <a:extLst>
              <a:ext uri="{FF2B5EF4-FFF2-40B4-BE49-F238E27FC236}">
                <a16:creationId xmlns:a16="http://schemas.microsoft.com/office/drawing/2014/main" id="{DD6AD754-8B4B-4D47-AEBB-B0054D4DB19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52272" y="2057401"/>
            <a:ext cx="3487455" cy="3394456"/>
          </a:xfrm>
        </p:spPr>
      </p:pic>
      <p:sp>
        <p:nvSpPr>
          <p:cNvPr id="3" name="Slide Number Placeholder 2">
            <a:extLst>
              <a:ext uri="{FF2B5EF4-FFF2-40B4-BE49-F238E27FC236}">
                <a16:creationId xmlns:a16="http://schemas.microsoft.com/office/drawing/2014/main" id="{354CA9C1-7FCC-4DB0-8A93-54D493690290}"/>
              </a:ext>
            </a:extLst>
          </p:cNvPr>
          <p:cNvSpPr>
            <a:spLocks noGrp="1"/>
          </p:cNvSpPr>
          <p:nvPr>
            <p:ph type="sldNum" sz="quarter" idx="12"/>
          </p:nvPr>
        </p:nvSpPr>
        <p:spPr/>
        <p:txBody>
          <a:bodyPr/>
          <a:lstStyle/>
          <a:p>
            <a:fld id="{DF25AFBA-2BFD-47E9-85F1-D95F00BC5606}" type="slidenum">
              <a:rPr lang="en-IN" smtClean="0"/>
              <a:t>5</a:t>
            </a:fld>
            <a:endParaRPr lang="en-IN"/>
          </a:p>
        </p:txBody>
      </p:sp>
    </p:spTree>
    <p:extLst>
      <p:ext uri="{BB962C8B-B14F-4D97-AF65-F5344CB8AC3E}">
        <p14:creationId xmlns:p14="http://schemas.microsoft.com/office/powerpoint/2010/main" val="357357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49A5-5790-4F53-BD7C-17679B109631}"/>
              </a:ext>
            </a:extLst>
          </p:cNvPr>
          <p:cNvSpPr>
            <a:spLocks noGrp="1"/>
          </p:cNvSpPr>
          <p:nvPr>
            <p:ph type="title"/>
          </p:nvPr>
        </p:nvSpPr>
        <p:spPr/>
        <p:txBody>
          <a:bodyPr/>
          <a:lstStyle/>
          <a:p>
            <a:r>
              <a:rPr lang="en-IN" dirty="0"/>
              <a:t>Random Forest Algorithm</a:t>
            </a:r>
          </a:p>
        </p:txBody>
      </p:sp>
      <p:sp>
        <p:nvSpPr>
          <p:cNvPr id="3" name="Content Placeholder 2">
            <a:extLst>
              <a:ext uri="{FF2B5EF4-FFF2-40B4-BE49-F238E27FC236}">
                <a16:creationId xmlns:a16="http://schemas.microsoft.com/office/drawing/2014/main" id="{3CFEC63C-EEEC-4721-9F57-77FC14B94FBB}"/>
              </a:ext>
            </a:extLst>
          </p:cNvPr>
          <p:cNvSpPr>
            <a:spLocks noGrp="1"/>
          </p:cNvSpPr>
          <p:nvPr>
            <p:ph idx="1"/>
          </p:nvPr>
        </p:nvSpPr>
        <p:spPr/>
        <p:txBody>
          <a:bodyPr/>
          <a:lstStyle/>
          <a:p>
            <a:pPr marL="0" indent="0">
              <a:buNone/>
            </a:pPr>
            <a:r>
              <a:rPr lang="en-IN" dirty="0"/>
              <a:t>		Random forests or random decision forests  are an </a:t>
            </a:r>
            <a:r>
              <a:rPr lang="en-IN" b="1" dirty="0"/>
              <a:t>ensemble</a:t>
            </a:r>
            <a:r>
              <a:rPr lang="en-IN" dirty="0"/>
              <a:t> learning method for regression and other tasks that operates by constructing a multitude of decision trees at training time and outputting the class that is the mode of the classes (classification) or mean prediction (regression) of the individual trees. Random decision forests correct for decision trees habit of overfitting to their training set.</a:t>
            </a:r>
            <a:br>
              <a:rPr lang="en-IN" dirty="0"/>
            </a:br>
            <a:endParaRPr lang="en-IN" dirty="0"/>
          </a:p>
        </p:txBody>
      </p:sp>
      <p:sp>
        <p:nvSpPr>
          <p:cNvPr id="4" name="Slide Number Placeholder 3">
            <a:extLst>
              <a:ext uri="{FF2B5EF4-FFF2-40B4-BE49-F238E27FC236}">
                <a16:creationId xmlns:a16="http://schemas.microsoft.com/office/drawing/2014/main" id="{7A903B39-AD85-4602-9E04-0AED78A8A7E3}"/>
              </a:ext>
            </a:extLst>
          </p:cNvPr>
          <p:cNvSpPr>
            <a:spLocks noGrp="1"/>
          </p:cNvSpPr>
          <p:nvPr>
            <p:ph type="sldNum" sz="quarter" idx="12"/>
          </p:nvPr>
        </p:nvSpPr>
        <p:spPr/>
        <p:txBody>
          <a:bodyPr/>
          <a:lstStyle/>
          <a:p>
            <a:fld id="{DF25AFBA-2BFD-47E9-85F1-D95F00BC5606}" type="slidenum">
              <a:rPr lang="en-IN" smtClean="0"/>
              <a:t>6</a:t>
            </a:fld>
            <a:endParaRPr lang="en-IN"/>
          </a:p>
        </p:txBody>
      </p:sp>
    </p:spTree>
    <p:extLst>
      <p:ext uri="{BB962C8B-B14F-4D97-AF65-F5344CB8AC3E}">
        <p14:creationId xmlns:p14="http://schemas.microsoft.com/office/powerpoint/2010/main" val="37716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FE70-E430-4886-AF5C-7F1C564C4713}"/>
              </a:ext>
            </a:extLst>
          </p:cNvPr>
          <p:cNvSpPr>
            <a:spLocks noGrp="1"/>
          </p:cNvSpPr>
          <p:nvPr>
            <p:ph type="title"/>
          </p:nvPr>
        </p:nvSpPr>
        <p:spPr/>
        <p:txBody>
          <a:bodyPr/>
          <a:lstStyle/>
          <a:p>
            <a:r>
              <a:rPr lang="en-IN" dirty="0"/>
              <a:t>Random Forest Algorithm</a:t>
            </a:r>
          </a:p>
        </p:txBody>
      </p:sp>
      <p:pic>
        <p:nvPicPr>
          <p:cNvPr id="5" name="Content Placeholder 4">
            <a:extLst>
              <a:ext uri="{FF2B5EF4-FFF2-40B4-BE49-F238E27FC236}">
                <a16:creationId xmlns:a16="http://schemas.microsoft.com/office/drawing/2014/main" id="{960F16B8-9D87-42EC-A093-EDE4DC61157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31907" y="1689100"/>
            <a:ext cx="6032414" cy="4592860"/>
          </a:xfrm>
        </p:spPr>
      </p:pic>
      <p:sp>
        <p:nvSpPr>
          <p:cNvPr id="7" name="Slide Number Placeholder 6">
            <a:extLst>
              <a:ext uri="{FF2B5EF4-FFF2-40B4-BE49-F238E27FC236}">
                <a16:creationId xmlns:a16="http://schemas.microsoft.com/office/drawing/2014/main" id="{D3DD3FE2-51C0-4A3E-824B-2659ED815D57}"/>
              </a:ext>
            </a:extLst>
          </p:cNvPr>
          <p:cNvSpPr>
            <a:spLocks noGrp="1"/>
          </p:cNvSpPr>
          <p:nvPr>
            <p:ph type="sldNum" sz="quarter" idx="12"/>
          </p:nvPr>
        </p:nvSpPr>
        <p:spPr/>
        <p:txBody>
          <a:bodyPr/>
          <a:lstStyle/>
          <a:p>
            <a:fld id="{DF25AFBA-2BFD-47E9-85F1-D95F00BC5606}" type="slidenum">
              <a:rPr lang="en-IN" smtClean="0"/>
              <a:t>7</a:t>
            </a:fld>
            <a:endParaRPr lang="en-IN"/>
          </a:p>
        </p:txBody>
      </p:sp>
    </p:spTree>
    <p:extLst>
      <p:ext uri="{BB962C8B-B14F-4D97-AF65-F5344CB8AC3E}">
        <p14:creationId xmlns:p14="http://schemas.microsoft.com/office/powerpoint/2010/main" val="188388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6EDF-0638-4D64-92A6-9AC5B2EA48DC}"/>
              </a:ext>
            </a:extLst>
          </p:cNvPr>
          <p:cNvSpPr>
            <a:spLocks noGrp="1"/>
          </p:cNvSpPr>
          <p:nvPr>
            <p:ph type="title"/>
          </p:nvPr>
        </p:nvSpPr>
        <p:spPr/>
        <p:txBody>
          <a:bodyPr/>
          <a:lstStyle/>
          <a:p>
            <a:r>
              <a:rPr lang="en-IN" dirty="0"/>
              <a:t>Technology Stack	</a:t>
            </a:r>
          </a:p>
        </p:txBody>
      </p:sp>
      <p:sp>
        <p:nvSpPr>
          <p:cNvPr id="3" name="Content Placeholder 2">
            <a:extLst>
              <a:ext uri="{FF2B5EF4-FFF2-40B4-BE49-F238E27FC236}">
                <a16:creationId xmlns:a16="http://schemas.microsoft.com/office/drawing/2014/main" id="{20FA18AC-3DEC-4191-B0D8-A27E3AF78D33}"/>
              </a:ext>
            </a:extLst>
          </p:cNvPr>
          <p:cNvSpPr>
            <a:spLocks noGrp="1"/>
          </p:cNvSpPr>
          <p:nvPr>
            <p:ph idx="1"/>
          </p:nvPr>
        </p:nvSpPr>
        <p:spPr/>
        <p:txBody>
          <a:bodyPr/>
          <a:lstStyle/>
          <a:p>
            <a:r>
              <a:rPr lang="en-IN" dirty="0"/>
              <a:t>Python Interpreter(3.7) – Anaconda Spyder.</a:t>
            </a:r>
          </a:p>
          <a:p>
            <a:r>
              <a:rPr lang="en-IN" dirty="0"/>
              <a:t>Sci-Kit Learn Library.</a:t>
            </a:r>
          </a:p>
          <a:p>
            <a:r>
              <a:rPr lang="en-IN" dirty="0"/>
              <a:t>BBC-news dataset.</a:t>
            </a:r>
          </a:p>
        </p:txBody>
      </p:sp>
      <p:sp>
        <p:nvSpPr>
          <p:cNvPr id="9" name="Slide Number Placeholder 8">
            <a:extLst>
              <a:ext uri="{FF2B5EF4-FFF2-40B4-BE49-F238E27FC236}">
                <a16:creationId xmlns:a16="http://schemas.microsoft.com/office/drawing/2014/main" id="{86B4E3B9-69C7-4BA1-B995-7E3048DB5ACF}"/>
              </a:ext>
            </a:extLst>
          </p:cNvPr>
          <p:cNvSpPr>
            <a:spLocks noGrp="1"/>
          </p:cNvSpPr>
          <p:nvPr>
            <p:ph type="sldNum" sz="quarter" idx="12"/>
          </p:nvPr>
        </p:nvSpPr>
        <p:spPr/>
        <p:txBody>
          <a:bodyPr/>
          <a:lstStyle/>
          <a:p>
            <a:fld id="{DF25AFBA-2BFD-47E9-85F1-D95F00BC5606}" type="slidenum">
              <a:rPr lang="en-IN" smtClean="0"/>
              <a:t>8</a:t>
            </a:fld>
            <a:endParaRPr lang="en-IN"/>
          </a:p>
        </p:txBody>
      </p:sp>
      <p:pic>
        <p:nvPicPr>
          <p:cNvPr id="5" name="Picture 4">
            <a:extLst>
              <a:ext uri="{FF2B5EF4-FFF2-40B4-BE49-F238E27FC236}">
                <a16:creationId xmlns:a16="http://schemas.microsoft.com/office/drawing/2014/main" id="{641BE418-067F-4938-BCD8-082928C2340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65488" y="3448745"/>
            <a:ext cx="3858899" cy="2552700"/>
          </a:xfrm>
          <a:prstGeom prst="rect">
            <a:avLst/>
          </a:prstGeom>
        </p:spPr>
      </p:pic>
      <p:pic>
        <p:nvPicPr>
          <p:cNvPr id="7" name="Picture 6">
            <a:extLst>
              <a:ext uri="{FF2B5EF4-FFF2-40B4-BE49-F238E27FC236}">
                <a16:creationId xmlns:a16="http://schemas.microsoft.com/office/drawing/2014/main" id="{8D4ED1D2-A832-4362-982F-D022FCBFF5B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745100" y="651570"/>
            <a:ext cx="2285999" cy="2682875"/>
          </a:xfrm>
          <a:prstGeom prst="rect">
            <a:avLst/>
          </a:prstGeom>
        </p:spPr>
      </p:pic>
    </p:spTree>
    <p:extLst>
      <p:ext uri="{BB962C8B-B14F-4D97-AF65-F5344CB8AC3E}">
        <p14:creationId xmlns:p14="http://schemas.microsoft.com/office/powerpoint/2010/main" val="243304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6BB7-2657-4BB2-9421-EB2275BFEB76}"/>
              </a:ext>
            </a:extLst>
          </p:cNvPr>
          <p:cNvSpPr>
            <a:spLocks noGrp="1"/>
          </p:cNvSpPr>
          <p:nvPr>
            <p:ph type="title"/>
          </p:nvPr>
        </p:nvSpPr>
        <p:spPr/>
        <p:txBody>
          <a:bodyPr/>
          <a:lstStyle/>
          <a:p>
            <a:r>
              <a:rPr lang="en-IN" dirty="0"/>
              <a:t>Implementation and Result</a:t>
            </a:r>
          </a:p>
        </p:txBody>
      </p:sp>
      <p:sp>
        <p:nvSpPr>
          <p:cNvPr id="4" name="Content Placeholder 3">
            <a:extLst>
              <a:ext uri="{FF2B5EF4-FFF2-40B4-BE49-F238E27FC236}">
                <a16:creationId xmlns:a16="http://schemas.microsoft.com/office/drawing/2014/main" id="{2BCCA681-5C07-4A26-B32B-4CC513643371}"/>
              </a:ext>
            </a:extLst>
          </p:cNvPr>
          <p:cNvSpPr>
            <a:spLocks noGrp="1"/>
          </p:cNvSpPr>
          <p:nvPr>
            <p:ph idx="1"/>
          </p:nvPr>
        </p:nvSpPr>
        <p:spPr/>
        <p:txBody>
          <a:bodyPr>
            <a:normAutofit/>
          </a:bodyPr>
          <a:lstStyle/>
          <a:p>
            <a:r>
              <a:rPr lang="en-IN" dirty="0"/>
              <a:t>Machine Learning  models were implemented in python using </a:t>
            </a:r>
            <a:r>
              <a:rPr lang="en-IN" dirty="0" err="1"/>
              <a:t>Scikit</a:t>
            </a:r>
            <a:r>
              <a:rPr lang="en-IN" dirty="0"/>
              <a:t>-Learn library.</a:t>
            </a:r>
          </a:p>
          <a:p>
            <a:r>
              <a:rPr lang="en-IN" dirty="0"/>
              <a:t>80% of total dataset was considered for training purpose while rest 20% was considered as test dataset. The model was trained against 80% of dataset. The expected result (Fig. 3) for sample of dataset and the result predicted by Random Forest algorithm (Fig. 4) can be shown as below. Overall accuracy of 96.17% can be achieved using Random Forest Algorithm and 97.30 % accurate results can be obtained using Support Vector Machine for dataset of size </a:t>
            </a:r>
            <a:r>
              <a:rPr lang="en-IN" b="1" dirty="0"/>
              <a:t>2225</a:t>
            </a:r>
            <a:r>
              <a:rPr lang="en-IN" dirty="0"/>
              <a:t> documents. </a:t>
            </a:r>
          </a:p>
        </p:txBody>
      </p:sp>
      <p:sp>
        <p:nvSpPr>
          <p:cNvPr id="5" name="Slide Number Placeholder 4">
            <a:extLst>
              <a:ext uri="{FF2B5EF4-FFF2-40B4-BE49-F238E27FC236}">
                <a16:creationId xmlns:a16="http://schemas.microsoft.com/office/drawing/2014/main" id="{D51F9051-D8ED-4ED2-9792-662A368C6AE7}"/>
              </a:ext>
            </a:extLst>
          </p:cNvPr>
          <p:cNvSpPr>
            <a:spLocks noGrp="1"/>
          </p:cNvSpPr>
          <p:nvPr>
            <p:ph type="sldNum" sz="quarter" idx="12"/>
          </p:nvPr>
        </p:nvSpPr>
        <p:spPr/>
        <p:txBody>
          <a:bodyPr/>
          <a:lstStyle/>
          <a:p>
            <a:fld id="{DF25AFBA-2BFD-47E9-85F1-D95F00BC5606}" type="slidenum">
              <a:rPr lang="en-IN" smtClean="0"/>
              <a:t>9</a:t>
            </a:fld>
            <a:endParaRPr lang="en-IN"/>
          </a:p>
        </p:txBody>
      </p:sp>
    </p:spTree>
    <p:extLst>
      <p:ext uri="{BB962C8B-B14F-4D97-AF65-F5344CB8AC3E}">
        <p14:creationId xmlns:p14="http://schemas.microsoft.com/office/powerpoint/2010/main" val="23735625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6889</TotalTime>
  <Words>809</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Franklin Gothic Book</vt:lpstr>
      <vt:lpstr>Crop</vt:lpstr>
      <vt:lpstr>Web Document Categorization using Machine Learning Techniques.</vt:lpstr>
      <vt:lpstr>Motivation</vt:lpstr>
      <vt:lpstr>Document Categorization</vt:lpstr>
      <vt:lpstr>Support Vector Machine</vt:lpstr>
      <vt:lpstr>SUPPORT VECTOR MACHINE</vt:lpstr>
      <vt:lpstr>Random Forest Algorithm</vt:lpstr>
      <vt:lpstr>Random Forest Algorithm</vt:lpstr>
      <vt:lpstr>Technology Stack </vt:lpstr>
      <vt:lpstr>Implementation and Result</vt:lpstr>
      <vt:lpstr>PowerPoint Presentation</vt:lpstr>
      <vt:lpstr>Performance Evaluation</vt:lpstr>
      <vt:lpstr>Challenges</vt:lpstr>
      <vt:lpstr>Conclusion</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SaDm</dc:creator>
  <cp:lastModifiedBy>Sammed Admuthe</cp:lastModifiedBy>
  <cp:revision>78</cp:revision>
  <dcterms:created xsi:type="dcterms:W3CDTF">2019-01-24T14:07:52Z</dcterms:created>
  <dcterms:modified xsi:type="dcterms:W3CDTF">2019-12-04T12:45:55Z</dcterms:modified>
</cp:coreProperties>
</file>