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70" r:id="rId14"/>
    <p:sldId id="271" r:id="rId15"/>
    <p:sldId id="268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ECF5-F8B8-4046-89D6-D6C87BACECB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6F91-BBE2-497D-B3C7-2961B6F0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6F91-BBE2-497D-B3C7-2961B6F0A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4C03-D658-4C6D-AD59-BCDF75B676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D22-4460-4C19-B38B-4D61CEA0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647700" y="2590800"/>
            <a:ext cx="7848600" cy="1066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Online Job Portal </a:t>
            </a:r>
          </a:p>
        </p:txBody>
      </p:sp>
    </p:spTree>
    <p:extLst>
      <p:ext uri="{BB962C8B-B14F-4D97-AF65-F5344CB8AC3E}">
        <p14:creationId xmlns:p14="http://schemas.microsoft.com/office/powerpoint/2010/main" val="8820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Company Relation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00517" y="2876549"/>
          <a:ext cx="5942965" cy="19177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Company_name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establishment_date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Website_url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Company_stream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01/04/1968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TCS.com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Mumbai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INFOSYS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560100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02/06/1981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infosys.com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TATA MOTORS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112035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01/03/1945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tatamotors.com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Automobile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Mumbai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ZOMATO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192463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110019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18/01/2008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zomato.com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Food delivery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 Delhi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BYJU’S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200213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560029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01/03/2011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byjus.com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Education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Bengaluru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456322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10/05/2007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jio.com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Telecom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Mumbai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3276600" y="1447800"/>
            <a:ext cx="1851025" cy="112712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Company_id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9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Resume Relation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2415"/>
              </p:ext>
            </p:extLst>
          </p:nvPr>
        </p:nvGraphicFramePr>
        <p:xfrm>
          <a:off x="1524000" y="3105150"/>
          <a:ext cx="5943600" cy="22764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Job_Seeker_ID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Qualification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Experience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Skills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B.tech CSE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 @microsoft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Fresher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Leadership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B.tech ME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M.tech 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Years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Communication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Master in Business Administration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Fresher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Creativity,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B.Ed Mathematics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Fresher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Motivation,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Communication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M.tech 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years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Making,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Problem Solving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Fresher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Programming,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Team Work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697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2895600" y="1589970"/>
            <a:ext cx="2392363" cy="1166812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Job_seeker_id</a:t>
            </a:r>
          </a:p>
        </p:txBody>
      </p:sp>
    </p:spTree>
    <p:extLst>
      <p:ext uri="{BB962C8B-B14F-4D97-AF65-F5344CB8AC3E}">
        <p14:creationId xmlns:p14="http://schemas.microsoft.com/office/powerpoint/2010/main" val="62743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Job Seeker Relation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0770"/>
              </p:ext>
            </p:extLst>
          </p:nvPr>
        </p:nvGraphicFramePr>
        <p:xfrm>
          <a:off x="1600517" y="2743200"/>
          <a:ext cx="5942965" cy="299402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Job_seeker_ID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Applicant_name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Contact_details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Date_of_birth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Swati Annadate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swatiannadate@gmail.com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9456872361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02/05/2000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Swati@123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 Jain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jainsakshi1@yahoo.in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8495682130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14/07/1991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Sakshi@jain34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Harsh Wakle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wakleharsh@gmail.com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7496853749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26/11/1996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harsh12wakle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Shital Soni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shitalsoni@gmail.com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8895643015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16/08/2000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Soni11@shital43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Urvashi Uttarwar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urvashiuttarwar@gmail.com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7979765122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30/05/1995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urvautt78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40026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Kalpesh Deshmukh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deshmukhkd@gmail.com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7879764565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05/05/2000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kd47mukh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2903260" y="1516144"/>
            <a:ext cx="2247900" cy="1042988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/>
                <a:cs typeface="Times New Roman"/>
              </a:rPr>
              <a:t>Job_seeker_id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19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Job Relation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28749"/>
              </p:ext>
            </p:extLst>
          </p:nvPr>
        </p:nvGraphicFramePr>
        <p:xfrm>
          <a:off x="1600200" y="3063875"/>
          <a:ext cx="5943600" cy="245586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Job_ID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No_Of_Vacancies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Company_name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Salary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Skills_required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Job_location_city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 LPA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Programming, Leadership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Mumbai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9091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Infosys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 LPA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Tata Motors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LPA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Management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Mumbai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9093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Byju’s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 LPA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Communication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 Delhi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Zomato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LPA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Making and Problem Solving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9095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 LPA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Work, Programming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Mumbai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3124200" y="1712913"/>
            <a:ext cx="2247900" cy="10826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/>
                <a:cs typeface="Times New Roman"/>
              </a:rPr>
              <a:t>job_id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70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Administrator Relation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31500"/>
              </p:ext>
            </p:extLst>
          </p:nvPr>
        </p:nvGraphicFramePr>
        <p:xfrm>
          <a:off x="1600200" y="3276600"/>
          <a:ext cx="5943600" cy="139541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User_name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Responsibilities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Sakshi_Nagarkar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Sakshi@01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sakshinagarkar2001@gmail.com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Dealing Queries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Aditya_Waykos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Aditya@01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aswaykos@gmail.com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Maintaining Website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Sammed_Singalkar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Sammed@02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singalkarsammed@gmail.com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Arranging Travels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Sanket_Raone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Sanket@02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raonesanket@gmail.coom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Maintaining Server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3547269" y="1905000"/>
            <a:ext cx="1897062" cy="10445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31864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Interview Relation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19002"/>
              </p:ext>
            </p:extLst>
          </p:nvPr>
        </p:nvGraphicFramePr>
        <p:xfrm>
          <a:off x="1284288" y="2362200"/>
          <a:ext cx="6576060" cy="389096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Interview_ID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Interview_date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Company_name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Interview_type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Interviewer_name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Interviewee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Interview_place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07/11/2021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Mrs. Mansi Shah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Manoj Dhale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Swati Annadate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07/11/2021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Infosys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Rajesh Kumar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Dev Datta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Nikhil Jain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 Jain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Mumbai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08/11/2021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TATA MOTORS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Aditya Jain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Mrs. Vishal Yogi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Harsh Wakle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Aurangabad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Byju’s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Mrs. Samiksha Patil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Mrs. Harshit Kumar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Shital Soni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Kolkata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Zomato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Rajesh Kumar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Mrs. Kritika Doiphode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Urvashi Uttarwar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Hydrabad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Mrs. Swati Kulkarni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Raghu Rajput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Kalpesh Deshmukh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428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3581400" y="1089025"/>
            <a:ext cx="1698625" cy="102870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Primary key: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/>
                <a:cs typeface="Times New Roman"/>
              </a:rPr>
              <a:t>interview_id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19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51860" y="3048286"/>
          <a:ext cx="2240280" cy="16225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Job_Seeker_ID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Registration_no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1919135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1919136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1919137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1919138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1919139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1919140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66512" y="2892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Speech Bubble: Oval 1"/>
          <p:cNvSpPr/>
          <p:nvPr/>
        </p:nvSpPr>
        <p:spPr>
          <a:xfrm>
            <a:off x="3048000" y="609601"/>
            <a:ext cx="3276600" cy="1957388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ea typeface="Calibri"/>
                <a:cs typeface="Mangal"/>
              </a:rPr>
              <a:t>Apply Relation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Primary key :                                            {</a:t>
            </a:r>
            <a:r>
              <a:rPr lang="en-US" sz="1200" dirty="0" err="1">
                <a:effectLst/>
                <a:ea typeface="Calibri"/>
                <a:cs typeface="Mangal"/>
              </a:rPr>
              <a:t>Job_seeker_ID</a:t>
            </a:r>
            <a:r>
              <a:rPr lang="en-US" sz="1200" dirty="0">
                <a:effectLst/>
                <a:ea typeface="Calibri"/>
                <a:cs typeface="Mangal"/>
              </a:rPr>
              <a:t>)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Foreign key:                                                         {</a:t>
            </a:r>
            <a:r>
              <a:rPr lang="en-US" sz="1200" dirty="0" err="1">
                <a:effectLst/>
                <a:ea typeface="Calibri"/>
                <a:cs typeface="Mangal"/>
              </a:rPr>
              <a:t>Job_seeker_ID</a:t>
            </a:r>
            <a:r>
              <a:rPr lang="en-US" sz="1200" dirty="0">
                <a:effectLst/>
                <a:ea typeface="Calibri"/>
                <a:cs typeface="Mangal"/>
              </a:rPr>
              <a:t>} referencing the primary key of the </a:t>
            </a:r>
            <a:r>
              <a:rPr lang="en-US" sz="1200" dirty="0" err="1">
                <a:effectLst/>
                <a:ea typeface="Calibri"/>
                <a:cs typeface="Mangal"/>
              </a:rPr>
              <a:t>Job_seeker</a:t>
            </a:r>
            <a:r>
              <a:rPr lang="en-US" sz="1200" dirty="0">
                <a:effectLst/>
                <a:ea typeface="Calibri"/>
                <a:cs typeface="Mangal"/>
              </a:rPr>
              <a:t> relation and {</a:t>
            </a:r>
            <a:r>
              <a:rPr lang="en-US" sz="1200" dirty="0" err="1">
                <a:effectLst/>
                <a:ea typeface="Calibri"/>
                <a:cs typeface="Mangal"/>
              </a:rPr>
              <a:t>Registration_no</a:t>
            </a:r>
            <a:r>
              <a:rPr lang="en-US" sz="1200" dirty="0">
                <a:effectLst/>
                <a:ea typeface="Calibri"/>
                <a:cs typeface="Mangal"/>
              </a:rPr>
              <a:t>} referencing the primary key of the Registration relation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 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51225" y="3318302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6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35092"/>
              </p:ext>
            </p:extLst>
          </p:nvPr>
        </p:nvGraphicFramePr>
        <p:xfrm>
          <a:off x="3200400" y="3626391"/>
          <a:ext cx="2590800" cy="20060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Job_seeker_ID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Interview_ID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40021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40022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40023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40025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40026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Callout 12"/>
          <p:cNvSpPr/>
          <p:nvPr/>
        </p:nvSpPr>
        <p:spPr>
          <a:xfrm>
            <a:off x="2743200" y="727075"/>
            <a:ext cx="3276600" cy="2308324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/>
                <a:cs typeface="Mangal"/>
              </a:rPr>
              <a:t>Gives Relation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a typeface="Calibri"/>
                <a:cs typeface="Mangal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{</a:t>
            </a:r>
            <a:r>
              <a:rPr lang="en-US" sz="1200" dirty="0" err="1">
                <a:effectLst/>
                <a:ea typeface="Calibri"/>
                <a:cs typeface="Mangal"/>
              </a:rPr>
              <a:t>Job_seeker_ID</a:t>
            </a:r>
            <a:r>
              <a:rPr lang="en-US" sz="1200" dirty="0">
                <a:effectLst/>
                <a:ea typeface="Calibri"/>
                <a:cs typeface="Mangal"/>
              </a:rPr>
              <a:t>)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Foreign key:                                                         {</a:t>
            </a:r>
            <a:r>
              <a:rPr lang="en-US" sz="1200" dirty="0" err="1">
                <a:effectLst/>
                <a:ea typeface="Calibri"/>
                <a:cs typeface="Mangal"/>
              </a:rPr>
              <a:t>Job_seeker_ID</a:t>
            </a:r>
            <a:r>
              <a:rPr lang="en-US" sz="1200" dirty="0">
                <a:effectLst/>
                <a:ea typeface="Calibri"/>
                <a:cs typeface="Mangal"/>
              </a:rPr>
              <a:t>} referencing the primary key of the </a:t>
            </a:r>
            <a:r>
              <a:rPr lang="en-US" sz="1200" dirty="0" err="1">
                <a:effectLst/>
                <a:ea typeface="Calibri"/>
                <a:cs typeface="Mangal"/>
              </a:rPr>
              <a:t>Job_seeker</a:t>
            </a:r>
            <a:r>
              <a:rPr lang="en-US" sz="1200" dirty="0">
                <a:effectLst/>
                <a:ea typeface="Calibri"/>
                <a:cs typeface="Mangal"/>
              </a:rPr>
              <a:t> relation and {</a:t>
            </a:r>
            <a:r>
              <a:rPr lang="en-US" sz="1200" dirty="0" err="1">
                <a:effectLst/>
                <a:ea typeface="Calibri"/>
                <a:cs typeface="Mangal"/>
              </a:rPr>
              <a:t>Interview_ID</a:t>
            </a:r>
            <a:r>
              <a:rPr lang="en-US" sz="1200" dirty="0">
                <a:effectLst/>
                <a:ea typeface="Calibri"/>
                <a:cs typeface="Mangal"/>
              </a:rPr>
              <a:t>} referencing the primary key of the Interview relation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717925" y="374744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6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63971"/>
              </p:ext>
            </p:extLst>
          </p:nvPr>
        </p:nvGraphicFramePr>
        <p:xfrm>
          <a:off x="3147060" y="3429000"/>
          <a:ext cx="2849880" cy="21816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Company_ID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Job_ID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110216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9090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400054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9091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112035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9092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192463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9093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200213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9094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456322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9095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338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Speech Bubble: Oval 1"/>
          <p:cNvSpPr/>
          <p:nvPr/>
        </p:nvSpPr>
        <p:spPr>
          <a:xfrm>
            <a:off x="3124200" y="838200"/>
            <a:ext cx="2471737" cy="19970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/>
                <a:cs typeface="Mangal"/>
              </a:rPr>
              <a:t>Offers Relation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Primary key :                                            {</a:t>
            </a:r>
            <a:r>
              <a:rPr lang="en-US" sz="1000" dirty="0" err="1">
                <a:effectLst/>
                <a:ea typeface="Calibri"/>
                <a:cs typeface="Mangal"/>
              </a:rPr>
              <a:t>Company_ID</a:t>
            </a:r>
            <a:r>
              <a:rPr lang="en-US" sz="1000" dirty="0">
                <a:effectLst/>
                <a:ea typeface="Calibri"/>
                <a:cs typeface="Mangal"/>
              </a:rPr>
              <a:t>}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Foreign key:                                                         {</a:t>
            </a:r>
            <a:r>
              <a:rPr lang="en-US" sz="1000" dirty="0" err="1">
                <a:effectLst/>
                <a:ea typeface="Calibri"/>
                <a:cs typeface="Mangal"/>
              </a:rPr>
              <a:t>Company_ID</a:t>
            </a:r>
            <a:r>
              <a:rPr lang="en-US" sz="1000" dirty="0">
                <a:effectLst/>
                <a:ea typeface="Calibri"/>
                <a:cs typeface="Mangal"/>
              </a:rPr>
              <a:t>} referencing the primary key of the Company relation and {</a:t>
            </a:r>
            <a:r>
              <a:rPr lang="en-US" sz="1000" dirty="0" err="1">
                <a:effectLst/>
                <a:ea typeface="Calibri"/>
                <a:cs typeface="Mangal"/>
              </a:rPr>
              <a:t>Job_ID</a:t>
            </a:r>
            <a:r>
              <a:rPr lang="en-US" sz="1000" dirty="0">
                <a:effectLst/>
                <a:ea typeface="Calibri"/>
                <a:cs typeface="Mangal"/>
              </a:rPr>
              <a:t>} referencing the primary key of the Job relation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56038" y="374744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Speech Bubble: Oval 1"/>
          <p:cNvSpPr/>
          <p:nvPr/>
        </p:nvSpPr>
        <p:spPr>
          <a:xfrm>
            <a:off x="3259931" y="1147763"/>
            <a:ext cx="2471737" cy="19970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Primary key :                                            {</a:t>
            </a:r>
            <a:r>
              <a:rPr lang="en-US" sz="1000" dirty="0" err="1">
                <a:ea typeface="Calibri"/>
                <a:cs typeface="Mangal"/>
              </a:rPr>
              <a:t>Job_seeker</a:t>
            </a:r>
            <a:r>
              <a:rPr lang="en-US" sz="1000" dirty="0" err="1">
                <a:effectLst/>
                <a:ea typeface="Calibri"/>
                <a:cs typeface="Mangal"/>
              </a:rPr>
              <a:t>_ID</a:t>
            </a:r>
            <a:r>
              <a:rPr lang="en-US" sz="1000" dirty="0">
                <a:effectLst/>
                <a:ea typeface="Calibri"/>
                <a:cs typeface="Mangal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42750"/>
              </p:ext>
            </p:extLst>
          </p:nvPr>
        </p:nvGraphicFramePr>
        <p:xfrm>
          <a:off x="3443311" y="3572776"/>
          <a:ext cx="1143000" cy="2228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Job_seeker_ID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40026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26870" y="373256"/>
            <a:ext cx="153785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/>
                <a:cs typeface="Mangal"/>
              </a:rPr>
              <a:t>Owns Relation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95716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3765" y="1556429"/>
            <a:ext cx="4503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8851"/>
              </p:ext>
            </p:extLst>
          </p:nvPr>
        </p:nvGraphicFramePr>
        <p:xfrm>
          <a:off x="1524000" y="236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Sakshi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Santosh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Nagarkar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Aditya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Sanjaykumar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Waykos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Sammed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Mangalchand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Singalkar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Sanket</a:t>
                      </a:r>
                      <a:r>
                        <a:rPr lang="en-US" dirty="0"/>
                        <a:t>  Sanjay </a:t>
                      </a:r>
                      <a:r>
                        <a:rPr lang="en-US" dirty="0" err="1"/>
                        <a:t>Raone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Speech Bubble: Oval 1"/>
          <p:cNvSpPr/>
          <p:nvPr/>
        </p:nvSpPr>
        <p:spPr>
          <a:xfrm>
            <a:off x="3259931" y="1147763"/>
            <a:ext cx="2471737" cy="19970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Primary key :                                            {</a:t>
            </a:r>
            <a:r>
              <a:rPr lang="en-US" sz="1000" dirty="0" err="1">
                <a:ea typeface="Calibri"/>
                <a:cs typeface="Mangal"/>
              </a:rPr>
              <a:t>Job_seeker</a:t>
            </a:r>
            <a:r>
              <a:rPr lang="en-US" sz="1000" dirty="0" err="1">
                <a:effectLst/>
                <a:ea typeface="Calibri"/>
                <a:cs typeface="Mangal"/>
              </a:rPr>
              <a:t>_ID</a:t>
            </a:r>
            <a:r>
              <a:rPr lang="en-US" sz="1000" dirty="0">
                <a:effectLst/>
                <a:ea typeface="Calibri"/>
                <a:cs typeface="Mangal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4884"/>
              </p:ext>
            </p:extLst>
          </p:nvPr>
        </p:nvGraphicFramePr>
        <p:xfrm>
          <a:off x="3443311" y="3572776"/>
          <a:ext cx="1143000" cy="2228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Job_seeker_ID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40026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10012" y="373256"/>
            <a:ext cx="1771575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/>
                <a:cs typeface="Mangal"/>
              </a:rPr>
              <a:t>Manage</a:t>
            </a:r>
            <a:r>
              <a:rPr lang="en-US" dirty="0">
                <a:effectLst/>
                <a:ea typeface="Calibri"/>
                <a:cs typeface="Mangal"/>
              </a:rPr>
              <a:t> Relation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9654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Speech Bubble: Oval 1"/>
          <p:cNvSpPr/>
          <p:nvPr/>
        </p:nvSpPr>
        <p:spPr>
          <a:xfrm>
            <a:off x="3259931" y="1147763"/>
            <a:ext cx="2471737" cy="19970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Primary key :                                            {</a:t>
            </a:r>
            <a:r>
              <a:rPr lang="en-US" sz="1000" dirty="0" err="1">
                <a:ea typeface="Calibri"/>
                <a:cs typeface="Mangal"/>
              </a:rPr>
              <a:t>Job</a:t>
            </a:r>
            <a:r>
              <a:rPr lang="en-US" sz="1000" dirty="0" err="1">
                <a:effectLst/>
                <a:ea typeface="Calibri"/>
                <a:cs typeface="Mangal"/>
              </a:rPr>
              <a:t>_ID</a:t>
            </a:r>
            <a:r>
              <a:rPr lang="en-US" sz="1000" dirty="0">
                <a:effectLst/>
                <a:ea typeface="Calibri"/>
                <a:cs typeface="Mangal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130" y="373256"/>
            <a:ext cx="1861343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/>
                <a:cs typeface="Mangal"/>
              </a:rPr>
              <a:t>Manages</a:t>
            </a:r>
            <a:r>
              <a:rPr lang="en-US" dirty="0">
                <a:effectLst/>
                <a:ea typeface="Calibri"/>
                <a:cs typeface="Mangal"/>
              </a:rPr>
              <a:t> Relation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ea typeface="Calibri"/>
              <a:cs typeface="Mang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59678"/>
              </p:ext>
            </p:extLst>
          </p:nvPr>
        </p:nvGraphicFramePr>
        <p:xfrm>
          <a:off x="3565130" y="4038600"/>
          <a:ext cx="1219200" cy="174510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Job_ID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" y="40653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Speech Bubble: Oval 1"/>
          <p:cNvSpPr/>
          <p:nvPr/>
        </p:nvSpPr>
        <p:spPr>
          <a:xfrm>
            <a:off x="3259931" y="1147763"/>
            <a:ext cx="2471737" cy="199707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ea typeface="Calibri"/>
              <a:cs typeface="Mangal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Primary key :                                            {</a:t>
            </a:r>
            <a:r>
              <a:rPr lang="en-US" sz="1200" dirty="0" err="1">
                <a:ea typeface="Calibri"/>
                <a:cs typeface="Mangal"/>
              </a:rPr>
              <a:t>Company</a:t>
            </a:r>
            <a:r>
              <a:rPr lang="en-US" sz="1200" dirty="0" err="1">
                <a:effectLst/>
                <a:ea typeface="Calibri"/>
                <a:cs typeface="Mangal"/>
              </a:rPr>
              <a:t>_ID</a:t>
            </a:r>
            <a:r>
              <a:rPr lang="en-US" sz="1200" dirty="0">
                <a:effectLst/>
                <a:ea typeface="Calibri"/>
                <a:cs typeface="Mangal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/>
                <a:cs typeface="Mangal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</a:t>
            </a:r>
            <a:endParaRPr lang="en-US" sz="1100" dirty="0">
              <a:effectLst/>
              <a:ea typeface="Calibri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/>
                <a:cs typeface="Mangal"/>
              </a:rPr>
              <a:t>                                                 </a:t>
            </a:r>
            <a:endParaRPr lang="en-US" sz="1100" dirty="0">
              <a:effectLst/>
              <a:ea typeface="Calibri"/>
              <a:cs typeface="Mang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447" y="373256"/>
            <a:ext cx="1848711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/>
                <a:cs typeface="Mangal"/>
              </a:rPr>
              <a:t>Maintain</a:t>
            </a:r>
            <a:r>
              <a:rPr lang="en-US" dirty="0">
                <a:effectLst/>
                <a:ea typeface="Calibri"/>
                <a:cs typeface="Mangal"/>
              </a:rPr>
              <a:t> Relation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ea typeface="Calibri"/>
              <a:cs typeface="Mang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53285"/>
              </p:ext>
            </p:extLst>
          </p:nvPr>
        </p:nvGraphicFramePr>
        <p:xfrm>
          <a:off x="3962400" y="4114800"/>
          <a:ext cx="1143000" cy="12468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Company_ID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400054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112035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192463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200213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456322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7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0200" y="233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606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31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788" y="1676399"/>
            <a:ext cx="72390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714750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Database Design Phases</a:t>
            </a:r>
          </a:p>
          <a:p>
            <a:pPr>
              <a:tabLst>
                <a:tab pos="3714750" algn="l"/>
              </a:tabLst>
            </a:pPr>
            <a:endParaRPr lang="en-US" dirty="0">
              <a:solidFill>
                <a:srgbClr val="C00000"/>
              </a:solidFill>
            </a:endParaRPr>
          </a:p>
          <a:p>
            <a:pPr>
              <a:tabLst>
                <a:tab pos="3714750" algn="l"/>
              </a:tabLst>
            </a:pPr>
            <a:r>
              <a:rPr lang="en-US" dirty="0">
                <a:solidFill>
                  <a:srgbClr val="C00000"/>
                </a:solidFill>
              </a:rPr>
              <a:t>Phase-I: Textual Description (Specification of user requirements)</a:t>
            </a:r>
          </a:p>
          <a:p>
            <a:pPr>
              <a:tabLst>
                <a:tab pos="3714750" algn="l"/>
              </a:tabLst>
            </a:pPr>
            <a:endParaRPr lang="en-US" dirty="0">
              <a:solidFill>
                <a:srgbClr val="C00000"/>
              </a:solidFill>
            </a:endParaRPr>
          </a:p>
          <a:p>
            <a:pPr>
              <a:tabLst>
                <a:tab pos="3714750" algn="l"/>
              </a:tabLst>
            </a:pPr>
            <a:r>
              <a:rPr lang="en-US" dirty="0">
                <a:solidFill>
                  <a:srgbClr val="C00000"/>
                </a:solidFill>
              </a:rPr>
              <a:t>Phase-II: E-R Diagram (Conceptual-design phase)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Phase-III: Specification of functional requirements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Phase-IV: Reduction of E-R Diagram to Relational Schema (Logical</a:t>
            </a:r>
          </a:p>
          <a:p>
            <a:r>
              <a:rPr lang="en-US" dirty="0">
                <a:solidFill>
                  <a:srgbClr val="C00000"/>
                </a:solidFill>
              </a:rPr>
              <a:t>Design)</a:t>
            </a:r>
          </a:p>
        </p:txBody>
      </p:sp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1295400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Phase-I: Textual Description (Specification of user requirements)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Database design for online job portal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Online job portal consists of company. each company is identified by unique id(</a:t>
            </a:r>
            <a:r>
              <a:rPr lang="en-US" sz="1600" dirty="0" err="1">
                <a:solidFill>
                  <a:srgbClr val="002060"/>
                </a:solidFill>
              </a:rPr>
              <a:t>company_id</a:t>
            </a:r>
            <a:r>
              <a:rPr lang="en-US" sz="1600" dirty="0">
                <a:solidFill>
                  <a:srgbClr val="002060"/>
                </a:solidFill>
              </a:rPr>
              <a:t>).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company also has </a:t>
            </a:r>
            <a:r>
              <a:rPr lang="en-US" sz="1600" dirty="0" err="1">
                <a:solidFill>
                  <a:srgbClr val="002060"/>
                </a:solidFill>
              </a:rPr>
              <a:t>company_name</a:t>
            </a:r>
            <a:r>
              <a:rPr lang="en-US" sz="1600" dirty="0">
                <a:solidFill>
                  <a:srgbClr val="002060"/>
                </a:solidFill>
              </a:rPr>
              <a:t>, pin code, </a:t>
            </a:r>
            <a:r>
              <a:rPr lang="en-US" sz="1600" dirty="0" err="1">
                <a:solidFill>
                  <a:srgbClr val="002060"/>
                </a:solidFill>
              </a:rPr>
              <a:t>website_url</a:t>
            </a:r>
            <a:r>
              <a:rPr lang="en-US" sz="1600" dirty="0">
                <a:solidFill>
                  <a:srgbClr val="002060"/>
                </a:solidFill>
              </a:rPr>
              <a:t>, establishment date, company stream, 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Location             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Online job portal system consists of job with unique id (</a:t>
            </a:r>
            <a:r>
              <a:rPr lang="en-US" sz="1600" dirty="0" err="1">
                <a:solidFill>
                  <a:srgbClr val="002060"/>
                </a:solidFill>
              </a:rPr>
              <a:t>job_id</a:t>
            </a:r>
            <a:r>
              <a:rPr lang="en-US" sz="1600" dirty="0">
                <a:solidFill>
                  <a:srgbClr val="002060"/>
                </a:solidFill>
              </a:rPr>
              <a:t>).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also consists of number of vacancies, </a:t>
            </a:r>
            <a:r>
              <a:rPr lang="en-US" sz="1600" dirty="0" err="1">
                <a:solidFill>
                  <a:srgbClr val="002060"/>
                </a:solidFill>
              </a:rPr>
              <a:t>company_name</a:t>
            </a:r>
            <a:r>
              <a:rPr lang="en-US" sz="1600" dirty="0">
                <a:solidFill>
                  <a:srgbClr val="002060"/>
                </a:solidFill>
              </a:rPr>
              <a:t>, date and time, location.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Each </a:t>
            </a:r>
            <a:r>
              <a:rPr lang="en-US" sz="1600" dirty="0" err="1">
                <a:solidFill>
                  <a:srgbClr val="002060"/>
                </a:solidFill>
              </a:rPr>
              <a:t>job_seeker</a:t>
            </a:r>
            <a:r>
              <a:rPr lang="en-US" sz="1600" dirty="0">
                <a:solidFill>
                  <a:srgbClr val="002060"/>
                </a:solidFill>
              </a:rPr>
              <a:t> applying to specific company.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Each </a:t>
            </a:r>
            <a:r>
              <a:rPr lang="en-US" sz="1600" dirty="0" err="1">
                <a:solidFill>
                  <a:srgbClr val="002060"/>
                </a:solidFill>
              </a:rPr>
              <a:t>job_seeker</a:t>
            </a:r>
            <a:r>
              <a:rPr lang="en-US" sz="1600" dirty="0">
                <a:solidFill>
                  <a:srgbClr val="002060"/>
                </a:solidFill>
              </a:rPr>
              <a:t> is identified by </a:t>
            </a:r>
            <a:r>
              <a:rPr lang="en-US" sz="1600" dirty="0" err="1">
                <a:solidFill>
                  <a:srgbClr val="002060"/>
                </a:solidFill>
              </a:rPr>
              <a:t>job_seeker_id</a:t>
            </a:r>
            <a:r>
              <a:rPr lang="en-US" sz="1600" dirty="0">
                <a:solidFill>
                  <a:srgbClr val="002060"/>
                </a:solidFill>
              </a:rPr>
              <a:t> as a unique id.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it also consists of name, </a:t>
            </a:r>
            <a:r>
              <a:rPr lang="en-US" sz="1600" dirty="0" err="1">
                <a:solidFill>
                  <a:srgbClr val="002060"/>
                </a:solidFill>
              </a:rPr>
              <a:t>email_id</a:t>
            </a:r>
            <a:r>
              <a:rPr lang="en-US" sz="1600" dirty="0">
                <a:solidFill>
                  <a:srgbClr val="002060"/>
                </a:solidFill>
              </a:rPr>
              <a:t>, contact details, Date of Birth, Gender, Password.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Online Job Portal System organizes an interview for each </a:t>
            </a:r>
            <a:r>
              <a:rPr lang="en-US" sz="1600" dirty="0" err="1">
                <a:solidFill>
                  <a:srgbClr val="002060"/>
                </a:solidFill>
              </a:rPr>
              <a:t>job_seeker.Each</a:t>
            </a:r>
            <a:r>
              <a:rPr lang="en-US" sz="1600" dirty="0">
                <a:solidFill>
                  <a:srgbClr val="002060"/>
                </a:solidFill>
              </a:rPr>
              <a:t> interview associated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with unique id(</a:t>
            </a:r>
            <a:r>
              <a:rPr lang="en-US" sz="1600" dirty="0" err="1">
                <a:solidFill>
                  <a:srgbClr val="002060"/>
                </a:solidFill>
              </a:rPr>
              <a:t>interview_id</a:t>
            </a:r>
            <a:r>
              <a:rPr lang="en-US" sz="1600" dirty="0">
                <a:solidFill>
                  <a:srgbClr val="002060"/>
                </a:solidFill>
              </a:rPr>
              <a:t>). it is also associated with Company name, Interviewee, Interview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type, Interview place, Interviewer name, Interview date.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Registration are </a:t>
            </a:r>
            <a:r>
              <a:rPr lang="en-US" sz="1600" dirty="0" err="1">
                <a:solidFill>
                  <a:srgbClr val="002060"/>
                </a:solidFill>
              </a:rPr>
              <a:t>indentified</a:t>
            </a:r>
            <a:r>
              <a:rPr lang="en-US" sz="1600" dirty="0">
                <a:solidFill>
                  <a:srgbClr val="002060"/>
                </a:solidFill>
              </a:rPr>
              <a:t> by their unique id(registration  id). Each registration has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Registration name, Company </a:t>
            </a:r>
            <a:r>
              <a:rPr lang="en-US" sz="1600" dirty="0" err="1">
                <a:solidFill>
                  <a:srgbClr val="002060"/>
                </a:solidFill>
              </a:rPr>
              <a:t>name,Date</a:t>
            </a:r>
            <a:r>
              <a:rPr lang="en-US" sz="1600" dirty="0">
                <a:solidFill>
                  <a:srgbClr val="002060"/>
                </a:solidFill>
              </a:rPr>
              <a:t> and </a:t>
            </a:r>
            <a:r>
              <a:rPr lang="en-US" sz="1600" dirty="0" err="1">
                <a:solidFill>
                  <a:srgbClr val="002060"/>
                </a:solidFill>
              </a:rPr>
              <a:t>time,Type</a:t>
            </a:r>
            <a:r>
              <a:rPr lang="en-US" sz="1600" dirty="0">
                <a:solidFill>
                  <a:srgbClr val="002060"/>
                </a:solidFill>
              </a:rPr>
              <a:t> and Description.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Resume is compulsory for each </a:t>
            </a:r>
            <a:r>
              <a:rPr lang="en-US" sz="1600" dirty="0" err="1">
                <a:solidFill>
                  <a:srgbClr val="002060"/>
                </a:solidFill>
              </a:rPr>
              <a:t>job_seeker</a:t>
            </a:r>
            <a:r>
              <a:rPr lang="en-US" sz="1600" dirty="0">
                <a:solidFill>
                  <a:srgbClr val="002060"/>
                </a:solidFill>
              </a:rPr>
              <a:t> which is associated with Application id, Upload,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Experience </a:t>
            </a:r>
            <a:r>
              <a:rPr lang="en-US" sz="1600" dirty="0" err="1">
                <a:solidFill>
                  <a:srgbClr val="002060"/>
                </a:solidFill>
              </a:rPr>
              <a:t>level,Qualification</a:t>
            </a:r>
            <a:r>
              <a:rPr lang="en-US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-&gt;   Administrator manages </a:t>
            </a:r>
            <a:r>
              <a:rPr lang="en-US" sz="1600" dirty="0" err="1">
                <a:solidFill>
                  <a:srgbClr val="002060"/>
                </a:solidFill>
              </a:rPr>
              <a:t>job_seeker</a:t>
            </a:r>
            <a:r>
              <a:rPr lang="en-US" sz="1600" dirty="0">
                <a:solidFill>
                  <a:srgbClr val="002060"/>
                </a:solidFill>
              </a:rPr>
              <a:t>. Each administrator has unique id(</a:t>
            </a:r>
            <a:r>
              <a:rPr lang="en-US" sz="1600" dirty="0" err="1">
                <a:solidFill>
                  <a:srgbClr val="002060"/>
                </a:solidFill>
              </a:rPr>
              <a:t>Email_id</a:t>
            </a:r>
            <a:r>
              <a:rPr lang="en-US" sz="1600" dirty="0">
                <a:solidFill>
                  <a:srgbClr val="002060"/>
                </a:solidFill>
              </a:rPr>
              <a:t>).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it also consists of </a:t>
            </a:r>
            <a:r>
              <a:rPr lang="en-US" sz="1600" dirty="0" err="1">
                <a:solidFill>
                  <a:srgbClr val="002060"/>
                </a:solidFill>
              </a:rPr>
              <a:t>user_name</a:t>
            </a:r>
            <a:r>
              <a:rPr lang="en-US" sz="1600" dirty="0">
                <a:solidFill>
                  <a:srgbClr val="002060"/>
                </a:solidFill>
              </a:rPr>
              <a:t>, password, responsibilities.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440645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714750" algn="l"/>
              </a:tabLst>
            </a:pPr>
            <a:r>
              <a:rPr lang="en-US" sz="2000" dirty="0">
                <a:solidFill>
                  <a:srgbClr val="C00000"/>
                </a:solidFill>
              </a:rPr>
              <a:t>Phase-II: E-R Diagram (Conceptual-design phase)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754"/>
            <a:ext cx="9144000" cy="60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5400" y="5334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714750" algn="l"/>
              </a:tabLst>
            </a:pPr>
            <a:r>
              <a:rPr lang="en-US" sz="2000" dirty="0">
                <a:solidFill>
                  <a:srgbClr val="C00000"/>
                </a:solidFill>
              </a:rPr>
              <a:t>Phase-II: E-R Diagram (Conceptual-design phase)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1" y="1002268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schemas derived from entity sets are:</a:t>
            </a:r>
          </a:p>
          <a:p>
            <a:r>
              <a:rPr lang="en-US" sz="2000" dirty="0"/>
              <a:t>-&gt;Company(</a:t>
            </a:r>
            <a:r>
              <a:rPr lang="en-US" sz="2000" dirty="0" err="1"/>
              <a:t>Company_id</a:t>
            </a:r>
            <a:r>
              <a:rPr lang="en-US" sz="2000" dirty="0"/>
              <a:t>, </a:t>
            </a:r>
            <a:r>
              <a:rPr lang="en-US" sz="2000" dirty="0" err="1"/>
              <a:t>company_name</a:t>
            </a:r>
            <a:r>
              <a:rPr lang="en-US" sz="2000" dirty="0"/>
              <a:t>, pin code, website </a:t>
            </a:r>
            <a:r>
              <a:rPr lang="en-US" sz="2000" dirty="0" err="1"/>
              <a:t>url</a:t>
            </a:r>
            <a:r>
              <a:rPr lang="en-US" sz="2000" dirty="0"/>
              <a:t>,</a:t>
            </a:r>
          </a:p>
          <a:p>
            <a:r>
              <a:rPr lang="en-US" sz="2000" dirty="0"/>
              <a:t>    establishment date, company stream, location.)</a:t>
            </a:r>
          </a:p>
          <a:p>
            <a:r>
              <a:rPr lang="en-US" sz="2000" dirty="0"/>
              <a:t>-&gt;Job(</a:t>
            </a:r>
            <a:r>
              <a:rPr lang="en-US" sz="2000" dirty="0" err="1"/>
              <a:t>Job_id</a:t>
            </a:r>
            <a:r>
              <a:rPr lang="en-US" sz="2000" dirty="0"/>
              <a:t>, number of vacancies, </a:t>
            </a:r>
            <a:r>
              <a:rPr lang="en-US" sz="2000" dirty="0" err="1"/>
              <a:t>company_name</a:t>
            </a:r>
            <a:r>
              <a:rPr lang="en-US" sz="2000" dirty="0"/>
              <a:t>, date and time, location.)</a:t>
            </a:r>
          </a:p>
          <a:p>
            <a:r>
              <a:rPr lang="en-US" sz="2000" dirty="0"/>
              <a:t>-&gt;</a:t>
            </a:r>
            <a:r>
              <a:rPr lang="en-US" sz="2000" dirty="0" err="1"/>
              <a:t>Job_seeker</a:t>
            </a:r>
            <a:r>
              <a:rPr lang="en-US" sz="2000" dirty="0"/>
              <a:t>(</a:t>
            </a:r>
            <a:r>
              <a:rPr lang="en-US" sz="2000" dirty="0" err="1"/>
              <a:t>Job_seeker_id</a:t>
            </a:r>
            <a:r>
              <a:rPr lang="en-US" sz="2000" dirty="0"/>
              <a:t>, </a:t>
            </a:r>
            <a:r>
              <a:rPr lang="en-US" sz="2000" dirty="0" err="1"/>
              <a:t>email_id</a:t>
            </a:r>
            <a:r>
              <a:rPr lang="en-US" sz="2000" dirty="0"/>
              <a:t>, contact details, Date of Birth, Gender, Password.)</a:t>
            </a:r>
          </a:p>
          <a:p>
            <a:r>
              <a:rPr lang="en-US" sz="2000" dirty="0"/>
              <a:t>-&gt;Interview(</a:t>
            </a:r>
            <a:r>
              <a:rPr lang="en-US" sz="2000" dirty="0" err="1"/>
              <a:t>Interview_id</a:t>
            </a:r>
            <a:r>
              <a:rPr lang="en-US" sz="2000" dirty="0"/>
              <a:t>, Company name, Interviewee, Interview type, Interview place, Interviewer name, Interview date.)</a:t>
            </a:r>
          </a:p>
          <a:p>
            <a:r>
              <a:rPr lang="en-US" sz="2000" dirty="0"/>
              <a:t>-&gt;Registration(</a:t>
            </a:r>
            <a:r>
              <a:rPr lang="en-US" sz="2000" dirty="0" err="1"/>
              <a:t>Registration_id</a:t>
            </a:r>
            <a:r>
              <a:rPr lang="en-US" sz="2000" dirty="0"/>
              <a:t>, Company name, Interviewee, Interview</a:t>
            </a:r>
          </a:p>
          <a:p>
            <a:r>
              <a:rPr lang="en-US" sz="2000" dirty="0"/>
              <a:t>  type, Interview place, Interviewer name, Interview date.)</a:t>
            </a:r>
          </a:p>
          <a:p>
            <a:r>
              <a:rPr lang="en-US" sz="2000" dirty="0"/>
              <a:t>-&gt;Resume(Application id, Upload, Experience </a:t>
            </a:r>
            <a:r>
              <a:rPr lang="en-US" sz="2000" dirty="0" err="1"/>
              <a:t>level,Qualification</a:t>
            </a:r>
            <a:r>
              <a:rPr lang="en-US" sz="2000" dirty="0"/>
              <a:t>.)</a:t>
            </a:r>
          </a:p>
          <a:p>
            <a:r>
              <a:rPr lang="en-US" sz="2000" dirty="0"/>
              <a:t>-&gt;Administrator(</a:t>
            </a:r>
            <a:r>
              <a:rPr lang="en-US" sz="2000" dirty="0" err="1"/>
              <a:t>Email_id</a:t>
            </a:r>
            <a:r>
              <a:rPr lang="en-US" sz="2000" dirty="0"/>
              <a:t>, </a:t>
            </a:r>
            <a:r>
              <a:rPr lang="en-US" sz="2000" dirty="0" err="1"/>
              <a:t>user_name</a:t>
            </a:r>
            <a:r>
              <a:rPr lang="en-US" sz="2000" dirty="0"/>
              <a:t>, password)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304800"/>
            <a:ext cx="6934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Relationship Sets</a:t>
            </a:r>
          </a:p>
          <a:p>
            <a:r>
              <a:rPr lang="en-IN" sz="2800" dirty="0"/>
              <a:t>The schemas derived from entity sets are:</a:t>
            </a:r>
            <a:endParaRPr lang="en-US" sz="2800" dirty="0"/>
          </a:p>
          <a:p>
            <a:pPr lvl="0"/>
            <a:r>
              <a:rPr lang="en-IN" sz="2800" dirty="0"/>
              <a:t>1)apply (Job-</a:t>
            </a:r>
            <a:r>
              <a:rPr lang="en-IN" sz="2800" dirty="0" err="1"/>
              <a:t>seeker_id</a:t>
            </a:r>
            <a:r>
              <a:rPr lang="en-IN" sz="2800" dirty="0"/>
              <a:t>, </a:t>
            </a:r>
            <a:r>
              <a:rPr lang="en-IN" sz="2800" dirty="0" err="1"/>
              <a:t>Registration_no</a:t>
            </a:r>
            <a:r>
              <a:rPr lang="en-IN" sz="2800" dirty="0"/>
              <a:t>)</a:t>
            </a:r>
            <a:endParaRPr lang="en-US" sz="2800" dirty="0"/>
          </a:p>
          <a:p>
            <a:pPr lvl="0"/>
            <a:r>
              <a:rPr lang="en-IN" sz="2800" dirty="0"/>
              <a:t>2)own (Job-</a:t>
            </a:r>
            <a:r>
              <a:rPr lang="en-IN" sz="2800" dirty="0" err="1"/>
              <a:t>seeker_id</a:t>
            </a:r>
            <a:r>
              <a:rPr lang="en-IN" sz="2800" dirty="0"/>
              <a:t>, Qualification ,</a:t>
            </a:r>
          </a:p>
          <a:p>
            <a:pPr lvl="0"/>
            <a:r>
              <a:rPr lang="en-IN" sz="2800" dirty="0"/>
              <a:t>   </a:t>
            </a:r>
            <a:r>
              <a:rPr lang="en-IN" sz="2800" dirty="0" err="1"/>
              <a:t>Experince</a:t>
            </a:r>
            <a:r>
              <a:rPr lang="en-IN" sz="2800" dirty="0"/>
              <a:t>, Skills)</a:t>
            </a:r>
            <a:endParaRPr lang="en-US" sz="2800" dirty="0"/>
          </a:p>
          <a:p>
            <a:pPr lvl="0"/>
            <a:r>
              <a:rPr lang="en-IN" sz="2800" dirty="0"/>
              <a:t>3)gives (Job-</a:t>
            </a:r>
            <a:r>
              <a:rPr lang="en-IN" sz="2800" dirty="0" err="1"/>
              <a:t>seeker_id</a:t>
            </a:r>
            <a:r>
              <a:rPr lang="en-IN" sz="2800" dirty="0"/>
              <a:t>, </a:t>
            </a:r>
            <a:r>
              <a:rPr lang="en-IN" sz="2800" dirty="0" err="1"/>
              <a:t>Interview_id</a:t>
            </a:r>
            <a:r>
              <a:rPr lang="en-IN" sz="2800" dirty="0"/>
              <a:t>)</a:t>
            </a:r>
            <a:endParaRPr lang="en-US" sz="2800" dirty="0"/>
          </a:p>
          <a:p>
            <a:pPr lvl="0"/>
            <a:r>
              <a:rPr lang="en-IN" sz="2800" dirty="0"/>
              <a:t>4)offers (</a:t>
            </a:r>
            <a:r>
              <a:rPr lang="en-IN" sz="2800" dirty="0" err="1"/>
              <a:t>Company_id</a:t>
            </a:r>
            <a:r>
              <a:rPr lang="en-IN" sz="2800" dirty="0"/>
              <a:t>, </a:t>
            </a:r>
            <a:r>
              <a:rPr lang="en-IN" sz="2800" dirty="0" err="1"/>
              <a:t>Job_id</a:t>
            </a:r>
            <a:r>
              <a:rPr lang="en-IN" sz="2800" dirty="0"/>
              <a:t>)</a:t>
            </a:r>
            <a:endParaRPr lang="en-US" sz="2800" dirty="0"/>
          </a:p>
          <a:p>
            <a:pPr lvl="0"/>
            <a:r>
              <a:rPr lang="en-IN" sz="2800" dirty="0"/>
              <a:t>5)manage (</a:t>
            </a:r>
            <a:r>
              <a:rPr lang="en-IN" sz="2800" dirty="0" err="1"/>
              <a:t>Email_id</a:t>
            </a:r>
            <a:r>
              <a:rPr lang="en-IN" sz="2800" dirty="0"/>
              <a:t>, Job-</a:t>
            </a:r>
            <a:r>
              <a:rPr lang="en-IN" sz="2800" dirty="0" err="1"/>
              <a:t>seeker_id</a:t>
            </a:r>
            <a:r>
              <a:rPr lang="en-IN" sz="2800" dirty="0"/>
              <a:t>)</a:t>
            </a:r>
            <a:endParaRPr lang="en-US" sz="2800" dirty="0"/>
          </a:p>
          <a:p>
            <a:pPr lvl="0"/>
            <a:r>
              <a:rPr lang="en-IN" sz="2800" dirty="0"/>
              <a:t>6)manages (</a:t>
            </a:r>
            <a:r>
              <a:rPr lang="en-IN" sz="2800" dirty="0" err="1"/>
              <a:t>Email_id</a:t>
            </a:r>
            <a:r>
              <a:rPr lang="en-IN" sz="2800" dirty="0"/>
              <a:t>, </a:t>
            </a:r>
            <a:r>
              <a:rPr lang="en-IN" sz="2800" dirty="0" err="1"/>
              <a:t>Job_id</a:t>
            </a:r>
            <a:r>
              <a:rPr lang="en-IN" sz="2800" dirty="0"/>
              <a:t>)</a:t>
            </a:r>
            <a:endParaRPr lang="en-US" sz="2800" dirty="0"/>
          </a:p>
          <a:p>
            <a:pPr lvl="0"/>
            <a:r>
              <a:rPr lang="en-IN" sz="2800" dirty="0"/>
              <a:t>7)maintain (</a:t>
            </a:r>
            <a:r>
              <a:rPr lang="en-IN" sz="2800" dirty="0" err="1"/>
              <a:t>Email_id</a:t>
            </a:r>
            <a:r>
              <a:rPr lang="en-IN" sz="2800" dirty="0"/>
              <a:t>, </a:t>
            </a:r>
            <a:r>
              <a:rPr lang="en-IN" sz="2800" dirty="0" err="1"/>
              <a:t>Company_id</a:t>
            </a:r>
            <a:r>
              <a:rPr lang="en-IN" sz="2800" dirty="0"/>
              <a:t>)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336223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Phase-III: Specification of 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610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Specification of functional requirements</a:t>
            </a:r>
          </a:p>
          <a:p>
            <a:r>
              <a:rPr lang="en-US" dirty="0"/>
              <a:t>  </a:t>
            </a:r>
            <a:r>
              <a:rPr lang="en-US" sz="2400" dirty="0"/>
              <a:t>Add/ remove /update job-seeker record.</a:t>
            </a:r>
          </a:p>
          <a:p>
            <a:r>
              <a:rPr lang="en-US" sz="2400" dirty="0"/>
              <a:t>  Find the job with maximum no of vacancies.</a:t>
            </a:r>
          </a:p>
          <a:p>
            <a:r>
              <a:rPr lang="en-US" sz="2400" dirty="0"/>
              <a:t>  Find the list of job-seeker with CSE B-tech degree.</a:t>
            </a:r>
          </a:p>
          <a:p>
            <a:r>
              <a:rPr lang="en-US" sz="2400" dirty="0"/>
              <a:t>  Find the companies with IT stream.</a:t>
            </a:r>
          </a:p>
          <a:p>
            <a:r>
              <a:rPr lang="en-US" sz="2400" dirty="0"/>
              <a:t>  Find the Job with highest salary.</a:t>
            </a:r>
          </a:p>
          <a:p>
            <a:r>
              <a:rPr lang="en-US" sz="2400" dirty="0"/>
              <a:t>  Find the companies with location </a:t>
            </a:r>
            <a:r>
              <a:rPr lang="en-US" sz="2400" dirty="0" err="1"/>
              <a:t>mumbai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81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Phase-IV: Reduction of E-R Diagram to Relational Schema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Registration Relation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2876549"/>
          <a:ext cx="5943600" cy="19177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Registration_no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Registration_name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Company_name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 and Time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1919135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Swati Annadate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05/10/2021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Software Developer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1919136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Sakshi Jain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Infosys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21/10/2021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1919137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Harsh Wakle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Tata Motors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26/10/2021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1919138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Shital Soni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Byju’s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01/11/2021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1919139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Urvashi Uttarwar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Zomato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25/10/2021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Manager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1919140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Kalpesh Deshmukh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30/10/2021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Website Manager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276600" y="1444658"/>
            <a:ext cx="1981200" cy="101282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Primary key: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Registration_no</a:t>
            </a:r>
          </a:p>
        </p:txBody>
      </p:sp>
    </p:spTree>
    <p:extLst>
      <p:ext uri="{BB962C8B-B14F-4D97-AF65-F5344CB8AC3E}">
        <p14:creationId xmlns:p14="http://schemas.microsoft.com/office/powerpoint/2010/main" val="26557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1660</Words>
  <Application>Microsoft Office PowerPoint</Application>
  <PresentationFormat>On-screen Show (4:3)</PresentationFormat>
  <Paragraphs>566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Sammed Singalkar</cp:lastModifiedBy>
  <cp:revision>20</cp:revision>
  <dcterms:created xsi:type="dcterms:W3CDTF">2021-12-23T08:04:04Z</dcterms:created>
  <dcterms:modified xsi:type="dcterms:W3CDTF">2021-12-24T16:09:51Z</dcterms:modified>
</cp:coreProperties>
</file>