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ed27d956a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ed27d956a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ed27d956a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ed27d956a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482ec36f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482ec36f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482ec36fc_1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482ec36fc_1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eed27d956a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1eed27d956a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eed27d956a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1eed27d956a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1eed27d956a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1eed27d956a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1eed27d956a_0_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1eed27d956a_0_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1eed27d956a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eed27d956a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1eed27d956a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1eed27d956a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1eed27d956a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1eed27d956a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1eed27d956a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1eed27d956a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1eed27d956a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1eed27d956a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1eed27d956a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1eed27d956a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1eed27d956a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1eed27d956a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1eed27d956a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1eed27d956a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1eed27d956a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1eed27d956a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1eed27d956a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g1eed27d956a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g1eed27d956a_0_10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1eed27d956a_0_10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g1eed27d956a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ed27d956a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1eed27d956a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1eed27d956a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1eed27d956a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1eed27d956a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1eed27d956a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1eed27d956a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1eed27d956a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1eed27d956a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1eed27d956a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1eed27d956a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1eed27d956a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1eed27d956a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1eed27d956a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1eed27d956a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1eed27d956a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1eed27d956a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1eed27d956a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1eed27d956a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g1eed27d956a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g1eed27d956a_0_14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1eed27d956a_0_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1eed27d956a_0_3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1eed27d956a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1eed27d956a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1eed27d956a_0_3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g1eed27d956a_0_3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1eed27d956a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1eed27d956a_0_4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1eed27d956a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1eed27d956a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1eed27d956a_0_4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3" name="Google Shape;53;g1eed27d956a_0_4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1eed27d956a_0_43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1eed27d956a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1eed27d956a_0_51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1eed27d956a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g1eed27d956a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g1eed27d956a_0_5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1" name="Google Shape;61;g1eed27d956a_0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eed27d956a_0_5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1eed27d956a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1eed27d956a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1eed27d956a_0_5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1eed27d956a_0_5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g1eed27d956a_0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1eed27d956a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1eed27d956a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1eed27d956a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1eed27d956a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1eed27d956a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1eed27d956a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1eed27d956a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1eed27d956a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1eed27d956a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1eed27d956a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1eed27d956a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1eed27d956a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1eed27d956a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1eed27d956a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1eed27d956a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1eed27d956a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1eed27d956a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1eed27d956a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1eed27d956a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g1eed27d956a_0_64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1eed27d956a_0_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eed27d956a_0_8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1eed27d956a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g1eed27d956a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g1eed27d956a_0_86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6" name="Google Shape;96;g1eed27d956a_0_86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97" name="Google Shape;97;g1eed27d956a_0_86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1eed27d956a_0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eed27d956a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1eed27d956a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g1eed27d956a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g1eed27d956a_0_94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g1eed27d956a_0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eed27d956a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eed27d956a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eed27d956a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>
            <a:spLocks noGrp="1"/>
          </p:cNvSpPr>
          <p:nvPr>
            <p:ph type="ctrTitle"/>
          </p:nvPr>
        </p:nvSpPr>
        <p:spPr>
          <a:xfrm>
            <a:off x="3890865" y="1320876"/>
            <a:ext cx="7501800" cy="30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7200">
                <a:latin typeface="MS PGothic"/>
                <a:ea typeface="MS PGothic"/>
                <a:cs typeface="MS PGothic"/>
                <a:sym typeface="MS PGothic"/>
              </a:rPr>
              <a:t>A D – L I F </a:t>
            </a:r>
            <a:r>
              <a:rPr lang="en-US" sz="7200">
                <a:latin typeface="MS Gothic"/>
                <a:ea typeface="MS Gothic"/>
                <a:cs typeface="MS Gothic"/>
                <a:sym typeface="MS Gothic"/>
              </a:rPr>
              <a:t> </a:t>
            </a:r>
            <a:br>
              <a:rPr lang="en-US"/>
            </a:br>
            <a:endParaRPr/>
          </a:p>
        </p:txBody>
      </p:sp>
      <p:sp>
        <p:nvSpPr>
          <p:cNvPr id="181" name="Google Shape;181;p1"/>
          <p:cNvSpPr txBox="1"/>
          <p:nvPr/>
        </p:nvSpPr>
        <p:spPr>
          <a:xfrm>
            <a:off x="7410893" y="2587248"/>
            <a:ext cx="19866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I</a:t>
            </a:r>
            <a:endParaRPr sz="2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CAACAF-197A-776A-FCDA-4A8747E65992}"/>
              </a:ext>
            </a:extLst>
          </p:cNvPr>
          <p:cNvSpPr txBox="1"/>
          <p:nvPr/>
        </p:nvSpPr>
        <p:spPr>
          <a:xfrm>
            <a:off x="2141706" y="914399"/>
            <a:ext cx="8914221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1" i="0" dirty="0">
                <a:solidFill>
                  <a:schemeClr val="bg2"/>
                </a:solidFill>
                <a:effectLst/>
                <a:latin typeface="+mn-lt"/>
              </a:rPr>
              <a:t>Applications of </a:t>
            </a:r>
            <a:r>
              <a:rPr lang="en-IN" sz="3600" b="1" dirty="0">
                <a:solidFill>
                  <a:schemeClr val="bg2"/>
                </a:solidFill>
                <a:latin typeface="+mn-lt"/>
              </a:rPr>
              <a:t>AD-Life</a:t>
            </a:r>
          </a:p>
          <a:p>
            <a:pPr algn="l"/>
            <a:endParaRPr lang="en-IN" sz="3600" b="1" i="0" dirty="0">
              <a:solidFill>
                <a:schemeClr val="bg2"/>
              </a:solidFill>
              <a:effectLst/>
              <a:latin typeface="+mn-lt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chemeClr val="bg2"/>
                </a:solidFill>
                <a:effectLst/>
                <a:latin typeface="+mn-lt"/>
              </a:rPr>
              <a:t>Adaptive Cruise Control.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chemeClr val="bg2"/>
                </a:solidFill>
                <a:effectLst/>
                <a:latin typeface="+mn-lt"/>
              </a:rPr>
              <a:t>Glare-Free High Beam and Pixel Light.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chemeClr val="bg2"/>
                </a:solidFill>
                <a:effectLst/>
                <a:latin typeface="+mn-lt"/>
              </a:rPr>
              <a:t>Adaptive Light Control.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chemeClr val="bg2"/>
                </a:solidFill>
                <a:effectLst/>
                <a:latin typeface="+mn-lt"/>
              </a:rPr>
              <a:t>Automatic Parking.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chemeClr val="bg2"/>
                </a:solidFill>
                <a:effectLst/>
                <a:latin typeface="+mn-lt"/>
              </a:rPr>
              <a:t>Autonomous Valet Parking.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chemeClr val="bg2"/>
                </a:solidFill>
                <a:effectLst/>
                <a:latin typeface="+mn-lt"/>
              </a:rPr>
              <a:t>Navigation System.</a:t>
            </a:r>
          </a:p>
          <a:p>
            <a:pPr>
              <a:buClr>
                <a:schemeClr val="bg1"/>
              </a:buClr>
            </a:pPr>
            <a:endParaRPr lang="en-IN" sz="3600" b="0" i="0" dirty="0">
              <a:solidFill>
                <a:schemeClr val="bg2"/>
              </a:solidFill>
              <a:effectLst/>
              <a:latin typeface="+mn-lt"/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2800" b="0" i="0" dirty="0"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5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BC2D3-A668-5994-78DF-DF64C91649ED}"/>
              </a:ext>
            </a:extLst>
          </p:cNvPr>
          <p:cNvSpPr txBox="1"/>
          <p:nvPr/>
        </p:nvSpPr>
        <p:spPr>
          <a:xfrm>
            <a:off x="1004645" y="240804"/>
            <a:ext cx="11546170" cy="695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600" b="1" i="0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ADVANTAGES</a:t>
            </a:r>
          </a:p>
          <a:p>
            <a:pPr fontAlgn="base"/>
            <a:endParaRPr lang="en-US" sz="2800" b="1" i="0" dirty="0">
              <a:solidFill>
                <a:srgbClr val="FFFFFF"/>
              </a:solidFill>
              <a:effectLst/>
              <a:latin typeface="Montserrat" panose="00000500000000000000" pitchFamily="2" charset="0"/>
            </a:endParaRPr>
          </a:p>
          <a:p>
            <a:pPr marL="457200" indent="-457200" fontAlgn="base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rgbClr val="FFFFFF"/>
                </a:solidFill>
                <a:latin typeface="Montserrat" panose="00000500000000000000" pitchFamily="2" charset="0"/>
              </a:rPr>
              <a:t>Even small intensity of light can transmit data.</a:t>
            </a:r>
          </a:p>
          <a:p>
            <a:pPr marL="457200" indent="-457200" fontAlgn="base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rgbClr val="FFFFFF"/>
                </a:solidFill>
                <a:latin typeface="Montserrat" panose="00000500000000000000" pitchFamily="2" charset="0"/>
              </a:rPr>
              <a:t>AD-Life holds the potential to be more energy efficient and cheaper.</a:t>
            </a:r>
          </a:p>
          <a:p>
            <a:pPr marL="457200" indent="-457200" fontAlgn="base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rgbClr val="FFFFFF"/>
                </a:solidFill>
                <a:latin typeface="Montserrat" panose="00000500000000000000" pitchFamily="2" charset="0"/>
              </a:rPr>
              <a:t>LIFI technology delivers high speed of 10Gbps.</a:t>
            </a:r>
          </a:p>
          <a:p>
            <a:pPr marL="457200" indent="-457200" fontAlgn="base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rgbClr val="FFFFFF"/>
                </a:solidFill>
                <a:latin typeface="Montserrat" panose="00000500000000000000" pitchFamily="2" charset="0"/>
              </a:rPr>
              <a:t>Better safety on road .</a:t>
            </a:r>
          </a:p>
          <a:p>
            <a:pPr marL="457200" indent="-457200" fontAlgn="base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rgbClr val="FFFFFF"/>
                </a:solidFill>
                <a:latin typeface="Montserrat" panose="00000500000000000000" pitchFamily="2" charset="0"/>
              </a:rPr>
              <a:t>It even works in sensitive areas ( like electromagnetic fields where WIFI and technologies fails to communicate ).</a:t>
            </a:r>
          </a:p>
          <a:p>
            <a:pPr marL="457200" indent="-457200" fontAlgn="base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rgbClr val="FFFFFF"/>
                </a:solidFill>
                <a:latin typeface="Montserrat" panose="00000500000000000000" pitchFamily="2" charset="0"/>
              </a:rPr>
              <a:t>AD-Life even works under water ,it can be used in submarines also.</a:t>
            </a:r>
          </a:p>
          <a:p>
            <a:pPr marL="457200" indent="-457200" fontAlgn="base">
              <a:buClr>
                <a:schemeClr val="bg2"/>
              </a:buClr>
              <a:buFont typeface="Wingdings" panose="05000000000000000000" pitchFamily="2" charset="2"/>
              <a:buChar char="Ø"/>
            </a:pPr>
            <a:endParaRPr lang="en-US" sz="2300" b="1" dirty="0">
              <a:solidFill>
                <a:srgbClr val="FFFFFF"/>
              </a:solidFill>
              <a:latin typeface="Montserrat" panose="00000500000000000000" pitchFamily="2" charset="0"/>
            </a:endParaRPr>
          </a:p>
          <a:p>
            <a:pPr marL="457200" indent="-457200" fontAlgn="base">
              <a:buClr>
                <a:schemeClr val="bg2"/>
              </a:buClr>
              <a:buFont typeface="Wingdings" panose="05000000000000000000" pitchFamily="2" charset="2"/>
              <a:buChar char="Ø"/>
            </a:pPr>
            <a:endParaRPr lang="en-US" sz="2300" b="1" dirty="0">
              <a:solidFill>
                <a:srgbClr val="FFFFFF"/>
              </a:solidFill>
              <a:latin typeface="Montserrat" panose="00000500000000000000" pitchFamily="2" charset="0"/>
            </a:endParaRPr>
          </a:p>
          <a:p>
            <a:pPr fontAlgn="base">
              <a:buClr>
                <a:schemeClr val="bg2"/>
              </a:buClr>
            </a:pPr>
            <a:r>
              <a:rPr lang="en-US" sz="2400" b="1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latin typeface="Montserrat" panose="00000500000000000000" pitchFamily="2" charset="0"/>
              </a:rPr>
              <a:t>DISADVANTAGE</a:t>
            </a:r>
          </a:p>
          <a:p>
            <a:pPr fontAlgn="base">
              <a:buClr>
                <a:schemeClr val="bg2"/>
              </a:buClr>
            </a:pPr>
            <a:endParaRPr lang="en-US" sz="2300" dirty="0">
              <a:solidFill>
                <a:srgbClr val="FFFFFF"/>
              </a:solidFill>
              <a:latin typeface="Montserrat" panose="00000500000000000000" pitchFamily="2" charset="0"/>
            </a:endParaRPr>
          </a:p>
          <a:p>
            <a:pPr marL="457200" indent="-457200" fontAlgn="base">
              <a:buClr>
                <a:schemeClr val="bg2"/>
              </a:buClr>
              <a:buSzPct val="77000"/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rgbClr val="FFFFFF"/>
                </a:solidFill>
                <a:latin typeface="Montserrat" panose="00000500000000000000" pitchFamily="2" charset="0"/>
              </a:rPr>
              <a:t>Interference of other light source might affect the data transmission.</a:t>
            </a:r>
          </a:p>
          <a:p>
            <a:pPr marL="457200" indent="-457200" fontAlgn="base">
              <a:buClr>
                <a:schemeClr val="bg2"/>
              </a:buClr>
              <a:buSzPct val="77000"/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rgbClr val="FFFFFF"/>
                </a:solidFill>
                <a:latin typeface="Montserrat" panose="00000500000000000000" pitchFamily="2" charset="0"/>
              </a:rPr>
              <a:t>ADAS system sometime fails to work due to slow transmission of data.</a:t>
            </a:r>
          </a:p>
          <a:p>
            <a:pPr fontAlgn="base">
              <a:buClr>
                <a:schemeClr val="bg2"/>
              </a:buClr>
              <a:buSzPct val="77000"/>
            </a:pPr>
            <a:endParaRPr lang="en-US" sz="2300" dirty="0">
              <a:solidFill>
                <a:srgbClr val="FFFFFF"/>
              </a:solidFill>
              <a:latin typeface="Montserrat" panose="00000500000000000000" pitchFamily="2" charset="0"/>
            </a:endParaRPr>
          </a:p>
          <a:p>
            <a:pPr marL="457200" indent="-457200" fontAlgn="base">
              <a:buClr>
                <a:schemeClr val="bg2"/>
              </a:buClr>
              <a:buSzPct val="77000"/>
              <a:buFont typeface="Wingdings" panose="05000000000000000000" pitchFamily="2" charset="2"/>
              <a:buChar char="Ø"/>
            </a:pPr>
            <a:endParaRPr lang="en-US" sz="2300" b="1" dirty="0">
              <a:solidFill>
                <a:srgbClr val="FFFFFF"/>
              </a:solidFill>
              <a:latin typeface="Montserrat" panose="00000500000000000000" pitchFamily="2" charset="0"/>
            </a:endParaRPr>
          </a:p>
          <a:p>
            <a:pPr fontAlgn="base">
              <a:buClr>
                <a:schemeClr val="bg2"/>
              </a:buClr>
              <a:buSzPct val="77000"/>
            </a:pPr>
            <a:endParaRPr lang="en-US" sz="2400" b="1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65C3F-BF66-E476-AB1C-9E7ADFDABD21}"/>
              </a:ext>
            </a:extLst>
          </p:cNvPr>
          <p:cNvSpPr txBox="1"/>
          <p:nvPr/>
        </p:nvSpPr>
        <p:spPr>
          <a:xfrm>
            <a:off x="1441394" y="215188"/>
            <a:ext cx="1032302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Modern No. 20" panose="02070704070505020303" pitchFamily="18" charset="0"/>
              </a:rPr>
              <a:t>Conclusion</a:t>
            </a:r>
          </a:p>
          <a:p>
            <a:endParaRPr lang="en-US" sz="3600" dirty="0">
              <a:solidFill>
                <a:schemeClr val="bg2"/>
              </a:solidFill>
              <a:latin typeface="Modern No. 20" panose="02070704070505020303" pitchFamily="18" charset="0"/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The possibilities are numerous and can be explored further.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AD-Life is an incremental innovation to the existing ADAS system ,On incorporating the techs  we can achieve greater possibilities .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 Light Fidelity (Li-Fi) has emerged as promising invention and has the potential to bring out new innovations.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If this technology can be put into practical use, no car can violate the traffic rules and AD-Life equipped will have less chance of accidents.</a:t>
            </a:r>
          </a:p>
          <a:p>
            <a:endParaRPr lang="en-US" sz="3600" dirty="0">
              <a:solidFill>
                <a:schemeClr val="bg2"/>
              </a:solidFill>
            </a:endParaRPr>
          </a:p>
          <a:p>
            <a:endParaRPr lang="en-IN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0E60-7741-F9E5-E97F-BC0043D1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326" y="0"/>
            <a:ext cx="6116100" cy="153150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8" name="Picture 7" descr="Sea of lightbulbs in park with one lit up">
            <a:extLst>
              <a:ext uri="{FF2B5EF4-FFF2-40B4-BE49-F238E27FC236}">
                <a16:creationId xmlns:a16="http://schemas.microsoft.com/office/drawing/2014/main" id="{0F22E5E5-7D14-6628-F7BC-A16F32684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C129D2-2B0D-AB5A-E6BB-EEB36CA6B159}"/>
              </a:ext>
            </a:extLst>
          </p:cNvPr>
          <p:cNvSpPr txBox="1"/>
          <p:nvPr/>
        </p:nvSpPr>
        <p:spPr>
          <a:xfrm>
            <a:off x="498542" y="562004"/>
            <a:ext cx="60943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“The verge of a new era of connectivity”</a:t>
            </a:r>
            <a:br>
              <a:rPr lang="en-US" sz="4000" b="1" i="0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4189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6BE7-1D2B-E402-6ED5-104F9B0F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354" y="134093"/>
            <a:ext cx="6645941" cy="1531500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Modern No. 20" panose="02070704070505020303" pitchFamily="18" charset="0"/>
              </a:rPr>
              <a:t>Table of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195DA-9E49-01B0-8146-366864AC18BF}"/>
              </a:ext>
            </a:extLst>
          </p:cNvPr>
          <p:cNvSpPr txBox="1"/>
          <p:nvPr/>
        </p:nvSpPr>
        <p:spPr>
          <a:xfrm>
            <a:off x="2202024" y="1908188"/>
            <a:ext cx="52531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Introduction</a:t>
            </a:r>
          </a:p>
          <a:p>
            <a:r>
              <a:rPr lang="en-US" sz="2400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What is AD-Life?</a:t>
            </a:r>
          </a:p>
          <a:p>
            <a:r>
              <a:rPr lang="en-US" sz="2400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History </a:t>
            </a:r>
          </a:p>
          <a:p>
            <a:r>
              <a:rPr lang="en-US" sz="2400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NEW IDEATION</a:t>
            </a:r>
          </a:p>
          <a:p>
            <a:r>
              <a:rPr lang="en-US" sz="2400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TEDOC Model</a:t>
            </a:r>
          </a:p>
          <a:p>
            <a:r>
              <a:rPr lang="en-US" sz="2400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How it is different ?</a:t>
            </a:r>
          </a:p>
          <a:p>
            <a:r>
              <a:rPr lang="en-US" sz="2400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Implementation</a:t>
            </a:r>
          </a:p>
          <a:p>
            <a:r>
              <a:rPr lang="en-US" sz="2400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Applications Of  AD-Life</a:t>
            </a:r>
          </a:p>
          <a:p>
            <a:r>
              <a:rPr lang="en-US" sz="2400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Merits And Demerits</a:t>
            </a:r>
          </a:p>
          <a:p>
            <a:r>
              <a:rPr lang="en-US" sz="2400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Conclusion</a:t>
            </a:r>
          </a:p>
        </p:txBody>
      </p:sp>
      <p:pic>
        <p:nvPicPr>
          <p:cNvPr id="8" name="Graphic 7" descr="Arrow: Slight curve with solid fill">
            <a:extLst>
              <a:ext uri="{FF2B5EF4-FFF2-40B4-BE49-F238E27FC236}">
                <a16:creationId xmlns:a16="http://schemas.microsoft.com/office/drawing/2014/main" id="{4A026317-76D8-6822-8AC5-6DE2A0776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9468" y="2071243"/>
            <a:ext cx="391886" cy="186614"/>
          </a:xfrm>
          <a:prstGeom prst="rect">
            <a:avLst/>
          </a:prstGeom>
        </p:spPr>
      </p:pic>
      <p:pic>
        <p:nvPicPr>
          <p:cNvPr id="9" name="Graphic 8" descr="Arrow: Slight curve with solid fill">
            <a:extLst>
              <a:ext uri="{FF2B5EF4-FFF2-40B4-BE49-F238E27FC236}">
                <a16:creationId xmlns:a16="http://schemas.microsoft.com/office/drawing/2014/main" id="{105B659E-B374-0F12-07F5-757316C9D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0138" y="2402558"/>
            <a:ext cx="391886" cy="186614"/>
          </a:xfrm>
          <a:prstGeom prst="rect">
            <a:avLst/>
          </a:prstGeom>
        </p:spPr>
      </p:pic>
      <p:pic>
        <p:nvPicPr>
          <p:cNvPr id="10" name="Graphic 9" descr="Arrow: Slight curve with solid fill">
            <a:extLst>
              <a:ext uri="{FF2B5EF4-FFF2-40B4-BE49-F238E27FC236}">
                <a16:creationId xmlns:a16="http://schemas.microsoft.com/office/drawing/2014/main" id="{F52F7213-493A-0B66-F516-D57206482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0138" y="2784373"/>
            <a:ext cx="391886" cy="186614"/>
          </a:xfrm>
          <a:prstGeom prst="rect">
            <a:avLst/>
          </a:prstGeom>
        </p:spPr>
      </p:pic>
      <p:pic>
        <p:nvPicPr>
          <p:cNvPr id="11" name="Graphic 10" descr="Arrow: Slight curve with solid fill">
            <a:extLst>
              <a:ext uri="{FF2B5EF4-FFF2-40B4-BE49-F238E27FC236}">
                <a16:creationId xmlns:a16="http://schemas.microsoft.com/office/drawing/2014/main" id="{C6E98816-866D-ABA4-B280-FE95AE959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9468" y="3137221"/>
            <a:ext cx="391886" cy="186614"/>
          </a:xfrm>
          <a:prstGeom prst="rect">
            <a:avLst/>
          </a:prstGeom>
        </p:spPr>
      </p:pic>
      <p:pic>
        <p:nvPicPr>
          <p:cNvPr id="12" name="Graphic 11" descr="Arrow: Slight curve with solid fill">
            <a:extLst>
              <a:ext uri="{FF2B5EF4-FFF2-40B4-BE49-F238E27FC236}">
                <a16:creationId xmlns:a16="http://schemas.microsoft.com/office/drawing/2014/main" id="{7D98F8F2-DECC-B4A4-301D-3C232D989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0138" y="3505198"/>
            <a:ext cx="391886" cy="186614"/>
          </a:xfrm>
          <a:prstGeom prst="rect">
            <a:avLst/>
          </a:prstGeom>
        </p:spPr>
      </p:pic>
      <p:pic>
        <p:nvPicPr>
          <p:cNvPr id="13" name="Graphic 12" descr="Arrow: Slight curve with solid fill">
            <a:extLst>
              <a:ext uri="{FF2B5EF4-FFF2-40B4-BE49-F238E27FC236}">
                <a16:creationId xmlns:a16="http://schemas.microsoft.com/office/drawing/2014/main" id="{C8548191-68C7-499C-9561-3F7D4CD42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9468" y="3929820"/>
            <a:ext cx="391886" cy="186614"/>
          </a:xfrm>
          <a:prstGeom prst="rect">
            <a:avLst/>
          </a:prstGeom>
        </p:spPr>
      </p:pic>
      <p:pic>
        <p:nvPicPr>
          <p:cNvPr id="15" name="Graphic 14" descr="Arrow: Slight curve with solid fill">
            <a:extLst>
              <a:ext uri="{FF2B5EF4-FFF2-40B4-BE49-F238E27FC236}">
                <a16:creationId xmlns:a16="http://schemas.microsoft.com/office/drawing/2014/main" id="{55497877-D2F6-B19A-0914-AEE2A1AAF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0138" y="4261135"/>
            <a:ext cx="391886" cy="186614"/>
          </a:xfrm>
          <a:prstGeom prst="rect">
            <a:avLst/>
          </a:prstGeom>
        </p:spPr>
      </p:pic>
      <p:pic>
        <p:nvPicPr>
          <p:cNvPr id="16" name="Graphic 15" descr="Arrow: Slight curve with solid fill">
            <a:extLst>
              <a:ext uri="{FF2B5EF4-FFF2-40B4-BE49-F238E27FC236}">
                <a16:creationId xmlns:a16="http://schemas.microsoft.com/office/drawing/2014/main" id="{03CFFF43-7AC8-C70C-605A-205FD83E9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0138" y="4663232"/>
            <a:ext cx="391886" cy="186614"/>
          </a:xfrm>
          <a:prstGeom prst="rect">
            <a:avLst/>
          </a:prstGeom>
        </p:spPr>
      </p:pic>
      <p:pic>
        <p:nvPicPr>
          <p:cNvPr id="17" name="Graphic 16" descr="Arrow: Slight curve with solid fill">
            <a:extLst>
              <a:ext uri="{FF2B5EF4-FFF2-40B4-BE49-F238E27FC236}">
                <a16:creationId xmlns:a16="http://schemas.microsoft.com/office/drawing/2014/main" id="{50808750-0F89-29C5-8ED3-3B5913272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0138" y="5036698"/>
            <a:ext cx="391886" cy="186614"/>
          </a:xfrm>
          <a:prstGeom prst="rect">
            <a:avLst/>
          </a:prstGeom>
        </p:spPr>
      </p:pic>
      <p:pic>
        <p:nvPicPr>
          <p:cNvPr id="18" name="Graphic 17" descr="Arrow: Slight curve with solid fill">
            <a:extLst>
              <a:ext uri="{FF2B5EF4-FFF2-40B4-BE49-F238E27FC236}">
                <a16:creationId xmlns:a16="http://schemas.microsoft.com/office/drawing/2014/main" id="{CF9E32A5-62D3-D8A9-3522-0C62E3197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9468" y="5361134"/>
            <a:ext cx="391886" cy="18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4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B1AD70-40AB-E953-1ED3-B14A968FA7B6}"/>
              </a:ext>
            </a:extLst>
          </p:cNvPr>
          <p:cNvSpPr txBox="1"/>
          <p:nvPr/>
        </p:nvSpPr>
        <p:spPr>
          <a:xfrm>
            <a:off x="1380929" y="260143"/>
            <a:ext cx="8453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2"/>
                </a:solidFill>
              </a:rPr>
              <a:t>INTRODUCTION</a:t>
            </a:r>
          </a:p>
        </p:txBody>
      </p:sp>
      <p:pic>
        <p:nvPicPr>
          <p:cNvPr id="4" name="Graphic 3" descr="Arrow: Slight curve with solid fill">
            <a:extLst>
              <a:ext uri="{FF2B5EF4-FFF2-40B4-BE49-F238E27FC236}">
                <a16:creationId xmlns:a16="http://schemas.microsoft.com/office/drawing/2014/main" id="{EC204B57-2F0B-4A24-6306-8DF802FB0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045" y="2341831"/>
            <a:ext cx="391886" cy="186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880DF3-3240-67C5-6165-D775E7A2B8C5}"/>
              </a:ext>
            </a:extLst>
          </p:cNvPr>
          <p:cNvSpPr txBox="1"/>
          <p:nvPr/>
        </p:nvSpPr>
        <p:spPr>
          <a:xfrm>
            <a:off x="1380930" y="2182505"/>
            <a:ext cx="765110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2"/>
                </a:solidFill>
              </a:rPr>
              <a:t>AD refers to ADAS technology. </a:t>
            </a:r>
          </a:p>
          <a:p>
            <a:r>
              <a:rPr lang="en-US" sz="2500" dirty="0">
                <a:solidFill>
                  <a:schemeClr val="bg2"/>
                </a:solidFill>
              </a:rPr>
              <a:t>Life refers to Li-Fi technology.</a:t>
            </a:r>
          </a:p>
          <a:p>
            <a:endParaRPr lang="en-IN" sz="25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DE191-9719-36C5-427F-32A396725CD2}"/>
              </a:ext>
            </a:extLst>
          </p:cNvPr>
          <p:cNvSpPr txBox="1"/>
          <p:nvPr/>
        </p:nvSpPr>
        <p:spPr>
          <a:xfrm>
            <a:off x="1380930" y="3277293"/>
            <a:ext cx="76511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2"/>
                </a:solidFill>
              </a:rPr>
              <a:t>ADAS[Advanced driving assistance system] </a:t>
            </a:r>
            <a:r>
              <a:rPr lang="en-US" sz="2500" b="0" i="0" dirty="0">
                <a:solidFill>
                  <a:schemeClr val="bg2"/>
                </a:solidFill>
                <a:effectLst/>
                <a:latin typeface="Roboto" panose="020B0604020202020204" pitchFamily="2" charset="0"/>
              </a:rPr>
              <a:t>The role of ADAS is to prevent deaths and injuries by reducing the number of car accidents and the serious impact of those that cannot be avoided.</a:t>
            </a:r>
            <a:endParaRPr lang="en-IN" sz="2500" dirty="0">
              <a:solidFill>
                <a:schemeClr val="bg2"/>
              </a:solidFill>
            </a:endParaRPr>
          </a:p>
        </p:txBody>
      </p:sp>
      <p:pic>
        <p:nvPicPr>
          <p:cNvPr id="9" name="Graphic 8" descr="Arrow: Slight curve with solid fill">
            <a:extLst>
              <a:ext uri="{FF2B5EF4-FFF2-40B4-BE49-F238E27FC236}">
                <a16:creationId xmlns:a16="http://schemas.microsoft.com/office/drawing/2014/main" id="{88A87377-7ECB-8815-415F-7C902F252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043" y="3446067"/>
            <a:ext cx="391886" cy="186614"/>
          </a:xfrm>
          <a:prstGeom prst="rect">
            <a:avLst/>
          </a:prstGeom>
        </p:spPr>
      </p:pic>
      <p:pic>
        <p:nvPicPr>
          <p:cNvPr id="11" name="Graphic 10" descr="Arrow: Slight curve with solid fill">
            <a:extLst>
              <a:ext uri="{FF2B5EF4-FFF2-40B4-BE49-F238E27FC236}">
                <a16:creationId xmlns:a16="http://schemas.microsoft.com/office/drawing/2014/main" id="{5F714418-ACA1-72B8-21E9-BC3DDC2F1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043" y="5298315"/>
            <a:ext cx="391886" cy="1866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EE72A1-7145-D8AA-F9D1-20F73BF45A13}"/>
              </a:ext>
            </a:extLst>
          </p:cNvPr>
          <p:cNvSpPr txBox="1"/>
          <p:nvPr/>
        </p:nvSpPr>
        <p:spPr>
          <a:xfrm>
            <a:off x="1380929" y="1297992"/>
            <a:ext cx="7567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u="sng" dirty="0">
                <a:solidFill>
                  <a:schemeClr val="bg2"/>
                </a:solidFill>
              </a:rPr>
              <a:t>What is AD-Life </a:t>
            </a:r>
            <a:r>
              <a:rPr lang="en-IN" sz="3000" dirty="0">
                <a:solidFill>
                  <a:schemeClr val="bg2"/>
                </a:solidFill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E871C6-F760-1E5E-4BB4-DBED74FC2877}"/>
              </a:ext>
            </a:extLst>
          </p:cNvPr>
          <p:cNvSpPr txBox="1"/>
          <p:nvPr/>
        </p:nvSpPr>
        <p:spPr>
          <a:xfrm>
            <a:off x="1459392" y="4814854"/>
            <a:ext cx="749417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>
              <a:solidFill>
                <a:schemeClr val="bg2"/>
              </a:solidFill>
            </a:endParaRPr>
          </a:p>
          <a:p>
            <a:r>
              <a:rPr lang="en-US" sz="2500" dirty="0">
                <a:solidFill>
                  <a:schemeClr val="bg2"/>
                </a:solidFill>
              </a:rPr>
              <a:t>Li-Fi technology is used for errorless fast transmission of data. </a:t>
            </a:r>
            <a:endParaRPr lang="en-IN" sz="25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ed27d956a_0_152"/>
          <p:cNvSpPr txBox="1">
            <a:spLocks noGrp="1"/>
          </p:cNvSpPr>
          <p:nvPr>
            <p:ph type="body" idx="1"/>
          </p:nvPr>
        </p:nvSpPr>
        <p:spPr>
          <a:xfrm>
            <a:off x="-161633" y="0"/>
            <a:ext cx="9246443" cy="617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600"/>
              </a:spcAft>
              <a:buNone/>
            </a:pPr>
            <a:r>
              <a:rPr lang="en-IN" sz="3600" dirty="0">
                <a:solidFill>
                  <a:schemeClr val="bg2"/>
                </a:solidFill>
                <a:latin typeface="High Tower Text" panose="02040502050506030303" pitchFamily="18" charset="0"/>
              </a:rPr>
              <a:t>HISTORY</a:t>
            </a: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38D92-97A2-62BC-7746-324694C0D7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4" t="1433" r="12679"/>
          <a:stretch/>
        </p:blipFill>
        <p:spPr>
          <a:xfrm>
            <a:off x="8788458" y="159432"/>
            <a:ext cx="3208191" cy="2386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891009-038B-CE25-919C-5A7BF6A284F9}"/>
              </a:ext>
            </a:extLst>
          </p:cNvPr>
          <p:cNvSpPr txBox="1"/>
          <p:nvPr/>
        </p:nvSpPr>
        <p:spPr>
          <a:xfrm>
            <a:off x="1631303" y="1635200"/>
            <a:ext cx="61457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/>
                </a:solidFill>
              </a:rPr>
              <a:t>Li-Fi technology was invented by</a:t>
            </a:r>
          </a:p>
          <a:p>
            <a:r>
              <a:rPr lang="en-US" sz="3000" dirty="0">
                <a:solidFill>
                  <a:schemeClr val="bg2"/>
                </a:solidFill>
              </a:rPr>
              <a:t>Prof. Harald Haas.</a:t>
            </a:r>
          </a:p>
          <a:p>
            <a:endParaRPr lang="en-US" sz="3000" dirty="0">
              <a:solidFill>
                <a:schemeClr val="bg2"/>
              </a:solidFill>
            </a:endParaRPr>
          </a:p>
          <a:p>
            <a:r>
              <a:rPr lang="en-US" sz="3000" dirty="0">
                <a:solidFill>
                  <a:schemeClr val="bg2"/>
                </a:solidFill>
              </a:rPr>
              <a:t>The evolution of ADAS emerged and started with a gentleman called Ralph Teetor</a:t>
            </a:r>
            <a:endParaRPr lang="en-IN" sz="3000" dirty="0">
              <a:solidFill>
                <a:schemeClr val="bg2"/>
              </a:solidFill>
            </a:endParaRPr>
          </a:p>
        </p:txBody>
      </p:sp>
      <p:pic>
        <p:nvPicPr>
          <p:cNvPr id="5" name="Graphic 4" descr="Arrow: Slight curve with solid fill">
            <a:extLst>
              <a:ext uri="{FF2B5EF4-FFF2-40B4-BE49-F238E27FC236}">
                <a16:creationId xmlns:a16="http://schemas.microsoft.com/office/drawing/2014/main" id="{FA230CDA-CC46-8C6B-8C5B-971C8C891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9417" y="1817422"/>
            <a:ext cx="391886" cy="186614"/>
          </a:xfrm>
          <a:prstGeom prst="rect">
            <a:avLst/>
          </a:prstGeom>
        </p:spPr>
      </p:pic>
      <p:pic>
        <p:nvPicPr>
          <p:cNvPr id="6" name="Graphic 5" descr="Arrow: Slight curve with solid fill">
            <a:extLst>
              <a:ext uri="{FF2B5EF4-FFF2-40B4-BE49-F238E27FC236}">
                <a16:creationId xmlns:a16="http://schemas.microsoft.com/office/drawing/2014/main" id="{1B46E57D-6C90-8B69-75E3-F44701D58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9417" y="3157472"/>
            <a:ext cx="391886" cy="1866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F7FF2B-AB94-4BAC-B182-B274AB1E167C}"/>
              </a:ext>
            </a:extLst>
          </p:cNvPr>
          <p:cNvSpPr txBox="1"/>
          <p:nvPr/>
        </p:nvSpPr>
        <p:spPr>
          <a:xfrm>
            <a:off x="8344484" y="2587335"/>
            <a:ext cx="42827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u="sng" dirty="0">
                <a:solidFill>
                  <a:schemeClr val="bg2"/>
                </a:solidFill>
                <a:latin typeface="Algerian" panose="04020705040A02060702" pitchFamily="82" charset="0"/>
              </a:rPr>
              <a:t>Prof. Harald Haas</a:t>
            </a:r>
          </a:p>
          <a:p>
            <a:pPr algn="ctr"/>
            <a:endParaRPr lang="en-IN" sz="2000" u="sng" dirty="0">
              <a:solidFill>
                <a:schemeClr val="bg2"/>
              </a:solidFill>
              <a:latin typeface="Algerian" panose="04020705040A02060702" pitchFamily="82" charset="0"/>
            </a:endParaRPr>
          </a:p>
          <a:p>
            <a:pPr algn="ctr"/>
            <a:endParaRPr lang="en-IN" sz="2000" u="sng" dirty="0">
              <a:solidFill>
                <a:schemeClr val="bg2"/>
              </a:solidFill>
              <a:latin typeface="Algerian" panose="04020705040A02060702" pitchFamily="82" charset="0"/>
            </a:endParaRPr>
          </a:p>
          <a:p>
            <a:pPr algn="ctr"/>
            <a:endParaRPr lang="en-IN" sz="2000" u="sng" dirty="0">
              <a:solidFill>
                <a:schemeClr val="bg2"/>
              </a:solidFill>
              <a:latin typeface="Algerian" panose="04020705040A02060702" pitchFamily="82" charset="0"/>
            </a:endParaRPr>
          </a:p>
          <a:p>
            <a:pPr algn="ctr"/>
            <a:endParaRPr lang="en-IN" sz="2000" u="sng" dirty="0">
              <a:solidFill>
                <a:schemeClr val="bg2"/>
              </a:solidFill>
              <a:latin typeface="Algerian" panose="04020705040A02060702" pitchFamily="82" charset="0"/>
            </a:endParaRPr>
          </a:p>
          <a:p>
            <a:pPr algn="ctr"/>
            <a:endParaRPr lang="en-IN" sz="2000" u="sng" dirty="0">
              <a:solidFill>
                <a:schemeClr val="bg2"/>
              </a:solidFill>
              <a:latin typeface="Algerian" panose="04020705040A02060702" pitchFamily="82" charset="0"/>
            </a:endParaRPr>
          </a:p>
          <a:p>
            <a:pPr algn="ctr"/>
            <a:endParaRPr lang="en-IN" sz="2000" u="sng" dirty="0">
              <a:solidFill>
                <a:schemeClr val="bg2"/>
              </a:solidFill>
              <a:latin typeface="Algerian" panose="04020705040A02060702" pitchFamily="82" charset="0"/>
            </a:endParaRPr>
          </a:p>
          <a:p>
            <a:pPr algn="ctr"/>
            <a:endParaRPr lang="en-IN" sz="2000" u="sng" dirty="0">
              <a:solidFill>
                <a:schemeClr val="bg2"/>
              </a:solidFill>
              <a:latin typeface="Algerian" panose="04020705040A02060702" pitchFamily="82" charset="0"/>
            </a:endParaRPr>
          </a:p>
          <a:p>
            <a:pPr algn="ctr"/>
            <a:endParaRPr lang="en-IN" sz="2000" u="sng" dirty="0">
              <a:solidFill>
                <a:schemeClr val="bg2"/>
              </a:solidFill>
              <a:latin typeface="Algerian" panose="04020705040A02060702" pitchFamily="82" charset="0"/>
            </a:endParaRPr>
          </a:p>
          <a:p>
            <a:pPr algn="ctr"/>
            <a:endParaRPr lang="en-IN" sz="2000" u="sng" dirty="0">
              <a:solidFill>
                <a:schemeClr val="bg2"/>
              </a:solidFill>
              <a:latin typeface="Algerian" panose="04020705040A02060702" pitchFamily="82" charset="0"/>
            </a:endParaRPr>
          </a:p>
          <a:p>
            <a:pPr algn="ctr"/>
            <a:r>
              <a:rPr lang="en-IN" sz="2000" u="sng" dirty="0">
                <a:solidFill>
                  <a:schemeClr val="bg2"/>
                </a:solidFill>
                <a:latin typeface="Algerian" panose="04020705040A02060702" pitchFamily="82" charset="0"/>
              </a:rPr>
              <a:t>RALP TEETOR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E6688-FF2F-1110-D4E1-30FCBE443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6581" y="3040770"/>
            <a:ext cx="2308297" cy="26505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28B8-667A-F78D-1F53-9FA242DF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 E W  </a:t>
            </a:r>
            <a:br>
              <a:rPr lang="en-US" dirty="0"/>
            </a:br>
            <a:r>
              <a:rPr lang="en-US" dirty="0"/>
              <a:t>           I D E A T I O 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3124-3759-2D9F-B326-067E27F04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Integration of ADAS technology and Li-Fi technology to create a new system .</a:t>
            </a:r>
          </a:p>
          <a:p>
            <a:r>
              <a:rPr lang="en-IN" sz="2500" dirty="0"/>
              <a:t>The main agenda of this system is to create an enhanced and safe driving experience to people.</a:t>
            </a:r>
          </a:p>
          <a:p>
            <a:r>
              <a:rPr lang="en-IN" sz="2500" dirty="0"/>
              <a:t>In this system we can provide some features like vehicle to vehicle interaction ,taction control ,cruise control and some features prevents the driver from violating the rules.</a:t>
            </a:r>
          </a:p>
        </p:txBody>
      </p:sp>
    </p:spTree>
    <p:extLst>
      <p:ext uri="{BB962C8B-B14F-4D97-AF65-F5344CB8AC3E}">
        <p14:creationId xmlns:p14="http://schemas.microsoft.com/office/powerpoint/2010/main" val="47656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4BA3-98A7-9C55-8AC7-46D97450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odern No. 20" panose="02070704070505020303" pitchFamily="18" charset="0"/>
              </a:rPr>
              <a:t>TEDOC model of AD-Life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9B73F-43B9-BAF4-8DE1-7E1D0B2FA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5938" y="1426434"/>
            <a:ext cx="10653323" cy="5338048"/>
          </a:xfrm>
        </p:spPr>
        <p:txBody>
          <a:bodyPr>
            <a:normAutofit fontScale="92500" lnSpcReduction="10000"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intention of AD-Life is to prevent deaths and injuries by reducing the number of car accidents across country.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:We need to explore this technologies deeper to overcome the drawbacks like how to communicate between the compartments using light how to pass light through obstacles.</a:t>
            </a:r>
          </a:p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:We need to develop a system to provide technological safe driving by integrating Li-Fi with ADAS.</a:t>
            </a:r>
          </a:p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Optimise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:Communication Speed of ADAS is optimised by the help of Li-Fi technology . Because Li-Fi can achieve a speed of 10GBps.</a:t>
            </a:r>
          </a:p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Commercialization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AD-Life can be commercialized at almost same price as ADAS system is sold at  .Because Li-Fi is very easy to build and very affordable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4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46ED-E19D-6E7A-5913-96D28FFB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787646"/>
            <a:ext cx="9670817" cy="12189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+mj-lt"/>
              </a:rPr>
              <a:t>How it is different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DC45B-A1EA-9876-6FF4-CA1B573B8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integrated system can be programmed read the traffic sign boards and automatically starts following the traffic rules without the driver attention.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interacting with the neighboring vehicles ,small accidents can reduced.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Major requirements are , instead of traffic sign boards ,At same place a led street lights should be put ,which transmits the data of the traffic rules to be followed.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3689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DA6E-AA0A-E700-6DD6-96DFCEE3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628909"/>
            <a:ext cx="9385200" cy="1218900"/>
          </a:xfrm>
        </p:spPr>
        <p:txBody>
          <a:bodyPr/>
          <a:lstStyle/>
          <a:p>
            <a:r>
              <a:rPr lang="en-US" dirty="0"/>
              <a:t>I M P L E M E N T A T I O 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2F97A-2822-ADAC-53FC-000041FF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9999" y="2090067"/>
            <a:ext cx="9980555" cy="4227606"/>
          </a:xfrm>
        </p:spPr>
        <p:txBody>
          <a:bodyPr>
            <a:normAutofit/>
          </a:bodyPr>
          <a:lstStyle/>
          <a:p>
            <a:r>
              <a:rPr lang="en-US" sz="2200" dirty="0"/>
              <a:t>STEP 1 : Integrating the ADAS and Li-Fi with the help of software engineers and electronic engineers to form a new interface.</a:t>
            </a:r>
          </a:p>
          <a:p>
            <a:r>
              <a:rPr lang="en-US" sz="2200" dirty="0"/>
              <a:t>STEP 2 : Installing the new AD-Life system to vehicles with help of mechanical engineers .</a:t>
            </a:r>
          </a:p>
          <a:p>
            <a:r>
              <a:rPr lang="en-US" sz="2200" dirty="0"/>
              <a:t>STEP 3 :[PROTOTYPING] </a:t>
            </a:r>
            <a:r>
              <a:rPr lang="en-IN" sz="2200" dirty="0"/>
              <a:t>AD-Life equipped vehicles are put into test under all possible terrains .</a:t>
            </a:r>
          </a:p>
          <a:p>
            <a:r>
              <a:rPr lang="en-IN" sz="2200" dirty="0"/>
              <a:t>STEP 4 :Tested vehicle further sent for patenting and intellectual property rights if the it’s a new product .</a:t>
            </a:r>
          </a:p>
          <a:p>
            <a:r>
              <a:rPr lang="en-IN" sz="2200" dirty="0"/>
              <a:t>STEP 5 : All tested and patented vehicle is sent for commercialization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7646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714</Words>
  <Application>Microsoft Office PowerPoint</Application>
  <PresentationFormat>Widescreen</PresentationFormat>
  <Paragraphs>92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MS Gothic</vt:lpstr>
      <vt:lpstr>MS PGothic</vt:lpstr>
      <vt:lpstr>Algerian</vt:lpstr>
      <vt:lpstr>Arial</vt:lpstr>
      <vt:lpstr>Arial</vt:lpstr>
      <vt:lpstr>Calibri</vt:lpstr>
      <vt:lpstr>High Tower Text</vt:lpstr>
      <vt:lpstr>Lato</vt:lpstr>
      <vt:lpstr>Modern No. 20</vt:lpstr>
      <vt:lpstr>Mongolian Baiti</vt:lpstr>
      <vt:lpstr>Montserrat</vt:lpstr>
      <vt:lpstr>Roboto</vt:lpstr>
      <vt:lpstr>Times New Roman</vt:lpstr>
      <vt:lpstr>Wingdings</vt:lpstr>
      <vt:lpstr>Focus</vt:lpstr>
      <vt:lpstr>A D – L I F   </vt:lpstr>
      <vt:lpstr>PowerPoint Presentation</vt:lpstr>
      <vt:lpstr>Table of contents</vt:lpstr>
      <vt:lpstr>PowerPoint Presentation</vt:lpstr>
      <vt:lpstr>PowerPoint Presentation</vt:lpstr>
      <vt:lpstr>N E W              I D E A T I O N</vt:lpstr>
      <vt:lpstr>TEDOC model of AD-Life</vt:lpstr>
      <vt:lpstr>How it is different ?</vt:lpstr>
      <vt:lpstr>I M P L E M E N T A T I O 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 – L I F</dc:title>
  <dc:creator>Rakesh G</dc:creator>
  <cp:lastModifiedBy>Rakesh G</cp:lastModifiedBy>
  <cp:revision>2</cp:revision>
  <dcterms:modified xsi:type="dcterms:W3CDTF">2024-09-21T14:48:28Z</dcterms:modified>
</cp:coreProperties>
</file>