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7"/>
  </p:notesMasterIdLst>
  <p:handoutMasterIdLst>
    <p:handoutMasterId r:id="rId18"/>
  </p:handoutMasterIdLst>
  <p:sldIdLst>
    <p:sldId id="256" r:id="rId3"/>
    <p:sldId id="434" r:id="rId4"/>
    <p:sldId id="459" r:id="rId5"/>
    <p:sldId id="461" r:id="rId6"/>
    <p:sldId id="462" r:id="rId7"/>
    <p:sldId id="463" r:id="rId8"/>
    <p:sldId id="468" r:id="rId9"/>
    <p:sldId id="469" r:id="rId10"/>
    <p:sldId id="455" r:id="rId11"/>
    <p:sldId id="477" r:id="rId12"/>
    <p:sldId id="479" r:id="rId13"/>
    <p:sldId id="480" r:id="rId14"/>
    <p:sldId id="481" r:id="rId15"/>
    <p:sldId id="433" r:id="rId16"/>
  </p:sldIdLst>
  <p:sldSz cx="9144000" cy="6858000" type="screen4x3"/>
  <p:notesSz cx="6797675" cy="992663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71" autoAdjust="0"/>
  </p:normalViewPr>
  <p:slideViewPr>
    <p:cSldViewPr>
      <p:cViewPr varScale="1">
        <p:scale>
          <a:sx n="66" d="100"/>
          <a:sy n="66" d="100"/>
        </p:scale>
        <p:origin x="-1356" y="-96"/>
      </p:cViewPr>
      <p:guideLst>
        <p:guide orient="horz" pos="2160"/>
        <p:guide pos="2880"/>
      </p:guideLst>
    </p:cSldViewPr>
  </p:slideViewPr>
  <p:outlineViewPr>
    <p:cViewPr>
      <p:scale>
        <a:sx n="33" d="100"/>
        <a:sy n="33" d="100"/>
      </p:scale>
      <p:origin x="42" y="19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9292B3B5-C0F5-4099-A154-E33DD21626DE}" type="datetimeFigureOut">
              <a:rPr lang="ru-RU" smtClean="0"/>
              <a:pPr/>
              <a:t>11.04.2020</a:t>
            </a:fld>
            <a:endParaRPr lang="ru-RU"/>
          </a:p>
        </p:txBody>
      </p:sp>
      <p:sp>
        <p:nvSpPr>
          <p:cNvPr id="4" name="Нижний колонтитул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F604E52A-B3D6-4CAD-82DF-D13D207F3C0F}" type="slidenum">
              <a:rPr lang="ru-RU" smtClean="0"/>
              <a:pPr/>
              <a:t>‹#›</a:t>
            </a:fld>
            <a:endParaRPr lang="ru-RU"/>
          </a:p>
        </p:txBody>
      </p:sp>
    </p:spTree>
    <p:extLst>
      <p:ext uri="{BB962C8B-B14F-4D97-AF65-F5344CB8AC3E}">
        <p14:creationId xmlns:p14="http://schemas.microsoft.com/office/powerpoint/2010/main" val="3597744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D11EB19-58A6-4E1A-97A5-93F262370920}" type="datetimeFigureOut">
              <a:rPr lang="ru-RU" smtClean="0"/>
              <a:pPr/>
              <a:t>11.04.2020</a:t>
            </a:fld>
            <a:endParaRPr lang="ru-RU"/>
          </a:p>
        </p:txBody>
      </p:sp>
      <p:sp>
        <p:nvSpPr>
          <p:cNvPr id="4" name="Образ слайда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305648B-ECA8-45DF-A31A-65E0634BEE8E}" type="slidenum">
              <a:rPr lang="ru-RU" smtClean="0"/>
              <a:pPr/>
              <a:t>‹#›</a:t>
            </a:fld>
            <a:endParaRPr lang="ru-RU"/>
          </a:p>
        </p:txBody>
      </p:sp>
    </p:spTree>
    <p:extLst>
      <p:ext uri="{BB962C8B-B14F-4D97-AF65-F5344CB8AC3E}">
        <p14:creationId xmlns:p14="http://schemas.microsoft.com/office/powerpoint/2010/main" val="303813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p>
            <a:fld id="{48CCE9B5-EAD0-4843-82CB-669C488596B1}" type="datetimeFigureOut">
              <a:rPr lang="ru-RU" smtClean="0"/>
              <a:pPr/>
              <a:t>11.04.2020</a:t>
            </a:fld>
            <a:endParaRPr lang="ru-RU"/>
          </a:p>
        </p:txBody>
      </p:sp>
      <p:sp>
        <p:nvSpPr>
          <p:cNvPr id="20" name="Нижний колонтитул 19"/>
          <p:cNvSpPr>
            <a:spLocks noGrp="1"/>
          </p:cNvSpPr>
          <p:nvPr>
            <p:ph type="ftr" sz="quarter" idx="11"/>
          </p:nvPr>
        </p:nvSpPr>
        <p:spPr/>
        <p:txBody>
          <a:bodyPr/>
          <a:lstStyle/>
          <a:p>
            <a:endParaRPr lang="ru-RU"/>
          </a:p>
        </p:txBody>
      </p:sp>
      <p:sp>
        <p:nvSpPr>
          <p:cNvPr id="10" name="Номер слайда 9"/>
          <p:cNvSpPr>
            <a:spLocks noGrp="1"/>
          </p:cNvSpPr>
          <p:nvPr>
            <p:ph type="sldNum" sz="quarter" idx="12"/>
          </p:nvPr>
        </p:nvSpPr>
        <p:spPr/>
        <p:txBody>
          <a:bodyPr/>
          <a:lstStyle/>
          <a:p>
            <a:fld id="{9EE6FAC3-B298-461B-80E6-20C06C0D3010}" type="slidenum">
              <a:rPr lang="ru-RU" smtClean="0"/>
              <a:pPr/>
              <a:t>‹#›</a:t>
            </a:fld>
            <a:endParaRPr lang="ru-RU"/>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48CCE9B5-EAD0-4843-82CB-669C488596B1}" type="datetimeFigureOut">
              <a:rPr lang="ru-RU" smtClean="0"/>
              <a:pPr/>
              <a:t>11.04.2020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48CCE9B5-EAD0-4843-82CB-669C488596B1}" type="datetimeFigureOut">
              <a:rPr lang="ru-RU" smtClean="0"/>
              <a:pPr/>
              <a:t>11.04.2020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685800"/>
            <a:ext cx="8382000" cy="8382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381000" y="1828800"/>
            <a:ext cx="8382000" cy="4114800"/>
          </a:xfrm>
        </p:spPr>
        <p:txBody>
          <a:bodyPr/>
          <a:lstStyle/>
          <a:p>
            <a:pPr lvl="0"/>
            <a:endParaRPr lang="ru-RU" noProof="0" smtClean="0"/>
          </a:p>
        </p:txBody>
      </p:sp>
      <p:sp>
        <p:nvSpPr>
          <p:cNvPr id="4" name="Rectangle 6"/>
          <p:cNvSpPr>
            <a:spLocks noGrp="1" noChangeArrowheads="1"/>
          </p:cNvSpPr>
          <p:nvPr>
            <p:ph type="sldNum" sz="quarter" idx="10"/>
          </p:nvPr>
        </p:nvSpPr>
        <p:spPr>
          <a:xfrm>
            <a:off x="7235825" y="6308725"/>
            <a:ext cx="1085850" cy="365125"/>
          </a:xfrm>
        </p:spPr>
        <p:txBody>
          <a:bodyPr/>
          <a:lstStyle>
            <a:lvl1pPr>
              <a:defRPr sz="1400" b="1">
                <a:latin typeface="+mn-lt"/>
              </a:defRPr>
            </a:lvl1pPr>
          </a:lstStyle>
          <a:p>
            <a:pPr>
              <a:defRPr/>
            </a:pPr>
            <a:r>
              <a:rPr lang="en-GB"/>
              <a:t>Page</a:t>
            </a:r>
            <a:r>
              <a:rPr lang="ru-RU"/>
              <a:t> </a:t>
            </a:r>
            <a:fld id="{70B589AE-A27C-4D6E-AEB6-DC1CE8DFACAE}" type="slidenum">
              <a:rPr lang="en-GB"/>
              <a:pPr>
                <a:defRPr/>
              </a:pPr>
              <a:t>‹#›</a:t>
            </a:fld>
            <a:endParaRPr lang="en-GB"/>
          </a:p>
        </p:txBody>
      </p:sp>
    </p:spTree>
  </p:cSld>
  <p:clrMapOvr>
    <a:masterClrMapping/>
  </p:clrMapOvr>
  <p:transition>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48CCE9B5-EAD0-4843-82CB-669C488596B1}" type="datetimeFigureOut">
              <a:rPr lang="ru-RU" smtClean="0">
                <a:solidFill>
                  <a:srgbClr val="E7DEC9">
                    <a:shade val="50000"/>
                    <a:satMod val="200000"/>
                  </a:srgbClr>
                </a:solidFill>
              </a:rPr>
              <a:pPr/>
              <a:t>11.04.2020</a:t>
            </a:fld>
            <a:endParaRPr lang="ru-RU">
              <a:solidFill>
                <a:srgbClr val="E7DEC9">
                  <a:shade val="50000"/>
                  <a:satMod val="200000"/>
                </a:srgbClr>
              </a:solidFill>
            </a:endParaRPr>
          </a:p>
        </p:txBody>
      </p:sp>
      <p:sp>
        <p:nvSpPr>
          <p:cNvPr id="20" name="Нижний колонтитул 19"/>
          <p:cNvSpPr>
            <a:spLocks noGrp="1"/>
          </p:cNvSpPr>
          <p:nvPr>
            <p:ph type="ftr" sz="quarter" idx="11"/>
          </p:nvPr>
        </p:nvSpPr>
        <p:spPr/>
        <p:txBody>
          <a:bodyPr/>
          <a:lstStyle>
            <a:extLst/>
          </a:lstStyle>
          <a:p>
            <a:endParaRPr lang="ru-RU">
              <a:solidFill>
                <a:srgbClr val="E7DEC9">
                  <a:shade val="50000"/>
                  <a:satMod val="200000"/>
                </a:srgbClr>
              </a:solidFill>
            </a:endParaRPr>
          </a:p>
        </p:txBody>
      </p:sp>
      <p:sp>
        <p:nvSpPr>
          <p:cNvPr id="10" name="Номер слайда 9"/>
          <p:cNvSpPr>
            <a:spLocks noGrp="1"/>
          </p:cNvSpPr>
          <p:nvPr>
            <p:ph type="sldNum" sz="quarter" idx="12"/>
          </p:nvPr>
        </p:nvSpPr>
        <p:spPr/>
        <p:txBody>
          <a:bodyPr/>
          <a:lstStyle>
            <a:extLst/>
          </a:lstStyle>
          <a:p>
            <a:fld id="{9EE6FAC3-B298-461B-80E6-20C06C0D3010}" type="slidenum">
              <a:rPr lang="ru-RU" smtClean="0">
                <a:solidFill>
                  <a:srgbClr val="E7DEC9">
                    <a:shade val="50000"/>
                    <a:satMod val="200000"/>
                  </a:srgbClr>
                </a:solidFill>
              </a:rPr>
              <a:pPr/>
              <a:t>‹#›</a:t>
            </a:fld>
            <a:endParaRPr lang="ru-RU">
              <a:solidFill>
                <a:srgbClr val="E7DEC9">
                  <a:shade val="50000"/>
                  <a:satMod val="200000"/>
                </a:srgbClr>
              </a:solidFill>
            </a:endParaRPr>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Tree>
    <p:extLst>
      <p:ext uri="{BB962C8B-B14F-4D97-AF65-F5344CB8AC3E}">
        <p14:creationId xmlns:p14="http://schemas.microsoft.com/office/powerpoint/2010/main" val="3536365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Объект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48CCE9B5-EAD0-4843-82CB-669C488596B1}" type="datetimeFigureOut">
              <a:rPr lang="ru-RU" smtClean="0">
                <a:solidFill>
                  <a:srgbClr val="E7DEC9">
                    <a:shade val="50000"/>
                    <a:satMod val="200000"/>
                  </a:srgbClr>
                </a:solidFill>
              </a:rPr>
              <a:pPr/>
              <a:t>11.04.2020</a:t>
            </a:fld>
            <a:endParaRPr lang="ru-RU">
              <a:solidFill>
                <a:srgbClr val="E7DEC9">
                  <a:shade val="50000"/>
                  <a:satMod val="200000"/>
                </a:srgbClr>
              </a:solidFill>
            </a:endParaRPr>
          </a:p>
        </p:txBody>
      </p:sp>
      <p:sp>
        <p:nvSpPr>
          <p:cNvPr id="5" name="Нижний колонтитул 4"/>
          <p:cNvSpPr>
            <a:spLocks noGrp="1"/>
          </p:cNvSpPr>
          <p:nvPr>
            <p:ph type="ftr" sz="quarter" idx="11"/>
          </p:nvPr>
        </p:nvSpPr>
        <p:spPr/>
        <p:txBody>
          <a:bodyPr/>
          <a:lstStyle>
            <a:extLst/>
          </a:lstStyle>
          <a:p>
            <a:endParaRPr lang="ru-RU">
              <a:solidFill>
                <a:srgbClr val="E7DEC9">
                  <a:shade val="50000"/>
                  <a:satMod val="200000"/>
                </a:srgbClr>
              </a:solidFill>
            </a:endParaRPr>
          </a:p>
        </p:txBody>
      </p:sp>
      <p:sp>
        <p:nvSpPr>
          <p:cNvPr id="6" name="Номер слайда 5"/>
          <p:cNvSpPr>
            <a:spLocks noGrp="1"/>
          </p:cNvSpPr>
          <p:nvPr>
            <p:ph type="sldNum" sz="quarter" idx="12"/>
          </p:nvPr>
        </p:nvSpPr>
        <p:spPr/>
        <p:txBody>
          <a:bodyPr/>
          <a:lstStyle>
            <a:extLst/>
          </a:lstStyle>
          <a:p>
            <a:fld id="{9EE6FAC3-B298-461B-80E6-20C06C0D3010}" type="slidenum">
              <a:rPr lang="ru-RU" smtClean="0">
                <a:solidFill>
                  <a:srgbClr val="E7DEC9">
                    <a:shade val="50000"/>
                    <a:satMod val="200000"/>
                  </a:srgbClr>
                </a:solidFill>
              </a:rPr>
              <a:pPr/>
              <a:t>‹#›</a:t>
            </a:fld>
            <a:endParaRPr lang="ru-RU">
              <a:solidFill>
                <a:srgbClr val="E7DEC9">
                  <a:shade val="50000"/>
                  <a:satMod val="200000"/>
                </a:srgbClr>
              </a:solidFill>
            </a:endParaRPr>
          </a:p>
        </p:txBody>
      </p:sp>
    </p:spTree>
    <p:extLst>
      <p:ext uri="{BB962C8B-B14F-4D97-AF65-F5344CB8AC3E}">
        <p14:creationId xmlns:p14="http://schemas.microsoft.com/office/powerpoint/2010/main" val="3734479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48CCE9B5-EAD0-4843-82CB-669C488596B1}" type="datetimeFigureOut">
              <a:rPr lang="ru-RU" smtClean="0">
                <a:solidFill>
                  <a:srgbClr val="E7DEC9">
                    <a:shade val="50000"/>
                    <a:satMod val="200000"/>
                  </a:srgbClr>
                </a:solidFill>
              </a:rPr>
              <a:pPr/>
              <a:t>11.04.2020</a:t>
            </a:fld>
            <a:endParaRPr lang="ru-RU">
              <a:solidFill>
                <a:srgbClr val="E7DEC9">
                  <a:shade val="50000"/>
                  <a:satMod val="200000"/>
                </a:srgbClr>
              </a:solidFill>
            </a:endParaRPr>
          </a:p>
        </p:txBody>
      </p:sp>
      <p:sp>
        <p:nvSpPr>
          <p:cNvPr id="5" name="Нижний колонтитул 4"/>
          <p:cNvSpPr>
            <a:spLocks noGrp="1"/>
          </p:cNvSpPr>
          <p:nvPr>
            <p:ph type="ftr" sz="quarter" idx="11"/>
          </p:nvPr>
        </p:nvSpPr>
        <p:spPr/>
        <p:txBody>
          <a:bodyPr/>
          <a:lstStyle>
            <a:extLst/>
          </a:lstStyle>
          <a:p>
            <a:endParaRPr lang="ru-RU">
              <a:solidFill>
                <a:srgbClr val="E7DEC9">
                  <a:shade val="50000"/>
                  <a:satMod val="200000"/>
                </a:srgbClr>
              </a:solidFill>
            </a:endParaRPr>
          </a:p>
        </p:txBody>
      </p:sp>
      <p:sp>
        <p:nvSpPr>
          <p:cNvPr id="6" name="Номер слайда 5"/>
          <p:cNvSpPr>
            <a:spLocks noGrp="1"/>
          </p:cNvSpPr>
          <p:nvPr>
            <p:ph type="sldNum" sz="quarter" idx="12"/>
          </p:nvPr>
        </p:nvSpPr>
        <p:spPr/>
        <p:txBody>
          <a:bodyPr/>
          <a:lstStyle>
            <a:extLst/>
          </a:lstStyle>
          <a:p>
            <a:fld id="{9EE6FAC3-B298-461B-80E6-20C06C0D3010}" type="slidenum">
              <a:rPr lang="ru-RU" smtClean="0">
                <a:solidFill>
                  <a:srgbClr val="E7DEC9">
                    <a:shade val="50000"/>
                    <a:satMod val="200000"/>
                  </a:srgbClr>
                </a:solidFill>
              </a:rPr>
              <a:pPr/>
              <a:t>‹#›</a:t>
            </a:fld>
            <a:endParaRPr lang="ru-RU">
              <a:solidFill>
                <a:srgbClr val="E7DEC9">
                  <a:shade val="50000"/>
                  <a:satMod val="200000"/>
                </a:srgbClr>
              </a:solidFill>
            </a:endParaRPr>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Tree>
    <p:extLst>
      <p:ext uri="{BB962C8B-B14F-4D97-AF65-F5344CB8AC3E}">
        <p14:creationId xmlns:p14="http://schemas.microsoft.com/office/powerpoint/2010/main" val="1598360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extLst/>
          </a:lstStyle>
          <a:p>
            <a:r>
              <a:rPr kumimoji="0" lang="ru-RU" smtClean="0"/>
              <a:t>Образец заголовка</a:t>
            </a:r>
            <a:endParaRPr kumimoji="0" lang="en-US"/>
          </a:p>
        </p:txBody>
      </p:sp>
      <p:sp>
        <p:nvSpPr>
          <p:cNvPr id="3" name="Объект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48CCE9B5-EAD0-4843-82CB-669C488596B1}" type="datetimeFigureOut">
              <a:rPr lang="ru-RU" smtClean="0">
                <a:solidFill>
                  <a:srgbClr val="E7DEC9">
                    <a:shade val="50000"/>
                    <a:satMod val="200000"/>
                  </a:srgbClr>
                </a:solidFill>
              </a:rPr>
              <a:pPr/>
              <a:t>11.04.2020</a:t>
            </a:fld>
            <a:endParaRPr lang="ru-RU">
              <a:solidFill>
                <a:srgbClr val="E7DEC9">
                  <a:shade val="50000"/>
                  <a:satMod val="200000"/>
                </a:srgbClr>
              </a:solidFill>
            </a:endParaRPr>
          </a:p>
        </p:txBody>
      </p:sp>
      <p:sp>
        <p:nvSpPr>
          <p:cNvPr id="6" name="Нижний колонтитул 5"/>
          <p:cNvSpPr>
            <a:spLocks noGrp="1"/>
          </p:cNvSpPr>
          <p:nvPr>
            <p:ph type="ftr" sz="quarter" idx="11"/>
          </p:nvPr>
        </p:nvSpPr>
        <p:spPr/>
        <p:txBody>
          <a:bodyPr/>
          <a:lstStyle>
            <a:extLst/>
          </a:lstStyle>
          <a:p>
            <a:endParaRPr lang="ru-RU">
              <a:solidFill>
                <a:srgbClr val="E7DEC9">
                  <a:shade val="50000"/>
                  <a:satMod val="200000"/>
                </a:srgbClr>
              </a:solidFill>
            </a:endParaRPr>
          </a:p>
        </p:txBody>
      </p:sp>
      <p:sp>
        <p:nvSpPr>
          <p:cNvPr id="7" name="Номер слайда 6"/>
          <p:cNvSpPr>
            <a:spLocks noGrp="1"/>
          </p:cNvSpPr>
          <p:nvPr>
            <p:ph type="sldNum" sz="quarter" idx="12"/>
          </p:nvPr>
        </p:nvSpPr>
        <p:spPr/>
        <p:txBody>
          <a:bodyPr/>
          <a:lstStyle>
            <a:extLst/>
          </a:lstStyle>
          <a:p>
            <a:fld id="{9EE6FAC3-B298-461B-80E6-20C06C0D3010}" type="slidenum">
              <a:rPr lang="ru-RU" smtClean="0">
                <a:solidFill>
                  <a:srgbClr val="E7DEC9">
                    <a:shade val="50000"/>
                    <a:satMod val="200000"/>
                  </a:srgbClr>
                </a:solidFill>
              </a:rPr>
              <a:pPr/>
              <a:t>‹#›</a:t>
            </a:fld>
            <a:endParaRPr lang="ru-RU">
              <a:solidFill>
                <a:srgbClr val="E7DEC9">
                  <a:shade val="50000"/>
                  <a:satMod val="200000"/>
                </a:srgbClr>
              </a:solidFill>
            </a:endParaRPr>
          </a:p>
        </p:txBody>
      </p:sp>
    </p:spTree>
    <p:extLst>
      <p:ext uri="{BB962C8B-B14F-4D97-AF65-F5344CB8AC3E}">
        <p14:creationId xmlns:p14="http://schemas.microsoft.com/office/powerpoint/2010/main" val="4290979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48CCE9B5-EAD0-4843-82CB-669C488596B1}" type="datetimeFigureOut">
              <a:rPr lang="ru-RU" smtClean="0">
                <a:solidFill>
                  <a:srgbClr val="E7DEC9">
                    <a:shade val="50000"/>
                    <a:satMod val="200000"/>
                  </a:srgbClr>
                </a:solidFill>
              </a:rPr>
              <a:pPr/>
              <a:t>11.04.2020</a:t>
            </a:fld>
            <a:endParaRPr lang="ru-RU">
              <a:solidFill>
                <a:srgbClr val="E7DEC9">
                  <a:shade val="50000"/>
                  <a:satMod val="200000"/>
                </a:srgbClr>
              </a:solidFill>
            </a:endParaRPr>
          </a:p>
        </p:txBody>
      </p:sp>
      <p:sp>
        <p:nvSpPr>
          <p:cNvPr id="8" name="Нижний колонтитул 7"/>
          <p:cNvSpPr>
            <a:spLocks noGrp="1"/>
          </p:cNvSpPr>
          <p:nvPr>
            <p:ph type="ftr" sz="quarter" idx="11"/>
          </p:nvPr>
        </p:nvSpPr>
        <p:spPr/>
        <p:txBody>
          <a:bodyPr/>
          <a:lstStyle>
            <a:extLst/>
          </a:lstStyle>
          <a:p>
            <a:endParaRPr lang="ru-RU">
              <a:solidFill>
                <a:srgbClr val="E7DEC9">
                  <a:shade val="50000"/>
                  <a:satMod val="200000"/>
                </a:srgbClr>
              </a:solidFill>
            </a:endParaRPr>
          </a:p>
        </p:txBody>
      </p:sp>
      <p:sp>
        <p:nvSpPr>
          <p:cNvPr id="9" name="Номер слайда 8"/>
          <p:cNvSpPr>
            <a:spLocks noGrp="1"/>
          </p:cNvSpPr>
          <p:nvPr>
            <p:ph type="sldNum" sz="quarter" idx="12"/>
          </p:nvPr>
        </p:nvSpPr>
        <p:spPr/>
        <p:txBody>
          <a:bodyPr/>
          <a:lstStyle>
            <a:extLst/>
          </a:lstStyle>
          <a:p>
            <a:fld id="{9EE6FAC3-B298-461B-80E6-20C06C0D3010}" type="slidenum">
              <a:rPr lang="ru-RU" smtClean="0">
                <a:solidFill>
                  <a:srgbClr val="E7DEC9">
                    <a:shade val="50000"/>
                    <a:satMod val="200000"/>
                  </a:srgbClr>
                </a:solidFill>
              </a:rPr>
              <a:pPr/>
              <a:t>‹#›</a:t>
            </a:fld>
            <a:endParaRPr lang="ru-RU">
              <a:solidFill>
                <a:srgbClr val="E7DEC9">
                  <a:shade val="50000"/>
                  <a:satMod val="200000"/>
                </a:srgbClr>
              </a:solidFill>
            </a:endParaRPr>
          </a:p>
        </p:txBody>
      </p:sp>
    </p:spTree>
    <p:extLst>
      <p:ext uri="{BB962C8B-B14F-4D97-AF65-F5344CB8AC3E}">
        <p14:creationId xmlns:p14="http://schemas.microsoft.com/office/powerpoint/2010/main" val="1552630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48CCE9B5-EAD0-4843-82CB-669C488596B1}" type="datetimeFigureOut">
              <a:rPr lang="ru-RU" smtClean="0">
                <a:solidFill>
                  <a:srgbClr val="E7DEC9">
                    <a:shade val="50000"/>
                    <a:satMod val="200000"/>
                  </a:srgbClr>
                </a:solidFill>
              </a:rPr>
              <a:pPr/>
              <a:t>11.04.2020</a:t>
            </a:fld>
            <a:endParaRPr lang="ru-RU">
              <a:solidFill>
                <a:srgbClr val="E7DEC9">
                  <a:shade val="50000"/>
                  <a:satMod val="200000"/>
                </a:srgbClr>
              </a:solidFill>
            </a:endParaRPr>
          </a:p>
        </p:txBody>
      </p:sp>
      <p:sp>
        <p:nvSpPr>
          <p:cNvPr id="4" name="Нижний колонтитул 3"/>
          <p:cNvSpPr>
            <a:spLocks noGrp="1"/>
          </p:cNvSpPr>
          <p:nvPr>
            <p:ph type="ftr" sz="quarter" idx="11"/>
          </p:nvPr>
        </p:nvSpPr>
        <p:spPr/>
        <p:txBody>
          <a:bodyPr/>
          <a:lstStyle>
            <a:extLst/>
          </a:lstStyle>
          <a:p>
            <a:endParaRPr lang="ru-RU">
              <a:solidFill>
                <a:srgbClr val="E7DEC9">
                  <a:shade val="50000"/>
                  <a:satMod val="200000"/>
                </a:srgbClr>
              </a:solidFill>
            </a:endParaRPr>
          </a:p>
        </p:txBody>
      </p:sp>
      <p:sp>
        <p:nvSpPr>
          <p:cNvPr id="5" name="Номер слайда 4"/>
          <p:cNvSpPr>
            <a:spLocks noGrp="1"/>
          </p:cNvSpPr>
          <p:nvPr>
            <p:ph type="sldNum" sz="quarter" idx="12"/>
          </p:nvPr>
        </p:nvSpPr>
        <p:spPr/>
        <p:txBody>
          <a:bodyPr/>
          <a:lstStyle>
            <a:extLst/>
          </a:lstStyle>
          <a:p>
            <a:fld id="{9EE6FAC3-B298-461B-80E6-20C06C0D3010}" type="slidenum">
              <a:rPr lang="ru-RU" smtClean="0">
                <a:solidFill>
                  <a:srgbClr val="E7DEC9">
                    <a:shade val="50000"/>
                    <a:satMod val="200000"/>
                  </a:srgbClr>
                </a:solidFill>
              </a:rPr>
              <a:pPr/>
              <a:t>‹#›</a:t>
            </a:fld>
            <a:endParaRPr lang="ru-RU">
              <a:solidFill>
                <a:srgbClr val="E7DEC9">
                  <a:shade val="50000"/>
                  <a:satMod val="200000"/>
                </a:srgbClr>
              </a:solidFill>
            </a:endParaRPr>
          </a:p>
        </p:txBody>
      </p:sp>
    </p:spTree>
    <p:extLst>
      <p:ext uri="{BB962C8B-B14F-4D97-AF65-F5344CB8AC3E}">
        <p14:creationId xmlns:p14="http://schemas.microsoft.com/office/powerpoint/2010/main" val="42332682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Дата 1"/>
          <p:cNvSpPr>
            <a:spLocks noGrp="1"/>
          </p:cNvSpPr>
          <p:nvPr>
            <p:ph type="dt" sz="half" idx="10"/>
          </p:nvPr>
        </p:nvSpPr>
        <p:spPr/>
        <p:txBody>
          <a:bodyPr/>
          <a:lstStyle>
            <a:extLst/>
          </a:lstStyle>
          <a:p>
            <a:fld id="{48CCE9B5-EAD0-4843-82CB-669C488596B1}" type="datetimeFigureOut">
              <a:rPr lang="ru-RU" smtClean="0">
                <a:solidFill>
                  <a:srgbClr val="E7DEC9">
                    <a:shade val="50000"/>
                    <a:satMod val="200000"/>
                  </a:srgbClr>
                </a:solidFill>
              </a:rPr>
              <a:pPr/>
              <a:t>11.04.2020</a:t>
            </a:fld>
            <a:endParaRPr lang="ru-RU">
              <a:solidFill>
                <a:srgbClr val="E7DEC9">
                  <a:shade val="50000"/>
                  <a:satMod val="200000"/>
                </a:srgbClr>
              </a:solidFill>
            </a:endParaRPr>
          </a:p>
        </p:txBody>
      </p:sp>
      <p:sp>
        <p:nvSpPr>
          <p:cNvPr id="3" name="Нижний колонтитул 2"/>
          <p:cNvSpPr>
            <a:spLocks noGrp="1"/>
          </p:cNvSpPr>
          <p:nvPr>
            <p:ph type="ftr" sz="quarter" idx="11"/>
          </p:nvPr>
        </p:nvSpPr>
        <p:spPr/>
        <p:txBody>
          <a:bodyPr/>
          <a:lstStyle>
            <a:extLst/>
          </a:lstStyle>
          <a:p>
            <a:endParaRPr lang="ru-RU">
              <a:solidFill>
                <a:srgbClr val="E7DEC9">
                  <a:shade val="50000"/>
                  <a:satMod val="200000"/>
                </a:srgbClr>
              </a:solidFill>
            </a:endParaRPr>
          </a:p>
        </p:txBody>
      </p:sp>
      <p:sp>
        <p:nvSpPr>
          <p:cNvPr id="4" name="Номер слайда 3"/>
          <p:cNvSpPr>
            <a:spLocks noGrp="1"/>
          </p:cNvSpPr>
          <p:nvPr>
            <p:ph type="sldNum" sz="quarter" idx="12"/>
          </p:nvPr>
        </p:nvSpPr>
        <p:spPr/>
        <p:txBody>
          <a:bodyPr/>
          <a:lstStyle>
            <a:extLst/>
          </a:lstStyle>
          <a:p>
            <a:fld id="{9EE6FAC3-B298-461B-80E6-20C06C0D3010}" type="slidenum">
              <a:rPr lang="ru-RU" smtClean="0">
                <a:solidFill>
                  <a:srgbClr val="E7DEC9">
                    <a:shade val="50000"/>
                    <a:satMod val="200000"/>
                  </a:srgbClr>
                </a:solidFill>
              </a:rPr>
              <a:pPr/>
              <a:t>‹#›</a:t>
            </a:fld>
            <a:endParaRPr lang="ru-RU">
              <a:solidFill>
                <a:srgbClr val="E7DEC9">
                  <a:shade val="50000"/>
                  <a:satMod val="200000"/>
                </a:srgbClr>
              </a:solidFill>
            </a:endParaRPr>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Tree>
    <p:extLst>
      <p:ext uri="{BB962C8B-B14F-4D97-AF65-F5344CB8AC3E}">
        <p14:creationId xmlns:p14="http://schemas.microsoft.com/office/powerpoint/2010/main" val="940865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48CCE9B5-EAD0-4843-82CB-669C488596B1}" type="datetimeFigureOut">
              <a:rPr lang="ru-RU" smtClean="0"/>
              <a:pPr/>
              <a:t>11.04.2020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Объект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48CCE9B5-EAD0-4843-82CB-669C488596B1}" type="datetimeFigureOut">
              <a:rPr lang="ru-RU" smtClean="0">
                <a:solidFill>
                  <a:srgbClr val="E7DEC9">
                    <a:shade val="50000"/>
                    <a:satMod val="200000"/>
                  </a:srgbClr>
                </a:solidFill>
              </a:rPr>
              <a:pPr/>
              <a:t>11.04.2020</a:t>
            </a:fld>
            <a:endParaRPr lang="ru-RU">
              <a:solidFill>
                <a:srgbClr val="E7DEC9">
                  <a:shade val="50000"/>
                  <a:satMod val="200000"/>
                </a:srgbClr>
              </a:solidFill>
            </a:endParaRPr>
          </a:p>
        </p:txBody>
      </p:sp>
      <p:sp>
        <p:nvSpPr>
          <p:cNvPr id="6" name="Нижний колонтитул 5"/>
          <p:cNvSpPr>
            <a:spLocks noGrp="1"/>
          </p:cNvSpPr>
          <p:nvPr>
            <p:ph type="ftr" sz="quarter" idx="11"/>
          </p:nvPr>
        </p:nvSpPr>
        <p:spPr/>
        <p:txBody>
          <a:bodyPr/>
          <a:lstStyle>
            <a:extLst/>
          </a:lstStyle>
          <a:p>
            <a:endParaRPr lang="ru-RU">
              <a:solidFill>
                <a:srgbClr val="E7DEC9">
                  <a:shade val="50000"/>
                  <a:satMod val="200000"/>
                </a:srgbClr>
              </a:solidFill>
            </a:endParaRPr>
          </a:p>
        </p:txBody>
      </p:sp>
      <p:sp>
        <p:nvSpPr>
          <p:cNvPr id="7" name="Номер слайда 6"/>
          <p:cNvSpPr>
            <a:spLocks noGrp="1"/>
          </p:cNvSpPr>
          <p:nvPr>
            <p:ph type="sldNum" sz="quarter" idx="12"/>
          </p:nvPr>
        </p:nvSpPr>
        <p:spPr/>
        <p:txBody>
          <a:bodyPr/>
          <a:lstStyle>
            <a:extLst/>
          </a:lstStyle>
          <a:p>
            <a:fld id="{9EE6FAC3-B298-461B-80E6-20C06C0D3010}" type="slidenum">
              <a:rPr lang="ru-RU" smtClean="0">
                <a:solidFill>
                  <a:srgbClr val="E7DEC9">
                    <a:shade val="50000"/>
                    <a:satMod val="200000"/>
                  </a:srgbClr>
                </a:solidFill>
              </a:rPr>
              <a:pPr/>
              <a:t>‹#›</a:t>
            </a:fld>
            <a:endParaRPr lang="ru-RU">
              <a:solidFill>
                <a:srgbClr val="E7DEC9">
                  <a:shade val="50000"/>
                  <a:satMod val="200000"/>
                </a:srgbClr>
              </a:solidFill>
            </a:endParaRPr>
          </a:p>
        </p:txBody>
      </p:sp>
    </p:spTree>
    <p:extLst>
      <p:ext uri="{BB962C8B-B14F-4D97-AF65-F5344CB8AC3E}">
        <p14:creationId xmlns:p14="http://schemas.microsoft.com/office/powerpoint/2010/main" val="8705723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48CCE9B5-EAD0-4843-82CB-669C488596B1}" type="datetimeFigureOut">
              <a:rPr lang="ru-RU" smtClean="0">
                <a:solidFill>
                  <a:srgbClr val="E7DEC9">
                    <a:shade val="50000"/>
                    <a:satMod val="200000"/>
                  </a:srgbClr>
                </a:solidFill>
              </a:rPr>
              <a:pPr/>
              <a:t>11.04.2020</a:t>
            </a:fld>
            <a:endParaRPr lang="ru-RU">
              <a:solidFill>
                <a:srgbClr val="E7DEC9">
                  <a:shade val="50000"/>
                  <a:satMod val="200000"/>
                </a:srgbClr>
              </a:solidFill>
            </a:endParaRPr>
          </a:p>
        </p:txBody>
      </p:sp>
      <p:sp>
        <p:nvSpPr>
          <p:cNvPr id="6" name="Нижний колонтитул 5"/>
          <p:cNvSpPr>
            <a:spLocks noGrp="1"/>
          </p:cNvSpPr>
          <p:nvPr>
            <p:ph type="ftr" sz="quarter" idx="11"/>
          </p:nvPr>
        </p:nvSpPr>
        <p:spPr/>
        <p:txBody>
          <a:bodyPr/>
          <a:lstStyle>
            <a:extLst/>
          </a:lstStyle>
          <a:p>
            <a:endParaRPr lang="ru-RU">
              <a:solidFill>
                <a:srgbClr val="E7DEC9">
                  <a:shade val="50000"/>
                  <a:satMod val="200000"/>
                </a:srgbClr>
              </a:solidFill>
            </a:endParaRPr>
          </a:p>
        </p:txBody>
      </p:sp>
      <p:sp>
        <p:nvSpPr>
          <p:cNvPr id="7" name="Номер слайда 6"/>
          <p:cNvSpPr>
            <a:spLocks noGrp="1"/>
          </p:cNvSpPr>
          <p:nvPr>
            <p:ph type="sldNum" sz="quarter" idx="12"/>
          </p:nvPr>
        </p:nvSpPr>
        <p:spPr/>
        <p:txBody>
          <a:bodyPr/>
          <a:lstStyle>
            <a:extLst/>
          </a:lstStyle>
          <a:p>
            <a:fld id="{9EE6FAC3-B298-461B-80E6-20C06C0D3010}" type="slidenum">
              <a:rPr lang="ru-RU" smtClean="0">
                <a:solidFill>
                  <a:srgbClr val="E7DEC9">
                    <a:shade val="50000"/>
                    <a:satMod val="200000"/>
                  </a:srgbClr>
                </a:solidFill>
              </a:rPr>
              <a:pPr/>
              <a:t>‹#›</a:t>
            </a:fld>
            <a:endParaRPr lang="ru-RU">
              <a:solidFill>
                <a:srgbClr val="E7DEC9">
                  <a:shade val="50000"/>
                  <a:satMod val="200000"/>
                </a:srgbClr>
              </a:solidFill>
            </a:endParaRPr>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extLst>
      <p:ext uri="{BB962C8B-B14F-4D97-AF65-F5344CB8AC3E}">
        <p14:creationId xmlns:p14="http://schemas.microsoft.com/office/powerpoint/2010/main" val="443509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48CCE9B5-EAD0-4843-82CB-669C488596B1}" type="datetimeFigureOut">
              <a:rPr lang="ru-RU" smtClean="0">
                <a:solidFill>
                  <a:srgbClr val="E7DEC9">
                    <a:shade val="50000"/>
                    <a:satMod val="200000"/>
                  </a:srgbClr>
                </a:solidFill>
              </a:rPr>
              <a:pPr/>
              <a:t>11.04.2020</a:t>
            </a:fld>
            <a:endParaRPr lang="ru-RU">
              <a:solidFill>
                <a:srgbClr val="E7DEC9">
                  <a:shade val="50000"/>
                  <a:satMod val="200000"/>
                </a:srgbClr>
              </a:solidFill>
            </a:endParaRPr>
          </a:p>
        </p:txBody>
      </p:sp>
      <p:sp>
        <p:nvSpPr>
          <p:cNvPr id="5" name="Нижний колонтитул 4"/>
          <p:cNvSpPr>
            <a:spLocks noGrp="1"/>
          </p:cNvSpPr>
          <p:nvPr>
            <p:ph type="ftr" sz="quarter" idx="11"/>
          </p:nvPr>
        </p:nvSpPr>
        <p:spPr/>
        <p:txBody>
          <a:bodyPr/>
          <a:lstStyle>
            <a:extLst/>
          </a:lstStyle>
          <a:p>
            <a:endParaRPr lang="ru-RU">
              <a:solidFill>
                <a:srgbClr val="E7DEC9">
                  <a:shade val="50000"/>
                  <a:satMod val="200000"/>
                </a:srgbClr>
              </a:solidFill>
            </a:endParaRPr>
          </a:p>
        </p:txBody>
      </p:sp>
      <p:sp>
        <p:nvSpPr>
          <p:cNvPr id="6" name="Номер слайда 5"/>
          <p:cNvSpPr>
            <a:spLocks noGrp="1"/>
          </p:cNvSpPr>
          <p:nvPr>
            <p:ph type="sldNum" sz="quarter" idx="12"/>
          </p:nvPr>
        </p:nvSpPr>
        <p:spPr/>
        <p:txBody>
          <a:bodyPr/>
          <a:lstStyle>
            <a:extLst/>
          </a:lstStyle>
          <a:p>
            <a:fld id="{9EE6FAC3-B298-461B-80E6-20C06C0D3010}" type="slidenum">
              <a:rPr lang="ru-RU" smtClean="0">
                <a:solidFill>
                  <a:srgbClr val="E7DEC9">
                    <a:shade val="50000"/>
                    <a:satMod val="200000"/>
                  </a:srgbClr>
                </a:solidFill>
              </a:rPr>
              <a:pPr/>
              <a:t>‹#›</a:t>
            </a:fld>
            <a:endParaRPr lang="ru-RU">
              <a:solidFill>
                <a:srgbClr val="E7DEC9">
                  <a:shade val="50000"/>
                  <a:satMod val="200000"/>
                </a:srgbClr>
              </a:solidFill>
            </a:endParaRPr>
          </a:p>
        </p:txBody>
      </p:sp>
    </p:spTree>
    <p:extLst>
      <p:ext uri="{BB962C8B-B14F-4D97-AF65-F5344CB8AC3E}">
        <p14:creationId xmlns:p14="http://schemas.microsoft.com/office/powerpoint/2010/main" val="2511592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48CCE9B5-EAD0-4843-82CB-669C488596B1}" type="datetimeFigureOut">
              <a:rPr lang="ru-RU" smtClean="0">
                <a:solidFill>
                  <a:srgbClr val="E7DEC9">
                    <a:shade val="50000"/>
                    <a:satMod val="200000"/>
                  </a:srgbClr>
                </a:solidFill>
              </a:rPr>
              <a:pPr/>
              <a:t>11.04.2020</a:t>
            </a:fld>
            <a:endParaRPr lang="ru-RU">
              <a:solidFill>
                <a:srgbClr val="E7DEC9">
                  <a:shade val="50000"/>
                  <a:satMod val="200000"/>
                </a:srgbClr>
              </a:solidFill>
            </a:endParaRPr>
          </a:p>
        </p:txBody>
      </p:sp>
      <p:sp>
        <p:nvSpPr>
          <p:cNvPr id="5" name="Нижний колонтитул 4"/>
          <p:cNvSpPr>
            <a:spLocks noGrp="1"/>
          </p:cNvSpPr>
          <p:nvPr>
            <p:ph type="ftr" sz="quarter" idx="11"/>
          </p:nvPr>
        </p:nvSpPr>
        <p:spPr/>
        <p:txBody>
          <a:bodyPr/>
          <a:lstStyle>
            <a:extLst/>
          </a:lstStyle>
          <a:p>
            <a:endParaRPr lang="ru-RU">
              <a:solidFill>
                <a:srgbClr val="E7DEC9">
                  <a:shade val="50000"/>
                  <a:satMod val="200000"/>
                </a:srgbClr>
              </a:solidFill>
            </a:endParaRPr>
          </a:p>
        </p:txBody>
      </p:sp>
      <p:sp>
        <p:nvSpPr>
          <p:cNvPr id="6" name="Номер слайда 5"/>
          <p:cNvSpPr>
            <a:spLocks noGrp="1"/>
          </p:cNvSpPr>
          <p:nvPr>
            <p:ph type="sldNum" sz="quarter" idx="12"/>
          </p:nvPr>
        </p:nvSpPr>
        <p:spPr/>
        <p:txBody>
          <a:bodyPr/>
          <a:lstStyle>
            <a:extLst/>
          </a:lstStyle>
          <a:p>
            <a:fld id="{9EE6FAC3-B298-461B-80E6-20C06C0D3010}" type="slidenum">
              <a:rPr lang="ru-RU" smtClean="0">
                <a:solidFill>
                  <a:srgbClr val="E7DEC9">
                    <a:shade val="50000"/>
                    <a:satMod val="200000"/>
                  </a:srgbClr>
                </a:solidFill>
              </a:rPr>
              <a:pPr/>
              <a:t>‹#›</a:t>
            </a:fld>
            <a:endParaRPr lang="ru-RU">
              <a:solidFill>
                <a:srgbClr val="E7DEC9">
                  <a:shade val="50000"/>
                  <a:satMod val="200000"/>
                </a:srgbClr>
              </a:solidFill>
            </a:endParaRPr>
          </a:p>
        </p:txBody>
      </p:sp>
    </p:spTree>
    <p:extLst>
      <p:ext uri="{BB962C8B-B14F-4D97-AF65-F5344CB8AC3E}">
        <p14:creationId xmlns:p14="http://schemas.microsoft.com/office/powerpoint/2010/main" val="479485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685800"/>
            <a:ext cx="8382000" cy="8382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381000" y="1828800"/>
            <a:ext cx="8382000" cy="4114800"/>
          </a:xfrm>
        </p:spPr>
        <p:txBody>
          <a:bodyPr/>
          <a:lstStyle/>
          <a:p>
            <a:pPr lvl="0"/>
            <a:endParaRPr lang="ru-RU" noProof="0" smtClean="0"/>
          </a:p>
        </p:txBody>
      </p:sp>
      <p:sp>
        <p:nvSpPr>
          <p:cNvPr id="4" name="Rectangle 6"/>
          <p:cNvSpPr>
            <a:spLocks noGrp="1" noChangeArrowheads="1"/>
          </p:cNvSpPr>
          <p:nvPr>
            <p:ph type="sldNum" sz="quarter" idx="10"/>
          </p:nvPr>
        </p:nvSpPr>
        <p:spPr>
          <a:xfrm>
            <a:off x="7235825" y="6308725"/>
            <a:ext cx="1085850" cy="365125"/>
          </a:xfrm>
        </p:spPr>
        <p:txBody>
          <a:bodyPr/>
          <a:lstStyle>
            <a:lvl1pPr>
              <a:defRPr sz="1400" b="1">
                <a:latin typeface="+mn-lt"/>
              </a:defRPr>
            </a:lvl1pPr>
          </a:lstStyle>
          <a:p>
            <a:pPr>
              <a:defRPr/>
            </a:pPr>
            <a:r>
              <a:rPr lang="en-GB">
                <a:solidFill>
                  <a:srgbClr val="E7DEC9">
                    <a:shade val="50000"/>
                    <a:satMod val="200000"/>
                  </a:srgbClr>
                </a:solidFill>
              </a:rPr>
              <a:t>Page</a:t>
            </a:r>
            <a:r>
              <a:rPr lang="ru-RU">
                <a:solidFill>
                  <a:srgbClr val="E7DEC9">
                    <a:shade val="50000"/>
                    <a:satMod val="200000"/>
                  </a:srgbClr>
                </a:solidFill>
              </a:rPr>
              <a:t> </a:t>
            </a:r>
            <a:fld id="{70B589AE-A27C-4D6E-AEB6-DC1CE8DFACAE}" type="slidenum">
              <a:rPr lang="en-GB">
                <a:solidFill>
                  <a:srgbClr val="E7DEC9">
                    <a:shade val="50000"/>
                    <a:satMod val="200000"/>
                  </a:srgbClr>
                </a:solidFill>
              </a:rPr>
              <a:pPr>
                <a:def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1355803168"/>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48CCE9B5-EAD0-4843-82CB-669C488596B1}" type="datetimeFigureOut">
              <a:rPr lang="ru-RU" smtClean="0"/>
              <a:pPr/>
              <a:t>11.04.2020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48CCE9B5-EAD0-4843-82CB-669C488596B1}" type="datetimeFigureOut">
              <a:rPr lang="ru-RU" smtClean="0"/>
              <a:pPr/>
              <a:t>11.04.2020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48CCE9B5-EAD0-4843-82CB-669C488596B1}" type="datetimeFigureOut">
              <a:rPr lang="ru-RU" smtClean="0"/>
              <a:pPr/>
              <a:t>11.04.2020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48CCE9B5-EAD0-4843-82CB-669C488596B1}" type="datetimeFigureOut">
              <a:rPr lang="ru-RU" smtClean="0"/>
              <a:pPr/>
              <a:t>11.04.2020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Дата 1"/>
          <p:cNvSpPr>
            <a:spLocks noGrp="1"/>
          </p:cNvSpPr>
          <p:nvPr>
            <p:ph type="dt" sz="half" idx="10"/>
          </p:nvPr>
        </p:nvSpPr>
        <p:spPr/>
        <p:txBody>
          <a:bodyPr/>
          <a:lstStyle/>
          <a:p>
            <a:fld id="{48CCE9B5-EAD0-4843-82CB-669C488596B1}" type="datetimeFigureOut">
              <a:rPr lang="ru-RU" smtClean="0"/>
              <a:pPr/>
              <a:t>11.04.2020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EE6FAC3-B298-461B-80E6-20C06C0D3010}" type="slidenum">
              <a:rPr lang="ru-RU" smtClean="0"/>
              <a:pPr/>
              <a:t>‹#›</a:t>
            </a:fld>
            <a:endParaRPr lang="ru-RU"/>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Объект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48CCE9B5-EAD0-4843-82CB-669C488596B1}" type="datetimeFigureOut">
              <a:rPr lang="ru-RU" smtClean="0"/>
              <a:pPr/>
              <a:t>11.04.2020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48CCE9B5-EAD0-4843-82CB-669C488596B1}" type="datetimeFigureOut">
              <a:rPr lang="ru-RU" smtClean="0"/>
              <a:pPr/>
              <a:t>11.04.2020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E6FAC3-B298-461B-80E6-20C06C0D3010}" type="slidenum">
              <a:rPr lang="ru-RU" smtClean="0"/>
              <a:pPr/>
              <a:t>‹#›</a:t>
            </a:fld>
            <a:endParaRPr lang="ru-RU"/>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8CCE9B5-EAD0-4843-82CB-669C488596B1}" type="datetimeFigureOut">
              <a:rPr lang="ru-RU" smtClean="0"/>
              <a:pPr/>
              <a:t>11.04.2020</a:t>
            </a:fld>
            <a:endParaRPr lang="ru-RU"/>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EE6FAC3-B298-461B-80E6-20C06C0D3010}" type="slidenum">
              <a:rPr lang="ru-RU" smtClean="0"/>
              <a:pPr/>
              <a:t>‹#›</a:t>
            </a:fld>
            <a:endParaRPr lang="ru-RU"/>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8CCE9B5-EAD0-4843-82CB-669C488596B1}" type="datetimeFigureOut">
              <a:rPr lang="ru-RU" smtClean="0">
                <a:solidFill>
                  <a:srgbClr val="E7DEC9">
                    <a:shade val="50000"/>
                    <a:satMod val="200000"/>
                  </a:srgbClr>
                </a:solidFill>
              </a:rPr>
              <a:pPr/>
              <a:t>11.04.2020</a:t>
            </a:fld>
            <a:endParaRPr lang="ru-RU">
              <a:solidFill>
                <a:srgbClr val="E7DEC9">
                  <a:shade val="50000"/>
                  <a:satMod val="200000"/>
                </a:srgbClr>
              </a:solidFill>
            </a:endParaRPr>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solidFill>
                <a:srgbClr val="E7DEC9">
                  <a:shade val="50000"/>
                  <a:satMod val="200000"/>
                </a:srgbClr>
              </a:solidFill>
            </a:endParaRPr>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EE6FAC3-B298-461B-80E6-20C06C0D3010}" type="slidenum">
              <a:rPr lang="ru-RU" smtClean="0">
                <a:solidFill>
                  <a:srgbClr val="E7DEC9">
                    <a:shade val="50000"/>
                    <a:satMod val="200000"/>
                  </a:srgbClr>
                </a:solidFill>
              </a:rPr>
              <a:pPr/>
              <a:t>‹#›</a:t>
            </a:fld>
            <a:endParaRPr lang="ru-RU">
              <a:solidFill>
                <a:srgbClr val="E7DEC9">
                  <a:shade val="50000"/>
                  <a:satMod val="200000"/>
                </a:srgbClr>
              </a:solidFill>
            </a:endParaRPr>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Tree>
    <p:extLst>
      <p:ext uri="{BB962C8B-B14F-4D97-AF65-F5344CB8AC3E}">
        <p14:creationId xmlns:p14="http://schemas.microsoft.com/office/powerpoint/2010/main" val="85816219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www.norusis.com/pdf/ASPC_v13.pdf" TargetMode="External"/><Relationship Id="rId2" Type="http://schemas.openxmlformats.org/officeDocument/2006/relationships/hyperlink" Target="http://www.utexas.edu/courses/schwab/sw388r7/SolvingProblems/MultiLogisticRegression_CompleteProblems.ppt" TargetMode="External"/><Relationship Id="rId1" Type="http://schemas.openxmlformats.org/officeDocument/2006/relationships/slideLayout" Target="../slideLayouts/slideLayout2.xml"/><Relationship Id="rId6" Type="http://schemas.openxmlformats.org/officeDocument/2006/relationships/hyperlink" Target="https://www.stata.com/meeting/germany08/GSUG2008.pdf" TargetMode="External"/><Relationship Id="rId5" Type="http://schemas.openxmlformats.org/officeDocument/2006/relationships/hyperlink" Target="https://www.stata.com/meeting/germany08/GSUG2008-Handout.pdf" TargetMode="External"/><Relationship Id="rId4" Type="http://schemas.openxmlformats.org/officeDocument/2006/relationships/hyperlink" Target="https://stats.idre.ucla.edu/stata/dae/ordered-logistic-regress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13832" y="2172840"/>
            <a:ext cx="7406640" cy="1472184"/>
          </a:xfrm>
        </p:spPr>
        <p:txBody>
          <a:bodyPr>
            <a:normAutofit fontScale="90000"/>
          </a:bodyPr>
          <a:lstStyle/>
          <a:p>
            <a:r>
              <a:rPr lang="en-US" sz="5000" b="1" dirty="0" smtClean="0">
                <a:latin typeface="Arial" pitchFamily="34" charset="0"/>
                <a:cs typeface="Arial" pitchFamily="34" charset="0"/>
              </a:rPr>
              <a:t>Data Analysis</a:t>
            </a:r>
            <a:r>
              <a:rPr lang="en-US" dirty="0" smtClean="0">
                <a:latin typeface="Arial" pitchFamily="34" charset="0"/>
                <a:cs typeface="Arial" pitchFamily="34" charset="0"/>
              </a:rPr>
              <a:t/>
            </a:r>
            <a:br>
              <a:rPr lang="en-US" dirty="0" smtClean="0">
                <a:latin typeface="Arial" pitchFamily="34" charset="0"/>
                <a:cs typeface="Arial" pitchFamily="34" charset="0"/>
              </a:rPr>
            </a:br>
            <a:r>
              <a:rPr lang="ru-RU" dirty="0" smtClean="0">
                <a:latin typeface="Arial" pitchFamily="34" charset="0"/>
                <a:cs typeface="Arial" pitchFamily="34" charset="0"/>
              </a:rPr>
              <a:t/>
            </a:r>
            <a:br>
              <a:rPr lang="ru-RU" dirty="0" smtClean="0">
                <a:latin typeface="Arial" pitchFamily="34" charset="0"/>
                <a:cs typeface="Arial" pitchFamily="34" charset="0"/>
              </a:rPr>
            </a:br>
            <a:r>
              <a:rPr lang="en-US" dirty="0" smtClean="0">
                <a:latin typeface="Arial" pitchFamily="34" charset="0"/>
                <a:cs typeface="Arial" pitchFamily="34" charset="0"/>
              </a:rPr>
              <a:t>Logistic Regression</a:t>
            </a:r>
            <a:endParaRPr lang="ru-RU" sz="3800" dirty="0">
              <a:latin typeface="Arial" pitchFamily="34" charset="0"/>
              <a:cs typeface="Arial" pitchFamily="34" charset="0"/>
            </a:endParaRPr>
          </a:p>
        </p:txBody>
      </p:sp>
      <p:sp>
        <p:nvSpPr>
          <p:cNvPr id="3" name="Подзаголовок 2"/>
          <p:cNvSpPr>
            <a:spLocks noGrp="1"/>
          </p:cNvSpPr>
          <p:nvPr>
            <p:ph type="subTitle" idx="1"/>
          </p:nvPr>
        </p:nvSpPr>
        <p:spPr>
          <a:xfrm>
            <a:off x="1403648" y="3764632"/>
            <a:ext cx="7272808" cy="1752600"/>
          </a:xfrm>
        </p:spPr>
        <p:txBody>
          <a:bodyPr>
            <a:normAutofit/>
          </a:bodyPr>
          <a:lstStyle/>
          <a:p>
            <a:endParaRPr lang="en-US" sz="2000" dirty="0" smtClean="0"/>
          </a:p>
          <a:p>
            <a:r>
              <a:rPr lang="en-US" sz="2000" dirty="0" smtClean="0"/>
              <a:t>Higher </a:t>
            </a:r>
            <a:r>
              <a:rPr lang="en-US" sz="2000" dirty="0"/>
              <a:t>School of Economics, </a:t>
            </a:r>
            <a:r>
              <a:rPr lang="en-US" sz="2000" dirty="0" smtClean="0">
                <a:latin typeface="Arial" pitchFamily="34" charset="0"/>
                <a:cs typeface="Arial" pitchFamily="34" charset="0"/>
              </a:rPr>
              <a:t>2020</a:t>
            </a:r>
            <a:endParaRPr lang="en-US" sz="2000" dirty="0">
              <a:latin typeface="Arial" pitchFamily="34" charset="0"/>
              <a:cs typeface="Arial" pitchFamily="34" charset="0"/>
            </a:endParaRPr>
          </a:p>
          <a:p>
            <a:r>
              <a:rPr lang="en-US" sz="2000" dirty="0"/>
              <a:t>Author:  Alisa Melikyan, </a:t>
            </a:r>
            <a:r>
              <a:rPr lang="en-US" sz="2000" dirty="0" smtClean="0"/>
              <a:t>PhD, senior </a:t>
            </a:r>
            <a:r>
              <a:rPr lang="en-US" sz="2000" dirty="0"/>
              <a:t>lecturer of the School of Software Engineering </a:t>
            </a:r>
          </a:p>
          <a:p>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val="1882554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10</a:t>
            </a:fld>
            <a:endParaRPr lang="en-GB"/>
          </a:p>
        </p:txBody>
      </p:sp>
      <p:sp>
        <p:nvSpPr>
          <p:cNvPr id="8195" name="Rectangle 2"/>
          <p:cNvSpPr>
            <a:spLocks noGrp="1" noChangeArrowheads="1"/>
          </p:cNvSpPr>
          <p:nvPr>
            <p:ph type="title"/>
          </p:nvPr>
        </p:nvSpPr>
        <p:spPr>
          <a:xfrm>
            <a:off x="971301" y="358775"/>
            <a:ext cx="7777163" cy="838200"/>
          </a:xfrm>
        </p:spPr>
        <p:txBody>
          <a:bodyPr>
            <a:normAutofit/>
          </a:bodyPr>
          <a:lstStyle/>
          <a:p>
            <a:pPr algn="ctr"/>
            <a:r>
              <a:rPr lang="en-US" sz="3500" b="1" dirty="0" smtClean="0">
                <a:latin typeface="Arial Unicode MS" pitchFamily="34" charset="-128"/>
                <a:ea typeface="Arial Unicode MS" pitchFamily="34" charset="-128"/>
                <a:cs typeface="Arial Unicode MS" pitchFamily="34" charset="-128"/>
              </a:rPr>
              <a:t>Ordinal regression</a:t>
            </a:r>
            <a:endParaRPr lang="ru-RU" sz="3500" b="1"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59632" y="1341438"/>
            <a:ext cx="7344816" cy="4679850"/>
          </a:xfrm>
          <a:prstGeom prst="rect">
            <a:avLst/>
          </a:prstGeom>
          <a:noFill/>
          <a:ln w="9525">
            <a:noFill/>
            <a:miter lim="800000"/>
            <a:headEnd/>
            <a:tailEnd/>
          </a:ln>
          <a:effectLst/>
        </p:spPr>
        <p:txBody>
          <a:bodyPr/>
          <a:lstStyle/>
          <a:p>
            <a:pPr algn="just"/>
            <a:r>
              <a:rPr lang="en-US" sz="2400" dirty="0" smtClean="0">
                <a:latin typeface="+mj-lt"/>
              </a:rPr>
              <a:t>     Ordinal regression </a:t>
            </a:r>
            <a:r>
              <a:rPr lang="en-US" sz="2400" dirty="0">
                <a:latin typeface="+mj-lt"/>
              </a:rPr>
              <a:t>is used to model </a:t>
            </a:r>
            <a:r>
              <a:rPr lang="en-US" sz="2400" dirty="0" smtClean="0">
                <a:latin typeface="+mj-lt"/>
              </a:rPr>
              <a:t>ordinal outcome variables. </a:t>
            </a:r>
            <a:r>
              <a:rPr lang="en-US" sz="2400" dirty="0" smtClean="0">
                <a:latin typeface="+mj-lt"/>
              </a:rPr>
              <a:t>With </a:t>
            </a:r>
            <a:r>
              <a:rPr lang="en-US" sz="2400" dirty="0">
                <a:latin typeface="+mj-lt"/>
              </a:rPr>
              <a:t>can </a:t>
            </a:r>
            <a:r>
              <a:rPr lang="en-US" sz="2400" dirty="0">
                <a:latin typeface="+mj-lt"/>
              </a:rPr>
              <a:t>rank the </a:t>
            </a:r>
            <a:r>
              <a:rPr lang="en-US" sz="2400" dirty="0">
                <a:latin typeface="+mj-lt"/>
              </a:rPr>
              <a:t>values of the ordinal variable, </a:t>
            </a:r>
            <a:r>
              <a:rPr lang="en-US" sz="2400" dirty="0">
                <a:latin typeface="+mj-lt"/>
              </a:rPr>
              <a:t>but the real </a:t>
            </a:r>
            <a:r>
              <a:rPr lang="en-US" sz="2400" dirty="0">
                <a:latin typeface="+mj-lt"/>
              </a:rPr>
              <a:t>distance between categories is unknown. </a:t>
            </a:r>
            <a:endParaRPr lang="en-US" sz="2400" dirty="0">
              <a:latin typeface="+mj-lt"/>
            </a:endParaRPr>
          </a:p>
          <a:p>
            <a:pPr algn="just"/>
            <a:r>
              <a:rPr lang="en-US" sz="2400" dirty="0" smtClean="0">
                <a:latin typeface="+mj-lt"/>
              </a:rPr>
              <a:t>     Instead </a:t>
            </a:r>
            <a:r>
              <a:rPr lang="en-US" sz="2400" dirty="0">
                <a:latin typeface="+mj-lt"/>
              </a:rPr>
              <a:t>of considering the probability of an individual event, </a:t>
            </a:r>
            <a:r>
              <a:rPr lang="en-US" sz="2400" dirty="0">
                <a:latin typeface="+mj-lt"/>
              </a:rPr>
              <a:t>we consider </a:t>
            </a:r>
            <a:r>
              <a:rPr lang="en-US" sz="2400" dirty="0">
                <a:latin typeface="+mj-lt"/>
              </a:rPr>
              <a:t>the probability of that event and all events that are ordered before it.</a:t>
            </a:r>
          </a:p>
          <a:p>
            <a:pPr algn="just"/>
            <a:endParaRPr lang="en-US" sz="2200" dirty="0">
              <a:latin typeface="+mj-lt"/>
            </a:endParaRPr>
          </a:p>
        </p:txBody>
      </p:sp>
    </p:spTree>
    <p:extLst>
      <p:ext uri="{BB962C8B-B14F-4D97-AF65-F5344CB8AC3E}">
        <p14:creationId xmlns:p14="http://schemas.microsoft.com/office/powerpoint/2010/main" val="4066273906"/>
      </p:ext>
    </p:extLst>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11</a:t>
            </a:fld>
            <a:endParaRPr lang="en-GB"/>
          </a:p>
        </p:txBody>
      </p:sp>
      <p:sp>
        <p:nvSpPr>
          <p:cNvPr id="8195" name="Rectangle 2"/>
          <p:cNvSpPr>
            <a:spLocks noGrp="1" noChangeArrowheads="1"/>
          </p:cNvSpPr>
          <p:nvPr>
            <p:ph type="title"/>
          </p:nvPr>
        </p:nvSpPr>
        <p:spPr>
          <a:xfrm>
            <a:off x="971301" y="358775"/>
            <a:ext cx="7777163" cy="838200"/>
          </a:xfrm>
        </p:spPr>
        <p:txBody>
          <a:bodyPr>
            <a:normAutofit/>
          </a:bodyPr>
          <a:lstStyle/>
          <a:p>
            <a:pPr algn="ctr"/>
            <a:r>
              <a:rPr lang="en-US" sz="3500" b="1" dirty="0">
                <a:latin typeface="Arial Unicode MS" pitchFamily="34" charset="-128"/>
                <a:ea typeface="Arial Unicode MS" pitchFamily="34" charset="-128"/>
                <a:cs typeface="Arial Unicode MS" pitchFamily="34" charset="-128"/>
              </a:rPr>
              <a:t>Interpreting the results</a:t>
            </a:r>
            <a:endParaRPr lang="ru-RU" sz="3500" b="1" dirty="0" smtClean="0">
              <a:latin typeface="Arial Unicode MS" pitchFamily="34" charset="-128"/>
              <a:ea typeface="Arial Unicode MS" pitchFamily="34" charset="-128"/>
              <a:cs typeface="Arial Unicode MS" pitchFamily="34" charset="-128"/>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347107"/>
            <a:ext cx="8045150" cy="2801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1"/>
          <p:cNvSpPr>
            <a:spLocks noChangeArrowheads="1"/>
          </p:cNvSpPr>
          <p:nvPr/>
        </p:nvSpPr>
        <p:spPr bwMode="auto">
          <a:xfrm>
            <a:off x="1043608" y="4289963"/>
            <a:ext cx="7848872" cy="2304256"/>
          </a:xfrm>
          <a:prstGeom prst="rect">
            <a:avLst/>
          </a:prstGeom>
          <a:noFill/>
          <a:ln w="9525">
            <a:noFill/>
            <a:miter lim="800000"/>
            <a:headEnd/>
            <a:tailEnd/>
          </a:ln>
          <a:effectLst/>
        </p:spPr>
        <p:txBody>
          <a:bodyPr/>
          <a:lstStyle/>
          <a:p>
            <a:pPr algn="just" eaLnBrk="0" fontAlgn="base" hangingPunct="0">
              <a:spcBef>
                <a:spcPct val="0"/>
              </a:spcBef>
              <a:spcAft>
                <a:spcPct val="0"/>
              </a:spcAft>
            </a:pPr>
            <a:r>
              <a:rPr lang="ru-RU" sz="2200" dirty="0" smtClean="0">
                <a:solidFill>
                  <a:prstClr val="black"/>
                </a:solidFill>
                <a:latin typeface="Arial" panose="020B0604020202020204" pitchFamily="34" charset="0"/>
                <a:cs typeface="Arial" panose="020B0604020202020204" pitchFamily="34" charset="0"/>
              </a:rPr>
              <a:t>	</a:t>
            </a:r>
            <a:r>
              <a:rPr lang="en-US" sz="2200" dirty="0" smtClean="0">
                <a:solidFill>
                  <a:prstClr val="black"/>
                </a:solidFill>
                <a:latin typeface="Arial" panose="020B0604020202020204" pitchFamily="34" charset="0"/>
                <a:cs typeface="Arial" panose="020B0604020202020204" pitchFamily="34" charset="0"/>
              </a:rPr>
              <a:t>Predictor is gender: 1 </a:t>
            </a:r>
            <a:r>
              <a:rPr lang="en-US" sz="2200" dirty="0" smtClean="0">
                <a:solidFill>
                  <a:prstClr val="black"/>
                </a:solidFill>
                <a:latin typeface="Arial" panose="020B0604020202020204" pitchFamily="34" charset="0"/>
                <a:cs typeface="Arial" panose="020B0604020202020204" pitchFamily="34" charset="0"/>
              </a:rPr>
              <a:t>– </a:t>
            </a:r>
            <a:r>
              <a:rPr lang="en-US" sz="2200" dirty="0" smtClean="0">
                <a:solidFill>
                  <a:prstClr val="black"/>
                </a:solidFill>
                <a:latin typeface="Arial" panose="020B0604020202020204" pitchFamily="34" charset="0"/>
                <a:cs typeface="Arial" panose="020B0604020202020204" pitchFamily="34" charset="0"/>
              </a:rPr>
              <a:t>male</a:t>
            </a:r>
            <a:r>
              <a:rPr lang="ru-RU" sz="2200" dirty="0" smtClean="0">
                <a:solidFill>
                  <a:prstClr val="black"/>
                </a:solidFill>
                <a:latin typeface="Arial" panose="020B0604020202020204" pitchFamily="34" charset="0"/>
                <a:cs typeface="Arial" panose="020B0604020202020204" pitchFamily="34" charset="0"/>
              </a:rPr>
              <a:t>, </a:t>
            </a:r>
            <a:r>
              <a:rPr lang="en-US" sz="2200" dirty="0" smtClean="0">
                <a:solidFill>
                  <a:prstClr val="black"/>
                </a:solidFill>
                <a:latin typeface="Arial" panose="020B0604020202020204" pitchFamily="34" charset="0"/>
                <a:cs typeface="Arial" panose="020B0604020202020204" pitchFamily="34" charset="0"/>
              </a:rPr>
              <a:t>2 –</a:t>
            </a:r>
            <a:r>
              <a:rPr lang="ru-RU" sz="2200" dirty="0" smtClean="0">
                <a:solidFill>
                  <a:prstClr val="black"/>
                </a:solidFill>
                <a:latin typeface="Arial" panose="020B0604020202020204" pitchFamily="34" charset="0"/>
                <a:cs typeface="Arial" panose="020B0604020202020204" pitchFamily="34" charset="0"/>
              </a:rPr>
              <a:t> </a:t>
            </a:r>
            <a:r>
              <a:rPr lang="en-US" sz="2200" dirty="0" smtClean="0">
                <a:solidFill>
                  <a:prstClr val="black"/>
                </a:solidFill>
                <a:latin typeface="Arial" panose="020B0604020202020204" pitchFamily="34" charset="0"/>
                <a:cs typeface="Arial" panose="020B0604020202020204" pitchFamily="34" charset="0"/>
              </a:rPr>
              <a:t>female (reference group)</a:t>
            </a:r>
            <a:r>
              <a:rPr lang="ru-RU" sz="2200" dirty="0" smtClean="0">
                <a:solidFill>
                  <a:prstClr val="black"/>
                </a:solidFill>
                <a:latin typeface="Arial" panose="020B0604020202020204" pitchFamily="34" charset="0"/>
                <a:cs typeface="Arial" panose="020B0604020202020204" pitchFamily="34" charset="0"/>
              </a:rPr>
              <a:t>. </a:t>
            </a:r>
            <a:r>
              <a:rPr lang="en-US" sz="2200" dirty="0" smtClean="0">
                <a:solidFill>
                  <a:prstClr val="black"/>
                </a:solidFill>
                <a:latin typeface="Arial" panose="020B0604020202020204" pitchFamily="34" charset="0"/>
                <a:cs typeface="Arial" panose="020B0604020202020204" pitchFamily="34" charset="0"/>
              </a:rPr>
              <a:t>As the coefficient is negative </a:t>
            </a:r>
            <a:r>
              <a:rPr lang="ru-RU" sz="2200" dirty="0" smtClean="0">
                <a:solidFill>
                  <a:prstClr val="black"/>
                </a:solidFill>
                <a:latin typeface="Arial" panose="020B0604020202020204" pitchFamily="34" charset="0"/>
                <a:cs typeface="Arial" panose="020B0604020202020204" pitchFamily="34" charset="0"/>
              </a:rPr>
              <a:t>(-</a:t>
            </a:r>
            <a:r>
              <a:rPr lang="en-US" sz="2200" dirty="0" smtClean="0">
                <a:solidFill>
                  <a:prstClr val="black"/>
                </a:solidFill>
                <a:latin typeface="Arial" panose="020B0604020202020204" pitchFamily="34" charset="0"/>
                <a:cs typeface="Arial" panose="020B0604020202020204" pitchFamily="34" charset="0"/>
              </a:rPr>
              <a:t>1,106)</a:t>
            </a:r>
            <a:r>
              <a:rPr lang="ru-RU" sz="2200" dirty="0" smtClean="0">
                <a:solidFill>
                  <a:prstClr val="black"/>
                </a:solidFill>
                <a:latin typeface="Arial" panose="020B0604020202020204" pitchFamily="34" charset="0"/>
                <a:cs typeface="Arial" panose="020B0604020202020204" pitchFamily="34" charset="0"/>
              </a:rPr>
              <a:t>, </a:t>
            </a:r>
            <a:r>
              <a:rPr lang="en-US" sz="2200" dirty="0" smtClean="0">
                <a:solidFill>
                  <a:prstClr val="black"/>
                </a:solidFill>
                <a:latin typeface="Arial" panose="020B0604020202020204" pitchFamily="34" charset="0"/>
                <a:cs typeface="Arial" panose="020B0604020202020204" pitchFamily="34" charset="0"/>
              </a:rPr>
              <a:t>males are less likely to get higher results than females.</a:t>
            </a:r>
            <a:endParaRPr lang="ru-RU" sz="2200" dirty="0" smtClean="0">
              <a:solidFill>
                <a:prstClr val="black"/>
              </a:solidFill>
              <a:latin typeface="Arial" panose="020B0604020202020204" pitchFamily="34" charset="0"/>
              <a:cs typeface="Arial" panose="020B0604020202020204" pitchFamily="34" charset="0"/>
            </a:endParaRPr>
          </a:p>
        </p:txBody>
      </p:sp>
      <p:sp>
        <p:nvSpPr>
          <p:cNvPr id="2" name="Прямоугольник 1"/>
          <p:cNvSpPr/>
          <p:nvPr/>
        </p:nvSpPr>
        <p:spPr>
          <a:xfrm>
            <a:off x="2915816" y="3140968"/>
            <a:ext cx="648072" cy="21602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763527037"/>
      </p:ext>
    </p:extLst>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12</a:t>
            </a:fld>
            <a:endParaRPr lang="en-GB"/>
          </a:p>
        </p:txBody>
      </p:sp>
      <p:sp>
        <p:nvSpPr>
          <p:cNvPr id="8195" name="Rectangle 2"/>
          <p:cNvSpPr>
            <a:spLocks noGrp="1" noChangeArrowheads="1"/>
          </p:cNvSpPr>
          <p:nvPr>
            <p:ph type="title"/>
          </p:nvPr>
        </p:nvSpPr>
        <p:spPr>
          <a:xfrm>
            <a:off x="971301" y="358775"/>
            <a:ext cx="7777163" cy="838200"/>
          </a:xfrm>
        </p:spPr>
        <p:txBody>
          <a:bodyPr>
            <a:normAutofit/>
          </a:bodyPr>
          <a:lstStyle/>
          <a:p>
            <a:pPr algn="ctr"/>
            <a:r>
              <a:rPr lang="en-US" sz="3200" b="1" dirty="0">
                <a:latin typeface="Arial Unicode MS" pitchFamily="34" charset="-128"/>
                <a:ea typeface="Arial Unicode MS" pitchFamily="34" charset="-128"/>
                <a:cs typeface="Arial Unicode MS" pitchFamily="34" charset="-128"/>
              </a:rPr>
              <a:t>Testing Parallel Lines</a:t>
            </a:r>
            <a:endParaRPr lang="ru-RU" sz="3500" b="1" dirty="0" smtClean="0">
              <a:latin typeface="Arial Unicode MS" pitchFamily="34" charset="-128"/>
              <a:ea typeface="Arial Unicode MS" pitchFamily="34" charset="-128"/>
              <a:cs typeface="Arial Unicode MS" pitchFamily="34" charset="-128"/>
            </a:endParaRPr>
          </a:p>
        </p:txBody>
      </p:sp>
      <p:sp>
        <p:nvSpPr>
          <p:cNvPr id="7" name="Rectangle 21"/>
          <p:cNvSpPr>
            <a:spLocks noChangeArrowheads="1"/>
          </p:cNvSpPr>
          <p:nvPr/>
        </p:nvSpPr>
        <p:spPr bwMode="auto">
          <a:xfrm>
            <a:off x="1259632" y="3732920"/>
            <a:ext cx="7704856" cy="2936439"/>
          </a:xfrm>
          <a:prstGeom prst="rect">
            <a:avLst/>
          </a:prstGeom>
          <a:noFill/>
          <a:ln w="9525">
            <a:noFill/>
            <a:miter lim="800000"/>
            <a:headEnd/>
            <a:tailEnd/>
          </a:ln>
          <a:effectLst/>
        </p:spPr>
        <p:txBody>
          <a:bodyPr/>
          <a:lstStyle/>
          <a:p>
            <a:pPr algn="just" eaLnBrk="0" fontAlgn="base" hangingPunct="0">
              <a:spcBef>
                <a:spcPct val="0"/>
              </a:spcBef>
              <a:spcAft>
                <a:spcPct val="0"/>
              </a:spcAft>
            </a:pPr>
            <a:endParaRPr lang="en-US" sz="2100" dirty="0" smtClean="0">
              <a:solidFill>
                <a:prstClr val="black"/>
              </a:solidFill>
              <a:latin typeface="Arial" panose="020B0604020202020204" pitchFamily="34" charset="0"/>
              <a:cs typeface="Arial" panose="020B0604020202020204" pitchFamily="34" charset="0"/>
            </a:endParaRPr>
          </a:p>
          <a:p>
            <a:pPr algn="just" eaLnBrk="0" fontAlgn="base" hangingPunct="0">
              <a:spcBef>
                <a:spcPct val="0"/>
              </a:spcBef>
              <a:spcAft>
                <a:spcPct val="0"/>
              </a:spcAft>
            </a:pPr>
            <a:endParaRPr lang="en-US" sz="2100" dirty="0">
              <a:solidFill>
                <a:prstClr val="black"/>
              </a:solidFill>
              <a:latin typeface="Arial" panose="020B0604020202020204" pitchFamily="34" charset="0"/>
              <a:cs typeface="Arial" panose="020B0604020202020204" pitchFamily="34" charset="0"/>
            </a:endParaRPr>
          </a:p>
          <a:p>
            <a:pPr algn="just" eaLnBrk="0" fontAlgn="base" hangingPunct="0">
              <a:spcBef>
                <a:spcPct val="0"/>
              </a:spcBef>
              <a:spcAft>
                <a:spcPct val="0"/>
              </a:spcAft>
            </a:pPr>
            <a:endParaRPr lang="en-US" sz="2100" dirty="0" smtClean="0">
              <a:solidFill>
                <a:prstClr val="black"/>
              </a:solidFill>
              <a:latin typeface="Arial" panose="020B0604020202020204" pitchFamily="34" charset="0"/>
              <a:cs typeface="Arial" panose="020B0604020202020204" pitchFamily="34" charset="0"/>
            </a:endParaRPr>
          </a:p>
          <a:p>
            <a:pPr algn="just" eaLnBrk="0" fontAlgn="base" hangingPunct="0">
              <a:spcBef>
                <a:spcPct val="0"/>
              </a:spcBef>
              <a:spcAft>
                <a:spcPct val="0"/>
              </a:spcAft>
            </a:pPr>
            <a:r>
              <a:rPr lang="en-US" sz="1900" dirty="0" smtClean="0">
                <a:solidFill>
                  <a:prstClr val="black"/>
                </a:solidFill>
                <a:latin typeface="Arial" panose="020B0604020202020204" pitchFamily="34" charset="0"/>
                <a:cs typeface="Arial" panose="020B0604020202020204" pitchFamily="34" charset="0"/>
              </a:rPr>
              <a:t>When </a:t>
            </a:r>
            <a:r>
              <a:rPr lang="en-US" sz="1900" dirty="0">
                <a:solidFill>
                  <a:prstClr val="black"/>
                </a:solidFill>
                <a:latin typeface="Arial" panose="020B0604020202020204" pitchFamily="34" charset="0"/>
                <a:cs typeface="Arial" panose="020B0604020202020204" pitchFamily="34" charset="0"/>
              </a:rPr>
              <a:t>you fit an ordinal regression you assume that the relationships between the independent variables and the logits are the same for all the logits. </a:t>
            </a:r>
            <a:r>
              <a:rPr lang="en-US" sz="1900" dirty="0">
                <a:solidFill>
                  <a:prstClr val="black"/>
                </a:solidFill>
                <a:latin typeface="Arial" panose="020B0604020202020204" pitchFamily="34" charset="0"/>
                <a:cs typeface="Arial" panose="020B0604020202020204" pitchFamily="34" charset="0"/>
              </a:rPr>
              <a:t>That means that the results are a set of parallel lines or planes—one for each category of the outcome variable. You can check this assumption by allowing the coefficients to vary, estimating them, and then testing whether they are all equal.</a:t>
            </a:r>
            <a:endParaRPr lang="ru-RU" sz="1900" dirty="0">
              <a:solidFill>
                <a:prstClr val="black"/>
              </a:solidFill>
              <a:latin typeface="Arial" panose="020B0604020202020204" pitchFamily="34" charset="0"/>
              <a:cs typeface="Arial" panose="020B0604020202020204" pitchFamily="34" charset="0"/>
            </a:endParaRPr>
          </a:p>
        </p:txBody>
      </p:sp>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124742"/>
            <a:ext cx="6652093" cy="3450773"/>
          </a:xfrm>
          <a:prstGeom prst="rect">
            <a:avLst/>
          </a:prstGeom>
        </p:spPr>
      </p:pic>
    </p:spTree>
    <p:extLst>
      <p:ext uri="{BB962C8B-B14F-4D97-AF65-F5344CB8AC3E}">
        <p14:creationId xmlns:p14="http://schemas.microsoft.com/office/powerpoint/2010/main" val="267583715"/>
      </p:ext>
    </p:extLst>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13</a:t>
            </a:fld>
            <a:endParaRPr lang="en-GB"/>
          </a:p>
        </p:txBody>
      </p:sp>
      <p:sp>
        <p:nvSpPr>
          <p:cNvPr id="8195" name="Rectangle 2"/>
          <p:cNvSpPr>
            <a:spLocks noGrp="1" noChangeArrowheads="1"/>
          </p:cNvSpPr>
          <p:nvPr>
            <p:ph type="title"/>
          </p:nvPr>
        </p:nvSpPr>
        <p:spPr>
          <a:xfrm>
            <a:off x="1043309" y="44624"/>
            <a:ext cx="7777163" cy="838200"/>
          </a:xfrm>
        </p:spPr>
        <p:txBody>
          <a:bodyPr>
            <a:normAutofit/>
          </a:bodyPr>
          <a:lstStyle/>
          <a:p>
            <a:pPr algn="ctr"/>
            <a:r>
              <a:rPr lang="en-US" sz="3500" b="1" dirty="0" smtClean="0">
                <a:latin typeface="Arial Unicode MS" pitchFamily="34" charset="-128"/>
                <a:ea typeface="Arial Unicode MS" pitchFamily="34" charset="-128"/>
                <a:cs typeface="Arial Unicode MS" pitchFamily="34" charset="-128"/>
              </a:rPr>
              <a:t>Stata </a:t>
            </a:r>
            <a:r>
              <a:rPr lang="en-US" sz="3500" b="1" dirty="0" smtClean="0">
                <a:latin typeface="Arial Unicode MS" pitchFamily="34" charset="-128"/>
                <a:ea typeface="Arial Unicode MS" pitchFamily="34" charset="-128"/>
                <a:cs typeface="Arial Unicode MS" pitchFamily="34" charset="-128"/>
              </a:rPr>
              <a:t>Commands </a:t>
            </a:r>
            <a:endParaRPr lang="ru-RU" sz="3500"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77662" y="1307414"/>
            <a:ext cx="7344816" cy="4497850"/>
          </a:xfrm>
          <a:prstGeom prst="rect">
            <a:avLst/>
          </a:prstGeom>
          <a:noFill/>
          <a:ln w="9525">
            <a:noFill/>
            <a:miter lim="800000"/>
            <a:headEnd/>
            <a:tailEnd/>
          </a:ln>
          <a:effectLst/>
        </p:spPr>
        <p:txBody>
          <a:bodyPr/>
          <a:lstStyle/>
          <a:p>
            <a:pPr algn="just"/>
            <a:r>
              <a:rPr lang="ru-RU" sz="2800" dirty="0" smtClean="0"/>
              <a:t>	</a:t>
            </a:r>
          </a:p>
          <a:p>
            <a:pPr algn="just"/>
            <a:endParaRPr lang="ru-RU" sz="2800" dirty="0" smtClean="0"/>
          </a:p>
          <a:p>
            <a:pPr algn="just"/>
            <a:endParaRPr lang="ru-RU" sz="2800" dirty="0">
              <a:latin typeface="Arial" charset="0"/>
              <a:cs typeface="Arial" charset="0"/>
            </a:endParaRPr>
          </a:p>
          <a:p>
            <a:pPr algn="just"/>
            <a:r>
              <a:rPr lang="ru-RU" sz="2800" dirty="0" smtClean="0">
                <a:latin typeface="Arial" charset="0"/>
                <a:cs typeface="Arial" charset="0"/>
              </a:rPr>
              <a:t>	</a:t>
            </a:r>
            <a:endParaRPr lang="en-US" sz="2800" dirty="0"/>
          </a:p>
        </p:txBody>
      </p:sp>
      <p:sp>
        <p:nvSpPr>
          <p:cNvPr id="6" name="Rectangle 21"/>
          <p:cNvSpPr>
            <a:spLocks noChangeArrowheads="1"/>
          </p:cNvSpPr>
          <p:nvPr/>
        </p:nvSpPr>
        <p:spPr bwMode="auto">
          <a:xfrm>
            <a:off x="1302165" y="836712"/>
            <a:ext cx="7344816" cy="4968552"/>
          </a:xfrm>
          <a:prstGeom prst="rect">
            <a:avLst/>
          </a:prstGeom>
          <a:noFill/>
          <a:ln w="9525">
            <a:noFill/>
            <a:miter lim="800000"/>
            <a:headEnd/>
            <a:tailEnd/>
          </a:ln>
          <a:effectLst/>
        </p:spPr>
        <p:txBody>
          <a:bodyPr/>
          <a:lstStyle/>
          <a:p>
            <a:pPr algn="just"/>
            <a:r>
              <a:rPr lang="en-US" sz="2000" u="sng" dirty="0" smtClean="0">
                <a:cs typeface="Arial" panose="020B0604020202020204" pitchFamily="34" charset="0"/>
              </a:rPr>
              <a:t>Ordinal </a:t>
            </a:r>
            <a:r>
              <a:rPr lang="en-US" sz="2000" u="sng" dirty="0" smtClean="0">
                <a:cs typeface="Arial" panose="020B0604020202020204" pitchFamily="34" charset="0"/>
              </a:rPr>
              <a:t>regression model</a:t>
            </a:r>
            <a:endParaRPr lang="en-US" sz="2000" u="sng" dirty="0">
              <a:cs typeface="Arial" panose="020B0604020202020204" pitchFamily="34" charset="0"/>
            </a:endParaRPr>
          </a:p>
          <a:p>
            <a:pPr algn="just"/>
            <a:r>
              <a:rPr lang="en-US" sz="2000" dirty="0" err="1" smtClean="0">
                <a:cs typeface="Arial" panose="020B0604020202020204" pitchFamily="34" charset="0"/>
              </a:rPr>
              <a:t>ologit</a:t>
            </a:r>
            <a:r>
              <a:rPr lang="en-US" sz="2000" dirty="0" smtClean="0">
                <a:cs typeface="Arial" panose="020B0604020202020204" pitchFamily="34" charset="0"/>
              </a:rPr>
              <a:t> </a:t>
            </a:r>
            <a:r>
              <a:rPr lang="en-US" sz="2000" dirty="0" err="1">
                <a:cs typeface="Arial" panose="020B0604020202020204" pitchFamily="34" charset="0"/>
              </a:rPr>
              <a:t>depvar</a:t>
            </a:r>
            <a:r>
              <a:rPr lang="en-US" sz="2000" dirty="0">
                <a:cs typeface="Arial" panose="020B0604020202020204" pitchFamily="34" charset="0"/>
              </a:rPr>
              <a:t> predictor1 predictor 2</a:t>
            </a:r>
          </a:p>
          <a:p>
            <a:pPr algn="just"/>
            <a:endParaRPr lang="en-US" sz="2000" dirty="0" smtClean="0">
              <a:cs typeface="Arial" panose="020B0604020202020204" pitchFamily="34" charset="0"/>
            </a:endParaRPr>
          </a:p>
          <a:p>
            <a:pPr algn="just"/>
            <a:r>
              <a:rPr lang="en-US" sz="2000" dirty="0" err="1">
                <a:cs typeface="Arial" panose="020B0604020202020204" pitchFamily="34" charset="0"/>
              </a:rPr>
              <a:t>ologit</a:t>
            </a:r>
            <a:r>
              <a:rPr lang="en-US" sz="2000" dirty="0">
                <a:cs typeface="Arial" panose="020B0604020202020204" pitchFamily="34" charset="0"/>
              </a:rPr>
              <a:t> </a:t>
            </a:r>
            <a:r>
              <a:rPr lang="en-US" sz="2000" dirty="0" err="1">
                <a:cs typeface="Arial" panose="020B0604020202020204" pitchFamily="34" charset="0"/>
              </a:rPr>
              <a:t>depvar</a:t>
            </a:r>
            <a:r>
              <a:rPr lang="en-US" sz="2000" dirty="0">
                <a:cs typeface="Arial" panose="020B0604020202020204" pitchFamily="34" charset="0"/>
              </a:rPr>
              <a:t> predictor1 predictor </a:t>
            </a:r>
            <a:r>
              <a:rPr lang="en-US" sz="2000" dirty="0" smtClean="0">
                <a:cs typeface="Arial" panose="020B0604020202020204" pitchFamily="34" charset="0"/>
              </a:rPr>
              <a:t>2, or</a:t>
            </a:r>
            <a:endParaRPr lang="en-US" sz="2000" dirty="0">
              <a:cs typeface="Arial" panose="020B0604020202020204" pitchFamily="34" charset="0"/>
            </a:endParaRPr>
          </a:p>
          <a:p>
            <a:pPr algn="just"/>
            <a:endParaRPr lang="en-US" sz="2000" dirty="0">
              <a:cs typeface="Arial" panose="020B0604020202020204" pitchFamily="34" charset="0"/>
            </a:endParaRPr>
          </a:p>
          <a:p>
            <a:pPr algn="just"/>
            <a:r>
              <a:rPr lang="en-US" sz="2000" u="sng" dirty="0" smtClean="0">
                <a:cs typeface="Arial" panose="020B0604020202020204" pitchFamily="34" charset="0"/>
              </a:rPr>
              <a:t>Saving </a:t>
            </a:r>
            <a:r>
              <a:rPr lang="en-US" sz="2000" u="sng" dirty="0">
                <a:cs typeface="Arial" panose="020B0604020202020204" pitchFamily="34" charset="0"/>
              </a:rPr>
              <a:t>probabilities for each case</a:t>
            </a:r>
            <a:r>
              <a:rPr lang="en-US" sz="2000" dirty="0">
                <a:cs typeface="Arial" panose="020B0604020202020204" pitchFamily="34" charset="0"/>
              </a:rPr>
              <a:t>: </a:t>
            </a:r>
            <a:r>
              <a:rPr lang="en-US" sz="2000" dirty="0"/>
              <a:t>predict </a:t>
            </a:r>
            <a:r>
              <a:rPr lang="en-US" sz="2000" dirty="0" err="1"/>
              <a:t>prob</a:t>
            </a:r>
            <a:r>
              <a:rPr lang="en-US" sz="2000" dirty="0" smtClean="0"/>
              <a:t>*</a:t>
            </a:r>
          </a:p>
          <a:p>
            <a:pPr algn="just"/>
            <a:endParaRPr lang="en-US" sz="2000" dirty="0">
              <a:cs typeface="Arial" panose="020B0604020202020204" pitchFamily="34" charset="0"/>
            </a:endParaRPr>
          </a:p>
          <a:p>
            <a:pPr algn="just"/>
            <a:r>
              <a:rPr lang="en-US" sz="2000" u="sng" dirty="0"/>
              <a:t>Column with the maximum probability</a:t>
            </a:r>
            <a:r>
              <a:rPr lang="en-US" sz="2000" dirty="0"/>
              <a:t>: </a:t>
            </a:r>
            <a:r>
              <a:rPr lang="en-US" sz="2000" dirty="0" err="1"/>
              <a:t>egen</a:t>
            </a:r>
            <a:r>
              <a:rPr lang="en-US" sz="2000" dirty="0"/>
              <a:t> </a:t>
            </a:r>
            <a:r>
              <a:rPr lang="en-US" sz="2000" dirty="0" err="1"/>
              <a:t>pred_max</a:t>
            </a:r>
            <a:r>
              <a:rPr lang="en-US" sz="2000" dirty="0"/>
              <a:t> = </a:t>
            </a:r>
            <a:r>
              <a:rPr lang="en-US" sz="2000" dirty="0" err="1"/>
              <a:t>rowmax</a:t>
            </a:r>
            <a:r>
              <a:rPr lang="en-US" sz="2000" dirty="0"/>
              <a:t>(</a:t>
            </a:r>
            <a:r>
              <a:rPr lang="en-US" sz="2000" dirty="0" err="1"/>
              <a:t>prob</a:t>
            </a:r>
            <a:r>
              <a:rPr lang="en-US" sz="2000" dirty="0" smtClean="0"/>
              <a:t>*)</a:t>
            </a:r>
          </a:p>
          <a:p>
            <a:pPr algn="just"/>
            <a:endParaRPr lang="en-US" sz="2000" dirty="0">
              <a:cs typeface="Arial" panose="020B0604020202020204" pitchFamily="34" charset="0"/>
            </a:endParaRPr>
          </a:p>
          <a:p>
            <a:pPr algn="just"/>
            <a:r>
              <a:rPr lang="en-US" sz="2000" u="sng" dirty="0">
                <a:cs typeface="Arial" panose="020B0604020202020204" pitchFamily="34" charset="0"/>
              </a:rPr>
              <a:t>Predicting group: </a:t>
            </a:r>
            <a:endParaRPr lang="en-US" sz="2000" u="sng" dirty="0" smtClean="0">
              <a:cs typeface="Arial" panose="020B0604020202020204" pitchFamily="34" charset="0"/>
            </a:endParaRPr>
          </a:p>
          <a:p>
            <a:pPr algn="just"/>
            <a:r>
              <a:rPr lang="en-US" sz="2000" dirty="0" smtClean="0">
                <a:cs typeface="Arial" panose="020B0604020202020204" pitchFamily="34" charset="0"/>
              </a:rPr>
              <a:t>g </a:t>
            </a:r>
            <a:r>
              <a:rPr lang="en-US" sz="2000" dirty="0" err="1">
                <a:cs typeface="Arial" panose="020B0604020202020204" pitchFamily="34" charset="0"/>
              </a:rPr>
              <a:t>pred_choice</a:t>
            </a:r>
            <a:r>
              <a:rPr lang="en-US" sz="2000" dirty="0">
                <a:cs typeface="Arial" panose="020B0604020202020204" pitchFamily="34" charset="0"/>
              </a:rPr>
              <a:t> = .</a:t>
            </a:r>
          </a:p>
          <a:p>
            <a:pPr algn="just"/>
            <a:r>
              <a:rPr lang="en-US" sz="2000" dirty="0" err="1">
                <a:cs typeface="Arial" panose="020B0604020202020204" pitchFamily="34" charset="0"/>
              </a:rPr>
              <a:t>forv</a:t>
            </a:r>
            <a:r>
              <a:rPr lang="en-US" sz="2000" dirty="0">
                <a:cs typeface="Arial" panose="020B0604020202020204" pitchFamily="34" charset="0"/>
              </a:rPr>
              <a:t> </a:t>
            </a:r>
            <a:r>
              <a:rPr lang="en-US" sz="2000" dirty="0" err="1">
                <a:cs typeface="Arial" panose="020B0604020202020204" pitchFamily="34" charset="0"/>
              </a:rPr>
              <a:t>i</a:t>
            </a:r>
            <a:r>
              <a:rPr lang="en-US" sz="2000" dirty="0">
                <a:cs typeface="Arial" panose="020B0604020202020204" pitchFamily="34" charset="0"/>
              </a:rPr>
              <a:t>=1/3 {</a:t>
            </a:r>
          </a:p>
          <a:p>
            <a:pPr algn="just"/>
            <a:r>
              <a:rPr lang="en-US" sz="2000" dirty="0">
                <a:cs typeface="Arial" panose="020B0604020202020204" pitchFamily="34" charset="0"/>
              </a:rPr>
              <a:t> replace </a:t>
            </a:r>
            <a:r>
              <a:rPr lang="en-US" sz="2000" dirty="0" err="1">
                <a:cs typeface="Arial" panose="020B0604020202020204" pitchFamily="34" charset="0"/>
              </a:rPr>
              <a:t>pred_choice</a:t>
            </a:r>
            <a:r>
              <a:rPr lang="en-US" sz="2000" dirty="0">
                <a:cs typeface="Arial" panose="020B0604020202020204" pitchFamily="34" charset="0"/>
              </a:rPr>
              <a:t> = `</a:t>
            </a:r>
            <a:r>
              <a:rPr lang="en-US" sz="2000" dirty="0" err="1">
                <a:cs typeface="Arial" panose="020B0604020202020204" pitchFamily="34" charset="0"/>
              </a:rPr>
              <a:t>i</a:t>
            </a:r>
            <a:r>
              <a:rPr lang="en-US" sz="2000" dirty="0">
                <a:cs typeface="Arial" panose="020B0604020202020204" pitchFamily="34" charset="0"/>
              </a:rPr>
              <a:t>' if (</a:t>
            </a:r>
            <a:r>
              <a:rPr lang="en-US" sz="2000" dirty="0" err="1">
                <a:cs typeface="Arial" panose="020B0604020202020204" pitchFamily="34" charset="0"/>
              </a:rPr>
              <a:t>pred_max</a:t>
            </a:r>
            <a:r>
              <a:rPr lang="en-US" sz="2000" dirty="0">
                <a:cs typeface="Arial" panose="020B0604020202020204" pitchFamily="34" charset="0"/>
              </a:rPr>
              <a:t> == </a:t>
            </a:r>
            <a:r>
              <a:rPr lang="en-US" sz="2000" dirty="0" err="1">
                <a:cs typeface="Arial" panose="020B0604020202020204" pitchFamily="34" charset="0"/>
              </a:rPr>
              <a:t>prob`i</a:t>
            </a:r>
            <a:r>
              <a:rPr lang="en-US" sz="2000" dirty="0">
                <a:cs typeface="Arial" panose="020B0604020202020204" pitchFamily="34" charset="0"/>
              </a:rPr>
              <a:t>')</a:t>
            </a:r>
          </a:p>
          <a:p>
            <a:pPr algn="just"/>
            <a:r>
              <a:rPr lang="en-US" sz="2000" i="1" dirty="0">
                <a:cs typeface="Arial" panose="020B0604020202020204" pitchFamily="34" charset="0"/>
              </a:rPr>
              <a:t>}</a:t>
            </a:r>
            <a:endParaRPr lang="ru-RU" sz="2000" i="1" dirty="0">
              <a:cs typeface="Arial" panose="020B0604020202020204" pitchFamily="34" charset="0"/>
            </a:endParaRPr>
          </a:p>
          <a:p>
            <a:pPr algn="just"/>
            <a:r>
              <a:rPr lang="en-US" sz="2000" u="sng" dirty="0" smtClean="0">
                <a:cs typeface="Arial" panose="020B0604020202020204" pitchFamily="34" charset="0"/>
              </a:rPr>
              <a:t>Confusion </a:t>
            </a:r>
            <a:r>
              <a:rPr lang="en-US" sz="2000" u="sng" dirty="0">
                <a:cs typeface="Arial" panose="020B0604020202020204" pitchFamily="34" charset="0"/>
              </a:rPr>
              <a:t>Matrix</a:t>
            </a:r>
          </a:p>
          <a:p>
            <a:pPr algn="just"/>
            <a:r>
              <a:rPr lang="en-US" sz="2000" dirty="0">
                <a:cs typeface="Arial" panose="020B0604020202020204" pitchFamily="34" charset="0"/>
              </a:rPr>
              <a:t>. local </a:t>
            </a:r>
            <a:r>
              <a:rPr lang="en-US" sz="2000" dirty="0" err="1">
                <a:cs typeface="Arial" panose="020B0604020202020204" pitchFamily="34" charset="0"/>
              </a:rPr>
              <a:t>polit_lab</a:t>
            </a:r>
            <a:r>
              <a:rPr lang="en-US" sz="2000" dirty="0">
                <a:cs typeface="Arial" panose="020B0604020202020204" pitchFamily="34" charset="0"/>
              </a:rPr>
              <a:t>: value label </a:t>
            </a:r>
            <a:r>
              <a:rPr lang="en-US" sz="2000" dirty="0" err="1">
                <a:cs typeface="Arial" panose="020B0604020202020204" pitchFamily="34" charset="0"/>
              </a:rPr>
              <a:t>polit</a:t>
            </a:r>
            <a:endParaRPr lang="en-US" sz="2000" dirty="0">
              <a:cs typeface="Arial" panose="020B0604020202020204" pitchFamily="34" charset="0"/>
            </a:endParaRPr>
          </a:p>
          <a:p>
            <a:pPr algn="just"/>
            <a:r>
              <a:rPr lang="en-US" sz="2000" dirty="0">
                <a:cs typeface="Arial" panose="020B0604020202020204" pitchFamily="34" charset="0"/>
              </a:rPr>
              <a:t>. label values </a:t>
            </a:r>
            <a:r>
              <a:rPr lang="en-US" sz="2000" dirty="0" err="1">
                <a:cs typeface="Arial" panose="020B0604020202020204" pitchFamily="34" charset="0"/>
              </a:rPr>
              <a:t>pred_choice</a:t>
            </a:r>
            <a:r>
              <a:rPr lang="en-US" sz="2000" dirty="0">
                <a:cs typeface="Arial" panose="020B0604020202020204" pitchFamily="34" charset="0"/>
              </a:rPr>
              <a:t> `</a:t>
            </a:r>
            <a:r>
              <a:rPr lang="en-US" sz="2000" dirty="0" err="1">
                <a:cs typeface="Arial" panose="020B0604020202020204" pitchFamily="34" charset="0"/>
              </a:rPr>
              <a:t>polit_lab</a:t>
            </a:r>
            <a:r>
              <a:rPr lang="en-US" sz="2000" dirty="0">
                <a:cs typeface="Arial" panose="020B0604020202020204" pitchFamily="34" charset="0"/>
              </a:rPr>
              <a:t>'</a:t>
            </a:r>
          </a:p>
          <a:p>
            <a:pPr algn="just"/>
            <a:r>
              <a:rPr lang="en-US" sz="2000" dirty="0">
                <a:cs typeface="Arial" panose="020B0604020202020204" pitchFamily="34" charset="0"/>
              </a:rPr>
              <a:t>. tab </a:t>
            </a:r>
            <a:r>
              <a:rPr lang="en-US" sz="2000" dirty="0" err="1">
                <a:cs typeface="Arial" panose="020B0604020202020204" pitchFamily="34" charset="0"/>
              </a:rPr>
              <a:t>pred_choice</a:t>
            </a:r>
            <a:r>
              <a:rPr lang="en-US" sz="2000" dirty="0">
                <a:cs typeface="Arial" panose="020B0604020202020204" pitchFamily="34" charset="0"/>
              </a:rPr>
              <a:t> </a:t>
            </a:r>
            <a:r>
              <a:rPr lang="en-US" sz="2000" dirty="0" err="1">
                <a:cs typeface="Arial" panose="020B0604020202020204" pitchFamily="34" charset="0"/>
              </a:rPr>
              <a:t>polit</a:t>
            </a:r>
            <a:r>
              <a:rPr lang="en-US" sz="2000" dirty="0">
                <a:cs typeface="Arial" panose="020B0604020202020204" pitchFamily="34" charset="0"/>
              </a:rPr>
              <a:t>, row</a:t>
            </a:r>
            <a:endParaRPr lang="en-US" sz="2000" i="1" dirty="0">
              <a:cs typeface="Arial" panose="020B0604020202020204" pitchFamily="34" charset="0"/>
            </a:endParaRPr>
          </a:p>
          <a:p>
            <a:pPr algn="just"/>
            <a:endParaRPr lang="en-US" sz="2000" i="1" dirty="0">
              <a:cs typeface="Arial" panose="020B0604020202020204" pitchFamily="34" charset="0"/>
            </a:endParaRPr>
          </a:p>
          <a:p>
            <a:pPr algn="just"/>
            <a:endParaRPr lang="en-US" sz="2000" i="1" dirty="0">
              <a:cs typeface="Arial" panose="020B0604020202020204" pitchFamily="34" charset="0"/>
            </a:endParaRPr>
          </a:p>
          <a:p>
            <a:pPr algn="just"/>
            <a:endParaRPr lang="en-US" sz="2000" dirty="0"/>
          </a:p>
        </p:txBody>
      </p:sp>
    </p:spTree>
    <p:extLst>
      <p:ext uri="{BB962C8B-B14F-4D97-AF65-F5344CB8AC3E}">
        <p14:creationId xmlns:p14="http://schemas.microsoft.com/office/powerpoint/2010/main" val="3339996199"/>
      </p:ext>
    </p:extLst>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Useful Links</a:t>
            </a:r>
            <a:endParaRPr lang="ru-RU" dirty="0"/>
          </a:p>
        </p:txBody>
      </p:sp>
      <p:sp>
        <p:nvSpPr>
          <p:cNvPr id="3" name="Объект 2"/>
          <p:cNvSpPr>
            <a:spLocks noGrp="1"/>
          </p:cNvSpPr>
          <p:nvPr>
            <p:ph idx="1"/>
          </p:nvPr>
        </p:nvSpPr>
        <p:spPr>
          <a:xfrm>
            <a:off x="1435608" y="1268760"/>
            <a:ext cx="7498080" cy="5005536"/>
          </a:xfrm>
        </p:spPr>
        <p:txBody>
          <a:bodyPr>
            <a:noAutofit/>
          </a:bodyPr>
          <a:lstStyle/>
          <a:p>
            <a:pPr marL="82296" indent="0" algn="just">
              <a:buNone/>
            </a:pPr>
            <a:r>
              <a:rPr lang="en-US" sz="1800" b="1" dirty="0" smtClean="0">
                <a:solidFill>
                  <a:srgbClr val="002060"/>
                </a:solidFill>
              </a:rPr>
              <a:t>Multinomial Regression</a:t>
            </a:r>
            <a:endParaRPr lang="en-US" sz="1800" b="1" dirty="0">
              <a:solidFill>
                <a:srgbClr val="002060"/>
              </a:solidFill>
              <a:hlinkClick r:id="rId2"/>
            </a:endParaRPr>
          </a:p>
          <a:p>
            <a:pPr lvl="0" algn="just"/>
            <a:r>
              <a:rPr lang="en-US" sz="1800" dirty="0" smtClean="0">
                <a:solidFill>
                  <a:srgbClr val="FF0000"/>
                </a:solidFill>
                <a:hlinkClick r:id="rId2"/>
              </a:rPr>
              <a:t>https</a:t>
            </a:r>
            <a:r>
              <a:rPr lang="en-US" sz="1800" dirty="0">
                <a:solidFill>
                  <a:srgbClr val="FF0000"/>
                </a:solidFill>
                <a:hlinkClick r:id="rId2"/>
              </a:rPr>
              <a:t>://stats.idre.ucla.edu/spss/dae/multinomial-logistic-regression/</a:t>
            </a:r>
            <a:endParaRPr lang="ru-RU" sz="1800" dirty="0" smtClean="0">
              <a:solidFill>
                <a:srgbClr val="FF0000"/>
              </a:solidFill>
              <a:hlinkClick r:id="rId2"/>
            </a:endParaRPr>
          </a:p>
          <a:p>
            <a:pPr lvl="0" algn="just"/>
            <a:r>
              <a:rPr lang="en-US" sz="1800" dirty="0">
                <a:solidFill>
                  <a:srgbClr val="FF0000"/>
                </a:solidFill>
                <a:hlinkClick r:id="rId2"/>
              </a:rPr>
              <a:t>https://stats.idre.ucla.edu/spss/output/multinomial-logistic-regression/</a:t>
            </a:r>
            <a:endParaRPr lang="ru-RU" sz="1800" dirty="0">
              <a:solidFill>
                <a:srgbClr val="FF0000"/>
              </a:solidFill>
              <a:hlinkClick r:id="rId2"/>
            </a:endParaRPr>
          </a:p>
          <a:p>
            <a:pPr lvl="0" algn="just"/>
            <a:r>
              <a:rPr lang="en-US" sz="1800" dirty="0" smtClean="0">
                <a:solidFill>
                  <a:srgbClr val="FF0000"/>
                </a:solidFill>
                <a:hlinkClick r:id="rId2"/>
              </a:rPr>
              <a:t>http</a:t>
            </a:r>
            <a:r>
              <a:rPr lang="en-US" sz="1800" dirty="0">
                <a:solidFill>
                  <a:srgbClr val="FF0000"/>
                </a:solidFill>
                <a:hlinkClick r:id="rId2"/>
              </a:rPr>
              <a:t>://www.int-arch-photogramm-remote-sens-spatial-inf-sci.net/XL-8/193/2014/isprsarchives-XL-8-193-2014.pdf</a:t>
            </a:r>
            <a:endParaRPr lang="ru-RU" sz="1800" dirty="0">
              <a:solidFill>
                <a:srgbClr val="FF0000"/>
              </a:solidFill>
              <a:hlinkClick r:id="rId2"/>
            </a:endParaRPr>
          </a:p>
          <a:p>
            <a:pPr lvl="0" algn="just"/>
            <a:r>
              <a:rPr lang="en-US" sz="1800" dirty="0">
                <a:solidFill>
                  <a:srgbClr val="FF0000"/>
                </a:solidFill>
                <a:hlinkClick r:id="rId2"/>
              </a:rPr>
              <a:t>http://</a:t>
            </a:r>
            <a:r>
              <a:rPr lang="en-US" sz="1800" dirty="0" smtClean="0">
                <a:solidFill>
                  <a:srgbClr val="FF0000"/>
                </a:solidFill>
                <a:hlinkClick r:id="rId2"/>
              </a:rPr>
              <a:t>www.ijmsi.org/Papers/Volume.2.Issue.5/Version-2/A02520108.pdf</a:t>
            </a:r>
          </a:p>
          <a:p>
            <a:pPr lvl="0" algn="just"/>
            <a:r>
              <a:rPr lang="en-US" sz="1800" dirty="0">
                <a:solidFill>
                  <a:srgbClr val="FF0000"/>
                </a:solidFill>
                <a:hlinkClick r:id="rId2"/>
              </a:rPr>
              <a:t>https://www.stata.com/manuals13/rmlogit.pdf</a:t>
            </a:r>
            <a:endParaRPr lang="en-US" sz="1800" dirty="0" smtClean="0">
              <a:solidFill>
                <a:srgbClr val="FF0000"/>
              </a:solidFill>
              <a:hlinkClick r:id="rId2"/>
            </a:endParaRPr>
          </a:p>
          <a:p>
            <a:pPr lvl="0" algn="just"/>
            <a:endParaRPr lang="en-US" sz="1800" dirty="0" smtClean="0">
              <a:solidFill>
                <a:srgbClr val="FF0000"/>
              </a:solidFill>
              <a:hlinkClick r:id="rId2"/>
            </a:endParaRPr>
          </a:p>
          <a:p>
            <a:pPr marL="82296" lvl="0" indent="0" algn="just">
              <a:buNone/>
            </a:pPr>
            <a:r>
              <a:rPr lang="en-US" sz="1800" b="1" dirty="0" smtClean="0">
                <a:solidFill>
                  <a:srgbClr val="002060"/>
                </a:solidFill>
              </a:rPr>
              <a:t>Ordinal Regression</a:t>
            </a:r>
            <a:endParaRPr lang="en-US" sz="1800" b="1" dirty="0" smtClean="0">
              <a:solidFill>
                <a:srgbClr val="002060"/>
              </a:solidFill>
              <a:hlinkClick r:id="rId2"/>
            </a:endParaRPr>
          </a:p>
          <a:p>
            <a:pPr algn="just"/>
            <a:r>
              <a:rPr lang="en-US" sz="1800" dirty="0">
                <a:solidFill>
                  <a:srgbClr val="FF0000"/>
                </a:solidFill>
                <a:latin typeface="+mj-lt"/>
                <a:hlinkClick r:id="rId2"/>
              </a:rPr>
              <a:t>http://</a:t>
            </a:r>
            <a:r>
              <a:rPr lang="en-US" sz="1800" dirty="0" smtClean="0">
                <a:solidFill>
                  <a:srgbClr val="FF0000"/>
                </a:solidFill>
                <a:latin typeface="+mj-lt"/>
                <a:hlinkClick r:id="rId2"/>
              </a:rPr>
              <a:t>www.restore.ac.uk/srme/www/fac/soc/wie/research-new/srme/modules/mod5/index.html</a:t>
            </a:r>
          </a:p>
          <a:p>
            <a:pPr algn="just"/>
            <a:r>
              <a:rPr lang="en-US" sz="1800" dirty="0">
                <a:solidFill>
                  <a:srgbClr val="FF0000"/>
                </a:solidFill>
                <a:latin typeface="+mj-lt"/>
                <a:hlinkClick r:id="rId2"/>
              </a:rPr>
              <a:t>https://stats.idre.ucla.edu/spss/dae/ordinal-logistic-regression</a:t>
            </a:r>
            <a:r>
              <a:rPr lang="en-US" sz="1800" dirty="0" smtClean="0">
                <a:solidFill>
                  <a:srgbClr val="FF0000"/>
                </a:solidFill>
                <a:latin typeface="+mj-lt"/>
                <a:hlinkClick r:id="rId2"/>
              </a:rPr>
              <a:t>/</a:t>
            </a:r>
          </a:p>
          <a:p>
            <a:pPr lvl="0" algn="just"/>
            <a:r>
              <a:rPr lang="en-US" sz="1800" dirty="0" smtClean="0">
                <a:latin typeface="+mj-lt"/>
                <a:cs typeface="Arial" panose="020B0604020202020204" pitchFamily="34" charset="0"/>
                <a:hlinkClick r:id="rId3"/>
              </a:rPr>
              <a:t>www.norusis.com/pdf/ASPC_v13.pdf</a:t>
            </a:r>
            <a:endParaRPr lang="en-US" sz="1800" dirty="0" smtClean="0">
              <a:latin typeface="+mj-lt"/>
              <a:cs typeface="Arial" panose="020B0604020202020204" pitchFamily="34" charset="0"/>
            </a:endParaRPr>
          </a:p>
          <a:p>
            <a:pPr lvl="0" algn="just"/>
            <a:r>
              <a:rPr lang="en-US" sz="1800" dirty="0">
                <a:latin typeface="+mj-lt"/>
                <a:hlinkClick r:id="rId4"/>
              </a:rPr>
              <a:t>https://stats.idre.ucla.edu/stata/dae/ordered-logistic-regression</a:t>
            </a:r>
            <a:r>
              <a:rPr lang="en-US" sz="1800" dirty="0" smtClean="0">
                <a:latin typeface="+mj-lt"/>
                <a:hlinkClick r:id="rId4"/>
              </a:rPr>
              <a:t>/</a:t>
            </a:r>
            <a:endParaRPr lang="en-US" sz="1800" dirty="0" smtClean="0">
              <a:latin typeface="+mj-lt"/>
            </a:endParaRPr>
          </a:p>
          <a:p>
            <a:pPr lvl="0" algn="just"/>
            <a:r>
              <a:rPr lang="en-US" sz="1800" dirty="0">
                <a:latin typeface="+mj-lt"/>
                <a:hlinkClick r:id="rId5"/>
              </a:rPr>
              <a:t>https://</a:t>
            </a:r>
            <a:r>
              <a:rPr lang="en-US" sz="1800" dirty="0" smtClean="0">
                <a:latin typeface="+mj-lt"/>
                <a:hlinkClick r:id="rId5"/>
              </a:rPr>
              <a:t>www.stata.com/meeting/germany08/GSUG2008-Handout.pdf</a:t>
            </a:r>
            <a:endParaRPr lang="en-US" sz="1800" dirty="0" smtClean="0">
              <a:latin typeface="+mj-lt"/>
            </a:endParaRPr>
          </a:p>
          <a:p>
            <a:pPr lvl="0" algn="just"/>
            <a:r>
              <a:rPr lang="en-US" sz="1800" dirty="0">
                <a:latin typeface="+mj-lt"/>
                <a:hlinkClick r:id="rId6"/>
              </a:rPr>
              <a:t>https://</a:t>
            </a:r>
            <a:r>
              <a:rPr lang="en-US" sz="1800" dirty="0" smtClean="0">
                <a:latin typeface="+mj-lt"/>
                <a:hlinkClick r:id="rId6"/>
              </a:rPr>
              <a:t>www.stata.com/meeting/germany08/GSUG2008.pdf</a:t>
            </a:r>
            <a:endParaRPr lang="ru-RU" sz="1800" dirty="0"/>
          </a:p>
          <a:p>
            <a:pPr marL="82296" lvl="0" indent="0">
              <a:buNone/>
            </a:pPr>
            <a:endParaRPr lang="ru-RU" sz="1800" dirty="0"/>
          </a:p>
        </p:txBody>
      </p:sp>
    </p:spTree>
    <p:extLst>
      <p:ext uri="{BB962C8B-B14F-4D97-AF65-F5344CB8AC3E}">
        <p14:creationId xmlns:p14="http://schemas.microsoft.com/office/powerpoint/2010/main" val="2748259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2</a:t>
            </a:fld>
            <a:endParaRPr lang="en-GB"/>
          </a:p>
        </p:txBody>
      </p:sp>
      <p:sp>
        <p:nvSpPr>
          <p:cNvPr id="8195" name="Rectangle 2"/>
          <p:cNvSpPr>
            <a:spLocks noGrp="1" noChangeArrowheads="1"/>
          </p:cNvSpPr>
          <p:nvPr>
            <p:ph type="title"/>
          </p:nvPr>
        </p:nvSpPr>
        <p:spPr>
          <a:xfrm>
            <a:off x="971301" y="358775"/>
            <a:ext cx="7777163" cy="838200"/>
          </a:xfrm>
        </p:spPr>
        <p:txBody>
          <a:bodyPr>
            <a:normAutofit/>
          </a:bodyPr>
          <a:lstStyle/>
          <a:p>
            <a:pPr algn="ctr"/>
            <a:r>
              <a:rPr lang="en-US" sz="3500" b="1" dirty="0" smtClean="0">
                <a:latin typeface="Arial Unicode MS" pitchFamily="34" charset="-128"/>
                <a:ea typeface="Arial Unicode MS" pitchFamily="34" charset="-128"/>
                <a:cs typeface="Arial Unicode MS" pitchFamily="34" charset="-128"/>
              </a:rPr>
              <a:t>Multinomial logistic regression</a:t>
            </a:r>
            <a:endParaRPr lang="ru-RU" sz="3500" b="1"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59632" y="1341438"/>
            <a:ext cx="7344816" cy="4679850"/>
          </a:xfrm>
          <a:prstGeom prst="rect">
            <a:avLst/>
          </a:prstGeom>
          <a:noFill/>
          <a:ln w="9525">
            <a:noFill/>
            <a:miter lim="800000"/>
            <a:headEnd/>
            <a:tailEnd/>
          </a:ln>
          <a:effectLst/>
        </p:spPr>
        <p:txBody>
          <a:bodyPr/>
          <a:lstStyle/>
          <a:p>
            <a:pPr algn="just"/>
            <a:r>
              <a:rPr lang="en-US" sz="2200" dirty="0" smtClean="0">
                <a:latin typeface="+mj-lt"/>
              </a:rPr>
              <a:t>     Multinomial </a:t>
            </a:r>
            <a:r>
              <a:rPr lang="en-US" sz="2200" dirty="0">
                <a:latin typeface="+mj-lt"/>
              </a:rPr>
              <a:t>logistic regression is used to model nominal outcome </a:t>
            </a:r>
            <a:r>
              <a:rPr lang="en-US" sz="2200" dirty="0" smtClean="0">
                <a:latin typeface="+mj-lt"/>
              </a:rPr>
              <a:t>variables. The </a:t>
            </a:r>
            <a:r>
              <a:rPr lang="en-US" sz="2200" dirty="0">
                <a:latin typeface="+mj-lt"/>
              </a:rPr>
              <a:t>analysis breaks </a:t>
            </a:r>
            <a:r>
              <a:rPr lang="en-US" sz="2200" dirty="0" smtClean="0">
                <a:latin typeface="+mj-lt"/>
              </a:rPr>
              <a:t>the outcome </a:t>
            </a:r>
            <a:r>
              <a:rPr lang="en-US" sz="2200" dirty="0">
                <a:latin typeface="+mj-lt"/>
              </a:rPr>
              <a:t>variable down into a series of comparisons between </a:t>
            </a:r>
            <a:r>
              <a:rPr lang="en-US" sz="2200" dirty="0" smtClean="0">
                <a:latin typeface="+mj-lt"/>
              </a:rPr>
              <a:t>two categories.</a:t>
            </a:r>
          </a:p>
          <a:p>
            <a:endParaRPr lang="en-US" sz="2200" dirty="0">
              <a:latin typeface="+mj-lt"/>
            </a:endParaRPr>
          </a:p>
          <a:p>
            <a:pPr algn="just"/>
            <a:r>
              <a:rPr lang="en-US" sz="2200" dirty="0" smtClean="0">
                <a:latin typeface="+mj-lt"/>
              </a:rPr>
              <a:t>     If we have </a:t>
            </a:r>
            <a:r>
              <a:rPr lang="en-US" sz="2200" dirty="0">
                <a:latin typeface="+mj-lt"/>
              </a:rPr>
              <a:t>three outcome categories (A, </a:t>
            </a:r>
            <a:r>
              <a:rPr lang="en-US" sz="2200" dirty="0" smtClean="0">
                <a:latin typeface="+mj-lt"/>
              </a:rPr>
              <a:t>B and </a:t>
            </a:r>
            <a:r>
              <a:rPr lang="en-US" sz="2200" dirty="0">
                <a:latin typeface="+mj-lt"/>
              </a:rPr>
              <a:t>C), then the analysis will consist of two comparisons. The </a:t>
            </a:r>
            <a:r>
              <a:rPr lang="en-US" sz="2200" dirty="0" smtClean="0">
                <a:latin typeface="+mj-lt"/>
              </a:rPr>
              <a:t>form that </a:t>
            </a:r>
            <a:r>
              <a:rPr lang="en-US" sz="2200" dirty="0">
                <a:latin typeface="+mj-lt"/>
              </a:rPr>
              <a:t>these comparisons take depends on how </a:t>
            </a:r>
            <a:r>
              <a:rPr lang="en-US" sz="2200" dirty="0" smtClean="0">
                <a:latin typeface="+mj-lt"/>
              </a:rPr>
              <a:t>we have selected </a:t>
            </a:r>
            <a:r>
              <a:rPr lang="en-US" sz="2200" dirty="0">
                <a:latin typeface="+mj-lt"/>
              </a:rPr>
              <a:t>a baseline category</a:t>
            </a:r>
            <a:r>
              <a:rPr lang="en-US" sz="2200" dirty="0" smtClean="0">
                <a:latin typeface="+mj-lt"/>
              </a:rPr>
              <a:t>. The </a:t>
            </a:r>
            <a:r>
              <a:rPr lang="en-US" sz="2200" dirty="0">
                <a:latin typeface="+mj-lt"/>
              </a:rPr>
              <a:t>important parts of the analysis and output are much the same as binary logistic regression.</a:t>
            </a:r>
          </a:p>
          <a:p>
            <a:pPr algn="just"/>
            <a:endParaRPr lang="en-US" sz="2200" dirty="0">
              <a:latin typeface="+mj-lt"/>
            </a:endParaRPr>
          </a:p>
          <a:p>
            <a:pPr algn="just"/>
            <a:r>
              <a:rPr lang="en-US" sz="2200" dirty="0">
                <a:latin typeface="+mj-lt"/>
              </a:rPr>
              <a:t>     We will calculate the probability that the case belongs to each of the groups, that are formed based on the values of dependent variable. We will predict </a:t>
            </a:r>
            <a:r>
              <a:rPr lang="en-US" sz="2200" dirty="0" smtClean="0">
                <a:latin typeface="+mj-lt"/>
              </a:rPr>
              <a:t>that according to the model a case belongs to the group with maximum probability.</a:t>
            </a:r>
            <a:endParaRPr lang="en-US" sz="2200" dirty="0">
              <a:latin typeface="+mj-lt"/>
            </a:endParaRPr>
          </a:p>
        </p:txBody>
      </p:sp>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solidFill>
                  <a:srgbClr val="E7DEC9">
                    <a:shade val="50000"/>
                    <a:satMod val="200000"/>
                  </a:srgbClr>
                </a:solidFill>
              </a:rPr>
              <a:t>Page </a:t>
            </a:r>
            <a:fld id="{D0CB3F42-7B41-4107-8927-28080D6DF79A}" type="slidenum">
              <a:rPr lang="en-GB">
                <a:solidFill>
                  <a:srgbClr val="E7DEC9">
                    <a:shade val="50000"/>
                    <a:satMod val="200000"/>
                  </a:srgbClr>
                </a:solidFill>
              </a:rPr>
              <a:pPr>
                <a:defRPr/>
              </a:pPr>
              <a:t>3</a:t>
            </a:fld>
            <a:endParaRPr lang="en-GB">
              <a:solidFill>
                <a:srgbClr val="E7DEC9">
                  <a:shade val="50000"/>
                  <a:satMod val="200000"/>
                </a:srgbClr>
              </a:solidFill>
            </a:endParaRPr>
          </a:p>
        </p:txBody>
      </p:sp>
      <p:sp>
        <p:nvSpPr>
          <p:cNvPr id="8195" name="Rectangle 2"/>
          <p:cNvSpPr>
            <a:spLocks noGrp="1" noChangeArrowheads="1"/>
          </p:cNvSpPr>
          <p:nvPr>
            <p:ph type="title"/>
          </p:nvPr>
        </p:nvSpPr>
        <p:spPr>
          <a:xfrm>
            <a:off x="936104" y="404664"/>
            <a:ext cx="8244408" cy="838200"/>
          </a:xfrm>
        </p:spPr>
        <p:txBody>
          <a:bodyPr>
            <a:noAutofit/>
          </a:bodyPr>
          <a:lstStyle/>
          <a:p>
            <a:pPr algn="ctr"/>
            <a:r>
              <a:rPr lang="en-US" sz="3500" b="1" dirty="0">
                <a:latin typeface="Arial Unicode MS" pitchFamily="34" charset="-128"/>
                <a:ea typeface="Arial Unicode MS" pitchFamily="34" charset="-128"/>
                <a:cs typeface="Arial Unicode MS" pitchFamily="34" charset="-128"/>
              </a:rPr>
              <a:t>Preliminary Data Analysis</a:t>
            </a:r>
            <a:endParaRPr lang="ru-RU" sz="3500" b="1" dirty="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59632" y="1475132"/>
            <a:ext cx="7344816" cy="4679850"/>
          </a:xfrm>
          <a:prstGeom prst="rect">
            <a:avLst/>
          </a:prstGeom>
          <a:noFill/>
          <a:ln w="9525">
            <a:noFill/>
            <a:miter lim="800000"/>
            <a:headEnd/>
            <a:tailEnd/>
          </a:ln>
          <a:effectLst/>
        </p:spPr>
        <p:txBody>
          <a:bodyPr/>
          <a:lstStyle/>
          <a:p>
            <a:pPr algn="just"/>
            <a:r>
              <a:rPr lang="en-US" sz="2600" dirty="0" smtClean="0">
                <a:solidFill>
                  <a:prstClr val="black"/>
                </a:solidFill>
              </a:rPr>
              <a:t>     Frequency and contingency tables could help to </a:t>
            </a:r>
            <a:r>
              <a:rPr lang="en-US" sz="2800" dirty="0" smtClean="0"/>
              <a:t>reveal </a:t>
            </a:r>
            <a:r>
              <a:rPr lang="en-US" sz="2800" dirty="0"/>
              <a:t>the completeness of </a:t>
            </a:r>
            <a:r>
              <a:rPr lang="en-US" sz="2800" dirty="0" smtClean="0"/>
              <a:t>information representation in </a:t>
            </a:r>
            <a:r>
              <a:rPr lang="en-US" sz="2800" dirty="0"/>
              <a:t>the </a:t>
            </a:r>
            <a:r>
              <a:rPr lang="en-US" sz="2800" dirty="0" smtClean="0"/>
              <a:t>dataset and identify </a:t>
            </a:r>
            <a:r>
              <a:rPr lang="en-US" sz="2800" dirty="0"/>
              <a:t>some trends and relationships</a:t>
            </a:r>
            <a:r>
              <a:rPr lang="en-US" sz="2800" dirty="0" smtClean="0"/>
              <a:t>.</a:t>
            </a:r>
            <a:endParaRPr lang="en-US" sz="2600" dirty="0" smtClean="0">
              <a:solidFill>
                <a:prstClr val="black"/>
              </a:solidFill>
            </a:endParaRPr>
          </a:p>
        </p:txBody>
      </p:sp>
    </p:spTree>
    <p:extLst>
      <p:ext uri="{BB962C8B-B14F-4D97-AF65-F5344CB8AC3E}">
        <p14:creationId xmlns:p14="http://schemas.microsoft.com/office/powerpoint/2010/main" val="2674917433"/>
      </p:ext>
    </p:extLst>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solidFill>
                  <a:srgbClr val="E7DEC9">
                    <a:shade val="50000"/>
                    <a:satMod val="200000"/>
                  </a:srgbClr>
                </a:solidFill>
              </a:rPr>
              <a:t>Page </a:t>
            </a:r>
            <a:fld id="{D0CB3F42-7B41-4107-8927-28080D6DF79A}" type="slidenum">
              <a:rPr lang="en-GB">
                <a:solidFill>
                  <a:srgbClr val="E7DEC9">
                    <a:shade val="50000"/>
                    <a:satMod val="200000"/>
                  </a:srgbClr>
                </a:solidFill>
              </a:rPr>
              <a:pPr>
                <a:defRPr/>
              </a:pPr>
              <a:t>4</a:t>
            </a:fld>
            <a:endParaRPr lang="en-GB">
              <a:solidFill>
                <a:srgbClr val="E7DEC9">
                  <a:shade val="50000"/>
                  <a:satMod val="200000"/>
                </a:srgbClr>
              </a:solidFill>
            </a:endParaRPr>
          </a:p>
        </p:txBody>
      </p:sp>
      <p:sp>
        <p:nvSpPr>
          <p:cNvPr id="8195" name="Rectangle 2"/>
          <p:cNvSpPr>
            <a:spLocks noGrp="1" noChangeArrowheads="1"/>
          </p:cNvSpPr>
          <p:nvPr>
            <p:ph type="title"/>
          </p:nvPr>
        </p:nvSpPr>
        <p:spPr>
          <a:xfrm>
            <a:off x="899592" y="70520"/>
            <a:ext cx="8244408" cy="838200"/>
          </a:xfrm>
        </p:spPr>
        <p:txBody>
          <a:bodyPr>
            <a:noAutofit/>
          </a:bodyPr>
          <a:lstStyle/>
          <a:p>
            <a:pPr algn="ctr"/>
            <a:r>
              <a:rPr lang="en-US" sz="3000" b="1" dirty="0" smtClean="0">
                <a:latin typeface="Arial Unicode MS" pitchFamily="34" charset="-128"/>
                <a:ea typeface="Arial Unicode MS" pitchFamily="34" charset="-128"/>
                <a:cs typeface="Arial Unicode MS" pitchFamily="34" charset="-128"/>
              </a:rPr>
              <a:t>Interpreting Results</a:t>
            </a:r>
            <a:r>
              <a:rPr lang="ru-RU" sz="3000" b="1" dirty="0" smtClean="0">
                <a:latin typeface="Arial Unicode MS" pitchFamily="34" charset="-128"/>
                <a:ea typeface="Arial Unicode MS" pitchFamily="34" charset="-128"/>
                <a:cs typeface="Arial Unicode MS" pitchFamily="34" charset="-128"/>
              </a:rPr>
              <a:t> (1)</a:t>
            </a:r>
          </a:p>
        </p:txBody>
      </p:sp>
      <p:sp>
        <p:nvSpPr>
          <p:cNvPr id="8196" name="Rectangle 21"/>
          <p:cNvSpPr>
            <a:spLocks noChangeArrowheads="1"/>
          </p:cNvSpPr>
          <p:nvPr/>
        </p:nvSpPr>
        <p:spPr bwMode="auto">
          <a:xfrm>
            <a:off x="1259632" y="3356992"/>
            <a:ext cx="7560840" cy="3096344"/>
          </a:xfrm>
          <a:prstGeom prst="rect">
            <a:avLst/>
          </a:prstGeom>
          <a:noFill/>
          <a:ln w="9525">
            <a:noFill/>
            <a:miter lim="800000"/>
            <a:headEnd/>
            <a:tailEnd/>
          </a:ln>
          <a:effectLst/>
        </p:spPr>
        <p:txBody>
          <a:bodyPr/>
          <a:lstStyle/>
          <a:p>
            <a:pPr algn="just"/>
            <a:r>
              <a:rPr lang="en-US" sz="2100" dirty="0"/>
              <a:t>Gender</a:t>
            </a:r>
            <a:r>
              <a:rPr lang="ru-RU" sz="2100" dirty="0"/>
              <a:t> </a:t>
            </a:r>
            <a:r>
              <a:rPr lang="en-US" sz="2100" dirty="0"/>
              <a:t>: 0 – male</a:t>
            </a:r>
            <a:r>
              <a:rPr lang="ru-RU" sz="2100" dirty="0"/>
              <a:t> ,</a:t>
            </a:r>
            <a:r>
              <a:rPr lang="en-US" sz="2100" dirty="0"/>
              <a:t>1 – female</a:t>
            </a:r>
            <a:r>
              <a:rPr lang="ru-RU" sz="2100" dirty="0"/>
              <a:t> </a:t>
            </a:r>
            <a:endParaRPr lang="en-US" sz="2100" dirty="0"/>
          </a:p>
          <a:p>
            <a:pPr algn="just"/>
            <a:r>
              <a:rPr lang="en-US" sz="2100" dirty="0"/>
              <a:t>Dependent </a:t>
            </a:r>
            <a:r>
              <a:rPr lang="en-US" sz="2100" dirty="0" smtClean="0"/>
              <a:t>variable has 3 values</a:t>
            </a:r>
            <a:r>
              <a:rPr lang="ru-RU" sz="2100" dirty="0" smtClean="0"/>
              <a:t>: </a:t>
            </a:r>
            <a:r>
              <a:rPr lang="en-US" sz="2100" dirty="0"/>
              <a:t>Breakfast bar</a:t>
            </a:r>
            <a:r>
              <a:rPr lang="ru-RU" sz="2100" dirty="0"/>
              <a:t>, </a:t>
            </a:r>
            <a:r>
              <a:rPr lang="en-US" sz="2100" dirty="0"/>
              <a:t>Oatmeal</a:t>
            </a:r>
            <a:r>
              <a:rPr lang="ru-RU" sz="2100" dirty="0"/>
              <a:t>, </a:t>
            </a:r>
            <a:r>
              <a:rPr lang="en-US" sz="2100" dirty="0"/>
              <a:t>Cereal</a:t>
            </a:r>
            <a:r>
              <a:rPr lang="ru-RU" sz="2100" dirty="0"/>
              <a:t> .</a:t>
            </a:r>
          </a:p>
          <a:p>
            <a:pPr algn="just"/>
            <a:endParaRPr lang="ru-RU" sz="2100" dirty="0"/>
          </a:p>
          <a:p>
            <a:pPr algn="just"/>
            <a:r>
              <a:rPr lang="en-US" sz="2100" dirty="0"/>
              <a:t>How the gender influences the breakfast choice?</a:t>
            </a:r>
          </a:p>
          <a:p>
            <a:pPr algn="just"/>
            <a:endParaRPr lang="en-US" sz="2100" dirty="0"/>
          </a:p>
          <a:p>
            <a:pPr algn="just"/>
            <a:r>
              <a:rPr lang="ru-RU" sz="2100" dirty="0" smtClean="0"/>
              <a:t>(</a:t>
            </a:r>
            <a:r>
              <a:rPr lang="en-US" sz="2100" dirty="0" smtClean="0"/>
              <a:t>-,147</a:t>
            </a:r>
            <a:r>
              <a:rPr lang="ru-RU" sz="2100" dirty="0" smtClean="0"/>
              <a:t>)</a:t>
            </a:r>
            <a:r>
              <a:rPr lang="en-US" sz="2100" dirty="0" smtClean="0"/>
              <a:t> – males compared to </a:t>
            </a:r>
            <a:r>
              <a:rPr lang="en-US" sz="2100" dirty="0"/>
              <a:t>f</a:t>
            </a:r>
            <a:r>
              <a:rPr lang="en-US" sz="2100" dirty="0" smtClean="0"/>
              <a:t>emales are less likely to go for Breakfast bar</a:t>
            </a:r>
            <a:r>
              <a:rPr lang="en-US" sz="2100" dirty="0"/>
              <a:t> </a:t>
            </a:r>
            <a:r>
              <a:rPr lang="en-US" sz="2100" dirty="0" smtClean="0"/>
              <a:t>rather than Cereal</a:t>
            </a:r>
            <a:r>
              <a:rPr lang="ru-RU" sz="2100" dirty="0" smtClean="0"/>
              <a:t>.</a:t>
            </a:r>
            <a:endParaRPr lang="en-US" sz="2100" dirty="0" smtClean="0"/>
          </a:p>
          <a:p>
            <a:pPr algn="just"/>
            <a:endParaRPr lang="en-US" sz="2100" dirty="0" smtClean="0"/>
          </a:p>
          <a:p>
            <a:pPr algn="just"/>
            <a:r>
              <a:rPr lang="en-US" sz="2100" dirty="0" smtClean="0"/>
              <a:t>Positive B coefficient indicates that as the predictor increases the chance to be in the current category increases.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812" y="604267"/>
            <a:ext cx="63341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3131840" y="1515264"/>
            <a:ext cx="864096" cy="216024"/>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270634507"/>
      </p:ext>
    </p:extLst>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solidFill>
                  <a:srgbClr val="E7DEC9">
                    <a:shade val="50000"/>
                    <a:satMod val="200000"/>
                  </a:srgbClr>
                </a:solidFill>
              </a:rPr>
              <a:t>Page </a:t>
            </a:r>
            <a:fld id="{D0CB3F42-7B41-4107-8927-28080D6DF79A}" type="slidenum">
              <a:rPr lang="en-GB">
                <a:solidFill>
                  <a:srgbClr val="E7DEC9">
                    <a:shade val="50000"/>
                    <a:satMod val="200000"/>
                  </a:srgbClr>
                </a:solidFill>
              </a:rPr>
              <a:pPr>
                <a:defRPr/>
              </a:pPr>
              <a:t>5</a:t>
            </a:fld>
            <a:endParaRPr lang="en-GB">
              <a:solidFill>
                <a:srgbClr val="E7DEC9">
                  <a:shade val="50000"/>
                  <a:satMod val="200000"/>
                </a:srgbClr>
              </a:solidFill>
            </a:endParaRPr>
          </a:p>
        </p:txBody>
      </p:sp>
      <p:sp>
        <p:nvSpPr>
          <p:cNvPr id="8195" name="Rectangle 2"/>
          <p:cNvSpPr>
            <a:spLocks noGrp="1" noChangeArrowheads="1"/>
          </p:cNvSpPr>
          <p:nvPr>
            <p:ph type="title"/>
          </p:nvPr>
        </p:nvSpPr>
        <p:spPr>
          <a:xfrm>
            <a:off x="899592" y="260648"/>
            <a:ext cx="8244408" cy="838200"/>
          </a:xfrm>
        </p:spPr>
        <p:txBody>
          <a:bodyPr>
            <a:noAutofit/>
          </a:bodyPr>
          <a:lstStyle/>
          <a:p>
            <a:pPr algn="ctr"/>
            <a:r>
              <a:rPr lang="en-US" sz="3000" b="1" dirty="0" smtClean="0">
                <a:latin typeface="Arial Unicode MS" pitchFamily="34" charset="-128"/>
                <a:ea typeface="Arial Unicode MS" pitchFamily="34" charset="-128"/>
                <a:cs typeface="Arial Unicode MS" pitchFamily="34" charset="-128"/>
              </a:rPr>
              <a:t>Interpreting Results </a:t>
            </a:r>
            <a:r>
              <a:rPr lang="ru-RU" sz="3000" b="1" dirty="0" smtClean="0">
                <a:latin typeface="Arial Unicode MS" pitchFamily="34" charset="-128"/>
                <a:ea typeface="Arial Unicode MS" pitchFamily="34" charset="-128"/>
                <a:cs typeface="Arial Unicode MS" pitchFamily="34" charset="-128"/>
              </a:rPr>
              <a:t>(2)</a:t>
            </a:r>
          </a:p>
        </p:txBody>
      </p:sp>
      <p:sp>
        <p:nvSpPr>
          <p:cNvPr id="8196" name="Rectangle 21"/>
          <p:cNvSpPr>
            <a:spLocks noChangeArrowheads="1"/>
          </p:cNvSpPr>
          <p:nvPr/>
        </p:nvSpPr>
        <p:spPr bwMode="auto">
          <a:xfrm>
            <a:off x="1475656" y="3933056"/>
            <a:ext cx="7200800" cy="2339925"/>
          </a:xfrm>
          <a:prstGeom prst="rect">
            <a:avLst/>
          </a:prstGeom>
          <a:noFill/>
          <a:ln w="9525">
            <a:noFill/>
            <a:miter lim="800000"/>
            <a:headEnd/>
            <a:tailEnd/>
          </a:ln>
          <a:effectLst/>
        </p:spPr>
        <p:txBody>
          <a:bodyPr/>
          <a:lstStyle/>
          <a:p>
            <a:pPr algn="just"/>
            <a:endParaRPr lang="ru-RU" dirty="0">
              <a:solidFill>
                <a:prstClr val="black"/>
              </a:solidFill>
            </a:endParaRPr>
          </a:p>
          <a:p>
            <a:pPr algn="just"/>
            <a:r>
              <a:rPr lang="en-US" sz="2200" dirty="0" smtClean="0">
                <a:solidFill>
                  <a:prstClr val="black"/>
                </a:solidFill>
              </a:rPr>
              <a:t>RRR (relative risk ratio) is an analogue of the odds ratio for Binary logistic regression</a:t>
            </a:r>
            <a:r>
              <a:rPr lang="ru-RU" sz="2200" dirty="0" smtClean="0">
                <a:solidFill>
                  <a:prstClr val="black"/>
                </a:solidFill>
              </a:rPr>
              <a:t> </a:t>
            </a:r>
            <a:r>
              <a:rPr lang="en-US" sz="2200" dirty="0" smtClean="0">
                <a:solidFill>
                  <a:prstClr val="black"/>
                </a:solidFill>
              </a:rPr>
              <a:t>. </a:t>
            </a:r>
            <a:endParaRPr lang="ru-RU" sz="2200" dirty="0" smtClean="0">
              <a:solidFill>
                <a:prstClr val="black"/>
              </a:solidFill>
            </a:endParaRPr>
          </a:p>
          <a:p>
            <a:pPr algn="just"/>
            <a:endParaRPr lang="en-US" sz="2200" dirty="0" smtClean="0">
              <a:solidFill>
                <a:prstClr val="black"/>
              </a:solidFill>
            </a:endParaRPr>
          </a:p>
          <a:p>
            <a:pPr algn="just"/>
            <a:r>
              <a:rPr lang="en-US" sz="2200" dirty="0" smtClean="0">
                <a:solidFill>
                  <a:prstClr val="black"/>
                </a:solidFill>
              </a:rPr>
              <a:t>Odds for males is about 14% lower than odds for females to get Breakfast Bar</a:t>
            </a:r>
            <a:r>
              <a:rPr lang="ru-RU" sz="2200" dirty="0" smtClean="0">
                <a:solidFill>
                  <a:prstClr val="black"/>
                </a:solidFill>
              </a:rPr>
              <a:t> </a:t>
            </a:r>
            <a:r>
              <a:rPr lang="en-US" sz="2200" dirty="0" smtClean="0">
                <a:solidFill>
                  <a:prstClr val="black"/>
                </a:solidFill>
              </a:rPr>
              <a:t>instead of Cereal.</a:t>
            </a:r>
            <a:endParaRPr lang="en-US" sz="2200" dirty="0">
              <a:solidFill>
                <a:prstClr val="black"/>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616" y="1103288"/>
            <a:ext cx="7218008"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Прямоугольник 6"/>
          <p:cNvSpPr/>
          <p:nvPr/>
        </p:nvSpPr>
        <p:spPr>
          <a:xfrm>
            <a:off x="2771800" y="2175836"/>
            <a:ext cx="864096" cy="216024"/>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953623984"/>
      </p:ext>
    </p:extLst>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solidFill>
                  <a:srgbClr val="E7DEC9">
                    <a:shade val="50000"/>
                    <a:satMod val="200000"/>
                  </a:srgbClr>
                </a:solidFill>
              </a:rPr>
              <a:t>Page </a:t>
            </a:r>
            <a:fld id="{D0CB3F42-7B41-4107-8927-28080D6DF79A}" type="slidenum">
              <a:rPr lang="en-GB">
                <a:solidFill>
                  <a:srgbClr val="E7DEC9">
                    <a:shade val="50000"/>
                    <a:satMod val="200000"/>
                  </a:srgbClr>
                </a:solidFill>
              </a:rPr>
              <a:pPr>
                <a:defRPr/>
              </a:pPr>
              <a:t>6</a:t>
            </a:fld>
            <a:endParaRPr lang="en-GB">
              <a:solidFill>
                <a:srgbClr val="E7DEC9">
                  <a:shade val="50000"/>
                  <a:satMod val="200000"/>
                </a:srgbClr>
              </a:solidFill>
            </a:endParaRPr>
          </a:p>
        </p:txBody>
      </p:sp>
      <p:sp>
        <p:nvSpPr>
          <p:cNvPr id="8195" name="Rectangle 2"/>
          <p:cNvSpPr>
            <a:spLocks noGrp="1" noChangeArrowheads="1"/>
          </p:cNvSpPr>
          <p:nvPr>
            <p:ph type="title"/>
          </p:nvPr>
        </p:nvSpPr>
        <p:spPr>
          <a:xfrm>
            <a:off x="899592" y="44624"/>
            <a:ext cx="8244408" cy="838200"/>
          </a:xfrm>
        </p:spPr>
        <p:txBody>
          <a:bodyPr>
            <a:noAutofit/>
          </a:bodyPr>
          <a:lstStyle/>
          <a:p>
            <a:pPr algn="ctr"/>
            <a:r>
              <a:rPr lang="en-US" sz="3000" b="1" dirty="0" smtClean="0">
                <a:latin typeface="Arial Unicode MS" pitchFamily="34" charset="-128"/>
                <a:ea typeface="Arial Unicode MS" pitchFamily="34" charset="-128"/>
                <a:cs typeface="Arial Unicode MS" pitchFamily="34" charset="-128"/>
              </a:rPr>
              <a:t>Interpreting Results </a:t>
            </a:r>
            <a:r>
              <a:rPr lang="ru-RU" sz="3000" b="1" dirty="0" smtClean="0">
                <a:latin typeface="Arial Unicode MS" pitchFamily="34" charset="-128"/>
                <a:ea typeface="Arial Unicode MS" pitchFamily="34" charset="-128"/>
                <a:cs typeface="Arial Unicode MS" pitchFamily="34" charset="-128"/>
              </a:rPr>
              <a:t>(3)</a:t>
            </a:r>
          </a:p>
        </p:txBody>
      </p:sp>
      <p:graphicFrame>
        <p:nvGraphicFramePr>
          <p:cNvPr id="2" name="Таблица 1"/>
          <p:cNvGraphicFramePr>
            <a:graphicFrameLocks noGrp="1"/>
          </p:cNvGraphicFramePr>
          <p:nvPr>
            <p:extLst>
              <p:ext uri="{D42A27DB-BD31-4B8C-83A1-F6EECF244321}">
                <p14:modId xmlns:p14="http://schemas.microsoft.com/office/powerpoint/2010/main" val="34001741"/>
              </p:ext>
            </p:extLst>
          </p:nvPr>
        </p:nvGraphicFramePr>
        <p:xfrm>
          <a:off x="1187624" y="980729"/>
          <a:ext cx="7776864" cy="5354032"/>
        </p:xfrm>
        <a:graphic>
          <a:graphicData uri="http://schemas.openxmlformats.org/drawingml/2006/table">
            <a:tbl>
              <a:tblPr firstRow="1" bandRow="1">
                <a:tableStyleId>{5940675A-B579-460E-94D1-54222C63F5DA}</a:tableStyleId>
              </a:tblPr>
              <a:tblGrid>
                <a:gridCol w="1226600"/>
                <a:gridCol w="1502390"/>
                <a:gridCol w="5047874"/>
              </a:tblGrid>
              <a:tr h="812512">
                <a:tc>
                  <a:txBody>
                    <a:bodyPr/>
                    <a:lstStyle/>
                    <a:p>
                      <a:r>
                        <a:rPr lang="en-US" sz="2000" b="0" dirty="0" err="1" smtClean="0">
                          <a:solidFill>
                            <a:schemeClr val="tx1"/>
                          </a:solidFill>
                        </a:rPr>
                        <a:t>Coef</a:t>
                      </a:r>
                      <a:r>
                        <a:rPr lang="en-US" sz="2000" b="0" baseline="0" dirty="0" smtClean="0">
                          <a:solidFill>
                            <a:schemeClr val="tx1"/>
                          </a:solidFill>
                        </a:rPr>
                        <a:t> (B)</a:t>
                      </a:r>
                      <a:endParaRPr lang="ru-RU" sz="2000" b="0" dirty="0">
                        <a:solidFill>
                          <a:schemeClr val="tx1"/>
                        </a:solidFill>
                        <a:latin typeface="Arial" pitchFamily="34" charset="0"/>
                        <a:cs typeface="Arial" pitchFamily="34" charset="0"/>
                      </a:endParaRPr>
                    </a:p>
                  </a:txBody>
                  <a:tcPr/>
                </a:tc>
                <a:tc>
                  <a:txBody>
                    <a:bodyPr/>
                    <a:lstStyle/>
                    <a:p>
                      <a:r>
                        <a:rPr lang="en-US" sz="2000" b="0" dirty="0" smtClean="0">
                          <a:solidFill>
                            <a:schemeClr val="tx1"/>
                          </a:solidFill>
                        </a:rPr>
                        <a:t>RRR=</a:t>
                      </a:r>
                      <a:r>
                        <a:rPr lang="en-US" sz="2000" b="0" dirty="0" err="1" smtClean="0">
                          <a:solidFill>
                            <a:schemeClr val="tx1"/>
                          </a:solidFill>
                        </a:rPr>
                        <a:t>exp</a:t>
                      </a:r>
                      <a:r>
                        <a:rPr lang="en-US" sz="2000" b="0" dirty="0" smtClean="0">
                          <a:solidFill>
                            <a:schemeClr val="tx1"/>
                          </a:solidFill>
                        </a:rPr>
                        <a:t>(b)</a:t>
                      </a:r>
                      <a:endParaRPr lang="ru-RU" sz="2000" b="0" dirty="0">
                        <a:solidFill>
                          <a:schemeClr val="tx1"/>
                        </a:solidFill>
                        <a:latin typeface="Arial" pitchFamily="34" charset="0"/>
                        <a:cs typeface="Arial" pitchFamily="34" charset="0"/>
                      </a:endParaRPr>
                    </a:p>
                  </a:txBody>
                  <a:tcPr/>
                </a:tc>
                <a:tc>
                  <a:txBody>
                    <a:bodyPr/>
                    <a:lstStyle/>
                    <a:p>
                      <a:r>
                        <a:rPr kumimoji="0" lang="en-US" sz="2000" b="0" kern="1200" dirty="0" smtClean="0">
                          <a:solidFill>
                            <a:schemeClr val="tx1"/>
                          </a:solidFill>
                          <a:latin typeface="+mn-lt"/>
                          <a:ea typeface="+mn-ea"/>
                          <a:cs typeface="+mn-cs"/>
                        </a:rPr>
                        <a:t>Interpretation</a:t>
                      </a:r>
                      <a:endParaRPr kumimoji="0" lang="ru-RU" sz="2000" b="0" kern="1200" dirty="0">
                        <a:solidFill>
                          <a:schemeClr val="tx1"/>
                        </a:solidFill>
                        <a:latin typeface="+mn-lt"/>
                        <a:ea typeface="+mn-ea"/>
                        <a:cs typeface="+mn-cs"/>
                      </a:endParaRPr>
                    </a:p>
                  </a:txBody>
                  <a:tcPr/>
                </a:tc>
              </a:tr>
              <a:tr h="370840">
                <a:tc>
                  <a:txBody>
                    <a:bodyPr/>
                    <a:lstStyle/>
                    <a:p>
                      <a:r>
                        <a:rPr lang="en-US" sz="2000" dirty="0" smtClean="0"/>
                        <a:t>&gt; 0</a:t>
                      </a:r>
                      <a:endParaRPr lang="ru-RU" sz="2000" dirty="0"/>
                    </a:p>
                  </a:txBody>
                  <a:tcPr/>
                </a:tc>
                <a:tc>
                  <a:txBody>
                    <a:bodyPr/>
                    <a:lstStyle/>
                    <a:p>
                      <a:r>
                        <a:rPr lang="en-US" sz="2000" dirty="0" smtClean="0"/>
                        <a:t>&gt;</a:t>
                      </a:r>
                      <a:r>
                        <a:rPr lang="en-US" sz="2000" baseline="0" dirty="0" smtClean="0"/>
                        <a:t> 1</a:t>
                      </a:r>
                      <a:endParaRPr lang="ru-RU" sz="2000" dirty="0"/>
                    </a:p>
                  </a:txBody>
                  <a:tcPr/>
                </a:tc>
                <a:tc>
                  <a:txBody>
                    <a:bodyPr/>
                    <a:lstStyle/>
                    <a:p>
                      <a:r>
                        <a:rPr lang="en-US" sz="2000" dirty="0" smtClean="0"/>
                        <a:t>Males compared to females </a:t>
                      </a:r>
                      <a:r>
                        <a:rPr lang="ru-RU" sz="2000" baseline="0" dirty="0" smtClean="0"/>
                        <a:t>(</a:t>
                      </a:r>
                      <a:r>
                        <a:rPr lang="en-US" sz="2000" baseline="0" dirty="0" smtClean="0"/>
                        <a:t>reference group</a:t>
                      </a:r>
                      <a:r>
                        <a:rPr lang="ru-RU" sz="2000" baseline="0" dirty="0" smtClean="0"/>
                        <a:t>)  </a:t>
                      </a:r>
                      <a:r>
                        <a:rPr lang="en-US" sz="2000" baseline="0" dirty="0" smtClean="0"/>
                        <a:t>are more likely to be in the current group than in the reference group.</a:t>
                      </a:r>
                    </a:p>
                    <a:p>
                      <a:endParaRPr lang="en-US" sz="2000" baseline="0" dirty="0" smtClean="0"/>
                    </a:p>
                    <a:p>
                      <a:r>
                        <a:rPr lang="en-US" sz="2000" baseline="0" dirty="0" err="1" smtClean="0"/>
                        <a:t>Exp</a:t>
                      </a:r>
                      <a:r>
                        <a:rPr lang="en-US" sz="2000" baseline="0" dirty="0" smtClean="0"/>
                        <a:t>(b)=1,6 -&gt; odds for males is 60%</a:t>
                      </a:r>
                      <a:r>
                        <a:rPr lang="ru-RU" sz="2000" baseline="0" dirty="0" smtClean="0"/>
                        <a:t> </a:t>
                      </a:r>
                      <a:r>
                        <a:rPr lang="en-US" sz="2000" baseline="0" dirty="0" smtClean="0"/>
                        <a:t>higher than odds for females</a:t>
                      </a:r>
                    </a:p>
                  </a:txBody>
                  <a:tcPr/>
                </a:tc>
              </a:tr>
              <a:tr h="370840">
                <a:tc>
                  <a:txBody>
                    <a:bodyPr/>
                    <a:lstStyle/>
                    <a:p>
                      <a:r>
                        <a:rPr lang="ru-RU" sz="2000" dirty="0" smtClean="0"/>
                        <a:t>= </a:t>
                      </a:r>
                      <a:r>
                        <a:rPr lang="en-US" sz="2000" dirty="0" smtClean="0"/>
                        <a:t>0</a:t>
                      </a:r>
                      <a:endParaRPr lang="ru-RU" sz="2000" dirty="0"/>
                    </a:p>
                  </a:txBody>
                  <a:tcPr/>
                </a:tc>
                <a:tc>
                  <a:txBody>
                    <a:bodyPr/>
                    <a:lstStyle/>
                    <a:p>
                      <a:r>
                        <a:rPr lang="en-US" sz="2000" dirty="0" smtClean="0"/>
                        <a:t>= 1</a:t>
                      </a:r>
                      <a:endParaRPr lang="ru-RU" sz="2000" dirty="0"/>
                    </a:p>
                  </a:txBody>
                  <a:tcPr/>
                </a:tc>
                <a:tc>
                  <a:txBody>
                    <a:bodyPr/>
                    <a:lstStyle/>
                    <a:p>
                      <a:r>
                        <a:rPr lang="en-US" sz="2000" dirty="0" smtClean="0"/>
                        <a:t>Males</a:t>
                      </a:r>
                      <a:r>
                        <a:rPr lang="en-US" sz="2000" baseline="0" dirty="0" smtClean="0"/>
                        <a:t> and females are equally likely to be in the current and the reference groups.</a:t>
                      </a:r>
                      <a:endParaRPr lang="ru-RU" sz="2000" dirty="0"/>
                    </a:p>
                  </a:txBody>
                  <a:tcPr/>
                </a:tc>
              </a:tr>
              <a:tr h="370840">
                <a:tc>
                  <a:txBody>
                    <a:bodyPr/>
                    <a:lstStyle/>
                    <a:p>
                      <a:r>
                        <a:rPr lang="en-US" sz="2000" dirty="0" smtClean="0"/>
                        <a:t>&lt;</a:t>
                      </a:r>
                      <a:r>
                        <a:rPr lang="en-US" sz="2000" baseline="0" dirty="0" smtClean="0"/>
                        <a:t> 0</a:t>
                      </a:r>
                      <a:endParaRPr lang="ru-RU" sz="2000" dirty="0"/>
                    </a:p>
                  </a:txBody>
                  <a:tcPr/>
                </a:tc>
                <a:tc>
                  <a:txBody>
                    <a:bodyPr/>
                    <a:lstStyle/>
                    <a:p>
                      <a:r>
                        <a:rPr lang="en-US" sz="2000" baseline="0" dirty="0" smtClean="0"/>
                        <a:t>from</a:t>
                      </a:r>
                      <a:r>
                        <a:rPr lang="ru-RU" sz="2000" baseline="0" dirty="0" smtClean="0"/>
                        <a:t> </a:t>
                      </a:r>
                      <a:r>
                        <a:rPr lang="en-US" sz="2000" baseline="0" dirty="0" smtClean="0"/>
                        <a:t>0 to 1</a:t>
                      </a:r>
                      <a:endParaRPr lang="ru-RU" sz="2000" dirty="0"/>
                    </a:p>
                  </a:txBody>
                  <a:tcPr/>
                </a:tc>
                <a:tc>
                  <a:txBody>
                    <a:bodyPr/>
                    <a:lstStyle/>
                    <a:p>
                      <a:r>
                        <a:rPr lang="en-US" sz="2000" dirty="0" smtClean="0"/>
                        <a:t>Males compared to females </a:t>
                      </a:r>
                      <a:r>
                        <a:rPr lang="ru-RU" sz="2000" baseline="0" dirty="0" smtClean="0"/>
                        <a:t>(</a:t>
                      </a:r>
                      <a:r>
                        <a:rPr lang="en-US" sz="2000" baseline="0" dirty="0" smtClean="0"/>
                        <a:t>reference group</a:t>
                      </a:r>
                      <a:r>
                        <a:rPr lang="ru-RU" sz="2000" baseline="0" dirty="0" smtClean="0"/>
                        <a:t>)  </a:t>
                      </a:r>
                      <a:r>
                        <a:rPr lang="en-US" sz="2000" baseline="0" dirty="0" smtClean="0"/>
                        <a:t>are less likely to be in the current group than in the reference group.</a:t>
                      </a:r>
                    </a:p>
                    <a:p>
                      <a:endParaRPr lang="en-US"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err="1" smtClean="0"/>
                        <a:t>Exp</a:t>
                      </a:r>
                      <a:r>
                        <a:rPr lang="en-US" sz="2000" baseline="0" dirty="0" smtClean="0"/>
                        <a:t>(b)=0,6 -&gt; </a:t>
                      </a:r>
                      <a:r>
                        <a:rPr lang="en-US" sz="2000" dirty="0" smtClean="0">
                          <a:solidFill>
                            <a:prstClr val="black"/>
                          </a:solidFill>
                        </a:rPr>
                        <a:t>Odds for males is 40% lower than odds for females</a:t>
                      </a:r>
                      <a:endParaRPr lang="ru-RU" sz="2000" dirty="0"/>
                    </a:p>
                  </a:txBody>
                  <a:tcPr/>
                </a:tc>
              </a:tr>
            </a:tbl>
          </a:graphicData>
        </a:graphic>
      </p:graphicFrame>
    </p:spTree>
    <p:extLst>
      <p:ext uri="{BB962C8B-B14F-4D97-AF65-F5344CB8AC3E}">
        <p14:creationId xmlns:p14="http://schemas.microsoft.com/office/powerpoint/2010/main" val="2924110473"/>
      </p:ext>
    </p:extLst>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solidFill>
                  <a:srgbClr val="E7DEC9">
                    <a:shade val="50000"/>
                    <a:satMod val="200000"/>
                  </a:srgbClr>
                </a:solidFill>
              </a:rPr>
              <a:t>Page </a:t>
            </a:r>
            <a:fld id="{D0CB3F42-7B41-4107-8927-28080D6DF79A}" type="slidenum">
              <a:rPr lang="en-GB">
                <a:solidFill>
                  <a:srgbClr val="E7DEC9">
                    <a:shade val="50000"/>
                    <a:satMod val="200000"/>
                  </a:srgbClr>
                </a:solidFill>
              </a:rPr>
              <a:pPr>
                <a:defRPr/>
              </a:pPr>
              <a:t>7</a:t>
            </a:fld>
            <a:endParaRPr lang="en-GB">
              <a:solidFill>
                <a:srgbClr val="E7DEC9">
                  <a:shade val="50000"/>
                  <a:satMod val="200000"/>
                </a:srgbClr>
              </a:solidFill>
            </a:endParaRPr>
          </a:p>
        </p:txBody>
      </p:sp>
      <p:sp>
        <p:nvSpPr>
          <p:cNvPr id="8195" name="Rectangle 2"/>
          <p:cNvSpPr>
            <a:spLocks noGrp="1" noChangeArrowheads="1"/>
          </p:cNvSpPr>
          <p:nvPr>
            <p:ph type="title"/>
          </p:nvPr>
        </p:nvSpPr>
        <p:spPr>
          <a:xfrm>
            <a:off x="899592" y="44624"/>
            <a:ext cx="8244408" cy="838200"/>
          </a:xfrm>
        </p:spPr>
        <p:txBody>
          <a:bodyPr>
            <a:noAutofit/>
          </a:bodyPr>
          <a:lstStyle/>
          <a:p>
            <a:pPr algn="ctr"/>
            <a:r>
              <a:rPr lang="en-US" sz="4500" b="1" dirty="0" smtClean="0">
                <a:latin typeface="Arial Unicode MS" pitchFamily="34" charset="-128"/>
                <a:ea typeface="Arial Unicode MS" pitchFamily="34" charset="-128"/>
                <a:cs typeface="Arial Unicode MS" pitchFamily="34" charset="-128"/>
              </a:rPr>
              <a:t>Graphical representation</a:t>
            </a:r>
            <a:endParaRPr lang="ru-RU" sz="4500" b="1" dirty="0" smtClean="0">
              <a:latin typeface="Arial Unicode MS" pitchFamily="34" charset="-128"/>
              <a:ea typeface="Arial Unicode MS" pitchFamily="34" charset="-128"/>
              <a:cs typeface="Arial Unicode MS" pitchFamily="34" charset="-128"/>
            </a:endParaRPr>
          </a:p>
        </p:txBody>
      </p:sp>
      <p:pic>
        <p:nvPicPr>
          <p:cNvPr id="1027" name="Picture 3"/>
          <p:cNvPicPr>
            <a:picLocks noChangeAspect="1" noChangeArrowheads="1"/>
          </p:cNvPicPr>
          <p:nvPr/>
        </p:nvPicPr>
        <p:blipFill rotWithShape="1">
          <a:blip r:embed="rId2" cstate="print"/>
          <a:srcRect l="20750" t="30625" r="21693" b="10798"/>
          <a:stretch/>
        </p:blipFill>
        <p:spPr bwMode="auto">
          <a:xfrm>
            <a:off x="1115616" y="1340768"/>
            <a:ext cx="7488832" cy="4285027"/>
          </a:xfrm>
          <a:prstGeom prst="rect">
            <a:avLst/>
          </a:prstGeom>
          <a:noFill/>
          <a:ln w="9525">
            <a:noFill/>
            <a:miter lim="800000"/>
            <a:headEnd/>
            <a:tailEnd/>
          </a:ln>
        </p:spPr>
      </p:pic>
    </p:spTree>
    <p:extLst>
      <p:ext uri="{BB962C8B-B14F-4D97-AF65-F5344CB8AC3E}">
        <p14:creationId xmlns:p14="http://schemas.microsoft.com/office/powerpoint/2010/main" val="303239410"/>
      </p:ext>
    </p:extLst>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solidFill>
                  <a:srgbClr val="E7DEC9">
                    <a:shade val="50000"/>
                    <a:satMod val="200000"/>
                  </a:srgbClr>
                </a:solidFill>
              </a:rPr>
              <a:t>Page </a:t>
            </a:r>
            <a:fld id="{D0CB3F42-7B41-4107-8927-28080D6DF79A}" type="slidenum">
              <a:rPr lang="en-GB">
                <a:solidFill>
                  <a:srgbClr val="E7DEC9">
                    <a:shade val="50000"/>
                    <a:satMod val="200000"/>
                  </a:srgbClr>
                </a:solidFill>
              </a:rPr>
              <a:pPr>
                <a:defRPr/>
              </a:pPr>
              <a:t>8</a:t>
            </a:fld>
            <a:endParaRPr lang="en-GB">
              <a:solidFill>
                <a:srgbClr val="E7DEC9">
                  <a:shade val="50000"/>
                  <a:satMod val="200000"/>
                </a:srgbClr>
              </a:solidFill>
            </a:endParaRPr>
          </a:p>
        </p:txBody>
      </p:sp>
      <p:sp>
        <p:nvSpPr>
          <p:cNvPr id="8195" name="Rectangle 2"/>
          <p:cNvSpPr>
            <a:spLocks noGrp="1" noChangeArrowheads="1"/>
          </p:cNvSpPr>
          <p:nvPr>
            <p:ph type="title"/>
          </p:nvPr>
        </p:nvSpPr>
        <p:spPr>
          <a:xfrm>
            <a:off x="899592" y="44624"/>
            <a:ext cx="8244408" cy="838200"/>
          </a:xfrm>
        </p:spPr>
        <p:txBody>
          <a:bodyPr>
            <a:noAutofit/>
          </a:bodyPr>
          <a:lstStyle/>
          <a:p>
            <a:pPr algn="ctr"/>
            <a:r>
              <a:rPr lang="en-US" sz="4500" b="1" dirty="0" smtClean="0">
                <a:latin typeface="Arial Unicode MS" pitchFamily="34" charset="-128"/>
                <a:ea typeface="Arial Unicode MS" pitchFamily="34" charset="-128"/>
                <a:cs typeface="Arial Unicode MS" pitchFamily="34" charset="-128"/>
              </a:rPr>
              <a:t>Reporting the </a:t>
            </a:r>
            <a:r>
              <a:rPr lang="en-US" sz="4500" b="1" dirty="0">
                <a:latin typeface="Arial Unicode MS" pitchFamily="34" charset="-128"/>
                <a:ea typeface="Arial Unicode MS" pitchFamily="34" charset="-128"/>
                <a:cs typeface="Arial Unicode MS" pitchFamily="34" charset="-128"/>
              </a:rPr>
              <a:t>R</a:t>
            </a:r>
            <a:r>
              <a:rPr lang="en-US" sz="4500" b="1" dirty="0" smtClean="0">
                <a:latin typeface="Arial Unicode MS" pitchFamily="34" charset="-128"/>
                <a:ea typeface="Arial Unicode MS" pitchFamily="34" charset="-128"/>
                <a:cs typeface="Arial Unicode MS" pitchFamily="34" charset="-128"/>
              </a:rPr>
              <a:t>esults</a:t>
            </a:r>
            <a:endParaRPr lang="ru-RU" sz="4500" b="1" dirty="0" smtClean="0">
              <a:latin typeface="Arial Unicode MS" pitchFamily="34" charset="-128"/>
              <a:ea typeface="Arial Unicode MS" pitchFamily="34" charset="-128"/>
              <a:cs typeface="Arial Unicode MS" pitchFamily="34" charset="-128"/>
            </a:endParaRPr>
          </a:p>
        </p:txBody>
      </p:sp>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908720"/>
            <a:ext cx="7056784" cy="5740893"/>
          </a:xfrm>
          <a:prstGeom prst="rect">
            <a:avLst/>
          </a:prstGeom>
        </p:spPr>
      </p:pic>
    </p:spTree>
    <p:extLst>
      <p:ext uri="{BB962C8B-B14F-4D97-AF65-F5344CB8AC3E}">
        <p14:creationId xmlns:p14="http://schemas.microsoft.com/office/powerpoint/2010/main" val="2153847655"/>
      </p:ext>
    </p:extLst>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9</a:t>
            </a:fld>
            <a:endParaRPr lang="en-GB"/>
          </a:p>
        </p:txBody>
      </p:sp>
      <p:sp>
        <p:nvSpPr>
          <p:cNvPr id="8195" name="Rectangle 2"/>
          <p:cNvSpPr>
            <a:spLocks noGrp="1" noChangeArrowheads="1"/>
          </p:cNvSpPr>
          <p:nvPr>
            <p:ph type="title"/>
          </p:nvPr>
        </p:nvSpPr>
        <p:spPr>
          <a:xfrm>
            <a:off x="1043309" y="188640"/>
            <a:ext cx="7777163" cy="838200"/>
          </a:xfrm>
        </p:spPr>
        <p:txBody>
          <a:bodyPr>
            <a:normAutofit/>
          </a:bodyPr>
          <a:lstStyle/>
          <a:p>
            <a:pPr algn="ctr"/>
            <a:r>
              <a:rPr lang="en-US" sz="3500" b="1" dirty="0" smtClean="0">
                <a:latin typeface="Arial Unicode MS" pitchFamily="34" charset="-128"/>
                <a:ea typeface="Arial Unicode MS" pitchFamily="34" charset="-128"/>
                <a:cs typeface="Arial Unicode MS" pitchFamily="34" charset="-128"/>
              </a:rPr>
              <a:t>Stata </a:t>
            </a:r>
            <a:r>
              <a:rPr lang="en-US" sz="3500" b="1" dirty="0" smtClean="0">
                <a:latin typeface="Arial Unicode MS" pitchFamily="34" charset="-128"/>
                <a:ea typeface="Arial Unicode MS" pitchFamily="34" charset="-128"/>
                <a:cs typeface="Arial Unicode MS" pitchFamily="34" charset="-128"/>
              </a:rPr>
              <a:t>Commands</a:t>
            </a:r>
            <a:endParaRPr lang="ru-RU" sz="3500"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77662" y="1307414"/>
            <a:ext cx="7344816" cy="4497850"/>
          </a:xfrm>
          <a:prstGeom prst="rect">
            <a:avLst/>
          </a:prstGeom>
          <a:noFill/>
          <a:ln w="9525">
            <a:noFill/>
            <a:miter lim="800000"/>
            <a:headEnd/>
            <a:tailEnd/>
          </a:ln>
          <a:effectLst/>
        </p:spPr>
        <p:txBody>
          <a:bodyPr/>
          <a:lstStyle/>
          <a:p>
            <a:pPr algn="just"/>
            <a:r>
              <a:rPr lang="ru-RU" sz="2800" dirty="0" smtClean="0"/>
              <a:t>	</a:t>
            </a:r>
          </a:p>
          <a:p>
            <a:pPr algn="just"/>
            <a:endParaRPr lang="ru-RU" sz="2800" dirty="0" smtClean="0"/>
          </a:p>
          <a:p>
            <a:pPr algn="just"/>
            <a:endParaRPr lang="ru-RU" sz="2800" dirty="0">
              <a:latin typeface="Arial" charset="0"/>
              <a:cs typeface="Arial" charset="0"/>
            </a:endParaRPr>
          </a:p>
          <a:p>
            <a:pPr algn="just"/>
            <a:r>
              <a:rPr lang="ru-RU" sz="2800" dirty="0" smtClean="0">
                <a:latin typeface="Arial" charset="0"/>
                <a:cs typeface="Arial" charset="0"/>
              </a:rPr>
              <a:t>	</a:t>
            </a:r>
            <a:endParaRPr lang="en-US" sz="2800" dirty="0"/>
          </a:p>
        </p:txBody>
      </p:sp>
      <p:sp>
        <p:nvSpPr>
          <p:cNvPr id="6" name="Rectangle 21"/>
          <p:cNvSpPr>
            <a:spLocks noChangeArrowheads="1"/>
          </p:cNvSpPr>
          <p:nvPr/>
        </p:nvSpPr>
        <p:spPr bwMode="auto">
          <a:xfrm>
            <a:off x="1302165" y="1052736"/>
            <a:ext cx="7344816" cy="4968552"/>
          </a:xfrm>
          <a:prstGeom prst="rect">
            <a:avLst/>
          </a:prstGeom>
          <a:noFill/>
          <a:ln w="9525">
            <a:noFill/>
            <a:miter lim="800000"/>
            <a:headEnd/>
            <a:tailEnd/>
          </a:ln>
          <a:effectLst/>
        </p:spPr>
        <p:txBody>
          <a:bodyPr/>
          <a:lstStyle/>
          <a:p>
            <a:pPr algn="just"/>
            <a:r>
              <a:rPr lang="en-US" sz="2000" u="sng" dirty="0" smtClean="0">
                <a:cs typeface="Arial" panose="020B0604020202020204" pitchFamily="34" charset="0"/>
              </a:rPr>
              <a:t>Multinomial logistic regression model</a:t>
            </a:r>
          </a:p>
          <a:p>
            <a:pPr algn="just"/>
            <a:r>
              <a:rPr lang="en-US" sz="2000" dirty="0" err="1" smtClean="0">
                <a:cs typeface="Arial" panose="020B0604020202020204" pitchFamily="34" charset="0"/>
              </a:rPr>
              <a:t>mlogit</a:t>
            </a:r>
            <a:r>
              <a:rPr lang="en-US" sz="2000" dirty="0" smtClean="0">
                <a:cs typeface="Arial" panose="020B0604020202020204" pitchFamily="34" charset="0"/>
              </a:rPr>
              <a:t> </a:t>
            </a:r>
            <a:r>
              <a:rPr lang="en-US" sz="2000" dirty="0" err="1">
                <a:cs typeface="Arial" panose="020B0604020202020204" pitchFamily="34" charset="0"/>
              </a:rPr>
              <a:t>depvar</a:t>
            </a:r>
            <a:r>
              <a:rPr lang="en-US" sz="2000" dirty="0">
                <a:cs typeface="Arial" panose="020B0604020202020204" pitchFamily="34" charset="0"/>
              </a:rPr>
              <a:t> predictor1 predictor 2 … , base(2</a:t>
            </a:r>
            <a:r>
              <a:rPr lang="en-US" sz="2000" dirty="0" smtClean="0">
                <a:cs typeface="Arial" panose="020B0604020202020204" pitchFamily="34" charset="0"/>
              </a:rPr>
              <a:t>)</a:t>
            </a:r>
          </a:p>
          <a:p>
            <a:pPr algn="just"/>
            <a:r>
              <a:rPr lang="en-US" sz="2000" dirty="0" err="1">
                <a:cs typeface="Arial" panose="020B0604020202020204" pitchFamily="34" charset="0"/>
              </a:rPr>
              <a:t>mlogit</a:t>
            </a:r>
            <a:r>
              <a:rPr lang="en-US" sz="2000" dirty="0">
                <a:cs typeface="Arial" panose="020B0604020202020204" pitchFamily="34" charset="0"/>
              </a:rPr>
              <a:t> </a:t>
            </a:r>
            <a:r>
              <a:rPr lang="en-US" sz="2000" dirty="0" err="1">
                <a:cs typeface="Arial" panose="020B0604020202020204" pitchFamily="34" charset="0"/>
              </a:rPr>
              <a:t>depvar</a:t>
            </a:r>
            <a:r>
              <a:rPr lang="en-US" sz="2000" dirty="0">
                <a:cs typeface="Arial" panose="020B0604020202020204" pitchFamily="34" charset="0"/>
              </a:rPr>
              <a:t> predictor1 predictor </a:t>
            </a:r>
            <a:r>
              <a:rPr lang="en-US" sz="2000" dirty="0" smtClean="0">
                <a:cs typeface="Arial" panose="020B0604020202020204" pitchFamily="34" charset="0"/>
              </a:rPr>
              <a:t>2, </a:t>
            </a:r>
            <a:r>
              <a:rPr lang="en-US" sz="2000" dirty="0" err="1" smtClean="0">
                <a:cs typeface="Arial" panose="020B0604020202020204" pitchFamily="34" charset="0"/>
              </a:rPr>
              <a:t>rrr</a:t>
            </a:r>
            <a:r>
              <a:rPr lang="en-US" sz="2000" dirty="0" smtClean="0">
                <a:cs typeface="Arial" panose="020B0604020202020204" pitchFamily="34" charset="0"/>
              </a:rPr>
              <a:t> </a:t>
            </a:r>
            <a:endParaRPr lang="en-US" sz="2000" dirty="0">
              <a:cs typeface="Arial" panose="020B0604020202020204" pitchFamily="34" charset="0"/>
            </a:endParaRPr>
          </a:p>
          <a:p>
            <a:pPr algn="just"/>
            <a:endParaRPr lang="en-US" sz="2000" dirty="0" smtClean="0">
              <a:cs typeface="Arial" panose="020B0604020202020204" pitchFamily="34" charset="0"/>
            </a:endParaRPr>
          </a:p>
          <a:p>
            <a:pPr algn="just"/>
            <a:r>
              <a:rPr lang="en-US" sz="2000" u="sng" dirty="0" smtClean="0">
                <a:cs typeface="Arial" panose="020B0604020202020204" pitchFamily="34" charset="0"/>
              </a:rPr>
              <a:t>Saving </a:t>
            </a:r>
            <a:r>
              <a:rPr lang="en-US" sz="2000" u="sng" dirty="0">
                <a:cs typeface="Arial" panose="020B0604020202020204" pitchFamily="34" charset="0"/>
              </a:rPr>
              <a:t>probabilities for each case</a:t>
            </a:r>
            <a:r>
              <a:rPr lang="en-US" sz="2000" dirty="0">
                <a:cs typeface="Arial" panose="020B0604020202020204" pitchFamily="34" charset="0"/>
              </a:rPr>
              <a:t>: </a:t>
            </a:r>
            <a:r>
              <a:rPr lang="en-US" sz="2000" dirty="0"/>
              <a:t>predict </a:t>
            </a:r>
            <a:r>
              <a:rPr lang="en-US" sz="2000" dirty="0" err="1"/>
              <a:t>prob</a:t>
            </a:r>
            <a:r>
              <a:rPr lang="en-US" sz="2000" dirty="0" smtClean="0"/>
              <a:t>*</a:t>
            </a:r>
          </a:p>
          <a:p>
            <a:pPr algn="just"/>
            <a:endParaRPr lang="en-US" sz="2000" dirty="0">
              <a:cs typeface="Arial" panose="020B0604020202020204" pitchFamily="34" charset="0"/>
            </a:endParaRPr>
          </a:p>
          <a:p>
            <a:pPr algn="just"/>
            <a:r>
              <a:rPr lang="en-US" sz="2000" u="sng" dirty="0"/>
              <a:t>Column with the maximum probability</a:t>
            </a:r>
            <a:r>
              <a:rPr lang="en-US" sz="2000" dirty="0"/>
              <a:t>: </a:t>
            </a:r>
            <a:r>
              <a:rPr lang="en-US" sz="2000" dirty="0" err="1"/>
              <a:t>egen</a:t>
            </a:r>
            <a:r>
              <a:rPr lang="en-US" sz="2000" dirty="0"/>
              <a:t> </a:t>
            </a:r>
            <a:r>
              <a:rPr lang="en-US" sz="2000" dirty="0" err="1"/>
              <a:t>pred_max</a:t>
            </a:r>
            <a:r>
              <a:rPr lang="en-US" sz="2000" dirty="0"/>
              <a:t> = </a:t>
            </a:r>
            <a:r>
              <a:rPr lang="en-US" sz="2000" dirty="0" err="1"/>
              <a:t>rowmax</a:t>
            </a:r>
            <a:r>
              <a:rPr lang="en-US" sz="2000" dirty="0"/>
              <a:t>(</a:t>
            </a:r>
            <a:r>
              <a:rPr lang="en-US" sz="2000" dirty="0" err="1"/>
              <a:t>prob</a:t>
            </a:r>
            <a:r>
              <a:rPr lang="en-US" sz="2000" dirty="0" smtClean="0"/>
              <a:t>*)</a:t>
            </a:r>
          </a:p>
          <a:p>
            <a:pPr algn="just"/>
            <a:endParaRPr lang="en-US" sz="2000" dirty="0">
              <a:cs typeface="Arial" panose="020B0604020202020204" pitchFamily="34" charset="0"/>
            </a:endParaRPr>
          </a:p>
          <a:p>
            <a:pPr algn="just"/>
            <a:r>
              <a:rPr lang="en-US" sz="2000" u="sng" dirty="0">
                <a:cs typeface="Arial" panose="020B0604020202020204" pitchFamily="34" charset="0"/>
              </a:rPr>
              <a:t>Predicting group: </a:t>
            </a:r>
            <a:endParaRPr lang="en-US" sz="2000" u="sng" dirty="0" smtClean="0">
              <a:cs typeface="Arial" panose="020B0604020202020204" pitchFamily="34" charset="0"/>
            </a:endParaRPr>
          </a:p>
          <a:p>
            <a:pPr algn="just"/>
            <a:r>
              <a:rPr lang="en-US" sz="2000" dirty="0" smtClean="0">
                <a:cs typeface="Arial" panose="020B0604020202020204" pitchFamily="34" charset="0"/>
              </a:rPr>
              <a:t>g </a:t>
            </a:r>
            <a:r>
              <a:rPr lang="en-US" sz="2000" dirty="0" err="1">
                <a:cs typeface="Arial" panose="020B0604020202020204" pitchFamily="34" charset="0"/>
              </a:rPr>
              <a:t>pred_choice</a:t>
            </a:r>
            <a:r>
              <a:rPr lang="en-US" sz="2000" dirty="0">
                <a:cs typeface="Arial" panose="020B0604020202020204" pitchFamily="34" charset="0"/>
              </a:rPr>
              <a:t> = .</a:t>
            </a:r>
          </a:p>
          <a:p>
            <a:pPr algn="just"/>
            <a:r>
              <a:rPr lang="en-US" sz="2000" dirty="0" err="1">
                <a:cs typeface="Arial" panose="020B0604020202020204" pitchFamily="34" charset="0"/>
              </a:rPr>
              <a:t>forv</a:t>
            </a:r>
            <a:r>
              <a:rPr lang="en-US" sz="2000" dirty="0">
                <a:cs typeface="Arial" panose="020B0604020202020204" pitchFamily="34" charset="0"/>
              </a:rPr>
              <a:t> </a:t>
            </a:r>
            <a:r>
              <a:rPr lang="en-US" sz="2000" dirty="0" err="1">
                <a:cs typeface="Arial" panose="020B0604020202020204" pitchFamily="34" charset="0"/>
              </a:rPr>
              <a:t>i</a:t>
            </a:r>
            <a:r>
              <a:rPr lang="en-US" sz="2000" dirty="0">
                <a:cs typeface="Arial" panose="020B0604020202020204" pitchFamily="34" charset="0"/>
              </a:rPr>
              <a:t>=1/3 {</a:t>
            </a:r>
          </a:p>
          <a:p>
            <a:pPr algn="just"/>
            <a:r>
              <a:rPr lang="en-US" sz="2000" dirty="0">
                <a:cs typeface="Arial" panose="020B0604020202020204" pitchFamily="34" charset="0"/>
              </a:rPr>
              <a:t> replace </a:t>
            </a:r>
            <a:r>
              <a:rPr lang="en-US" sz="2000" dirty="0" err="1">
                <a:cs typeface="Arial" panose="020B0604020202020204" pitchFamily="34" charset="0"/>
              </a:rPr>
              <a:t>pred_choice</a:t>
            </a:r>
            <a:r>
              <a:rPr lang="en-US" sz="2000" dirty="0">
                <a:cs typeface="Arial" panose="020B0604020202020204" pitchFamily="34" charset="0"/>
              </a:rPr>
              <a:t> = `</a:t>
            </a:r>
            <a:r>
              <a:rPr lang="en-US" sz="2000" dirty="0" err="1">
                <a:cs typeface="Arial" panose="020B0604020202020204" pitchFamily="34" charset="0"/>
              </a:rPr>
              <a:t>i</a:t>
            </a:r>
            <a:r>
              <a:rPr lang="en-US" sz="2000" dirty="0">
                <a:cs typeface="Arial" panose="020B0604020202020204" pitchFamily="34" charset="0"/>
              </a:rPr>
              <a:t>' if (</a:t>
            </a:r>
            <a:r>
              <a:rPr lang="en-US" sz="2000" dirty="0" err="1">
                <a:cs typeface="Arial" panose="020B0604020202020204" pitchFamily="34" charset="0"/>
              </a:rPr>
              <a:t>pred_max</a:t>
            </a:r>
            <a:r>
              <a:rPr lang="en-US" sz="2000" dirty="0">
                <a:cs typeface="Arial" panose="020B0604020202020204" pitchFamily="34" charset="0"/>
              </a:rPr>
              <a:t> == </a:t>
            </a:r>
            <a:r>
              <a:rPr lang="en-US" sz="2000" dirty="0" err="1">
                <a:cs typeface="Arial" panose="020B0604020202020204" pitchFamily="34" charset="0"/>
              </a:rPr>
              <a:t>prob`i</a:t>
            </a:r>
            <a:r>
              <a:rPr lang="en-US" sz="2000" dirty="0">
                <a:cs typeface="Arial" panose="020B0604020202020204" pitchFamily="34" charset="0"/>
              </a:rPr>
              <a:t>')</a:t>
            </a:r>
          </a:p>
          <a:p>
            <a:pPr algn="just"/>
            <a:r>
              <a:rPr lang="en-US" sz="2000" i="1" dirty="0">
                <a:cs typeface="Arial" panose="020B0604020202020204" pitchFamily="34" charset="0"/>
              </a:rPr>
              <a:t>}</a:t>
            </a:r>
            <a:endParaRPr lang="ru-RU" sz="2000" i="1" dirty="0">
              <a:cs typeface="Arial" panose="020B0604020202020204" pitchFamily="34" charset="0"/>
            </a:endParaRPr>
          </a:p>
          <a:p>
            <a:pPr algn="just"/>
            <a:r>
              <a:rPr lang="en-US" sz="2000" u="sng" dirty="0">
                <a:cs typeface="Arial" panose="020B0604020202020204" pitchFamily="34" charset="0"/>
              </a:rPr>
              <a:t>Confusion Matrix</a:t>
            </a:r>
          </a:p>
          <a:p>
            <a:pPr algn="just"/>
            <a:r>
              <a:rPr lang="en-US" sz="2000" dirty="0">
                <a:cs typeface="Arial" panose="020B0604020202020204" pitchFamily="34" charset="0"/>
              </a:rPr>
              <a:t>. local </a:t>
            </a:r>
            <a:r>
              <a:rPr lang="en-US" sz="2000" dirty="0" err="1">
                <a:cs typeface="Arial" panose="020B0604020202020204" pitchFamily="34" charset="0"/>
              </a:rPr>
              <a:t>polit_lab</a:t>
            </a:r>
            <a:r>
              <a:rPr lang="en-US" sz="2000" dirty="0">
                <a:cs typeface="Arial" panose="020B0604020202020204" pitchFamily="34" charset="0"/>
              </a:rPr>
              <a:t>: value label </a:t>
            </a:r>
            <a:r>
              <a:rPr lang="en-US" sz="2000" dirty="0" err="1">
                <a:cs typeface="Arial" panose="020B0604020202020204" pitchFamily="34" charset="0"/>
              </a:rPr>
              <a:t>polit</a:t>
            </a:r>
            <a:endParaRPr lang="en-US" sz="2000" dirty="0">
              <a:cs typeface="Arial" panose="020B0604020202020204" pitchFamily="34" charset="0"/>
            </a:endParaRPr>
          </a:p>
          <a:p>
            <a:pPr algn="just"/>
            <a:r>
              <a:rPr lang="en-US" sz="2000" dirty="0" smtClean="0">
                <a:cs typeface="Arial" panose="020B0604020202020204" pitchFamily="34" charset="0"/>
              </a:rPr>
              <a:t>. </a:t>
            </a:r>
            <a:r>
              <a:rPr lang="en-US" sz="2000" dirty="0">
                <a:cs typeface="Arial" panose="020B0604020202020204" pitchFamily="34" charset="0"/>
              </a:rPr>
              <a:t>label values </a:t>
            </a:r>
            <a:r>
              <a:rPr lang="en-US" sz="2000" dirty="0" err="1">
                <a:cs typeface="Arial" panose="020B0604020202020204" pitchFamily="34" charset="0"/>
              </a:rPr>
              <a:t>pred_choice</a:t>
            </a:r>
            <a:r>
              <a:rPr lang="en-US" sz="2000" dirty="0">
                <a:cs typeface="Arial" panose="020B0604020202020204" pitchFamily="34" charset="0"/>
              </a:rPr>
              <a:t> `</a:t>
            </a:r>
            <a:r>
              <a:rPr lang="en-US" sz="2000" dirty="0" err="1">
                <a:cs typeface="Arial" panose="020B0604020202020204" pitchFamily="34" charset="0"/>
              </a:rPr>
              <a:t>polit_lab</a:t>
            </a:r>
            <a:r>
              <a:rPr lang="en-US" sz="2000" dirty="0">
                <a:cs typeface="Arial" panose="020B0604020202020204" pitchFamily="34" charset="0"/>
              </a:rPr>
              <a:t>'</a:t>
            </a:r>
          </a:p>
          <a:p>
            <a:pPr algn="just"/>
            <a:r>
              <a:rPr lang="en-US" sz="2000" dirty="0" smtClean="0">
                <a:cs typeface="Arial" panose="020B0604020202020204" pitchFamily="34" charset="0"/>
              </a:rPr>
              <a:t>. </a:t>
            </a:r>
            <a:r>
              <a:rPr lang="en-US" sz="2000" dirty="0">
                <a:cs typeface="Arial" panose="020B0604020202020204" pitchFamily="34" charset="0"/>
              </a:rPr>
              <a:t>tab </a:t>
            </a:r>
            <a:r>
              <a:rPr lang="en-US" sz="2000" dirty="0" err="1">
                <a:cs typeface="Arial" panose="020B0604020202020204" pitchFamily="34" charset="0"/>
              </a:rPr>
              <a:t>pred_choice</a:t>
            </a:r>
            <a:r>
              <a:rPr lang="en-US" sz="2000" dirty="0">
                <a:cs typeface="Arial" panose="020B0604020202020204" pitchFamily="34" charset="0"/>
              </a:rPr>
              <a:t> </a:t>
            </a:r>
            <a:r>
              <a:rPr lang="en-US" sz="2000" dirty="0" err="1">
                <a:cs typeface="Arial" panose="020B0604020202020204" pitchFamily="34" charset="0"/>
              </a:rPr>
              <a:t>polit</a:t>
            </a:r>
            <a:r>
              <a:rPr lang="en-US" sz="2000" dirty="0">
                <a:cs typeface="Arial" panose="020B0604020202020204" pitchFamily="34" charset="0"/>
              </a:rPr>
              <a:t>, row</a:t>
            </a:r>
            <a:endParaRPr lang="en-US" sz="2000" i="1" dirty="0">
              <a:cs typeface="Arial" panose="020B0604020202020204" pitchFamily="34" charset="0"/>
            </a:endParaRPr>
          </a:p>
          <a:p>
            <a:pPr algn="just"/>
            <a:endParaRPr lang="en-US" sz="2000" i="1" dirty="0" smtClean="0">
              <a:cs typeface="Arial" panose="020B0604020202020204" pitchFamily="34" charset="0"/>
            </a:endParaRPr>
          </a:p>
          <a:p>
            <a:pPr algn="just"/>
            <a:endParaRPr lang="en-US" sz="2000" i="1" dirty="0">
              <a:cs typeface="Arial" panose="020B0604020202020204" pitchFamily="34" charset="0"/>
            </a:endParaRPr>
          </a:p>
          <a:p>
            <a:pPr algn="just"/>
            <a:endParaRPr lang="en-US" sz="2000" i="1" dirty="0">
              <a:cs typeface="Arial" panose="020B0604020202020204" pitchFamily="34" charset="0"/>
            </a:endParaRPr>
          </a:p>
          <a:p>
            <a:pPr algn="just"/>
            <a:endParaRPr lang="en-US" sz="2000" dirty="0"/>
          </a:p>
        </p:txBody>
      </p:sp>
    </p:spTree>
    <p:extLst>
      <p:ext uri="{BB962C8B-B14F-4D97-AF65-F5344CB8AC3E}">
        <p14:creationId xmlns:p14="http://schemas.microsoft.com/office/powerpoint/2010/main" val="2603703736"/>
      </p:ext>
    </p:extLst>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Другая 1">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000000"/>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1_Солнцестояние">
  <a:themeElements>
    <a:clrScheme name="Другая 1">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000000"/>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8953</TotalTime>
  <Words>795</Words>
  <Application>Microsoft Office PowerPoint</Application>
  <PresentationFormat>Экран (4:3)</PresentationFormat>
  <Paragraphs>130</Paragraphs>
  <Slides>14</Slides>
  <Notes>0</Notes>
  <HiddenSlides>0</HiddenSlides>
  <MMClips>0</MMClips>
  <ScaleCrop>false</ScaleCrop>
  <HeadingPairs>
    <vt:vector size="4" baseType="variant">
      <vt:variant>
        <vt:lpstr>Тема</vt:lpstr>
      </vt:variant>
      <vt:variant>
        <vt:i4>2</vt:i4>
      </vt:variant>
      <vt:variant>
        <vt:lpstr>Заголовки слайдов</vt:lpstr>
      </vt:variant>
      <vt:variant>
        <vt:i4>14</vt:i4>
      </vt:variant>
    </vt:vector>
  </HeadingPairs>
  <TitlesOfParts>
    <vt:vector size="16" baseType="lpstr">
      <vt:lpstr>Солнцестояние</vt:lpstr>
      <vt:lpstr>1_Солнцестояние</vt:lpstr>
      <vt:lpstr>Data Analysis  Logistic Regression</vt:lpstr>
      <vt:lpstr>Multinomial logistic regression</vt:lpstr>
      <vt:lpstr>Preliminary Data Analysis</vt:lpstr>
      <vt:lpstr>Interpreting Results (1)</vt:lpstr>
      <vt:lpstr>Interpreting Results (2)</vt:lpstr>
      <vt:lpstr>Interpreting Results (3)</vt:lpstr>
      <vt:lpstr>Graphical representation</vt:lpstr>
      <vt:lpstr>Reporting the Results</vt:lpstr>
      <vt:lpstr>Stata Commands</vt:lpstr>
      <vt:lpstr>Ordinal regression</vt:lpstr>
      <vt:lpstr>Interpreting the results</vt:lpstr>
      <vt:lpstr>Testing Parallel Lines</vt:lpstr>
      <vt:lpstr>Stata Commands </vt:lpstr>
      <vt:lpstr>Useful Links</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Пётр Петров</dc:creator>
  <cp:lastModifiedBy>Academic Life</cp:lastModifiedBy>
  <cp:revision>533</cp:revision>
  <cp:lastPrinted>2011-09-19T06:34:13Z</cp:lastPrinted>
  <dcterms:created xsi:type="dcterms:W3CDTF">2011-09-09T12:40:06Z</dcterms:created>
  <dcterms:modified xsi:type="dcterms:W3CDTF">2020-04-11T06:39:45Z</dcterms:modified>
</cp:coreProperties>
</file>