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8"/>
  </p:notesMasterIdLst>
  <p:handoutMasterIdLst>
    <p:handoutMasterId r:id="rId39"/>
  </p:handoutMasterIdLst>
  <p:sldIdLst>
    <p:sldId id="256" r:id="rId3"/>
    <p:sldId id="403" r:id="rId4"/>
    <p:sldId id="405" r:id="rId5"/>
    <p:sldId id="406" r:id="rId6"/>
    <p:sldId id="407" r:id="rId7"/>
    <p:sldId id="409" r:id="rId8"/>
    <p:sldId id="408" r:id="rId9"/>
    <p:sldId id="410" r:id="rId10"/>
    <p:sldId id="411" r:id="rId11"/>
    <p:sldId id="447" r:id="rId12"/>
    <p:sldId id="412" r:id="rId13"/>
    <p:sldId id="417" r:id="rId14"/>
    <p:sldId id="419" r:id="rId15"/>
    <p:sldId id="434" r:id="rId16"/>
    <p:sldId id="420" r:id="rId17"/>
    <p:sldId id="421" r:id="rId18"/>
    <p:sldId id="422" r:id="rId19"/>
    <p:sldId id="423" r:id="rId20"/>
    <p:sldId id="435" r:id="rId21"/>
    <p:sldId id="436" r:id="rId22"/>
    <p:sldId id="427" r:id="rId23"/>
    <p:sldId id="430" r:id="rId24"/>
    <p:sldId id="445" r:id="rId25"/>
    <p:sldId id="446" r:id="rId26"/>
    <p:sldId id="442" r:id="rId27"/>
    <p:sldId id="444" r:id="rId28"/>
    <p:sldId id="437" r:id="rId29"/>
    <p:sldId id="438" r:id="rId30"/>
    <p:sldId id="439" r:id="rId31"/>
    <p:sldId id="448" r:id="rId32"/>
    <p:sldId id="449" r:id="rId33"/>
    <p:sldId id="452" r:id="rId34"/>
    <p:sldId id="450" r:id="rId35"/>
    <p:sldId id="451" r:id="rId36"/>
    <p:sldId id="453" r:id="rId37"/>
  </p:sldIdLst>
  <p:sldSz cx="9144000" cy="6858000" type="screen4x3"/>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2F0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71" autoAdjust="0"/>
  </p:normalViewPr>
  <p:slideViewPr>
    <p:cSldViewPr>
      <p:cViewPr>
        <p:scale>
          <a:sx n="70" d="100"/>
          <a:sy n="70" d="100"/>
        </p:scale>
        <p:origin x="-1236" y="-72"/>
      </p:cViewPr>
      <p:guideLst>
        <p:guide orient="horz" pos="2160"/>
        <p:guide pos="2880"/>
      </p:guideLst>
    </p:cSldViewPr>
  </p:slideViewPr>
  <p:outlineViewPr>
    <p:cViewPr>
      <p:scale>
        <a:sx n="33" d="100"/>
        <a:sy n="33" d="100"/>
      </p:scale>
      <p:origin x="42" y="19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1050;&#1085;&#1080;&#1075;&#1072;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Лист1!$A$1:$A$5</c:f>
              <c:numCache>
                <c:formatCode>General</c:formatCode>
                <c:ptCount val="5"/>
                <c:pt idx="0">
                  <c:v>1</c:v>
                </c:pt>
                <c:pt idx="1">
                  <c:v>2</c:v>
                </c:pt>
                <c:pt idx="2">
                  <c:v>4</c:v>
                </c:pt>
                <c:pt idx="3">
                  <c:v>7</c:v>
                </c:pt>
                <c:pt idx="4">
                  <c:v>9</c:v>
                </c:pt>
              </c:numCache>
            </c:numRef>
          </c:xVal>
          <c:yVal>
            <c:numRef>
              <c:f>Лист1!$B$1:$B$5</c:f>
              <c:numCache>
                <c:formatCode>General</c:formatCode>
                <c:ptCount val="5"/>
                <c:pt idx="0">
                  <c:v>5</c:v>
                </c:pt>
                <c:pt idx="1">
                  <c:v>3</c:v>
                </c:pt>
                <c:pt idx="2">
                  <c:v>4</c:v>
                </c:pt>
                <c:pt idx="3">
                  <c:v>6</c:v>
                </c:pt>
                <c:pt idx="4">
                  <c:v>12</c:v>
                </c:pt>
              </c:numCache>
            </c:numRef>
          </c:yVal>
          <c:smooth val="0"/>
        </c:ser>
        <c:dLbls>
          <c:showLegendKey val="0"/>
          <c:showVal val="0"/>
          <c:showCatName val="0"/>
          <c:showSerName val="0"/>
          <c:showPercent val="0"/>
          <c:showBubbleSize val="0"/>
        </c:dLbls>
        <c:axId val="87262720"/>
        <c:axId val="87264256"/>
      </c:scatterChart>
      <c:valAx>
        <c:axId val="87262720"/>
        <c:scaling>
          <c:orientation val="minMax"/>
        </c:scaling>
        <c:delete val="0"/>
        <c:axPos val="b"/>
        <c:numFmt formatCode="General" sourceLinked="1"/>
        <c:majorTickMark val="out"/>
        <c:minorTickMark val="none"/>
        <c:tickLblPos val="nextTo"/>
        <c:crossAx val="87264256"/>
        <c:crosses val="autoZero"/>
        <c:crossBetween val="midCat"/>
      </c:valAx>
      <c:valAx>
        <c:axId val="87264256"/>
        <c:scaling>
          <c:orientation val="minMax"/>
        </c:scaling>
        <c:delete val="0"/>
        <c:axPos val="l"/>
        <c:majorGridlines/>
        <c:numFmt formatCode="General" sourceLinked="1"/>
        <c:majorTickMark val="out"/>
        <c:minorTickMark val="none"/>
        <c:tickLblPos val="nextTo"/>
        <c:crossAx val="87262720"/>
        <c:crosses val="autoZero"/>
        <c:crossBetween val="midCat"/>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9292B3B5-C0F5-4099-A154-E33DD21626DE}" type="datetimeFigureOut">
              <a:rPr lang="ru-RU" smtClean="0"/>
              <a:pPr/>
              <a:t>26.02.2020</a:t>
            </a:fld>
            <a:endParaRPr lang="ru-RU"/>
          </a:p>
        </p:txBody>
      </p:sp>
      <p:sp>
        <p:nvSpPr>
          <p:cNvPr id="4" name="Нижний колонтитул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604E52A-B3D6-4CAD-82DF-D13D207F3C0F}" type="slidenum">
              <a:rPr lang="ru-RU" smtClean="0"/>
              <a:pPr/>
              <a:t>‹#›</a:t>
            </a:fld>
            <a:endParaRPr lang="ru-RU"/>
          </a:p>
        </p:txBody>
      </p:sp>
    </p:spTree>
    <p:extLst>
      <p:ext uri="{BB962C8B-B14F-4D97-AF65-F5344CB8AC3E}">
        <p14:creationId xmlns:p14="http://schemas.microsoft.com/office/powerpoint/2010/main" val="3597744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D11EB19-58A6-4E1A-97A5-93F262370920}" type="datetimeFigureOut">
              <a:rPr lang="ru-RU" smtClean="0"/>
              <a:pPr/>
              <a:t>26.02.2020</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305648B-ECA8-45DF-A31A-65E0634BEE8E}" type="slidenum">
              <a:rPr lang="ru-RU" smtClean="0"/>
              <a:pPr/>
              <a:t>‹#›</a:t>
            </a:fld>
            <a:endParaRPr lang="ru-RU"/>
          </a:p>
        </p:txBody>
      </p:sp>
    </p:spTree>
    <p:extLst>
      <p:ext uri="{BB962C8B-B14F-4D97-AF65-F5344CB8AC3E}">
        <p14:creationId xmlns:p14="http://schemas.microsoft.com/office/powerpoint/2010/main" val="30381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Образ слайда 1"/>
          <p:cNvSpPr>
            <a:spLocks noGrp="1" noRot="1" noChangeAspect="1" noTextEdit="1"/>
          </p:cNvSpPr>
          <p:nvPr>
            <p:ph type="sldImg"/>
          </p:nvPr>
        </p:nvSpPr>
        <p:spPr>
          <a:ln/>
        </p:spPr>
      </p:sp>
      <p:sp>
        <p:nvSpPr>
          <p:cNvPr id="26627" name="Заметки 2"/>
          <p:cNvSpPr>
            <a:spLocks noGrp="1"/>
          </p:cNvSpPr>
          <p:nvPr>
            <p:ph type="body" idx="1"/>
          </p:nvPr>
        </p:nvSpPr>
        <p:spPr>
          <a:noFill/>
        </p:spPr>
        <p:txBody>
          <a:bodyPr/>
          <a:lstStyle/>
          <a:p>
            <a:endParaRPr lang="ru-RU" smtClean="0"/>
          </a:p>
        </p:txBody>
      </p:sp>
      <p:sp>
        <p:nvSpPr>
          <p:cNvPr id="26628" name="Верхний колонтитул 3"/>
          <p:cNvSpPr>
            <a:spLocks noGrp="1"/>
          </p:cNvSpPr>
          <p:nvPr>
            <p:ph type="hdr" sz="quarter"/>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r>
              <a:rPr lang="ru-RU" sz="1200" smtClean="0">
                <a:solidFill>
                  <a:prstClr val="black"/>
                </a:solidFill>
              </a:rPr>
              <a:t>Прикладной экономический анализ на основе пакета программ SPSS</a:t>
            </a:r>
            <a:endParaRPr lang="en-GB" sz="1200"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a:ln/>
        </p:spPr>
      </p:sp>
      <p:sp>
        <p:nvSpPr>
          <p:cNvPr id="28675" name="Заметки 2"/>
          <p:cNvSpPr>
            <a:spLocks noGrp="1"/>
          </p:cNvSpPr>
          <p:nvPr>
            <p:ph type="body" idx="1"/>
          </p:nvPr>
        </p:nvSpPr>
        <p:spPr>
          <a:noFill/>
        </p:spPr>
        <p:txBody>
          <a:bodyPr/>
          <a:lstStyle/>
          <a:p>
            <a:endParaRPr lang="ru-RU" smtClean="0"/>
          </a:p>
        </p:txBody>
      </p:sp>
      <p:sp>
        <p:nvSpPr>
          <p:cNvPr id="28676" name="Верхний колонтитул 3"/>
          <p:cNvSpPr>
            <a:spLocks noGrp="1"/>
          </p:cNvSpPr>
          <p:nvPr>
            <p:ph type="hdr" sz="quarter"/>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r>
              <a:rPr lang="ru-RU" sz="1200" smtClean="0">
                <a:solidFill>
                  <a:prstClr val="black"/>
                </a:solidFill>
              </a:rPr>
              <a:t>Прикладной экономический анализ на основе пакета программ SPSS</a:t>
            </a:r>
            <a:endParaRPr lang="en-GB" sz="1200"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a:ln/>
        </p:spPr>
      </p:sp>
      <p:sp>
        <p:nvSpPr>
          <p:cNvPr id="28675" name="Заметки 2"/>
          <p:cNvSpPr>
            <a:spLocks noGrp="1"/>
          </p:cNvSpPr>
          <p:nvPr>
            <p:ph type="body" idx="1"/>
          </p:nvPr>
        </p:nvSpPr>
        <p:spPr>
          <a:noFill/>
        </p:spPr>
        <p:txBody>
          <a:bodyPr/>
          <a:lstStyle/>
          <a:p>
            <a:endParaRPr lang="ru-RU" smtClean="0"/>
          </a:p>
        </p:txBody>
      </p:sp>
      <p:sp>
        <p:nvSpPr>
          <p:cNvPr id="28676" name="Верхний колонтитул 3"/>
          <p:cNvSpPr>
            <a:spLocks noGrp="1"/>
          </p:cNvSpPr>
          <p:nvPr>
            <p:ph type="hdr" sz="quarter"/>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r>
              <a:rPr lang="ru-RU" sz="1200" smtClean="0">
                <a:solidFill>
                  <a:prstClr val="black"/>
                </a:solidFill>
              </a:rPr>
              <a:t>Прикладной экономический анализ на основе пакета программ SPSS</a:t>
            </a:r>
            <a:endParaRPr lang="en-GB" sz="120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9EE6FAC3-B298-461B-80E6-20C06C0D3010}"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4211354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903920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395077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95702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267475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2838774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642442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321201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870184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2205027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369387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9EE6FAC3-B298-461B-80E6-20C06C0D3010}"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EE6FAC3-B298-461B-80E6-20C06C0D301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48CCE9B5-EAD0-4843-82CB-669C488596B1}" type="datetimeFigureOut">
              <a:rPr lang="ru-RU" smtClean="0"/>
              <a:pPr/>
              <a:t>26.02.2020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EE6FAC3-B298-461B-80E6-20C06C0D3010}"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CCE9B5-EAD0-4843-82CB-669C488596B1}" type="datetimeFigureOut">
              <a:rPr lang="ru-RU" smtClean="0"/>
              <a:pPr/>
              <a:t>26.02.2020</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EE6FAC3-B298-461B-80E6-20C06C0D3010}"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CE9B5-EAD0-4843-82CB-669C488596B1}" type="datetimeFigureOut">
              <a:rPr lang="ru-RU" smtClean="0"/>
              <a:pPr/>
              <a:t>26.02.2020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6FAC3-B298-461B-80E6-20C06C0D3010}" type="slidenum">
              <a:rPr lang="ru-RU" smtClean="0"/>
              <a:pPr/>
              <a:t>‹#›</a:t>
            </a:fld>
            <a:endParaRPr lang="ru-RU"/>
          </a:p>
        </p:txBody>
      </p:sp>
    </p:spTree>
    <p:extLst>
      <p:ext uri="{BB962C8B-B14F-4D97-AF65-F5344CB8AC3E}">
        <p14:creationId xmlns:p14="http://schemas.microsoft.com/office/powerpoint/2010/main" val="16127667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Regression analysis</a:t>
            </a:r>
            <a:endParaRPr lang="ru-RU" dirty="0"/>
          </a:p>
        </p:txBody>
      </p:sp>
      <p:sp>
        <p:nvSpPr>
          <p:cNvPr id="3" name="Подзаголовок 2"/>
          <p:cNvSpPr>
            <a:spLocks noGrp="1"/>
          </p:cNvSpPr>
          <p:nvPr>
            <p:ph type="subTitle" idx="1"/>
          </p:nvPr>
        </p:nvSpPr>
        <p:spPr/>
        <p:txBody>
          <a:bodyPr>
            <a:normAutofit fontScale="92500" lnSpcReduction="20000"/>
          </a:bodyPr>
          <a:lstStyle/>
          <a:p>
            <a:endParaRPr lang="en-US" dirty="0" smtClean="0"/>
          </a:p>
          <a:p>
            <a:r>
              <a:rPr lang="en-US" dirty="0" smtClean="0"/>
              <a:t>Higher School of Economics, </a:t>
            </a:r>
            <a:r>
              <a:rPr lang="en-US" dirty="0" smtClean="0">
                <a:latin typeface="Arial" pitchFamily="34" charset="0"/>
                <a:cs typeface="Arial" pitchFamily="34" charset="0"/>
              </a:rPr>
              <a:t>2020</a:t>
            </a:r>
          </a:p>
          <a:p>
            <a:r>
              <a:rPr lang="en-US" dirty="0" smtClean="0"/>
              <a:t>Author:  Alisa Melikyan, senior lecturer of the </a:t>
            </a:r>
            <a:r>
              <a:rPr lang="en-US" dirty="0"/>
              <a:t>School of Software Engineering </a:t>
            </a:r>
          </a:p>
          <a:p>
            <a:r>
              <a:rPr lang="en-US" dirty="0" smtClean="0"/>
              <a:t> </a:t>
            </a:r>
            <a:endParaRPr lang="ru-RU" dirty="0"/>
          </a:p>
        </p:txBody>
      </p:sp>
    </p:spTree>
    <p:extLst>
      <p:ext uri="{BB962C8B-B14F-4D97-AF65-F5344CB8AC3E}">
        <p14:creationId xmlns:p14="http://schemas.microsoft.com/office/powerpoint/2010/main" val="188255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18256"/>
            <a:ext cx="7498080" cy="1143000"/>
          </a:xfrm>
        </p:spPr>
        <p:txBody>
          <a:bodyPr/>
          <a:lstStyle/>
          <a:p>
            <a:pPr algn="ctr"/>
            <a:r>
              <a:rPr lang="en-US" dirty="0" smtClean="0"/>
              <a:t>Simple example</a:t>
            </a:r>
            <a:endParaRPr lang="ru-RU"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72" t="43032" r="57603" b="47747"/>
          <a:stretch/>
        </p:blipFill>
        <p:spPr bwMode="auto">
          <a:xfrm>
            <a:off x="1475656" y="1052736"/>
            <a:ext cx="4486436" cy="1682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Объект 2"/>
          <p:cNvSpPr>
            <a:spLocks noGrp="1"/>
          </p:cNvSpPr>
          <p:nvPr>
            <p:ph idx="1"/>
          </p:nvPr>
        </p:nvSpPr>
        <p:spPr>
          <a:xfrm>
            <a:off x="6156176" y="4364652"/>
            <a:ext cx="4032448" cy="864096"/>
          </a:xfrm>
        </p:spPr>
        <p:txBody>
          <a:bodyPr/>
          <a:lstStyle/>
          <a:p>
            <a:pPr marL="82296" indent="0">
              <a:buNone/>
            </a:pPr>
            <a:r>
              <a:rPr lang="en-US" dirty="0" smtClean="0">
                <a:latin typeface="Arial" pitchFamily="34" charset="0"/>
                <a:cs typeface="Arial" pitchFamily="34" charset="0"/>
              </a:rPr>
              <a:t>Y = </a:t>
            </a:r>
            <a:r>
              <a:rPr lang="ru-RU" dirty="0" smtClean="0">
                <a:latin typeface="Arial" pitchFamily="34" charset="0"/>
                <a:cs typeface="Arial" pitchFamily="34" charset="0"/>
              </a:rPr>
              <a:t>0,8</a:t>
            </a:r>
            <a:r>
              <a:rPr lang="en-US" dirty="0" smtClean="0">
                <a:latin typeface="Arial" pitchFamily="34" charset="0"/>
                <a:cs typeface="Arial" pitchFamily="34" charset="0"/>
              </a:rPr>
              <a:t>*X + </a:t>
            </a:r>
            <a:r>
              <a:rPr lang="ru-RU" dirty="0" smtClean="0">
                <a:latin typeface="Arial" pitchFamily="34" charset="0"/>
                <a:cs typeface="Arial" pitchFamily="34" charset="0"/>
              </a:rPr>
              <a:t>2</a:t>
            </a:r>
            <a:endParaRPr lang="ru-RU" i="1" baseline="-25000" dirty="0">
              <a:latin typeface="Arial" pitchFamily="34" charset="0"/>
              <a:cs typeface="Arial"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2594227314"/>
              </p:ext>
            </p:extLst>
          </p:nvPr>
        </p:nvGraphicFramePr>
        <p:xfrm>
          <a:off x="6228184" y="1150992"/>
          <a:ext cx="2232248" cy="2926080"/>
        </p:xfrm>
        <a:graphic>
          <a:graphicData uri="http://schemas.openxmlformats.org/drawingml/2006/table">
            <a:tbl>
              <a:tblPr firstRow="1" bandRow="1">
                <a:tableStyleId>{5940675A-B579-460E-94D1-54222C63F5DA}</a:tableStyleId>
              </a:tblPr>
              <a:tblGrid>
                <a:gridCol w="1116124"/>
                <a:gridCol w="1116124"/>
              </a:tblGrid>
              <a:tr h="370840">
                <a:tc>
                  <a:txBody>
                    <a:bodyPr/>
                    <a:lstStyle/>
                    <a:p>
                      <a:r>
                        <a:rPr lang="en-US" sz="2600" b="1" dirty="0" smtClean="0">
                          <a:latin typeface="Arial" pitchFamily="34" charset="0"/>
                          <a:cs typeface="Arial" pitchFamily="34" charset="0"/>
                        </a:rPr>
                        <a:t>X</a:t>
                      </a:r>
                      <a:endParaRPr lang="ru-RU" sz="2600" b="1" dirty="0">
                        <a:latin typeface="Arial" pitchFamily="34" charset="0"/>
                        <a:cs typeface="Arial" pitchFamily="34" charset="0"/>
                      </a:endParaRPr>
                    </a:p>
                  </a:txBody>
                  <a:tcPr/>
                </a:tc>
                <a:tc>
                  <a:txBody>
                    <a:bodyPr/>
                    <a:lstStyle/>
                    <a:p>
                      <a:r>
                        <a:rPr lang="fr-FR" sz="2600" b="1" dirty="0" smtClean="0">
                          <a:latin typeface="Arial" pitchFamily="34" charset="0"/>
                          <a:cs typeface="Arial" pitchFamily="34" charset="0"/>
                        </a:rPr>
                        <a:t>Y</a:t>
                      </a:r>
                      <a:endParaRPr lang="ru-RU" sz="2600" b="1" dirty="0">
                        <a:latin typeface="Arial" pitchFamily="34" charset="0"/>
                        <a:cs typeface="Arial" pitchFamily="34" charset="0"/>
                      </a:endParaRPr>
                    </a:p>
                  </a:txBody>
                  <a:tcPr/>
                </a:tc>
              </a:tr>
              <a:tr h="370840">
                <a:tc>
                  <a:txBody>
                    <a:bodyPr/>
                    <a:lstStyle/>
                    <a:p>
                      <a:r>
                        <a:rPr lang="ru-RU" sz="2600" dirty="0" smtClean="0">
                          <a:latin typeface="Arial" pitchFamily="34" charset="0"/>
                          <a:cs typeface="Arial" pitchFamily="34" charset="0"/>
                        </a:rPr>
                        <a:t>1</a:t>
                      </a:r>
                      <a:endParaRPr lang="ru-RU" sz="2600" dirty="0">
                        <a:latin typeface="Arial" pitchFamily="34" charset="0"/>
                        <a:cs typeface="Arial" pitchFamily="34" charset="0"/>
                      </a:endParaRPr>
                    </a:p>
                  </a:txBody>
                  <a:tcPr/>
                </a:tc>
                <a:tc>
                  <a:txBody>
                    <a:bodyPr/>
                    <a:lstStyle/>
                    <a:p>
                      <a:r>
                        <a:rPr lang="ru-RU" sz="2600" dirty="0" smtClean="0">
                          <a:latin typeface="Arial" pitchFamily="34" charset="0"/>
                          <a:cs typeface="Arial" pitchFamily="34" charset="0"/>
                        </a:rPr>
                        <a:t>5</a:t>
                      </a:r>
                      <a:endParaRPr lang="ru-RU" sz="2600" dirty="0">
                        <a:latin typeface="Arial" pitchFamily="34" charset="0"/>
                        <a:cs typeface="Arial" pitchFamily="34" charset="0"/>
                      </a:endParaRPr>
                    </a:p>
                  </a:txBody>
                  <a:tcPr/>
                </a:tc>
              </a:tr>
              <a:tr h="370840">
                <a:tc>
                  <a:txBody>
                    <a:bodyPr/>
                    <a:lstStyle/>
                    <a:p>
                      <a:r>
                        <a:rPr lang="ru-RU" sz="2600" dirty="0" smtClean="0">
                          <a:latin typeface="Arial" pitchFamily="34" charset="0"/>
                          <a:cs typeface="Arial" pitchFamily="34" charset="0"/>
                        </a:rPr>
                        <a:t>2</a:t>
                      </a:r>
                      <a:endParaRPr lang="ru-RU" sz="2600" dirty="0">
                        <a:latin typeface="Arial" pitchFamily="34" charset="0"/>
                        <a:cs typeface="Arial" pitchFamily="34" charset="0"/>
                      </a:endParaRPr>
                    </a:p>
                  </a:txBody>
                  <a:tcPr/>
                </a:tc>
                <a:tc>
                  <a:txBody>
                    <a:bodyPr/>
                    <a:lstStyle/>
                    <a:p>
                      <a:r>
                        <a:rPr lang="ru-RU" sz="2600" dirty="0" smtClean="0">
                          <a:latin typeface="Arial" pitchFamily="34" charset="0"/>
                          <a:cs typeface="Arial" pitchFamily="34" charset="0"/>
                        </a:rPr>
                        <a:t>3</a:t>
                      </a:r>
                      <a:endParaRPr lang="ru-RU" sz="2600" dirty="0">
                        <a:latin typeface="Arial" pitchFamily="34" charset="0"/>
                        <a:cs typeface="Arial" pitchFamily="34" charset="0"/>
                      </a:endParaRPr>
                    </a:p>
                  </a:txBody>
                  <a:tcPr/>
                </a:tc>
              </a:tr>
              <a:tr h="370840">
                <a:tc>
                  <a:txBody>
                    <a:bodyPr/>
                    <a:lstStyle/>
                    <a:p>
                      <a:r>
                        <a:rPr lang="ru-RU" sz="2600" dirty="0" smtClean="0">
                          <a:latin typeface="Arial" pitchFamily="34" charset="0"/>
                          <a:cs typeface="Arial" pitchFamily="34" charset="0"/>
                        </a:rPr>
                        <a:t>4</a:t>
                      </a:r>
                      <a:endParaRPr lang="ru-RU" sz="2600" dirty="0">
                        <a:latin typeface="Arial" pitchFamily="34" charset="0"/>
                        <a:cs typeface="Arial" pitchFamily="34" charset="0"/>
                      </a:endParaRPr>
                    </a:p>
                  </a:txBody>
                  <a:tcPr/>
                </a:tc>
                <a:tc>
                  <a:txBody>
                    <a:bodyPr/>
                    <a:lstStyle/>
                    <a:p>
                      <a:r>
                        <a:rPr lang="ru-RU" sz="2600" dirty="0" smtClean="0">
                          <a:latin typeface="Arial" pitchFamily="34" charset="0"/>
                          <a:cs typeface="Arial" pitchFamily="34" charset="0"/>
                        </a:rPr>
                        <a:t>4</a:t>
                      </a:r>
                      <a:endParaRPr lang="ru-RU" sz="2600" dirty="0">
                        <a:latin typeface="Arial" pitchFamily="34" charset="0"/>
                        <a:cs typeface="Arial" pitchFamily="34" charset="0"/>
                      </a:endParaRPr>
                    </a:p>
                  </a:txBody>
                  <a:tcPr/>
                </a:tc>
              </a:tr>
              <a:tr h="370840">
                <a:tc>
                  <a:txBody>
                    <a:bodyPr/>
                    <a:lstStyle/>
                    <a:p>
                      <a:r>
                        <a:rPr lang="ru-RU" sz="2600" dirty="0" smtClean="0">
                          <a:latin typeface="Arial" pitchFamily="34" charset="0"/>
                          <a:cs typeface="Arial" pitchFamily="34" charset="0"/>
                        </a:rPr>
                        <a:t>7</a:t>
                      </a:r>
                      <a:endParaRPr lang="ru-RU" sz="2600" dirty="0">
                        <a:latin typeface="Arial" pitchFamily="34" charset="0"/>
                        <a:cs typeface="Arial" pitchFamily="34" charset="0"/>
                      </a:endParaRPr>
                    </a:p>
                  </a:txBody>
                  <a:tcPr/>
                </a:tc>
                <a:tc>
                  <a:txBody>
                    <a:bodyPr/>
                    <a:lstStyle/>
                    <a:p>
                      <a:r>
                        <a:rPr lang="ru-RU" sz="2600" dirty="0" smtClean="0">
                          <a:latin typeface="Arial" pitchFamily="34" charset="0"/>
                          <a:cs typeface="Arial" pitchFamily="34" charset="0"/>
                        </a:rPr>
                        <a:t>6</a:t>
                      </a:r>
                      <a:endParaRPr lang="ru-RU" sz="2600" dirty="0">
                        <a:latin typeface="Arial" pitchFamily="34" charset="0"/>
                        <a:cs typeface="Arial" pitchFamily="34" charset="0"/>
                      </a:endParaRPr>
                    </a:p>
                  </a:txBody>
                  <a:tcPr/>
                </a:tc>
              </a:tr>
              <a:tr h="370840">
                <a:tc>
                  <a:txBody>
                    <a:bodyPr/>
                    <a:lstStyle/>
                    <a:p>
                      <a:r>
                        <a:rPr lang="ru-RU" sz="2600" dirty="0" smtClean="0">
                          <a:latin typeface="Arial" pitchFamily="34" charset="0"/>
                          <a:cs typeface="Arial" pitchFamily="34" charset="0"/>
                        </a:rPr>
                        <a:t>9</a:t>
                      </a:r>
                      <a:endParaRPr lang="ru-RU" sz="2600" dirty="0">
                        <a:latin typeface="Arial" pitchFamily="34" charset="0"/>
                        <a:cs typeface="Arial" pitchFamily="34" charset="0"/>
                      </a:endParaRPr>
                    </a:p>
                  </a:txBody>
                  <a:tcPr/>
                </a:tc>
                <a:tc>
                  <a:txBody>
                    <a:bodyPr/>
                    <a:lstStyle/>
                    <a:p>
                      <a:r>
                        <a:rPr lang="ru-RU" sz="2600" dirty="0" smtClean="0">
                          <a:latin typeface="Arial" pitchFamily="34" charset="0"/>
                          <a:cs typeface="Arial" pitchFamily="34" charset="0"/>
                        </a:rPr>
                        <a:t>12</a:t>
                      </a:r>
                      <a:endParaRPr lang="ru-RU" sz="2600" dirty="0">
                        <a:latin typeface="Arial" pitchFamily="34" charset="0"/>
                        <a:cs typeface="Arial" pitchFamily="34" charset="0"/>
                      </a:endParaRPr>
                    </a:p>
                  </a:txBody>
                  <a:tcPr/>
                </a:tc>
              </a:tr>
            </a:tbl>
          </a:graphicData>
        </a:graphic>
      </p:graphicFrame>
      <p:graphicFrame>
        <p:nvGraphicFramePr>
          <p:cNvPr id="11" name="Диаграмма 10"/>
          <p:cNvGraphicFramePr>
            <a:graphicFrameLocks/>
          </p:cNvGraphicFramePr>
          <p:nvPr>
            <p:extLst>
              <p:ext uri="{D42A27DB-BD31-4B8C-83A1-F6EECF244321}">
                <p14:modId xmlns:p14="http://schemas.microsoft.com/office/powerpoint/2010/main" val="3520191973"/>
              </p:ext>
            </p:extLst>
          </p:nvPr>
        </p:nvGraphicFramePr>
        <p:xfrm>
          <a:off x="1187624" y="2996952"/>
          <a:ext cx="4774468" cy="28803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3014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Multiple regression (1)</a:t>
            </a:r>
            <a:endParaRPr lang="ru-RU" dirty="0"/>
          </a:p>
        </p:txBody>
      </p:sp>
      <p:sp>
        <p:nvSpPr>
          <p:cNvPr id="3" name="Объект 2"/>
          <p:cNvSpPr>
            <a:spLocks noGrp="1"/>
          </p:cNvSpPr>
          <p:nvPr>
            <p:ph idx="1"/>
          </p:nvPr>
        </p:nvSpPr>
        <p:spPr>
          <a:xfrm>
            <a:off x="1435608" y="1447800"/>
            <a:ext cx="7096832" cy="4800600"/>
          </a:xfrm>
        </p:spPr>
        <p:txBody>
          <a:bodyPr/>
          <a:lstStyle/>
          <a:p>
            <a:pPr marL="82296" indent="0" algn="just">
              <a:buNone/>
            </a:pPr>
            <a:r>
              <a:rPr lang="en-US" dirty="0" smtClean="0"/>
              <a:t>The multiple regression model supposes that we have more than one predictor. Each predictor variable has it’s own coefficient, and the outcome variable is predicted from a combination of all the variables multiplied by their respective coefficients plus a residual term. </a:t>
            </a:r>
          </a:p>
          <a:p>
            <a:pPr marL="82296" indent="0" algn="just">
              <a:buNone/>
            </a:pPr>
            <a:endParaRPr lang="en-US" dirty="0"/>
          </a:p>
          <a:p>
            <a:pPr marL="82296" indent="0" algn="just">
              <a:buNone/>
            </a:pPr>
            <a:r>
              <a:rPr lang="en-US" dirty="0"/>
              <a:t>Y</a:t>
            </a:r>
            <a:r>
              <a:rPr lang="en-US" baseline="-25000" dirty="0"/>
              <a:t>i</a:t>
            </a:r>
            <a:r>
              <a:rPr lang="en-US" dirty="0"/>
              <a:t> = (b</a:t>
            </a:r>
            <a:r>
              <a:rPr lang="en-US" baseline="-25000" dirty="0"/>
              <a:t>0</a:t>
            </a:r>
            <a:r>
              <a:rPr lang="en-US" dirty="0"/>
              <a:t> + </a:t>
            </a:r>
            <a:r>
              <a:rPr lang="en-US" dirty="0" smtClean="0"/>
              <a:t>b</a:t>
            </a:r>
            <a:r>
              <a:rPr lang="en-US" baseline="-25000" dirty="0" smtClean="0">
                <a:latin typeface="Arial" pitchFamily="34" charset="0"/>
              </a:rPr>
              <a:t>1</a:t>
            </a:r>
            <a:r>
              <a:rPr lang="en-US" dirty="0" smtClean="0"/>
              <a:t>X</a:t>
            </a:r>
            <a:r>
              <a:rPr lang="en-US" baseline="-25000" dirty="0" smtClean="0">
                <a:latin typeface="Arial" pitchFamily="34" charset="0"/>
                <a:cs typeface="Arial" pitchFamily="34" charset="0"/>
              </a:rPr>
              <a:t>1</a:t>
            </a:r>
            <a:r>
              <a:rPr lang="en-US" baseline="-25000" dirty="0" smtClean="0"/>
              <a:t> </a:t>
            </a:r>
            <a:r>
              <a:rPr lang="en-US" dirty="0"/>
              <a:t>+ </a:t>
            </a:r>
            <a:r>
              <a:rPr lang="en-US" dirty="0" smtClean="0"/>
              <a:t>b</a:t>
            </a:r>
            <a:r>
              <a:rPr lang="en-US" baseline="-25000" dirty="0" smtClean="0">
                <a:latin typeface="Arial" pitchFamily="34" charset="0"/>
              </a:rPr>
              <a:t>2</a:t>
            </a:r>
            <a:r>
              <a:rPr lang="en-US" dirty="0" smtClean="0"/>
              <a:t>X</a:t>
            </a:r>
            <a:r>
              <a:rPr lang="en-US" baseline="-25000" dirty="0"/>
              <a:t>2</a:t>
            </a:r>
            <a:r>
              <a:rPr lang="en-US" baseline="-25000" dirty="0" smtClean="0"/>
              <a:t> </a:t>
            </a:r>
            <a:r>
              <a:rPr lang="en-US" dirty="0" smtClean="0"/>
              <a:t>+ … + </a:t>
            </a:r>
            <a:r>
              <a:rPr lang="en-US" dirty="0" err="1" smtClean="0"/>
              <a:t>b</a:t>
            </a:r>
            <a:r>
              <a:rPr lang="en-US" baseline="-25000" dirty="0" err="1" smtClean="0">
                <a:latin typeface="Arial" pitchFamily="34" charset="0"/>
              </a:rPr>
              <a:t>n</a:t>
            </a:r>
            <a:r>
              <a:rPr lang="en-US" dirty="0" err="1" smtClean="0"/>
              <a:t>X</a:t>
            </a:r>
            <a:r>
              <a:rPr lang="en-US" baseline="-25000" dirty="0" err="1" smtClean="0"/>
              <a:t>n</a:t>
            </a:r>
            <a:r>
              <a:rPr lang="en-US" baseline="-25000" dirty="0" smtClean="0"/>
              <a:t> </a:t>
            </a:r>
            <a:r>
              <a:rPr lang="en-US" dirty="0" smtClean="0"/>
              <a:t>) </a:t>
            </a:r>
            <a:r>
              <a:rPr lang="en-US" dirty="0"/>
              <a:t>+ </a:t>
            </a:r>
            <a:r>
              <a:rPr lang="en-US" dirty="0" err="1"/>
              <a:t>e</a:t>
            </a:r>
            <a:r>
              <a:rPr lang="en-US" baseline="-25000" dirty="0" err="1"/>
              <a:t>i</a:t>
            </a:r>
            <a:endParaRPr lang="en-US" baseline="-25000" dirty="0"/>
          </a:p>
          <a:p>
            <a:pPr marL="82296" indent="0" algn="just">
              <a:buNone/>
            </a:pPr>
            <a:endParaRPr lang="ru-RU" dirty="0"/>
          </a:p>
        </p:txBody>
      </p:sp>
    </p:spTree>
    <p:extLst>
      <p:ext uri="{BB962C8B-B14F-4D97-AF65-F5344CB8AC3E}">
        <p14:creationId xmlns:p14="http://schemas.microsoft.com/office/powerpoint/2010/main" val="271256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Multiple regression (2)</a:t>
            </a:r>
            <a:endParaRPr lang="ru-RU" dirty="0"/>
          </a:p>
        </p:txBody>
      </p:sp>
      <p:sp>
        <p:nvSpPr>
          <p:cNvPr id="3" name="Объект 2"/>
          <p:cNvSpPr>
            <a:spLocks noGrp="1"/>
          </p:cNvSpPr>
          <p:nvPr>
            <p:ph idx="1"/>
          </p:nvPr>
        </p:nvSpPr>
        <p:spPr>
          <a:xfrm>
            <a:off x="1187624" y="1447800"/>
            <a:ext cx="7632848" cy="5149552"/>
          </a:xfrm>
        </p:spPr>
        <p:txBody>
          <a:bodyPr>
            <a:normAutofit fontScale="92500"/>
          </a:bodyPr>
          <a:lstStyle/>
          <a:p>
            <a:pPr marL="82296" indent="0" algn="just">
              <a:buNone/>
            </a:pPr>
            <a:r>
              <a:rPr lang="en-US" dirty="0" smtClean="0"/>
              <a:t>In the equation:</a:t>
            </a:r>
          </a:p>
          <a:p>
            <a:pPr marL="82296" indent="0" algn="just">
              <a:buNone/>
            </a:pPr>
            <a:endParaRPr lang="en-US" dirty="0"/>
          </a:p>
          <a:p>
            <a:pPr marL="82296" indent="0" algn="just">
              <a:buNone/>
            </a:pPr>
            <a:r>
              <a:rPr lang="en-US" dirty="0"/>
              <a:t>b</a:t>
            </a:r>
            <a:r>
              <a:rPr lang="en-US" baseline="-25000" dirty="0" smtClean="0">
                <a:latin typeface="Arial" pitchFamily="34" charset="0"/>
              </a:rPr>
              <a:t>1</a:t>
            </a:r>
            <a:r>
              <a:rPr lang="en-US" dirty="0" smtClean="0">
                <a:latin typeface="Arial" pitchFamily="34" charset="0"/>
              </a:rPr>
              <a:t> is the coefficient of the first predictor (</a:t>
            </a:r>
            <a:r>
              <a:rPr lang="en-US" dirty="0" smtClean="0"/>
              <a:t>X</a:t>
            </a:r>
            <a:r>
              <a:rPr lang="en-US" baseline="-25000" dirty="0" smtClean="0">
                <a:latin typeface="Arial" pitchFamily="34" charset="0"/>
                <a:cs typeface="Arial" pitchFamily="34" charset="0"/>
              </a:rPr>
              <a:t>1</a:t>
            </a:r>
            <a:r>
              <a:rPr lang="en-US" dirty="0" smtClean="0">
                <a:latin typeface="Arial" pitchFamily="34" charset="0"/>
                <a:cs typeface="Arial" pitchFamily="34" charset="0"/>
              </a:rPr>
              <a:t>)</a:t>
            </a:r>
            <a:endParaRPr lang="en-US" dirty="0" smtClean="0"/>
          </a:p>
          <a:p>
            <a:pPr marL="82296" indent="0" algn="just">
              <a:buNone/>
            </a:pPr>
            <a:endParaRPr lang="en-US" dirty="0" smtClean="0"/>
          </a:p>
          <a:p>
            <a:pPr marL="82296" indent="0" algn="just">
              <a:buNone/>
            </a:pPr>
            <a:r>
              <a:rPr lang="en-US" dirty="0" err="1" smtClean="0"/>
              <a:t>b</a:t>
            </a:r>
            <a:r>
              <a:rPr lang="en-US" baseline="-25000" dirty="0" err="1" smtClean="0">
                <a:latin typeface="Arial" pitchFamily="34" charset="0"/>
              </a:rPr>
              <a:t>n</a:t>
            </a:r>
            <a:r>
              <a:rPr lang="en-US" baseline="-25000" dirty="0" smtClean="0">
                <a:latin typeface="Arial" pitchFamily="34" charset="0"/>
              </a:rPr>
              <a:t> </a:t>
            </a:r>
            <a:r>
              <a:rPr lang="en-US" dirty="0" smtClean="0">
                <a:latin typeface="Arial" pitchFamily="34" charset="0"/>
              </a:rPr>
              <a:t>is </a:t>
            </a:r>
            <a:r>
              <a:rPr lang="en-US" dirty="0">
                <a:latin typeface="Arial" pitchFamily="34" charset="0"/>
              </a:rPr>
              <a:t>the coefficient of the </a:t>
            </a:r>
            <a:r>
              <a:rPr lang="en-US" dirty="0" smtClean="0">
                <a:latin typeface="Arial" pitchFamily="34" charset="0"/>
              </a:rPr>
              <a:t>n</a:t>
            </a:r>
            <a:r>
              <a:rPr lang="en-US" baseline="30000" dirty="0" smtClean="0">
                <a:latin typeface="Arial" pitchFamily="34" charset="0"/>
              </a:rPr>
              <a:t>th</a:t>
            </a:r>
            <a:r>
              <a:rPr lang="en-US" dirty="0" smtClean="0">
                <a:latin typeface="Arial" pitchFamily="34" charset="0"/>
              </a:rPr>
              <a:t>  </a:t>
            </a:r>
            <a:r>
              <a:rPr lang="en-US" dirty="0">
                <a:latin typeface="Arial" pitchFamily="34" charset="0"/>
              </a:rPr>
              <a:t>predictor </a:t>
            </a:r>
            <a:r>
              <a:rPr lang="en-US" dirty="0" smtClean="0">
                <a:latin typeface="Arial" pitchFamily="34" charset="0"/>
              </a:rPr>
              <a:t>(</a:t>
            </a:r>
            <a:r>
              <a:rPr lang="en-US" dirty="0" err="1" smtClean="0"/>
              <a:t>X</a:t>
            </a:r>
            <a:r>
              <a:rPr lang="en-US" baseline="-25000" dirty="0" err="1" smtClean="0"/>
              <a:t>n</a:t>
            </a:r>
            <a:r>
              <a:rPr lang="en-US" baseline="-25000" dirty="0" smtClean="0"/>
              <a:t> </a:t>
            </a:r>
            <a:r>
              <a:rPr lang="en-US" dirty="0" smtClean="0"/>
              <a:t>) </a:t>
            </a:r>
          </a:p>
          <a:p>
            <a:pPr marL="82296" indent="0" algn="just">
              <a:buNone/>
            </a:pPr>
            <a:endParaRPr lang="en-US" dirty="0" smtClean="0"/>
          </a:p>
          <a:p>
            <a:pPr marL="82296" indent="0" algn="just">
              <a:buNone/>
            </a:pPr>
            <a:r>
              <a:rPr lang="en-US" dirty="0" err="1" smtClean="0"/>
              <a:t>e</a:t>
            </a:r>
            <a:r>
              <a:rPr lang="en-US" baseline="-25000" dirty="0" err="1" smtClean="0"/>
              <a:t>i</a:t>
            </a:r>
            <a:r>
              <a:rPr lang="en-US" dirty="0" smtClean="0"/>
              <a:t> is the difference between the predicted and the observed value of Y for the </a:t>
            </a:r>
            <a:r>
              <a:rPr lang="en-US" dirty="0" err="1" smtClean="0"/>
              <a:t>i</a:t>
            </a:r>
            <a:r>
              <a:rPr lang="en-US" baseline="30000" dirty="0" err="1" smtClean="0">
                <a:latin typeface="Arial" pitchFamily="34" charset="0"/>
              </a:rPr>
              <a:t>th</a:t>
            </a:r>
            <a:r>
              <a:rPr lang="en-US" dirty="0" smtClean="0">
                <a:latin typeface="Arial" pitchFamily="34" charset="0"/>
              </a:rPr>
              <a:t>  participant.</a:t>
            </a:r>
            <a:endParaRPr lang="en-US" baseline="-25000" dirty="0"/>
          </a:p>
        </p:txBody>
      </p:sp>
    </p:spTree>
    <p:extLst>
      <p:ext uri="{BB962C8B-B14F-4D97-AF65-F5344CB8AC3E}">
        <p14:creationId xmlns:p14="http://schemas.microsoft.com/office/powerpoint/2010/main" val="1960239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en-US" sz="4200" dirty="0" smtClean="0"/>
              <a:t>R and R</a:t>
            </a:r>
            <a:r>
              <a:rPr lang="en-US" sz="4200" baseline="30000" dirty="0" smtClean="0"/>
              <a:t>2</a:t>
            </a:r>
            <a:r>
              <a:rPr lang="en-US" sz="4200" dirty="0" smtClean="0"/>
              <a:t> in the multiple regression model</a:t>
            </a:r>
            <a:endParaRPr lang="ru-RU" sz="4200" dirty="0"/>
          </a:p>
        </p:txBody>
      </p:sp>
      <p:sp>
        <p:nvSpPr>
          <p:cNvPr id="3" name="Объект 2"/>
          <p:cNvSpPr>
            <a:spLocks noGrp="1"/>
          </p:cNvSpPr>
          <p:nvPr>
            <p:ph idx="1"/>
          </p:nvPr>
        </p:nvSpPr>
        <p:spPr>
          <a:xfrm>
            <a:off x="1435608" y="1580728"/>
            <a:ext cx="7168840" cy="4800600"/>
          </a:xfrm>
        </p:spPr>
        <p:txBody>
          <a:bodyPr/>
          <a:lstStyle/>
          <a:p>
            <a:pPr marL="82296" indent="0" algn="just">
              <a:buNone/>
            </a:pPr>
            <a:r>
              <a:rPr lang="en-US" dirty="0"/>
              <a:t>M</a:t>
            </a:r>
            <a:r>
              <a:rPr lang="en-US" dirty="0" smtClean="0"/>
              <a:t>ultiple </a:t>
            </a:r>
            <a:r>
              <a:rPr lang="en-US" dirty="0" smtClean="0"/>
              <a:t>correlation coefficient (Multiple R). It’s a correlation between the observed values of  Y and the values of Y predicted by the multiple regression model. </a:t>
            </a:r>
          </a:p>
          <a:p>
            <a:pPr marL="82296" indent="0" algn="just">
              <a:buNone/>
            </a:pPr>
            <a:endParaRPr lang="en-US" dirty="0"/>
          </a:p>
          <a:p>
            <a:pPr marL="82296" indent="0" algn="just">
              <a:buNone/>
            </a:pPr>
            <a:r>
              <a:rPr lang="en-US" dirty="0" smtClean="0"/>
              <a:t>R</a:t>
            </a:r>
            <a:r>
              <a:rPr lang="en-US" baseline="30000" dirty="0" smtClean="0"/>
              <a:t>2</a:t>
            </a:r>
            <a:r>
              <a:rPr lang="en-US" dirty="0" smtClean="0"/>
              <a:t> is the amount of variation in the outcome variable that is accounted for by the model. </a:t>
            </a:r>
            <a:endParaRPr lang="ru-RU" dirty="0"/>
          </a:p>
        </p:txBody>
      </p:sp>
    </p:spTree>
    <p:extLst>
      <p:ext uri="{BB962C8B-B14F-4D97-AF65-F5344CB8AC3E}">
        <p14:creationId xmlns:p14="http://schemas.microsoft.com/office/powerpoint/2010/main" val="755970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200" dirty="0"/>
              <a:t>Adjusted R-squared</a:t>
            </a:r>
            <a:endParaRPr lang="ru-RU" sz="4200" dirty="0"/>
          </a:p>
        </p:txBody>
      </p:sp>
      <p:sp>
        <p:nvSpPr>
          <p:cNvPr id="3" name="Содержимое 2"/>
          <p:cNvSpPr>
            <a:spLocks noGrp="1"/>
          </p:cNvSpPr>
          <p:nvPr>
            <p:ph idx="1"/>
          </p:nvPr>
        </p:nvSpPr>
        <p:spPr>
          <a:xfrm>
            <a:off x="1435608" y="1796752"/>
            <a:ext cx="7096832" cy="4800600"/>
          </a:xfrm>
        </p:spPr>
        <p:txBody>
          <a:bodyPr>
            <a:normAutofit/>
          </a:bodyPr>
          <a:lstStyle/>
          <a:p>
            <a:pPr algn="just">
              <a:spcBef>
                <a:spcPct val="50000"/>
              </a:spcBef>
              <a:buNone/>
            </a:pPr>
            <a:r>
              <a:rPr lang="en-US" sz="2800" b="1" dirty="0" smtClean="0">
                <a:latin typeface="Arial" charset="0"/>
              </a:rPr>
              <a:t>Adj R-squared</a:t>
            </a:r>
            <a:r>
              <a:rPr lang="en-US" sz="2800" dirty="0" smtClean="0">
                <a:latin typeface="Arial" charset="0"/>
              </a:rPr>
              <a:t> </a:t>
            </a:r>
            <a:r>
              <a:rPr lang="en-US" sz="2800" dirty="0"/>
              <a:t>takes i</a:t>
            </a:r>
            <a:r>
              <a:rPr lang="en-US" sz="2800" dirty="0" smtClean="0"/>
              <a:t>nto </a:t>
            </a:r>
            <a:r>
              <a:rPr lang="en-US" sz="2800" dirty="0"/>
              <a:t>account </a:t>
            </a:r>
            <a:r>
              <a:rPr lang="en-US" sz="2800" dirty="0" smtClean="0"/>
              <a:t>the number of observations.</a:t>
            </a:r>
            <a:r>
              <a:rPr lang="en-US" sz="2800" dirty="0"/>
              <a:t> </a:t>
            </a:r>
            <a:endParaRPr lang="ru-RU" sz="2800" dirty="0" smtClean="0">
              <a:latin typeface="Arial" charset="0"/>
            </a:endParaRPr>
          </a:p>
          <a:p>
            <a:pPr algn="just">
              <a:spcBef>
                <a:spcPct val="50000"/>
              </a:spcBef>
              <a:buNone/>
            </a:pPr>
            <a:r>
              <a:rPr lang="en-US" sz="2800" dirty="0" smtClean="0">
                <a:latin typeface="Arial" charset="0"/>
              </a:rPr>
              <a:t>Demonstrates the predictive power of the results given the limited sample.</a:t>
            </a:r>
            <a:endParaRPr lang="ru-RU" sz="2800" dirty="0" smtClean="0">
              <a:latin typeface="Arial" charset="0"/>
            </a:endParaRPr>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626" r="2715"/>
          <a:stretch/>
        </p:blipFill>
        <p:spPr bwMode="auto">
          <a:xfrm>
            <a:off x="1043608" y="4184083"/>
            <a:ext cx="8100391" cy="1405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037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44624"/>
            <a:ext cx="7498080" cy="1143000"/>
          </a:xfrm>
        </p:spPr>
        <p:txBody>
          <a:bodyPr/>
          <a:lstStyle/>
          <a:p>
            <a:pPr algn="ctr"/>
            <a:r>
              <a:rPr lang="en-US" dirty="0" smtClean="0"/>
              <a:t>Methods of regression</a:t>
            </a:r>
            <a:endParaRPr lang="ru-RU" dirty="0"/>
          </a:p>
        </p:txBody>
      </p:sp>
      <p:sp>
        <p:nvSpPr>
          <p:cNvPr id="3" name="Объект 2"/>
          <p:cNvSpPr>
            <a:spLocks noGrp="1"/>
          </p:cNvSpPr>
          <p:nvPr>
            <p:ph idx="1"/>
          </p:nvPr>
        </p:nvSpPr>
        <p:spPr>
          <a:xfrm>
            <a:off x="1259632" y="1268760"/>
            <a:ext cx="7488832" cy="5256584"/>
          </a:xfrm>
        </p:spPr>
        <p:txBody>
          <a:bodyPr>
            <a:normAutofit fontScale="85000" lnSpcReduction="20000"/>
          </a:bodyPr>
          <a:lstStyle/>
          <a:p>
            <a:pPr marL="82296" indent="0" algn="just">
              <a:buNone/>
            </a:pPr>
            <a:r>
              <a:rPr lang="en-US" dirty="0" smtClean="0"/>
              <a:t>How to decide which predictors to use in our model?</a:t>
            </a:r>
          </a:p>
          <a:p>
            <a:pPr marL="82296" indent="0" algn="just">
              <a:buNone/>
            </a:pPr>
            <a:endParaRPr lang="en-US" dirty="0" smtClean="0"/>
          </a:p>
          <a:p>
            <a:pPr marL="82296" indent="0" algn="just">
              <a:buNone/>
            </a:pPr>
            <a:r>
              <a:rPr lang="en-US" dirty="0" smtClean="0"/>
              <a:t>The predictors included and the way in which they are entered into the model can have a great impact. </a:t>
            </a:r>
          </a:p>
          <a:p>
            <a:pPr marL="82296" indent="0" algn="just">
              <a:buNone/>
            </a:pPr>
            <a:endParaRPr lang="en-US" dirty="0" smtClean="0"/>
          </a:p>
          <a:p>
            <a:pPr marL="82296" indent="0" algn="just">
              <a:buNone/>
            </a:pPr>
            <a:r>
              <a:rPr lang="en-US" dirty="0" smtClean="0"/>
              <a:t>It is recommended to select predictors based on past research (but it’s necessary to be sure that the past research was done appropriately).</a:t>
            </a:r>
          </a:p>
          <a:p>
            <a:pPr marL="82296" indent="0" algn="just">
              <a:buNone/>
            </a:pPr>
            <a:endParaRPr lang="en-US" dirty="0" smtClean="0"/>
          </a:p>
          <a:p>
            <a:pPr marL="82296" indent="0" algn="just">
              <a:buNone/>
            </a:pPr>
            <a:r>
              <a:rPr lang="en-US" dirty="0" smtClean="0"/>
              <a:t>If new predictors are being added to existing models then select these new variables based on the substantive theoretical importance of these variables. </a:t>
            </a:r>
            <a:endParaRPr lang="ru-RU" dirty="0"/>
          </a:p>
        </p:txBody>
      </p:sp>
    </p:spTree>
    <p:extLst>
      <p:ext uri="{BB962C8B-B14F-4D97-AF65-F5344CB8AC3E}">
        <p14:creationId xmlns:p14="http://schemas.microsoft.com/office/powerpoint/2010/main" val="4017192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Approaches of entering variables into the model</a:t>
            </a:r>
            <a:endParaRPr lang="ru-RU" dirty="0"/>
          </a:p>
        </p:txBody>
      </p:sp>
      <p:sp>
        <p:nvSpPr>
          <p:cNvPr id="3" name="Объект 2"/>
          <p:cNvSpPr>
            <a:spLocks noGrp="1"/>
          </p:cNvSpPr>
          <p:nvPr>
            <p:ph idx="1"/>
          </p:nvPr>
        </p:nvSpPr>
        <p:spPr>
          <a:xfrm>
            <a:off x="1435608" y="1652736"/>
            <a:ext cx="7168840" cy="4800600"/>
          </a:xfrm>
        </p:spPr>
        <p:txBody>
          <a:bodyPr/>
          <a:lstStyle/>
          <a:p>
            <a:pPr marL="82296" indent="0" algn="just">
              <a:buNone/>
            </a:pPr>
            <a:r>
              <a:rPr lang="en-US" dirty="0" smtClean="0"/>
              <a:t>When predictors are all completely uncorrelated the order of variable entry has very little effect on the parameters calculated. However in real research we rarely have uncorrelated predictors and so the method of predictor selection in crucial.</a:t>
            </a:r>
            <a:endParaRPr lang="ru-RU" dirty="0"/>
          </a:p>
        </p:txBody>
      </p:sp>
    </p:spTree>
    <p:extLst>
      <p:ext uri="{BB962C8B-B14F-4D97-AF65-F5344CB8AC3E}">
        <p14:creationId xmlns:p14="http://schemas.microsoft.com/office/powerpoint/2010/main" val="1452073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197768"/>
            <a:ext cx="7498080" cy="1143000"/>
          </a:xfrm>
        </p:spPr>
        <p:txBody>
          <a:bodyPr>
            <a:normAutofit/>
          </a:bodyPr>
          <a:lstStyle/>
          <a:p>
            <a:pPr algn="ctr"/>
            <a:r>
              <a:rPr lang="en-US" dirty="0" smtClean="0"/>
              <a:t>Hierarchical </a:t>
            </a:r>
            <a:r>
              <a:rPr lang="en-US" dirty="0"/>
              <a:t>(</a:t>
            </a:r>
            <a:r>
              <a:rPr lang="en-US" dirty="0" err="1"/>
              <a:t>Blockwise</a:t>
            </a:r>
            <a:r>
              <a:rPr lang="en-US" dirty="0"/>
              <a:t> Entry</a:t>
            </a:r>
            <a:r>
              <a:rPr lang="en-US" dirty="0" smtClean="0"/>
              <a:t>)</a:t>
            </a:r>
            <a:endParaRPr lang="ru-RU" dirty="0"/>
          </a:p>
        </p:txBody>
      </p:sp>
      <p:sp>
        <p:nvSpPr>
          <p:cNvPr id="3" name="Объект 2"/>
          <p:cNvSpPr>
            <a:spLocks noGrp="1"/>
          </p:cNvSpPr>
          <p:nvPr>
            <p:ph idx="1"/>
          </p:nvPr>
        </p:nvSpPr>
        <p:spPr>
          <a:xfrm>
            <a:off x="1187624" y="1412776"/>
            <a:ext cx="7560840" cy="5184576"/>
          </a:xfrm>
        </p:spPr>
        <p:txBody>
          <a:bodyPr>
            <a:normAutofit fontScale="85000" lnSpcReduction="10000"/>
          </a:bodyPr>
          <a:lstStyle/>
          <a:p>
            <a:pPr marL="82296" indent="0" algn="just">
              <a:buNone/>
            </a:pPr>
            <a:r>
              <a:rPr lang="en-US" dirty="0" smtClean="0"/>
              <a:t>In hierarchical regression predictors are selected based on past work and the experimenter decides in which order to enter predictors into the model.  As a general rule, known predictors (from other research) should be entered into the model first in order of their importance in predicting the outcome.   After known predictors have been entered, the experimenter can add any new predictors into the model. New predictors can be entered all in one go, in a stepwise manner, or hierarchically (such that the new predictor suspected to be the most important is entered first).</a:t>
            </a:r>
            <a:endParaRPr lang="ru-RU" dirty="0"/>
          </a:p>
        </p:txBody>
      </p:sp>
    </p:spTree>
    <p:extLst>
      <p:ext uri="{BB962C8B-B14F-4D97-AF65-F5344CB8AC3E}">
        <p14:creationId xmlns:p14="http://schemas.microsoft.com/office/powerpoint/2010/main" val="3433968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Forced entry</a:t>
            </a:r>
            <a:endParaRPr lang="ru-RU" dirty="0"/>
          </a:p>
        </p:txBody>
      </p:sp>
      <p:sp>
        <p:nvSpPr>
          <p:cNvPr id="3" name="Объект 2"/>
          <p:cNvSpPr>
            <a:spLocks noGrp="1"/>
          </p:cNvSpPr>
          <p:nvPr>
            <p:ph idx="1"/>
          </p:nvPr>
        </p:nvSpPr>
        <p:spPr>
          <a:xfrm>
            <a:off x="1435608" y="1447800"/>
            <a:ext cx="7168840" cy="5149552"/>
          </a:xfrm>
        </p:spPr>
        <p:txBody>
          <a:bodyPr>
            <a:normAutofit/>
          </a:bodyPr>
          <a:lstStyle/>
          <a:p>
            <a:pPr marL="82296" indent="0" algn="just">
              <a:buNone/>
            </a:pPr>
            <a:r>
              <a:rPr lang="en-US" dirty="0" smtClean="0"/>
              <a:t>Forced entry is a method in which all predictors are forced into the model simultaneously. Like hierarchical, this method relies on good theoretical reasons for including the chosen predictors, but unlike hierarchical the experimenter makes no decision about the order in which variables are entered.</a:t>
            </a:r>
          </a:p>
          <a:p>
            <a:pPr marL="82296" indent="0" algn="just">
              <a:buNone/>
            </a:pPr>
            <a:endParaRPr lang="en-US" dirty="0"/>
          </a:p>
        </p:txBody>
      </p:sp>
    </p:spTree>
    <p:extLst>
      <p:ext uri="{BB962C8B-B14F-4D97-AF65-F5344CB8AC3E}">
        <p14:creationId xmlns:p14="http://schemas.microsoft.com/office/powerpoint/2010/main" val="4035408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274638"/>
            <a:ext cx="7818072" cy="1143000"/>
          </a:xfrm>
        </p:spPr>
        <p:txBody>
          <a:bodyPr>
            <a:noAutofit/>
          </a:bodyPr>
          <a:lstStyle/>
          <a:p>
            <a:pPr algn="ctr"/>
            <a:r>
              <a:rPr lang="en-US" dirty="0"/>
              <a:t>Adding categorical variables </a:t>
            </a:r>
            <a:br>
              <a:rPr lang="en-US" dirty="0"/>
            </a:br>
            <a:r>
              <a:rPr lang="en-US" dirty="0"/>
              <a:t>into the model</a:t>
            </a:r>
            <a:endParaRPr lang="ru-RU" dirty="0"/>
          </a:p>
        </p:txBody>
      </p:sp>
      <p:sp>
        <p:nvSpPr>
          <p:cNvPr id="5" name="TextBox 4"/>
          <p:cNvSpPr txBox="1"/>
          <p:nvPr/>
        </p:nvSpPr>
        <p:spPr>
          <a:xfrm>
            <a:off x="1403648" y="1556792"/>
            <a:ext cx="7272808" cy="3970318"/>
          </a:xfrm>
          <a:prstGeom prst="rect">
            <a:avLst/>
          </a:prstGeom>
          <a:noFill/>
        </p:spPr>
        <p:txBody>
          <a:bodyPr wrap="square" rtlCol="0">
            <a:spAutoFit/>
          </a:bodyPr>
          <a:lstStyle/>
          <a:p>
            <a:pPr algn="just"/>
            <a:r>
              <a:rPr lang="en-US" sz="2800" dirty="0" smtClean="0"/>
              <a:t>If the variable is dichotomous it could be added into the model</a:t>
            </a:r>
            <a:r>
              <a:rPr lang="ru-RU" sz="2800" dirty="0" smtClean="0"/>
              <a:t>.</a:t>
            </a:r>
          </a:p>
          <a:p>
            <a:pPr algn="just"/>
            <a:endParaRPr lang="ru-RU" sz="2800" dirty="0" smtClean="0"/>
          </a:p>
          <a:p>
            <a:pPr algn="just"/>
            <a:r>
              <a:rPr lang="en-US" sz="2800" dirty="0" smtClean="0"/>
              <a:t>If the categorical variable has more than two values it should be recoded into several dummy variables. Each group of cases, defined by the values of the categorical variable, should contain not less then 15% of cases.</a:t>
            </a:r>
            <a:endParaRPr lang="ru-RU" sz="2800" dirty="0" smtClean="0"/>
          </a:p>
          <a:p>
            <a:pPr algn="just"/>
            <a:endParaRPr lang="en-US" sz="2800" dirty="0"/>
          </a:p>
        </p:txBody>
      </p:sp>
    </p:spTree>
    <p:extLst>
      <p:ext uri="{BB962C8B-B14F-4D97-AF65-F5344CB8AC3E}">
        <p14:creationId xmlns:p14="http://schemas.microsoft.com/office/powerpoint/2010/main" val="299267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Regression analysis</a:t>
            </a:r>
            <a:endParaRPr lang="ru-RU" dirty="0"/>
          </a:p>
        </p:txBody>
      </p:sp>
      <p:sp>
        <p:nvSpPr>
          <p:cNvPr id="3" name="Объект 2"/>
          <p:cNvSpPr>
            <a:spLocks noGrp="1"/>
          </p:cNvSpPr>
          <p:nvPr>
            <p:ph idx="1"/>
          </p:nvPr>
        </p:nvSpPr>
        <p:spPr>
          <a:xfrm>
            <a:off x="1435608" y="1447800"/>
            <a:ext cx="7312856" cy="4800600"/>
          </a:xfrm>
        </p:spPr>
        <p:txBody>
          <a:bodyPr>
            <a:normAutofit fontScale="85000" lnSpcReduction="10000"/>
          </a:bodyPr>
          <a:lstStyle/>
          <a:p>
            <a:pPr marL="82296" indent="0" algn="just">
              <a:buNone/>
            </a:pPr>
            <a:r>
              <a:rPr lang="en-US" dirty="0" smtClean="0"/>
              <a:t>Regression analysis permits to predict some kind of outcome from one or more predictor variables.</a:t>
            </a:r>
            <a:endParaRPr lang="ru-RU" dirty="0" smtClean="0"/>
          </a:p>
          <a:p>
            <a:pPr marL="82296" indent="0" algn="just">
              <a:buNone/>
            </a:pPr>
            <a:endParaRPr lang="ru-RU" dirty="0" smtClean="0"/>
          </a:p>
          <a:p>
            <a:pPr marL="82296" indent="0" algn="just">
              <a:buNone/>
            </a:pPr>
            <a:r>
              <a:rPr lang="en-US" dirty="0" smtClean="0"/>
              <a:t>Simple regression: predicting an outcome from a single predictor. Multiple regression:</a:t>
            </a:r>
            <a:r>
              <a:rPr lang="en-US" dirty="0"/>
              <a:t> predicting an outcome from a </a:t>
            </a:r>
            <a:r>
              <a:rPr lang="en-US" dirty="0" smtClean="0"/>
              <a:t>several predictors.</a:t>
            </a:r>
          </a:p>
          <a:p>
            <a:pPr marL="82296" indent="0" algn="just">
              <a:buNone/>
            </a:pPr>
            <a:endParaRPr lang="en-US" dirty="0" smtClean="0"/>
          </a:p>
          <a:p>
            <a:pPr marL="82296" indent="0" algn="just">
              <a:buNone/>
            </a:pPr>
            <a:r>
              <a:rPr lang="en-US" dirty="0"/>
              <a:t>In regression analysis we fit a predictive model to our data and use that model to predict values of the dependent variable from one or more independent variables</a:t>
            </a:r>
            <a:r>
              <a:rPr lang="en-US" dirty="0" smtClean="0"/>
              <a:t>.</a:t>
            </a:r>
            <a:endParaRPr lang="en-US" dirty="0"/>
          </a:p>
        </p:txBody>
      </p:sp>
    </p:spTree>
    <p:extLst>
      <p:ext uri="{BB962C8B-B14F-4D97-AF65-F5344CB8AC3E}">
        <p14:creationId xmlns:p14="http://schemas.microsoft.com/office/powerpoint/2010/main" val="499144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274638"/>
            <a:ext cx="8172400" cy="1143000"/>
          </a:xfrm>
        </p:spPr>
        <p:txBody>
          <a:bodyPr>
            <a:normAutofit/>
          </a:bodyPr>
          <a:lstStyle/>
          <a:p>
            <a:pPr algn="ctr"/>
            <a:r>
              <a:rPr lang="en-US" dirty="0"/>
              <a:t>Creating dummy variables</a:t>
            </a:r>
            <a:endParaRPr lang="ru-RU" dirty="0"/>
          </a:p>
        </p:txBody>
      </p:sp>
      <p:sp>
        <p:nvSpPr>
          <p:cNvPr id="5" name="TextBox 4"/>
          <p:cNvSpPr txBox="1"/>
          <p:nvPr/>
        </p:nvSpPr>
        <p:spPr>
          <a:xfrm>
            <a:off x="1403648" y="1556792"/>
            <a:ext cx="7272808" cy="3539430"/>
          </a:xfrm>
          <a:prstGeom prst="rect">
            <a:avLst/>
          </a:prstGeom>
          <a:noFill/>
        </p:spPr>
        <p:txBody>
          <a:bodyPr wrap="square" rtlCol="0">
            <a:spAutoFit/>
          </a:bodyPr>
          <a:lstStyle/>
          <a:p>
            <a:pPr algn="just"/>
            <a:r>
              <a:rPr lang="en-US" sz="2800" dirty="0" smtClean="0"/>
              <a:t>If the categorical variable has n values we will create n-1 dichotomous variables</a:t>
            </a:r>
            <a:r>
              <a:rPr lang="ru-RU" sz="2800" dirty="0" smtClean="0"/>
              <a:t>.</a:t>
            </a:r>
          </a:p>
          <a:p>
            <a:pPr algn="just"/>
            <a:endParaRPr lang="ru-RU" sz="2800" dirty="0" smtClean="0"/>
          </a:p>
          <a:p>
            <a:pPr algn="just"/>
            <a:r>
              <a:rPr lang="en-US" sz="2800" dirty="0" smtClean="0"/>
              <a:t>One category is selected as a “basic” or “reference” and the other categories will be compared with this “basic” category.  It could be a category, which contains the biggest number of cases. </a:t>
            </a:r>
          </a:p>
        </p:txBody>
      </p:sp>
    </p:spTree>
    <p:extLst>
      <p:ext uri="{BB962C8B-B14F-4D97-AF65-F5344CB8AC3E}">
        <p14:creationId xmlns:p14="http://schemas.microsoft.com/office/powerpoint/2010/main" val="1804485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Evaluating the accuracy of the regression model</a:t>
            </a:r>
            <a:endParaRPr lang="ru-RU" dirty="0"/>
          </a:p>
        </p:txBody>
      </p:sp>
      <p:sp>
        <p:nvSpPr>
          <p:cNvPr id="3" name="Объект 2"/>
          <p:cNvSpPr>
            <a:spLocks noGrp="1"/>
          </p:cNvSpPr>
          <p:nvPr>
            <p:ph idx="1"/>
          </p:nvPr>
        </p:nvSpPr>
        <p:spPr/>
        <p:txBody>
          <a:bodyPr/>
          <a:lstStyle/>
          <a:p>
            <a:pPr marL="82296" indent="0">
              <a:buNone/>
            </a:pPr>
            <a:r>
              <a:rPr lang="en-US" dirty="0" smtClean="0"/>
              <a:t>When we have produced a model based on a sample of data two important questions should be considered:</a:t>
            </a:r>
          </a:p>
          <a:p>
            <a:pPr marL="82296" indent="0">
              <a:buNone/>
            </a:pPr>
            <a:r>
              <a:rPr lang="en-US" dirty="0" smtClean="0"/>
              <a:t>1) Does the model fit the observed data well, or it’s influenced by a small number of cases?</a:t>
            </a:r>
          </a:p>
          <a:p>
            <a:pPr marL="82296" indent="0">
              <a:buNone/>
            </a:pPr>
            <a:r>
              <a:rPr lang="en-US" dirty="0" smtClean="0"/>
              <a:t>2) Can the model generalize to other samples?</a:t>
            </a:r>
          </a:p>
        </p:txBody>
      </p:sp>
    </p:spTree>
    <p:extLst>
      <p:ext uri="{BB962C8B-B14F-4D97-AF65-F5344CB8AC3E}">
        <p14:creationId xmlns:p14="http://schemas.microsoft.com/office/powerpoint/2010/main" val="2603470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1498178"/>
          </a:xfrm>
        </p:spPr>
        <p:txBody>
          <a:bodyPr>
            <a:normAutofit/>
          </a:bodyPr>
          <a:lstStyle/>
          <a:p>
            <a:pPr algn="ctr"/>
            <a:r>
              <a:rPr lang="en-US" dirty="0"/>
              <a:t>Diagnostics of the </a:t>
            </a:r>
            <a:r>
              <a:rPr lang="en-US" dirty="0" smtClean="0"/>
              <a:t>model: </a:t>
            </a:r>
            <a:br>
              <a:rPr lang="en-US" dirty="0" smtClean="0"/>
            </a:br>
            <a:r>
              <a:rPr lang="en-US" dirty="0" smtClean="0"/>
              <a:t>outliers and influential cases</a:t>
            </a:r>
            <a:endParaRPr lang="ru-RU" dirty="0"/>
          </a:p>
        </p:txBody>
      </p:sp>
      <p:sp>
        <p:nvSpPr>
          <p:cNvPr id="3" name="Объект 2"/>
          <p:cNvSpPr>
            <a:spLocks noGrp="1"/>
          </p:cNvSpPr>
          <p:nvPr>
            <p:ph idx="1"/>
          </p:nvPr>
        </p:nvSpPr>
        <p:spPr>
          <a:xfrm>
            <a:off x="1435608" y="1844824"/>
            <a:ext cx="7168840" cy="4608512"/>
          </a:xfrm>
        </p:spPr>
        <p:txBody>
          <a:bodyPr>
            <a:normAutofit fontScale="92500" lnSpcReduction="20000"/>
          </a:bodyPr>
          <a:lstStyle/>
          <a:p>
            <a:pPr marL="82296" indent="0" algn="just">
              <a:buNone/>
            </a:pPr>
            <a:endParaRPr lang="en-US" dirty="0" smtClean="0"/>
          </a:p>
          <a:p>
            <a:pPr marL="82296" indent="0" algn="just">
              <a:buNone/>
            </a:pPr>
            <a:r>
              <a:rPr lang="en-US" dirty="0" smtClean="0"/>
              <a:t>An outlier is a case which differs substantially from the main trend of the data. Outliers can cause the model to be biased because they affect the values of the estimated regression coefficients. </a:t>
            </a:r>
          </a:p>
          <a:p>
            <a:pPr marL="82296" indent="0" algn="just">
              <a:buNone/>
            </a:pPr>
            <a:endParaRPr lang="en-US" dirty="0"/>
          </a:p>
          <a:p>
            <a:pPr marL="82296" indent="0" algn="just">
              <a:buNone/>
            </a:pPr>
            <a:r>
              <a:rPr lang="en-US" dirty="0" smtClean="0"/>
              <a:t>An </a:t>
            </a:r>
            <a:r>
              <a:rPr lang="en-US" dirty="0"/>
              <a:t>influential case is a case which has serious influence over the parameters of the model. If we delete it the regression coefficients will change. </a:t>
            </a:r>
            <a:endParaRPr lang="ru-RU" dirty="0"/>
          </a:p>
          <a:p>
            <a:pPr marL="82296" indent="0" algn="just">
              <a:buNone/>
            </a:pPr>
            <a:endParaRPr lang="en-US" dirty="0" smtClean="0"/>
          </a:p>
        </p:txBody>
      </p:sp>
    </p:spTree>
    <p:extLst>
      <p:ext uri="{BB962C8B-B14F-4D97-AF65-F5344CB8AC3E}">
        <p14:creationId xmlns:p14="http://schemas.microsoft.com/office/powerpoint/2010/main" val="2325195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35608" y="5229200"/>
            <a:ext cx="7498080" cy="1743075"/>
          </a:xfrm>
        </p:spPr>
        <p:txBody>
          <a:bodyPr>
            <a:normAutofit fontScale="85000" lnSpcReduction="10000"/>
          </a:bodyPr>
          <a:lstStyle/>
          <a:p>
            <a:pPr marL="82296" indent="0">
              <a:buNone/>
            </a:pPr>
            <a:r>
              <a:rPr lang="en-US" dirty="0" smtClean="0"/>
              <a:t>The change in one point had a dramatic effect on the regression model: the gradient reduced (the line becomes flatter) and the intercept increases (the line crosses the Y-axis at a higher point).</a:t>
            </a:r>
            <a:endParaRPr lang="ru-RU"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20874" y="723875"/>
            <a:ext cx="70675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Заголовок 1"/>
          <p:cNvSpPr>
            <a:spLocks noGrp="1"/>
          </p:cNvSpPr>
          <p:nvPr>
            <p:ph type="title"/>
          </p:nvPr>
        </p:nvSpPr>
        <p:spPr>
          <a:xfrm>
            <a:off x="1435608" y="-243408"/>
            <a:ext cx="7498080" cy="1498178"/>
          </a:xfrm>
        </p:spPr>
        <p:txBody>
          <a:bodyPr>
            <a:normAutofit/>
          </a:bodyPr>
          <a:lstStyle/>
          <a:p>
            <a:pPr algn="ctr"/>
            <a:r>
              <a:rPr lang="en-US" dirty="0" smtClean="0"/>
              <a:t>Outliers</a:t>
            </a:r>
            <a:endParaRPr lang="ru-RU" dirty="0"/>
          </a:p>
        </p:txBody>
      </p:sp>
    </p:spTree>
    <p:extLst>
      <p:ext uri="{BB962C8B-B14F-4D97-AF65-F5344CB8AC3E}">
        <p14:creationId xmlns:p14="http://schemas.microsoft.com/office/powerpoint/2010/main" val="3782075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3BB82AFE-F384-4FA5-8DB5-9C6835E38882}" type="slidenum">
              <a:rPr lang="en-GB" sz="1200" b="1">
                <a:solidFill>
                  <a:schemeClr val="tx2">
                    <a:lumMod val="90000"/>
                    <a:lumOff val="10000"/>
                  </a:schemeClr>
                </a:solidFill>
                <a:latin typeface="+mn-lt"/>
              </a:rPr>
              <a:pPr>
                <a:defRPr/>
              </a:pPr>
              <a:t>24</a:t>
            </a:fld>
            <a:endParaRPr lang="en-GB" sz="1200" b="1">
              <a:solidFill>
                <a:schemeClr val="tx2">
                  <a:lumMod val="90000"/>
                  <a:lumOff val="10000"/>
                </a:schemeClr>
              </a:solidFill>
              <a:latin typeface="+mn-lt"/>
            </a:endParaRPr>
          </a:p>
        </p:txBody>
      </p:sp>
      <p:sp>
        <p:nvSpPr>
          <p:cNvPr id="15363" name="Rectangle 2"/>
          <p:cNvSpPr>
            <a:spLocks noGrp="1" noChangeArrowheads="1"/>
          </p:cNvSpPr>
          <p:nvPr>
            <p:ph type="title"/>
          </p:nvPr>
        </p:nvSpPr>
        <p:spPr>
          <a:xfrm>
            <a:off x="900310" y="188913"/>
            <a:ext cx="7704138" cy="792162"/>
          </a:xfrm>
        </p:spPr>
        <p:txBody>
          <a:bodyPr>
            <a:normAutofit/>
          </a:bodyPr>
          <a:lstStyle/>
          <a:p>
            <a:pPr algn="ctr"/>
            <a:r>
              <a:rPr lang="en-US" sz="3600" dirty="0" smtClean="0"/>
              <a:t>Influential </a:t>
            </a:r>
            <a:r>
              <a:rPr lang="en-US" sz="3600" dirty="0"/>
              <a:t>cases</a:t>
            </a:r>
            <a:endParaRPr lang="ru-RU" sz="3500" b="1" dirty="0" smtClean="0">
              <a:latin typeface="Arial Unicode MS" pitchFamily="34" charset="-128"/>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24744"/>
            <a:ext cx="5504829" cy="5106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321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88640"/>
            <a:ext cx="7498080" cy="1143000"/>
          </a:xfrm>
        </p:spPr>
        <p:txBody>
          <a:bodyPr>
            <a:normAutofit fontScale="90000"/>
          </a:bodyPr>
          <a:lstStyle/>
          <a:p>
            <a:pPr algn="ctr"/>
            <a:r>
              <a:rPr lang="ru-RU" dirty="0"/>
              <a:t/>
            </a:r>
            <a:br>
              <a:rPr lang="ru-RU" dirty="0"/>
            </a:br>
            <a:r>
              <a:rPr lang="en-US" dirty="0"/>
              <a:t>How to identify an influential case</a:t>
            </a:r>
            <a:r>
              <a:rPr lang="en-US" dirty="0" smtClean="0"/>
              <a:t>?</a:t>
            </a:r>
            <a:endParaRPr lang="ru-RU" b="1" dirty="0"/>
          </a:p>
        </p:txBody>
      </p:sp>
      <p:sp>
        <p:nvSpPr>
          <p:cNvPr id="3" name="Объект 2"/>
          <p:cNvSpPr>
            <a:spLocks noGrp="1"/>
          </p:cNvSpPr>
          <p:nvPr>
            <p:ph idx="1"/>
          </p:nvPr>
        </p:nvSpPr>
        <p:spPr>
          <a:xfrm>
            <a:off x="1331640" y="1340768"/>
            <a:ext cx="7416824" cy="5194176"/>
          </a:xfrm>
        </p:spPr>
        <p:txBody>
          <a:bodyPr>
            <a:noAutofit/>
          </a:bodyPr>
          <a:lstStyle/>
          <a:p>
            <a:pPr marL="82296" indent="0">
              <a:buNone/>
            </a:pPr>
            <a:endParaRPr lang="en-US" sz="2200" dirty="0" smtClean="0"/>
          </a:p>
          <a:p>
            <a:pPr marL="82296" indent="0" algn="just">
              <a:buNone/>
            </a:pPr>
            <a:r>
              <a:rPr lang="en-US" sz="2600" dirty="0" smtClean="0"/>
              <a:t>Influential </a:t>
            </a:r>
            <a:r>
              <a:rPr lang="en-US" sz="2600" dirty="0" smtClean="0"/>
              <a:t>statistics</a:t>
            </a:r>
            <a:r>
              <a:rPr lang="ru-RU" sz="2600" dirty="0" smtClean="0"/>
              <a:t>:</a:t>
            </a:r>
            <a:r>
              <a:rPr lang="en-US" sz="2600" dirty="0" smtClean="0"/>
              <a:t> </a:t>
            </a:r>
            <a:r>
              <a:rPr lang="ru-RU" sz="2600" b="1" dirty="0" err="1" smtClean="0"/>
              <a:t>DfBeta</a:t>
            </a:r>
            <a:r>
              <a:rPr lang="ru-RU" sz="2600" b="1" dirty="0" smtClean="0"/>
              <a:t>(s</a:t>
            </a:r>
            <a:r>
              <a:rPr lang="ru-RU" sz="2600" b="1" dirty="0" smtClean="0"/>
              <a:t>)</a:t>
            </a:r>
            <a:r>
              <a:rPr lang="en-US" sz="2600" b="1" dirty="0" smtClean="0"/>
              <a:t> </a:t>
            </a:r>
            <a:r>
              <a:rPr lang="en-US" sz="2600" dirty="0" smtClean="0"/>
              <a:t>shows how the regression coefficients change if the influential case is excluded.</a:t>
            </a:r>
          </a:p>
          <a:p>
            <a:pPr marL="82296" indent="0" algn="just">
              <a:buNone/>
            </a:pPr>
            <a:endParaRPr lang="en-US" sz="2600" dirty="0" smtClean="0"/>
          </a:p>
          <a:p>
            <a:pPr marL="82296" indent="0" algn="just">
              <a:buNone/>
            </a:pPr>
            <a:r>
              <a:rPr lang="en-US" sz="2600" dirty="0" smtClean="0"/>
              <a:t>The </a:t>
            </a:r>
            <a:r>
              <a:rPr lang="en-US" sz="2600" dirty="0" smtClean="0"/>
              <a:t>case could be an influential if the values of these statistics increase are greater than 1.</a:t>
            </a:r>
          </a:p>
        </p:txBody>
      </p:sp>
    </p:spTree>
    <p:extLst>
      <p:ext uri="{BB962C8B-B14F-4D97-AF65-F5344CB8AC3E}">
        <p14:creationId xmlns:p14="http://schemas.microsoft.com/office/powerpoint/2010/main" val="1200439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1498178"/>
          </a:xfrm>
        </p:spPr>
        <p:txBody>
          <a:bodyPr>
            <a:normAutofit/>
          </a:bodyPr>
          <a:lstStyle/>
          <a:p>
            <a:pPr algn="ctr"/>
            <a:r>
              <a:rPr lang="en-US" dirty="0"/>
              <a:t>Diagnostics of the </a:t>
            </a:r>
            <a:r>
              <a:rPr lang="en-US" dirty="0" smtClean="0"/>
              <a:t>model: residuals</a:t>
            </a:r>
            <a:endParaRPr lang="ru-RU" dirty="0"/>
          </a:p>
        </p:txBody>
      </p:sp>
      <p:sp>
        <p:nvSpPr>
          <p:cNvPr id="3" name="Объект 2"/>
          <p:cNvSpPr>
            <a:spLocks noGrp="1"/>
          </p:cNvSpPr>
          <p:nvPr>
            <p:ph idx="1"/>
          </p:nvPr>
        </p:nvSpPr>
        <p:spPr>
          <a:xfrm>
            <a:off x="1435608" y="1844824"/>
            <a:ext cx="7168840" cy="4608512"/>
          </a:xfrm>
        </p:spPr>
        <p:txBody>
          <a:bodyPr>
            <a:normAutofit lnSpcReduction="10000"/>
          </a:bodyPr>
          <a:lstStyle/>
          <a:p>
            <a:pPr marL="82296" indent="0" algn="just">
              <a:buNone/>
            </a:pPr>
            <a:r>
              <a:rPr lang="en-US" dirty="0" smtClean="0"/>
              <a:t>Residuals are the differences between the values of the outcome predicted by the model and the values of the outcome observed in the sample. If the model fits the sample data well then all residuals will be small.</a:t>
            </a:r>
          </a:p>
          <a:p>
            <a:pPr marL="82296" indent="0" algn="just">
              <a:buNone/>
            </a:pPr>
            <a:endParaRPr lang="en-US" dirty="0"/>
          </a:p>
          <a:p>
            <a:pPr marL="82296" indent="0" algn="just">
              <a:buNone/>
            </a:pPr>
            <a:r>
              <a:rPr lang="en-US" dirty="0" smtClean="0"/>
              <a:t>If a particular case has a large residual then it could be an outlier. </a:t>
            </a:r>
            <a:endParaRPr lang="ru-RU" dirty="0"/>
          </a:p>
        </p:txBody>
      </p:sp>
    </p:spTree>
    <p:extLst>
      <p:ext uri="{BB962C8B-B14F-4D97-AF65-F5344CB8AC3E}">
        <p14:creationId xmlns:p14="http://schemas.microsoft.com/office/powerpoint/2010/main" val="3429219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73FDE437-C0D1-4547-8289-D472EEF57894}" type="slidenum">
              <a:rPr lang="en-GB" sz="1200" b="1">
                <a:solidFill>
                  <a:schemeClr val="tx2">
                    <a:lumMod val="90000"/>
                    <a:lumOff val="10000"/>
                  </a:schemeClr>
                </a:solidFill>
                <a:latin typeface="+mn-lt"/>
              </a:rPr>
              <a:pPr>
                <a:defRPr/>
              </a:pPr>
              <a:t>27</a:t>
            </a:fld>
            <a:endParaRPr lang="en-GB" sz="1200" b="1">
              <a:solidFill>
                <a:schemeClr val="tx2">
                  <a:lumMod val="90000"/>
                  <a:lumOff val="10000"/>
                </a:schemeClr>
              </a:solidFill>
              <a:latin typeface="+mn-lt"/>
            </a:endParaRPr>
          </a:p>
        </p:txBody>
      </p:sp>
      <p:sp>
        <p:nvSpPr>
          <p:cNvPr id="16387" name="Rectangle 2"/>
          <p:cNvSpPr txBox="1">
            <a:spLocks noChangeArrowheads="1"/>
          </p:cNvSpPr>
          <p:nvPr/>
        </p:nvSpPr>
        <p:spPr bwMode="auto">
          <a:xfrm>
            <a:off x="1044327" y="188640"/>
            <a:ext cx="7704137" cy="1079500"/>
          </a:xfrm>
          <a:prstGeom prst="rect">
            <a:avLst/>
          </a:prstGeom>
          <a:noFill/>
          <a:ln w="9525">
            <a:noFill/>
            <a:miter lim="800000"/>
            <a:headEnd/>
            <a:tailEnd/>
          </a:ln>
        </p:spPr>
        <p:txBody>
          <a:bodyPr anchor="b"/>
          <a:lstStyle/>
          <a:p>
            <a:pPr algn="ctr">
              <a:spcBef>
                <a:spcPct val="0"/>
              </a:spcBef>
            </a:pPr>
            <a:r>
              <a:rPr lang="en-US" sz="4300" dirty="0" err="1">
                <a:solidFill>
                  <a:schemeClr val="tx2">
                    <a:satMod val="130000"/>
                  </a:schemeClr>
                </a:solidFill>
                <a:effectLst>
                  <a:outerShdw blurRad="50000" dist="30000" dir="5400000" algn="tl" rotWithShape="0">
                    <a:srgbClr val="000000">
                      <a:alpha val="30000"/>
                    </a:srgbClr>
                  </a:outerShdw>
                </a:effectLst>
                <a:latin typeface="+mj-lt"/>
                <a:ea typeface="+mj-ea"/>
                <a:cs typeface="+mj-cs"/>
              </a:rPr>
              <a:t>Multicollinearity</a:t>
            </a: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endParaRPr lang="ru-RU"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7" name="Объект 2"/>
          <p:cNvSpPr>
            <a:spLocks noGrp="1"/>
          </p:cNvSpPr>
          <p:nvPr>
            <p:ph idx="1"/>
          </p:nvPr>
        </p:nvSpPr>
        <p:spPr>
          <a:xfrm>
            <a:off x="1132656" y="1630412"/>
            <a:ext cx="7255768" cy="3886200"/>
          </a:xfrm>
        </p:spPr>
        <p:txBody>
          <a:bodyPr>
            <a:normAutofit fontScale="62500" lnSpcReduction="20000"/>
          </a:bodyPr>
          <a:lstStyle/>
          <a:p>
            <a:pPr algn="just">
              <a:buNone/>
              <a:defRPr/>
            </a:pPr>
            <a:r>
              <a:rPr lang="ru-RU" dirty="0" smtClean="0"/>
              <a:t>	</a:t>
            </a:r>
            <a:r>
              <a:rPr lang="en-US" sz="3700" dirty="0">
                <a:latin typeface="Arial" pitchFamily="34" charset="0"/>
                <a:cs typeface="Arial" pitchFamily="34" charset="0"/>
              </a:rPr>
              <a:t>Situation when there is </a:t>
            </a:r>
            <a:r>
              <a:rPr lang="en-US" sz="3700" dirty="0" smtClean="0">
                <a:latin typeface="Arial" pitchFamily="34" charset="0"/>
                <a:cs typeface="Arial" pitchFamily="34" charset="0"/>
              </a:rPr>
              <a:t>a strong correlation </a:t>
            </a:r>
            <a:r>
              <a:rPr lang="en-US" sz="3700" dirty="0">
                <a:latin typeface="Arial" pitchFamily="34" charset="0"/>
                <a:cs typeface="Arial" pitchFamily="34" charset="0"/>
              </a:rPr>
              <a:t>between </a:t>
            </a:r>
            <a:r>
              <a:rPr lang="en-US" sz="3700" dirty="0" smtClean="0">
                <a:latin typeface="Arial" pitchFamily="34" charset="0"/>
                <a:cs typeface="Arial" pitchFamily="34" charset="0"/>
              </a:rPr>
              <a:t>two or more predictors in a regression model.</a:t>
            </a:r>
            <a:endParaRPr lang="en-US" sz="3700" dirty="0">
              <a:latin typeface="Arial" pitchFamily="34" charset="0"/>
              <a:cs typeface="Arial" pitchFamily="34" charset="0"/>
            </a:endParaRPr>
          </a:p>
          <a:p>
            <a:pPr algn="just">
              <a:buNone/>
              <a:defRPr/>
            </a:pPr>
            <a:r>
              <a:rPr lang="ru-RU" sz="3700" dirty="0">
                <a:latin typeface="Arial" pitchFamily="34" charset="0"/>
                <a:cs typeface="Arial" pitchFamily="34" charset="0"/>
              </a:rPr>
              <a:t>	</a:t>
            </a:r>
          </a:p>
          <a:p>
            <a:pPr algn="just">
              <a:buNone/>
              <a:defRPr/>
            </a:pPr>
            <a:r>
              <a:rPr lang="ru-RU" sz="3500" dirty="0" smtClean="0">
                <a:latin typeface="Arial" pitchFamily="34" charset="0"/>
                <a:cs typeface="Arial" pitchFamily="34" charset="0"/>
              </a:rPr>
              <a:t>	</a:t>
            </a:r>
            <a:r>
              <a:rPr lang="en-US" sz="3600" dirty="0">
                <a:latin typeface="Arial" pitchFamily="34" charset="0"/>
                <a:cs typeface="Arial" pitchFamily="34" charset="0"/>
              </a:rPr>
              <a:t>VIF (variance-inflation</a:t>
            </a:r>
            <a:r>
              <a:rPr lang="ru-RU" sz="3600" dirty="0">
                <a:latin typeface="Arial" pitchFamily="34" charset="0"/>
                <a:cs typeface="Arial" pitchFamily="34" charset="0"/>
              </a:rPr>
              <a:t>	</a:t>
            </a:r>
            <a:r>
              <a:rPr lang="en-US" sz="3600" dirty="0">
                <a:latin typeface="Arial" pitchFamily="34" charset="0"/>
                <a:cs typeface="Arial" pitchFamily="34" charset="0"/>
              </a:rPr>
              <a:t> factor). </a:t>
            </a:r>
            <a:r>
              <a:rPr lang="en-US" sz="3600" dirty="0" smtClean="0">
                <a:latin typeface="Arial" pitchFamily="34" charset="0"/>
                <a:cs typeface="Arial" pitchFamily="34" charset="0"/>
              </a:rPr>
              <a:t>The VIF indicates whether a predictor has a strong linear relationship with the other predictor(s). If VIF is greater than 10</a:t>
            </a:r>
            <a:r>
              <a:rPr lang="ru-RU" sz="3600" dirty="0" smtClean="0">
                <a:latin typeface="Arial" pitchFamily="34" charset="0"/>
                <a:cs typeface="Arial" pitchFamily="34" charset="0"/>
              </a:rPr>
              <a:t> </a:t>
            </a:r>
            <a:r>
              <a:rPr lang="en-US" sz="3600" dirty="0" smtClean="0">
                <a:latin typeface="Arial" pitchFamily="34" charset="0"/>
                <a:cs typeface="Arial" pitchFamily="34" charset="0"/>
              </a:rPr>
              <a:t>or mean of the VIFs is greater than 1 there could be a </a:t>
            </a:r>
            <a:r>
              <a:rPr lang="en-US" sz="3600" dirty="0" err="1" smtClean="0">
                <a:latin typeface="Arial" pitchFamily="34" charset="0"/>
                <a:cs typeface="Arial" pitchFamily="34" charset="0"/>
              </a:rPr>
              <a:t>multicollinearity</a:t>
            </a:r>
            <a:r>
              <a:rPr lang="ru-RU" sz="3600" dirty="0" smtClean="0">
                <a:latin typeface="Arial" pitchFamily="34" charset="0"/>
                <a:cs typeface="Arial" pitchFamily="34" charset="0"/>
              </a:rPr>
              <a:t>.</a:t>
            </a:r>
            <a:endParaRPr lang="ru-RU" sz="3600" dirty="0">
              <a:latin typeface="Arial" pitchFamily="34" charset="0"/>
              <a:cs typeface="Arial" pitchFamily="34" charset="0"/>
            </a:endParaRPr>
          </a:p>
          <a:p>
            <a:pPr algn="just">
              <a:buNone/>
              <a:defRPr/>
            </a:pPr>
            <a:r>
              <a:rPr lang="ru-RU" sz="3600" dirty="0">
                <a:latin typeface="Arial" pitchFamily="34" charset="0"/>
                <a:cs typeface="Arial" pitchFamily="34" charset="0"/>
              </a:rPr>
              <a:t>	</a:t>
            </a:r>
          </a:p>
          <a:p>
            <a:pPr algn="just">
              <a:buNone/>
              <a:defRPr/>
            </a:pPr>
            <a:r>
              <a:rPr lang="ru-RU" sz="3600" dirty="0">
                <a:latin typeface="Arial" pitchFamily="34" charset="0"/>
                <a:cs typeface="Arial" pitchFamily="34" charset="0"/>
              </a:rPr>
              <a:t>	</a:t>
            </a:r>
            <a:r>
              <a:rPr lang="ru-RU" sz="3600" dirty="0" err="1">
                <a:latin typeface="Arial" pitchFamily="34" charset="0"/>
                <a:cs typeface="Arial" pitchFamily="34" charset="0"/>
              </a:rPr>
              <a:t>Tolerance</a:t>
            </a:r>
            <a:r>
              <a:rPr lang="ru-RU" sz="3600" dirty="0">
                <a:latin typeface="Arial" pitchFamily="34" charset="0"/>
                <a:cs typeface="Arial" pitchFamily="34" charset="0"/>
              </a:rPr>
              <a:t> = 1 /VIF. </a:t>
            </a:r>
            <a:r>
              <a:rPr lang="en-US" sz="3600" dirty="0">
                <a:latin typeface="Arial" pitchFamily="34" charset="0"/>
                <a:cs typeface="Arial" pitchFamily="34" charset="0"/>
              </a:rPr>
              <a:t>I</a:t>
            </a:r>
            <a:r>
              <a:rPr lang="en-US" sz="3600" dirty="0" smtClean="0">
                <a:latin typeface="Arial" pitchFamily="34" charset="0"/>
                <a:cs typeface="Arial" pitchFamily="34" charset="0"/>
              </a:rPr>
              <a:t>f the value of </a:t>
            </a:r>
            <a:r>
              <a:rPr lang="ru-RU" sz="3600" dirty="0" err="1" smtClean="0">
                <a:latin typeface="Arial" pitchFamily="34" charset="0"/>
                <a:cs typeface="Arial" pitchFamily="34" charset="0"/>
              </a:rPr>
              <a:t>Tolerance</a:t>
            </a:r>
            <a:r>
              <a:rPr lang="en-US" sz="3600" dirty="0" smtClean="0">
                <a:latin typeface="Arial" pitchFamily="34" charset="0"/>
                <a:cs typeface="Arial" pitchFamily="34" charset="0"/>
              </a:rPr>
              <a:t> is less than </a:t>
            </a:r>
            <a:r>
              <a:rPr lang="ru-RU" sz="3600" dirty="0" smtClean="0">
                <a:latin typeface="Arial" pitchFamily="34" charset="0"/>
                <a:cs typeface="Arial" pitchFamily="34" charset="0"/>
              </a:rPr>
              <a:t>0,2</a:t>
            </a:r>
            <a:r>
              <a:rPr lang="en-US" sz="3600" dirty="0" smtClean="0">
                <a:latin typeface="Arial" pitchFamily="34" charset="0"/>
                <a:cs typeface="Arial" pitchFamily="34" charset="0"/>
              </a:rPr>
              <a:t> there is a </a:t>
            </a:r>
            <a:r>
              <a:rPr lang="en-US" sz="3600" dirty="0">
                <a:latin typeface="Arial" pitchFamily="34" charset="0"/>
                <a:cs typeface="Arial" pitchFamily="34" charset="0"/>
              </a:rPr>
              <a:t>problem of </a:t>
            </a:r>
            <a:r>
              <a:rPr lang="en-US" sz="3600" dirty="0" err="1">
                <a:latin typeface="Arial" pitchFamily="34" charset="0"/>
                <a:cs typeface="Arial" pitchFamily="34" charset="0"/>
              </a:rPr>
              <a:t>multicollinearity</a:t>
            </a:r>
            <a:r>
              <a:rPr lang="ru-RU" sz="3600" dirty="0" smtClean="0">
                <a:latin typeface="Arial" pitchFamily="34" charset="0"/>
                <a:cs typeface="Arial" pitchFamily="34" charset="0"/>
              </a:rPr>
              <a:t>. </a:t>
            </a:r>
            <a:endParaRPr lang="ru-RU" sz="3600" dirty="0">
              <a:latin typeface="Arial" pitchFamily="34" charset="0"/>
              <a:cs typeface="Arial" pitchFamily="34" charset="0"/>
            </a:endParaRPr>
          </a:p>
          <a:p>
            <a:pPr>
              <a:buNone/>
              <a:defRPr/>
            </a:pPr>
            <a:endParaRPr lang="ru-RU" sz="3500" dirty="0" smtClean="0"/>
          </a:p>
        </p:txBody>
      </p:sp>
    </p:spTree>
    <p:extLst>
      <p:ext uri="{BB962C8B-B14F-4D97-AF65-F5344CB8AC3E}">
        <p14:creationId xmlns:p14="http://schemas.microsoft.com/office/powerpoint/2010/main" val="139088620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73FDE437-C0D1-4547-8289-D472EEF57894}" type="slidenum">
              <a:rPr lang="en-GB" sz="1200" b="1">
                <a:solidFill>
                  <a:schemeClr val="tx2">
                    <a:lumMod val="90000"/>
                    <a:lumOff val="10000"/>
                  </a:schemeClr>
                </a:solidFill>
                <a:latin typeface="+mn-lt"/>
              </a:rPr>
              <a:pPr>
                <a:defRPr/>
              </a:pPr>
              <a:t>28</a:t>
            </a:fld>
            <a:endParaRPr lang="en-GB" sz="1200" b="1">
              <a:solidFill>
                <a:schemeClr val="tx2">
                  <a:lumMod val="90000"/>
                  <a:lumOff val="10000"/>
                </a:schemeClr>
              </a:solidFill>
              <a:latin typeface="+mn-lt"/>
            </a:endParaRPr>
          </a:p>
        </p:txBody>
      </p:sp>
      <p:sp>
        <p:nvSpPr>
          <p:cNvPr id="16387" name="Rectangle 2"/>
          <p:cNvSpPr txBox="1">
            <a:spLocks noChangeArrowheads="1"/>
          </p:cNvSpPr>
          <p:nvPr/>
        </p:nvSpPr>
        <p:spPr bwMode="auto">
          <a:xfrm>
            <a:off x="1044327" y="478904"/>
            <a:ext cx="7704137" cy="719460"/>
          </a:xfrm>
          <a:prstGeom prst="rect">
            <a:avLst/>
          </a:prstGeom>
          <a:noFill/>
          <a:ln w="9525">
            <a:noFill/>
            <a:miter lim="800000"/>
            <a:headEnd/>
            <a:tailEnd/>
          </a:ln>
        </p:spPr>
        <p:txBody>
          <a:bodyPr anchor="b"/>
          <a:lstStyle/>
          <a:p>
            <a:pPr algn="ctr"/>
            <a:r>
              <a:rPr 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Heteroscedasticity (1)</a:t>
            </a: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endParaRPr lang="ru-RU"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7" name="Объект 2"/>
          <p:cNvSpPr>
            <a:spLocks noGrp="1"/>
          </p:cNvSpPr>
          <p:nvPr>
            <p:ph idx="1"/>
          </p:nvPr>
        </p:nvSpPr>
        <p:spPr>
          <a:xfrm>
            <a:off x="1475656" y="1487016"/>
            <a:ext cx="7128792" cy="4966320"/>
          </a:xfrm>
        </p:spPr>
        <p:txBody>
          <a:bodyPr>
            <a:normAutofit fontScale="85000" lnSpcReduction="20000"/>
          </a:bodyPr>
          <a:lstStyle/>
          <a:p>
            <a:pPr algn="just">
              <a:buNone/>
              <a:defRPr/>
            </a:pPr>
            <a:r>
              <a:rPr lang="ru-RU" dirty="0" smtClean="0"/>
              <a:t>	</a:t>
            </a:r>
            <a:r>
              <a:rPr lang="en-US" dirty="0" smtClean="0"/>
              <a:t>It is supposed that in good regression models the </a:t>
            </a:r>
            <a:r>
              <a:rPr lang="en-US" dirty="0"/>
              <a:t>variance of the residuals is homogeneous across levels of the predicted </a:t>
            </a:r>
            <a:r>
              <a:rPr lang="en-US" dirty="0" smtClean="0"/>
              <a:t>values (homoscedasticity). </a:t>
            </a:r>
            <a:r>
              <a:rPr lang="en-US" dirty="0"/>
              <a:t>If the model is well-fitted, there should be no pattern to the residuals plotted against the fitted values. If the variance of the </a:t>
            </a:r>
            <a:r>
              <a:rPr lang="en-US" sz="3100" dirty="0"/>
              <a:t>residuals is non-constant then there is a </a:t>
            </a:r>
            <a:r>
              <a:rPr lang="en-US" sz="3100" dirty="0" err="1"/>
              <a:t>heteroscedasticity</a:t>
            </a:r>
            <a:r>
              <a:rPr lang="en-US" sz="3100" dirty="0"/>
              <a:t>. </a:t>
            </a:r>
          </a:p>
          <a:p>
            <a:pPr algn="just">
              <a:buNone/>
              <a:defRPr/>
            </a:pPr>
            <a:endParaRPr lang="en-US" dirty="0"/>
          </a:p>
          <a:p>
            <a:pPr algn="just">
              <a:buNone/>
              <a:defRPr/>
            </a:pPr>
            <a:r>
              <a:rPr lang="en-US" dirty="0" smtClean="0"/>
              <a:t>	The graphical analysis could detect </a:t>
            </a:r>
            <a:r>
              <a:rPr lang="en-US" dirty="0" err="1" smtClean="0"/>
              <a:t>heteroscedasticity</a:t>
            </a:r>
            <a:r>
              <a:rPr lang="en-US" dirty="0"/>
              <a:t>. A commonly used graphical method is to use the </a:t>
            </a:r>
            <a:r>
              <a:rPr lang="en-US" dirty="0" smtClean="0"/>
              <a:t>plot </a:t>
            </a:r>
            <a:r>
              <a:rPr lang="en-US" dirty="0"/>
              <a:t>to show the residuals versus fitted (predicted) values. </a:t>
            </a:r>
            <a:endParaRPr lang="ru-RU" dirty="0" smtClean="0"/>
          </a:p>
        </p:txBody>
      </p:sp>
    </p:spTree>
    <p:extLst>
      <p:ext uri="{BB962C8B-B14F-4D97-AF65-F5344CB8AC3E}">
        <p14:creationId xmlns:p14="http://schemas.microsoft.com/office/powerpoint/2010/main" val="25023777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73FDE437-C0D1-4547-8289-D472EEF57894}" type="slidenum">
              <a:rPr lang="en-GB" sz="1200" b="1">
                <a:solidFill>
                  <a:schemeClr val="tx2">
                    <a:lumMod val="90000"/>
                    <a:lumOff val="10000"/>
                  </a:schemeClr>
                </a:solidFill>
                <a:latin typeface="+mn-lt"/>
              </a:rPr>
              <a:pPr>
                <a:defRPr/>
              </a:pPr>
              <a:t>29</a:t>
            </a:fld>
            <a:endParaRPr lang="en-GB" sz="1200" b="1">
              <a:solidFill>
                <a:schemeClr val="tx2">
                  <a:lumMod val="90000"/>
                  <a:lumOff val="10000"/>
                </a:schemeClr>
              </a:solidFill>
              <a:latin typeface="+mn-lt"/>
            </a:endParaRPr>
          </a:p>
        </p:txBody>
      </p:sp>
      <p:sp>
        <p:nvSpPr>
          <p:cNvPr id="16387" name="Rectangle 2"/>
          <p:cNvSpPr txBox="1">
            <a:spLocks noChangeArrowheads="1"/>
          </p:cNvSpPr>
          <p:nvPr/>
        </p:nvSpPr>
        <p:spPr bwMode="auto">
          <a:xfrm>
            <a:off x="971601" y="188640"/>
            <a:ext cx="8136903" cy="719460"/>
          </a:xfrm>
          <a:prstGeom prst="rect">
            <a:avLst/>
          </a:prstGeom>
          <a:noFill/>
          <a:ln w="9525">
            <a:noFill/>
            <a:miter lim="800000"/>
            <a:headEnd/>
            <a:tailEnd/>
          </a:ln>
        </p:spPr>
        <p:txBody>
          <a:bodyPr anchor="b"/>
          <a:lstStyle/>
          <a:p>
            <a:pPr algn="ctr"/>
            <a:r>
              <a:rPr lang="en-US" sz="4300" dirty="0" err="1">
                <a:solidFill>
                  <a:schemeClr val="tx2">
                    <a:satMod val="130000"/>
                  </a:schemeClr>
                </a:solidFill>
                <a:effectLst>
                  <a:outerShdw blurRad="50000" dist="30000" dir="5400000" algn="tl" rotWithShape="0">
                    <a:srgbClr val="000000">
                      <a:alpha val="30000"/>
                    </a:srgbClr>
                  </a:outerShdw>
                </a:effectLst>
                <a:latin typeface="+mj-lt"/>
                <a:ea typeface="+mj-ea"/>
                <a:cs typeface="+mj-cs"/>
              </a:rPr>
              <a:t>Heteroscedasticity</a:t>
            </a: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(2)</a:t>
            </a:r>
            <a:endParaRPr lang="ru-RU"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4120" t="32490" r="35275" b="20883"/>
          <a:stretch/>
        </p:blipFill>
        <p:spPr bwMode="auto">
          <a:xfrm>
            <a:off x="4716016" y="3875224"/>
            <a:ext cx="4327939" cy="2794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426" t="22173" r="36725" b="14533"/>
          <a:stretch/>
        </p:blipFill>
        <p:spPr bwMode="auto">
          <a:xfrm>
            <a:off x="1047769" y="1052736"/>
            <a:ext cx="491708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5665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Regression equation</a:t>
            </a:r>
            <a:endParaRPr lang="ru-RU" dirty="0"/>
          </a:p>
        </p:txBody>
      </p:sp>
      <p:sp>
        <p:nvSpPr>
          <p:cNvPr id="3" name="Объект 2"/>
          <p:cNvSpPr>
            <a:spLocks noGrp="1"/>
          </p:cNvSpPr>
          <p:nvPr>
            <p:ph idx="1"/>
          </p:nvPr>
        </p:nvSpPr>
        <p:spPr>
          <a:xfrm>
            <a:off x="1435608" y="1447800"/>
            <a:ext cx="7312856" cy="5149552"/>
          </a:xfrm>
        </p:spPr>
        <p:txBody>
          <a:bodyPr>
            <a:normAutofit fontScale="77500" lnSpcReduction="20000"/>
          </a:bodyPr>
          <a:lstStyle/>
          <a:p>
            <a:pPr marL="82296" indent="0" algn="ctr">
              <a:buNone/>
            </a:pPr>
            <a:r>
              <a:rPr lang="en-US" sz="3600" dirty="0" smtClean="0"/>
              <a:t>Y</a:t>
            </a:r>
            <a:r>
              <a:rPr lang="en-US" sz="3600" baseline="-25000" dirty="0" smtClean="0"/>
              <a:t>i</a:t>
            </a:r>
            <a:r>
              <a:rPr lang="en-US" sz="3600" dirty="0" smtClean="0"/>
              <a:t> = (b</a:t>
            </a:r>
            <a:r>
              <a:rPr lang="en-US" sz="3600" baseline="-25000" dirty="0" smtClean="0"/>
              <a:t>0</a:t>
            </a:r>
            <a:r>
              <a:rPr lang="en-US" sz="3600" dirty="0" smtClean="0"/>
              <a:t> + b</a:t>
            </a:r>
            <a:r>
              <a:rPr lang="en-US" sz="3600" baseline="-25000" dirty="0" smtClean="0">
                <a:latin typeface="Arial" pitchFamily="34" charset="0"/>
              </a:rPr>
              <a:t>1</a:t>
            </a:r>
            <a:r>
              <a:rPr lang="en-US" sz="3600" dirty="0" smtClean="0"/>
              <a:t>X</a:t>
            </a:r>
            <a:r>
              <a:rPr lang="en-US" sz="3600" baseline="-25000" dirty="0" smtClean="0"/>
              <a:t>i</a:t>
            </a:r>
            <a:r>
              <a:rPr lang="en-US" sz="3600" dirty="0" smtClean="0"/>
              <a:t>) + </a:t>
            </a:r>
            <a:r>
              <a:rPr lang="en-US" sz="3600" dirty="0" err="1" smtClean="0"/>
              <a:t>e</a:t>
            </a:r>
            <a:r>
              <a:rPr lang="en-US" sz="3600" baseline="-25000" dirty="0" err="1" smtClean="0"/>
              <a:t>i</a:t>
            </a:r>
            <a:endParaRPr lang="ru-RU" sz="3600" baseline="-25000" dirty="0" smtClean="0"/>
          </a:p>
          <a:p>
            <a:pPr marL="82296" indent="0" algn="just">
              <a:buNone/>
            </a:pPr>
            <a:endParaRPr lang="en-US" sz="3600" baseline="-25000" dirty="0" smtClean="0"/>
          </a:p>
          <a:p>
            <a:pPr marL="82296" indent="0" algn="just">
              <a:buNone/>
            </a:pPr>
            <a:r>
              <a:rPr lang="en-US" sz="3600" dirty="0" smtClean="0"/>
              <a:t>Y</a:t>
            </a:r>
            <a:r>
              <a:rPr lang="en-US" sz="3600" baseline="-25000" dirty="0" smtClean="0"/>
              <a:t>i </a:t>
            </a:r>
            <a:r>
              <a:rPr lang="en-US" sz="3600" dirty="0" smtClean="0"/>
              <a:t>– outcome that the model predicts;</a:t>
            </a:r>
          </a:p>
          <a:p>
            <a:pPr marL="82296" indent="0" algn="just">
              <a:buNone/>
            </a:pPr>
            <a:r>
              <a:rPr lang="en-US" sz="3600" dirty="0" smtClean="0"/>
              <a:t>X</a:t>
            </a:r>
            <a:r>
              <a:rPr lang="en-US" sz="3600" baseline="-25000" dirty="0" smtClean="0"/>
              <a:t>i </a:t>
            </a:r>
            <a:r>
              <a:rPr lang="en-US" sz="3600" dirty="0" smtClean="0"/>
              <a:t>– </a:t>
            </a:r>
            <a:r>
              <a:rPr lang="en-US" sz="3600" dirty="0" err="1" smtClean="0"/>
              <a:t>i</a:t>
            </a:r>
            <a:r>
              <a:rPr lang="en-US" sz="3600" baseline="-25000" dirty="0" err="1" smtClean="0"/>
              <a:t>th</a:t>
            </a:r>
            <a:r>
              <a:rPr lang="en-US" sz="3600" baseline="-25000" dirty="0" smtClean="0"/>
              <a:t> </a:t>
            </a:r>
            <a:r>
              <a:rPr lang="en-US" sz="3600" dirty="0" smtClean="0"/>
              <a:t>case’s score on the predictor variable;</a:t>
            </a:r>
          </a:p>
          <a:p>
            <a:pPr marL="82296" indent="0" algn="just">
              <a:buNone/>
            </a:pPr>
            <a:r>
              <a:rPr lang="en-US" sz="3600" dirty="0" smtClean="0"/>
              <a:t>b</a:t>
            </a:r>
            <a:r>
              <a:rPr lang="en-US" sz="3600" baseline="-25000" dirty="0" smtClean="0">
                <a:latin typeface="Arial" pitchFamily="34" charset="0"/>
              </a:rPr>
              <a:t>1</a:t>
            </a:r>
            <a:r>
              <a:rPr lang="en-US" sz="3600" dirty="0" smtClean="0"/>
              <a:t> – gradient of the straight line fitted to the data;</a:t>
            </a:r>
          </a:p>
          <a:p>
            <a:pPr marL="82296" indent="0" algn="just">
              <a:buNone/>
            </a:pPr>
            <a:r>
              <a:rPr lang="en-US" sz="3600" dirty="0" smtClean="0"/>
              <a:t>b</a:t>
            </a:r>
            <a:r>
              <a:rPr lang="en-US" sz="3600" baseline="-25000" dirty="0" smtClean="0"/>
              <a:t>0</a:t>
            </a:r>
            <a:r>
              <a:rPr lang="en-US" sz="3600" dirty="0" smtClean="0"/>
              <a:t> – intercept of the line.  </a:t>
            </a:r>
          </a:p>
          <a:p>
            <a:pPr marL="82296" indent="0" algn="just">
              <a:buNone/>
            </a:pPr>
            <a:r>
              <a:rPr lang="en-US" sz="3600" dirty="0" smtClean="0"/>
              <a:t>b</a:t>
            </a:r>
            <a:r>
              <a:rPr lang="en-US" sz="3600" baseline="-25000" dirty="0" smtClean="0">
                <a:latin typeface="Arial" pitchFamily="34" charset="0"/>
              </a:rPr>
              <a:t>1</a:t>
            </a:r>
            <a:r>
              <a:rPr lang="en-US" sz="3600" dirty="0"/>
              <a:t> </a:t>
            </a:r>
            <a:r>
              <a:rPr lang="en-US" sz="3600" dirty="0" smtClean="0"/>
              <a:t>and b</a:t>
            </a:r>
            <a:r>
              <a:rPr lang="en-US" sz="3600" baseline="-25000" dirty="0" smtClean="0"/>
              <a:t>0 </a:t>
            </a:r>
            <a:r>
              <a:rPr lang="en-US" sz="3600" dirty="0" smtClean="0"/>
              <a:t>are regression coefficients.</a:t>
            </a:r>
          </a:p>
          <a:p>
            <a:pPr marL="82296" indent="0" algn="just">
              <a:buNone/>
            </a:pPr>
            <a:r>
              <a:rPr lang="en-US" sz="3600" dirty="0" smtClean="0"/>
              <a:t>e</a:t>
            </a:r>
            <a:r>
              <a:rPr lang="en-US" sz="3600" baseline="-25000" dirty="0" smtClean="0"/>
              <a:t>i</a:t>
            </a:r>
            <a:r>
              <a:rPr lang="en-US" sz="3600" dirty="0" smtClean="0"/>
              <a:t> – residual term (represents the difference between the score predicted by the line for case </a:t>
            </a:r>
            <a:r>
              <a:rPr lang="en-US" sz="3600" b="1" i="1" dirty="0" err="1" smtClean="0"/>
              <a:t>i</a:t>
            </a:r>
            <a:r>
              <a:rPr lang="en-US" sz="3600" dirty="0" smtClean="0"/>
              <a:t> and the score that participant </a:t>
            </a:r>
            <a:r>
              <a:rPr lang="en-US" sz="3600" b="1" i="1" dirty="0" err="1" smtClean="0"/>
              <a:t>i</a:t>
            </a:r>
            <a:r>
              <a:rPr lang="en-US" sz="3600" dirty="0" smtClean="0"/>
              <a:t> actually obtained.</a:t>
            </a:r>
            <a:r>
              <a:rPr lang="ru-RU" sz="3600" dirty="0" smtClean="0"/>
              <a:t>)</a:t>
            </a:r>
            <a:r>
              <a:rPr lang="en-US" sz="3600" dirty="0" smtClean="0"/>
              <a:t>  </a:t>
            </a:r>
            <a:endParaRPr lang="ru-RU" sz="3600" baseline="-25000" dirty="0"/>
          </a:p>
        </p:txBody>
      </p:sp>
    </p:spTree>
    <p:extLst>
      <p:ext uri="{BB962C8B-B14F-4D97-AF65-F5344CB8AC3E}">
        <p14:creationId xmlns:p14="http://schemas.microsoft.com/office/powerpoint/2010/main" val="2126680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12775" y="116632"/>
            <a:ext cx="7704138" cy="792162"/>
          </a:xfrm>
        </p:spPr>
        <p:txBody>
          <a:bodyPr>
            <a:normAutofit/>
          </a:bodyPr>
          <a:lstStyle/>
          <a:p>
            <a:pPr algn="ctr"/>
            <a:r>
              <a:rPr lang="en-US" sz="4300" dirty="0">
                <a:solidFill>
                  <a:srgbClr val="642F04"/>
                </a:solidFill>
                <a:effectLst>
                  <a:outerShdw blurRad="50000" dist="30000" dir="5400000" algn="tl" rotWithShape="0">
                    <a:srgbClr val="000000">
                      <a:alpha val="30000"/>
                    </a:srgbClr>
                  </a:outerShdw>
                </a:effectLst>
              </a:rPr>
              <a:t>Linear Regression</a:t>
            </a:r>
            <a:endParaRPr lang="ru-RU" sz="4300" dirty="0">
              <a:solidFill>
                <a:srgbClr val="642F04"/>
              </a:solidFill>
              <a:effectLst>
                <a:outerShdw blurRad="50000" dist="30000" dir="5400000" algn="tl" rotWithShape="0">
                  <a:srgbClr val="000000">
                    <a:alpha val="30000"/>
                  </a:srgbClr>
                </a:outerShdw>
              </a:effectLst>
            </a:endParaRPr>
          </a:p>
        </p:txBody>
      </p:sp>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rgbClr val="303030">
                    <a:lumMod val="90000"/>
                    <a:lumOff val="10000"/>
                  </a:srgbClr>
                </a:solidFill>
                <a:latin typeface="Times New Roman"/>
              </a:rPr>
              <a:t>Page </a:t>
            </a:r>
            <a:fld id="{A1045B47-67AD-4CD8-8917-4B7330C58288}" type="slidenum">
              <a:rPr lang="en-GB" sz="1200" b="1">
                <a:solidFill>
                  <a:srgbClr val="303030">
                    <a:lumMod val="90000"/>
                    <a:lumOff val="10000"/>
                  </a:srgbClr>
                </a:solidFill>
                <a:latin typeface="Times New Roman"/>
              </a:rPr>
              <a:pPr>
                <a:defRPr/>
              </a:pPr>
              <a:t>30</a:t>
            </a:fld>
            <a:endParaRPr lang="en-GB" sz="1200" b="1">
              <a:solidFill>
                <a:srgbClr val="303030">
                  <a:lumMod val="90000"/>
                  <a:lumOff val="10000"/>
                </a:srgbClr>
              </a:solidFill>
              <a:latin typeface="Times New Roman"/>
            </a:endParaRPr>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l="30467" t="47012" r="23572" b="22527"/>
          <a:stretch>
            <a:fillRect/>
          </a:stretch>
        </p:blipFill>
        <p:spPr bwMode="auto">
          <a:xfrm>
            <a:off x="250825" y="1196975"/>
            <a:ext cx="8696325" cy="3240088"/>
          </a:xfrm>
          <a:prstGeom prst="rect">
            <a:avLst/>
          </a:prstGeom>
          <a:noFill/>
          <a:ln>
            <a:noFill/>
          </a:ln>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1974" y="4868863"/>
            <a:ext cx="298789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dirty="0" smtClean="0">
                <a:solidFill>
                  <a:prstClr val="black"/>
                </a:solidFill>
              </a:rPr>
              <a:t>Regression coefficients</a:t>
            </a:r>
            <a:endParaRPr lang="ru-RU" dirty="0" smtClean="0">
              <a:solidFill>
                <a:prstClr val="black"/>
              </a:solidFill>
            </a:endParaRPr>
          </a:p>
          <a:p>
            <a:pPr>
              <a:defRPr/>
            </a:pPr>
            <a:r>
              <a:rPr lang="en-US" dirty="0" smtClean="0">
                <a:solidFill>
                  <a:prstClr val="black"/>
                </a:solidFill>
              </a:rPr>
              <a:t>Equa</a:t>
            </a:r>
            <a:r>
              <a:rPr lang="en-US" dirty="0">
                <a:solidFill>
                  <a:prstClr val="black"/>
                </a:solidFill>
              </a:rPr>
              <a:t>t</a:t>
            </a:r>
            <a:r>
              <a:rPr lang="en-US" dirty="0" smtClean="0">
                <a:solidFill>
                  <a:prstClr val="black"/>
                </a:solidFill>
              </a:rPr>
              <a:t>ion: </a:t>
            </a:r>
          </a:p>
          <a:p>
            <a:pPr>
              <a:defRPr/>
            </a:pPr>
            <a:r>
              <a:rPr lang="en-US" dirty="0">
                <a:solidFill>
                  <a:prstClr val="black"/>
                </a:solidFill>
              </a:rPr>
              <a:t>p</a:t>
            </a:r>
            <a:r>
              <a:rPr lang="en-US" dirty="0" smtClean="0">
                <a:solidFill>
                  <a:prstClr val="black"/>
                </a:solidFill>
              </a:rPr>
              <a:t>rice = -11621.4 + 2801.1*foreign + 90.2*length  </a:t>
            </a:r>
            <a:endParaRPr lang="ru-RU" dirty="0">
              <a:solidFill>
                <a:prstClr val="black"/>
              </a:solidFill>
            </a:endParaRPr>
          </a:p>
        </p:txBody>
      </p:sp>
      <p:sp>
        <p:nvSpPr>
          <p:cNvPr id="3" name="Овал 2"/>
          <p:cNvSpPr/>
          <p:nvPr/>
        </p:nvSpPr>
        <p:spPr>
          <a:xfrm>
            <a:off x="1835150" y="3357563"/>
            <a:ext cx="1223963" cy="1079500"/>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ru-RU">
              <a:solidFill>
                <a:prstClr val="black"/>
              </a:solidFill>
            </a:endParaRPr>
          </a:p>
        </p:txBody>
      </p:sp>
      <p:cxnSp>
        <p:nvCxnSpPr>
          <p:cNvPr id="5" name="Прямая со стрелкой 4"/>
          <p:cNvCxnSpPr>
            <a:stCxn id="2" idx="0"/>
          </p:cNvCxnSpPr>
          <p:nvPr/>
        </p:nvCxnSpPr>
        <p:spPr>
          <a:xfrm flipV="1">
            <a:off x="1925923" y="4437063"/>
            <a:ext cx="269813" cy="431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3635896" y="4873625"/>
            <a:ext cx="2303463"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smtClean="0">
                <a:solidFill>
                  <a:prstClr val="black"/>
                </a:solidFill>
              </a:rPr>
              <a:t>Significance of coefficients</a:t>
            </a:r>
            <a:endParaRPr lang="ru-RU" dirty="0">
              <a:solidFill>
                <a:prstClr val="black"/>
              </a:solidFill>
            </a:endParaRPr>
          </a:p>
        </p:txBody>
      </p:sp>
      <p:sp>
        <p:nvSpPr>
          <p:cNvPr id="11" name="Овал 10"/>
          <p:cNvSpPr/>
          <p:nvPr/>
        </p:nvSpPr>
        <p:spPr>
          <a:xfrm>
            <a:off x="5219700" y="3362325"/>
            <a:ext cx="1152525" cy="1079500"/>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ru-RU">
              <a:solidFill>
                <a:prstClr val="black"/>
              </a:solidFill>
            </a:endParaRPr>
          </a:p>
        </p:txBody>
      </p:sp>
      <p:cxnSp>
        <p:nvCxnSpPr>
          <p:cNvPr id="12" name="Прямая со стрелкой 11"/>
          <p:cNvCxnSpPr>
            <a:stCxn id="10" idx="0"/>
          </p:cNvCxnSpPr>
          <p:nvPr/>
        </p:nvCxnSpPr>
        <p:spPr>
          <a:xfrm flipV="1">
            <a:off x="4787628" y="4437063"/>
            <a:ext cx="792484" cy="4365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6300663" y="4883885"/>
            <a:ext cx="2663825"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smtClean="0">
                <a:solidFill>
                  <a:prstClr val="black"/>
                </a:solidFill>
              </a:rPr>
              <a:t>Significance of the model and R-squared</a:t>
            </a:r>
            <a:endParaRPr lang="ru-RU" dirty="0">
              <a:solidFill>
                <a:prstClr val="black"/>
              </a:solidFill>
            </a:endParaRPr>
          </a:p>
        </p:txBody>
      </p:sp>
      <p:sp>
        <p:nvSpPr>
          <p:cNvPr id="24" name="Овал 23"/>
          <p:cNvSpPr/>
          <p:nvPr/>
        </p:nvSpPr>
        <p:spPr>
          <a:xfrm>
            <a:off x="7886700" y="1989138"/>
            <a:ext cx="1152525" cy="547687"/>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ru-RU">
              <a:solidFill>
                <a:prstClr val="black"/>
              </a:solidFill>
            </a:endParaRPr>
          </a:p>
        </p:txBody>
      </p:sp>
      <p:cxnSp>
        <p:nvCxnSpPr>
          <p:cNvPr id="25" name="Прямая со стрелкой 24"/>
          <p:cNvCxnSpPr>
            <a:endCxn id="24" idx="5"/>
          </p:cNvCxnSpPr>
          <p:nvPr/>
        </p:nvCxnSpPr>
        <p:spPr>
          <a:xfrm flipV="1">
            <a:off x="8751888" y="2457450"/>
            <a:ext cx="119062" cy="24114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55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rgbClr val="303030">
                    <a:lumMod val="90000"/>
                    <a:lumOff val="10000"/>
                  </a:srgbClr>
                </a:solidFill>
                <a:latin typeface="Times New Roman"/>
              </a:rPr>
              <a:t>Page </a:t>
            </a:r>
            <a:fld id="{2A767DBA-5B2A-4E9B-ADDB-71532578BB81}" type="slidenum">
              <a:rPr lang="en-GB" sz="1200" b="1">
                <a:solidFill>
                  <a:srgbClr val="303030">
                    <a:lumMod val="90000"/>
                    <a:lumOff val="10000"/>
                  </a:srgbClr>
                </a:solidFill>
                <a:latin typeface="Times New Roman"/>
              </a:rPr>
              <a:pPr>
                <a:defRPr/>
              </a:pPr>
              <a:t>31</a:t>
            </a:fld>
            <a:endParaRPr lang="en-GB" sz="1200" b="1">
              <a:solidFill>
                <a:srgbClr val="303030">
                  <a:lumMod val="90000"/>
                  <a:lumOff val="10000"/>
                </a:srgbClr>
              </a:solidFill>
              <a:latin typeface="Times New Roman"/>
            </a:endParaRPr>
          </a:p>
        </p:txBody>
      </p:sp>
      <p:sp>
        <p:nvSpPr>
          <p:cNvPr id="15363" name="Rectangle 2"/>
          <p:cNvSpPr>
            <a:spLocks noGrp="1" noChangeArrowheads="1"/>
          </p:cNvSpPr>
          <p:nvPr>
            <p:ph type="title"/>
          </p:nvPr>
        </p:nvSpPr>
        <p:spPr>
          <a:xfrm>
            <a:off x="515938" y="260350"/>
            <a:ext cx="7704137" cy="792163"/>
          </a:xfrm>
        </p:spPr>
        <p:txBody>
          <a:bodyPr>
            <a:normAutofit/>
          </a:bodyPr>
          <a:lstStyle/>
          <a:p>
            <a:pPr algn="ctr"/>
            <a:r>
              <a:rPr lang="en-US" dirty="0" smtClean="0"/>
              <a:t>Regression analysis in Stata</a:t>
            </a:r>
            <a:endParaRPr lang="ru-RU" dirty="0"/>
          </a:p>
        </p:txBody>
      </p:sp>
      <p:sp>
        <p:nvSpPr>
          <p:cNvPr id="15364" name="Text Box 83"/>
          <p:cNvSpPr txBox="1">
            <a:spLocks noChangeArrowheads="1"/>
          </p:cNvSpPr>
          <p:nvPr/>
        </p:nvSpPr>
        <p:spPr bwMode="auto">
          <a:xfrm>
            <a:off x="1187624" y="1628800"/>
            <a:ext cx="72008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smtClean="0">
                <a:latin typeface="Arial" charset="0"/>
                <a:cs typeface="Arial" charset="0"/>
              </a:rPr>
              <a:t>Calculate standardized coefficients:</a:t>
            </a:r>
            <a:br>
              <a:rPr lang="en-US" sz="2800" dirty="0" smtClean="0">
                <a:latin typeface="Arial" charset="0"/>
                <a:cs typeface="Arial" charset="0"/>
              </a:rPr>
            </a:br>
            <a:r>
              <a:rPr lang="en-US" sz="2800" dirty="0" err="1" smtClean="0">
                <a:latin typeface="Arial" charset="0"/>
                <a:cs typeface="Arial" charset="0"/>
              </a:rPr>
              <a:t>reg</a:t>
            </a:r>
            <a:r>
              <a:rPr lang="en-US" sz="2800" dirty="0" smtClean="0">
                <a:latin typeface="Arial" charset="0"/>
                <a:cs typeface="Arial" charset="0"/>
              </a:rPr>
              <a:t> </a:t>
            </a:r>
            <a:r>
              <a:rPr lang="en-US" sz="2800" dirty="0">
                <a:latin typeface="Arial" charset="0"/>
                <a:cs typeface="Arial" charset="0"/>
              </a:rPr>
              <a:t>dep ind1 ind2</a:t>
            </a:r>
            <a:r>
              <a:rPr lang="ru-RU" sz="2800" dirty="0">
                <a:latin typeface="Arial" charset="0"/>
                <a:cs typeface="Arial" charset="0"/>
              </a:rPr>
              <a:t>, </a:t>
            </a:r>
            <a:r>
              <a:rPr lang="en-US" sz="2800" dirty="0" smtClean="0">
                <a:latin typeface="Arial" charset="0"/>
                <a:cs typeface="Arial" charset="0"/>
              </a:rPr>
              <a:t>beta</a:t>
            </a:r>
          </a:p>
          <a:p>
            <a:pPr>
              <a:spcBef>
                <a:spcPct val="50000"/>
              </a:spcBef>
            </a:pPr>
            <a:endParaRPr lang="en-US" sz="2800" dirty="0">
              <a:latin typeface="Arial" charset="0"/>
              <a:cs typeface="Arial" charset="0"/>
            </a:endParaRPr>
          </a:p>
          <a:p>
            <a:r>
              <a:rPr lang="en-US" sz="2800" dirty="0" smtClean="0">
                <a:latin typeface="Arial" charset="0"/>
                <a:cs typeface="Arial" charset="0"/>
              </a:rPr>
              <a:t>Add dummy variables:</a:t>
            </a:r>
            <a:br>
              <a:rPr lang="en-US" sz="2800" dirty="0" smtClean="0">
                <a:latin typeface="Arial" charset="0"/>
                <a:cs typeface="Arial" charset="0"/>
              </a:rPr>
            </a:br>
            <a:r>
              <a:rPr lang="en-US" sz="2800" dirty="0" err="1">
                <a:latin typeface="Arial" charset="0"/>
                <a:cs typeface="Arial" charset="0"/>
              </a:rPr>
              <a:t>xi:reg</a:t>
            </a:r>
            <a:r>
              <a:rPr lang="en-US" sz="2800" dirty="0">
                <a:latin typeface="Arial" charset="0"/>
                <a:cs typeface="Arial" charset="0"/>
              </a:rPr>
              <a:t> wage </a:t>
            </a:r>
            <a:r>
              <a:rPr lang="en-US" sz="2800" dirty="0" err="1" smtClean="0">
                <a:latin typeface="Arial" charset="0"/>
                <a:cs typeface="Arial" charset="0"/>
              </a:rPr>
              <a:t>i.race</a:t>
            </a:r>
            <a:endParaRPr lang="ru-RU" sz="2800" dirty="0">
              <a:latin typeface="Arial" charset="0"/>
              <a:cs typeface="Arial" charset="0"/>
            </a:endParaRPr>
          </a:p>
          <a:p>
            <a:r>
              <a:rPr lang="en-US" sz="2800" dirty="0">
                <a:latin typeface="Arial" charset="0"/>
                <a:cs typeface="Arial" charset="0"/>
              </a:rPr>
              <a:t>tabulate race, gen(</a:t>
            </a:r>
            <a:r>
              <a:rPr lang="en-US" sz="2800" dirty="0" err="1">
                <a:latin typeface="Arial" charset="0"/>
                <a:cs typeface="Arial" charset="0"/>
              </a:rPr>
              <a:t>newvar</a:t>
            </a:r>
            <a:r>
              <a:rPr lang="en-US" sz="2800" dirty="0">
                <a:latin typeface="Arial" charset="0"/>
                <a:cs typeface="Arial" charset="0"/>
              </a:rPr>
              <a:t>) </a:t>
            </a:r>
            <a:endParaRPr lang="ru-RU" sz="2800" dirty="0">
              <a:latin typeface="Arial" charset="0"/>
              <a:cs typeface="Arial" charset="0"/>
            </a:endParaRPr>
          </a:p>
          <a:p>
            <a:pPr>
              <a:spcBef>
                <a:spcPct val="50000"/>
              </a:spcBef>
            </a:pPr>
            <a:endParaRPr lang="ru-RU" sz="2800" dirty="0">
              <a:latin typeface="Arial" charset="0"/>
              <a:cs typeface="Arial" charset="0"/>
            </a:endParaRPr>
          </a:p>
          <a:p>
            <a:pPr algn="just">
              <a:spcBef>
                <a:spcPct val="50000"/>
              </a:spcBef>
            </a:pPr>
            <a:endParaRPr lang="en-US" sz="2800" dirty="0">
              <a:solidFill>
                <a:prstClr val="black"/>
              </a:solidFill>
              <a:latin typeface="Arial" charset="0"/>
              <a:cs typeface="Arial" charset="0"/>
            </a:endParaRPr>
          </a:p>
        </p:txBody>
      </p:sp>
    </p:spTree>
    <p:extLst>
      <p:ext uri="{BB962C8B-B14F-4D97-AF65-F5344CB8AC3E}">
        <p14:creationId xmlns:p14="http://schemas.microsoft.com/office/powerpoint/2010/main" val="5527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rgbClr val="303030">
                    <a:lumMod val="90000"/>
                    <a:lumOff val="10000"/>
                  </a:srgbClr>
                </a:solidFill>
                <a:latin typeface="Times New Roman"/>
              </a:rPr>
              <a:t>Page </a:t>
            </a:r>
            <a:fld id="{2A767DBA-5B2A-4E9B-ADDB-71532578BB81}" type="slidenum">
              <a:rPr lang="en-GB" sz="1200" b="1">
                <a:solidFill>
                  <a:srgbClr val="303030">
                    <a:lumMod val="90000"/>
                    <a:lumOff val="10000"/>
                  </a:srgbClr>
                </a:solidFill>
                <a:latin typeface="Times New Roman"/>
              </a:rPr>
              <a:pPr>
                <a:defRPr/>
              </a:pPr>
              <a:t>32</a:t>
            </a:fld>
            <a:endParaRPr lang="en-GB" sz="1200" b="1">
              <a:solidFill>
                <a:srgbClr val="303030">
                  <a:lumMod val="90000"/>
                  <a:lumOff val="10000"/>
                </a:srgbClr>
              </a:solidFill>
              <a:latin typeface="Times New Roman"/>
            </a:endParaRPr>
          </a:p>
        </p:txBody>
      </p:sp>
      <p:sp>
        <p:nvSpPr>
          <p:cNvPr id="15363" name="Rectangle 2"/>
          <p:cNvSpPr>
            <a:spLocks noGrp="1" noChangeArrowheads="1"/>
          </p:cNvSpPr>
          <p:nvPr>
            <p:ph type="title"/>
          </p:nvPr>
        </p:nvSpPr>
        <p:spPr>
          <a:xfrm>
            <a:off x="515938" y="260350"/>
            <a:ext cx="7704137" cy="792163"/>
          </a:xfrm>
        </p:spPr>
        <p:txBody>
          <a:bodyPr>
            <a:normAutofit/>
          </a:bodyPr>
          <a:lstStyle/>
          <a:p>
            <a:pPr algn="ctr"/>
            <a:r>
              <a:rPr lang="en-US" dirty="0"/>
              <a:t>Residuals</a:t>
            </a:r>
            <a:endParaRPr lang="ru-RU" dirty="0"/>
          </a:p>
        </p:txBody>
      </p:sp>
      <p:sp>
        <p:nvSpPr>
          <p:cNvPr id="15364" name="Text Box 83"/>
          <p:cNvSpPr txBox="1">
            <a:spLocks noChangeArrowheads="1"/>
          </p:cNvSpPr>
          <p:nvPr/>
        </p:nvSpPr>
        <p:spPr bwMode="auto">
          <a:xfrm>
            <a:off x="1187624" y="1628800"/>
            <a:ext cx="72008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sz="2800" dirty="0">
                <a:solidFill>
                  <a:prstClr val="black"/>
                </a:solidFill>
                <a:latin typeface="Arial" charset="0"/>
                <a:cs typeface="Arial" charset="0"/>
              </a:rPr>
              <a:t>predict r, </a:t>
            </a:r>
            <a:r>
              <a:rPr lang="en-US" sz="2800" dirty="0" err="1">
                <a:solidFill>
                  <a:srgbClr val="FF0000"/>
                </a:solidFill>
                <a:latin typeface="Arial" charset="0"/>
                <a:cs typeface="Arial" charset="0"/>
              </a:rPr>
              <a:t>resid</a:t>
            </a:r>
            <a:r>
              <a:rPr lang="en-US" sz="2800" dirty="0">
                <a:solidFill>
                  <a:srgbClr val="FF0000"/>
                </a:solidFill>
                <a:latin typeface="Arial" charset="0"/>
                <a:cs typeface="Arial" charset="0"/>
              </a:rPr>
              <a:t>/</a:t>
            </a:r>
            <a:r>
              <a:rPr lang="en-US" sz="2800" dirty="0" err="1">
                <a:solidFill>
                  <a:srgbClr val="FF0000"/>
                </a:solidFill>
                <a:latin typeface="Arial" charset="0"/>
                <a:cs typeface="Arial" charset="0"/>
              </a:rPr>
              <a:t>rstandard</a:t>
            </a:r>
            <a:endParaRPr lang="ru-RU" sz="2800" dirty="0">
              <a:solidFill>
                <a:srgbClr val="FF0000"/>
              </a:solidFill>
              <a:latin typeface="Arial" charset="0"/>
              <a:cs typeface="Arial" charset="0"/>
            </a:endParaRPr>
          </a:p>
          <a:p>
            <a:pPr algn="just">
              <a:spcBef>
                <a:spcPct val="50000"/>
              </a:spcBef>
            </a:pPr>
            <a:endParaRPr lang="ru-RU" sz="2800" dirty="0">
              <a:solidFill>
                <a:prstClr val="black"/>
              </a:solidFill>
              <a:latin typeface="Arial" charset="0"/>
              <a:cs typeface="Arial" charset="0"/>
            </a:endParaRPr>
          </a:p>
          <a:p>
            <a:pPr algn="just">
              <a:spcBef>
                <a:spcPct val="50000"/>
              </a:spcBef>
            </a:pPr>
            <a:r>
              <a:rPr lang="en-US" sz="2800" dirty="0" smtClean="0">
                <a:solidFill>
                  <a:prstClr val="black"/>
                </a:solidFill>
                <a:latin typeface="Arial" charset="0"/>
                <a:cs typeface="Arial" charset="0"/>
              </a:rPr>
              <a:t>Testing normality</a:t>
            </a:r>
            <a:r>
              <a:rPr lang="ru-RU" sz="2800" dirty="0" smtClean="0">
                <a:solidFill>
                  <a:prstClr val="black"/>
                </a:solidFill>
                <a:latin typeface="Arial" charset="0"/>
                <a:cs typeface="Arial" charset="0"/>
              </a:rPr>
              <a:t>: </a:t>
            </a:r>
            <a:r>
              <a:rPr lang="en-US" sz="2800" dirty="0" err="1">
                <a:solidFill>
                  <a:prstClr val="black"/>
                </a:solidFill>
                <a:latin typeface="Arial" charset="0"/>
                <a:cs typeface="Arial" charset="0"/>
              </a:rPr>
              <a:t>swilk</a:t>
            </a:r>
            <a:r>
              <a:rPr lang="en-US" sz="2800" dirty="0">
                <a:solidFill>
                  <a:prstClr val="black"/>
                </a:solidFill>
                <a:latin typeface="Arial" charset="0"/>
                <a:cs typeface="Arial" charset="0"/>
              </a:rPr>
              <a:t> r</a:t>
            </a:r>
            <a:endParaRPr lang="ru-RU" sz="2800" dirty="0">
              <a:solidFill>
                <a:prstClr val="black"/>
              </a:solidFill>
              <a:latin typeface="Arial" charset="0"/>
              <a:cs typeface="Arial" charset="0"/>
            </a:endParaRPr>
          </a:p>
          <a:p>
            <a:pPr algn="just">
              <a:spcBef>
                <a:spcPct val="50000"/>
              </a:spcBef>
            </a:pPr>
            <a:endParaRPr lang="ru-RU" sz="2800" dirty="0">
              <a:solidFill>
                <a:prstClr val="black"/>
              </a:solidFill>
              <a:latin typeface="Arial" charset="0"/>
              <a:cs typeface="Arial" charset="0"/>
            </a:endParaRPr>
          </a:p>
          <a:p>
            <a:pPr algn="just">
              <a:spcBef>
                <a:spcPct val="50000"/>
              </a:spcBef>
            </a:pPr>
            <a:r>
              <a:rPr lang="en-US" sz="2800" dirty="0" smtClean="0">
                <a:solidFill>
                  <a:prstClr val="black"/>
                </a:solidFill>
                <a:latin typeface="Arial" charset="0"/>
                <a:cs typeface="Arial" charset="0"/>
              </a:rPr>
              <a:t>Graphical representation</a:t>
            </a:r>
            <a:r>
              <a:rPr lang="ru-RU" sz="2800" dirty="0" smtClean="0">
                <a:solidFill>
                  <a:prstClr val="black"/>
                </a:solidFill>
                <a:latin typeface="Arial" charset="0"/>
                <a:cs typeface="Arial" charset="0"/>
              </a:rPr>
              <a:t>: </a:t>
            </a:r>
            <a:r>
              <a:rPr lang="en-US" sz="2800" dirty="0" err="1">
                <a:solidFill>
                  <a:prstClr val="black"/>
                </a:solidFill>
                <a:latin typeface="Arial" charset="0"/>
                <a:cs typeface="Arial" charset="0"/>
              </a:rPr>
              <a:t>kdensity</a:t>
            </a:r>
            <a:r>
              <a:rPr lang="en-US" sz="2800" dirty="0">
                <a:solidFill>
                  <a:prstClr val="black"/>
                </a:solidFill>
                <a:latin typeface="Arial" charset="0"/>
                <a:cs typeface="Arial" charset="0"/>
              </a:rPr>
              <a:t> r, normal</a:t>
            </a:r>
          </a:p>
        </p:txBody>
      </p:sp>
    </p:spTree>
    <p:extLst>
      <p:ext uri="{BB962C8B-B14F-4D97-AF65-F5344CB8AC3E}">
        <p14:creationId xmlns:p14="http://schemas.microsoft.com/office/powerpoint/2010/main" val="59655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b="1">
                <a:solidFill>
                  <a:srgbClr val="4F271C">
                    <a:lumMod val="90000"/>
                    <a:lumOff val="10000"/>
                  </a:srgbClr>
                </a:solidFill>
              </a:rPr>
              <a:t>Page </a:t>
            </a:r>
            <a:fld id="{73FDE437-C0D1-4547-8289-D472EEF57894}" type="slidenum">
              <a:rPr lang="en-GB" b="1">
                <a:solidFill>
                  <a:srgbClr val="4F271C">
                    <a:lumMod val="90000"/>
                    <a:lumOff val="10000"/>
                  </a:srgbClr>
                </a:solidFill>
              </a:rPr>
              <a:pPr>
                <a:defRPr/>
              </a:pPr>
              <a:t>33</a:t>
            </a:fld>
            <a:endParaRPr lang="en-GB" b="1">
              <a:solidFill>
                <a:srgbClr val="4F271C">
                  <a:lumMod val="90000"/>
                  <a:lumOff val="10000"/>
                </a:srgbClr>
              </a:solidFill>
            </a:endParaRPr>
          </a:p>
        </p:txBody>
      </p:sp>
      <p:sp>
        <p:nvSpPr>
          <p:cNvPr id="16387" name="Rectangle 2"/>
          <p:cNvSpPr txBox="1">
            <a:spLocks noChangeArrowheads="1"/>
          </p:cNvSpPr>
          <p:nvPr/>
        </p:nvSpPr>
        <p:spPr bwMode="auto">
          <a:xfrm>
            <a:off x="1044327" y="188640"/>
            <a:ext cx="7704137" cy="1079500"/>
          </a:xfrm>
          <a:prstGeom prst="rect">
            <a:avLst/>
          </a:prstGeom>
          <a:noFill/>
          <a:ln w="9525">
            <a:noFill/>
            <a:miter lim="800000"/>
            <a:headEnd/>
            <a:tailEnd/>
          </a:ln>
        </p:spPr>
        <p:txBody>
          <a:bodyPr anchor="b"/>
          <a:lstStyle/>
          <a:p>
            <a:pPr algn="ct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Diagnostics</a:t>
            </a:r>
            <a:endParaRPr lang="ru-RU"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7" name="Объект 2"/>
          <p:cNvSpPr>
            <a:spLocks noGrp="1"/>
          </p:cNvSpPr>
          <p:nvPr>
            <p:ph idx="1"/>
          </p:nvPr>
        </p:nvSpPr>
        <p:spPr>
          <a:xfrm>
            <a:off x="1132656" y="1630412"/>
            <a:ext cx="7255768" cy="3886200"/>
          </a:xfrm>
        </p:spPr>
        <p:txBody>
          <a:bodyPr>
            <a:normAutofit/>
          </a:bodyPr>
          <a:lstStyle/>
          <a:p>
            <a:pPr algn="just">
              <a:buNone/>
              <a:defRPr/>
            </a:pPr>
            <a:r>
              <a:rPr lang="en-US" sz="3000" dirty="0" smtClean="0">
                <a:latin typeface="Arial" pitchFamily="34" charset="0"/>
                <a:cs typeface="Arial" pitchFamily="34" charset="0"/>
              </a:rPr>
              <a:t>Multicollinearity</a:t>
            </a:r>
            <a:r>
              <a:rPr lang="ru-RU" sz="3000" dirty="0" smtClean="0">
                <a:latin typeface="Arial" pitchFamily="34" charset="0"/>
                <a:cs typeface="Arial" pitchFamily="34" charset="0"/>
              </a:rPr>
              <a:t>: </a:t>
            </a:r>
            <a:r>
              <a:rPr lang="en-US" sz="3000" dirty="0" err="1" smtClean="0">
                <a:latin typeface="Arial" pitchFamily="34" charset="0"/>
                <a:cs typeface="Arial" pitchFamily="34" charset="0"/>
              </a:rPr>
              <a:t>estat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vif</a:t>
            </a:r>
            <a:endParaRPr lang="en-US" sz="3000" dirty="0" smtClean="0">
              <a:latin typeface="Arial" pitchFamily="34" charset="0"/>
              <a:cs typeface="Arial" pitchFamily="34" charset="0"/>
            </a:endParaRPr>
          </a:p>
          <a:p>
            <a:pPr algn="just">
              <a:buNone/>
              <a:defRPr/>
            </a:pPr>
            <a:endParaRPr lang="en-US" sz="3000" dirty="0">
              <a:latin typeface="Arial" pitchFamily="34" charset="0"/>
              <a:cs typeface="Arial" pitchFamily="34" charset="0"/>
            </a:endParaRPr>
          </a:p>
          <a:p>
            <a:pPr algn="just">
              <a:buNone/>
              <a:defRPr/>
            </a:pPr>
            <a:r>
              <a:rPr lang="en-US" sz="3000" dirty="0" smtClean="0">
                <a:latin typeface="Arial" pitchFamily="34" charset="0"/>
                <a:cs typeface="Arial" pitchFamily="34" charset="0"/>
              </a:rPr>
              <a:t>Heteroscedasticity: </a:t>
            </a:r>
            <a:r>
              <a:rPr lang="en-US" sz="3000" dirty="0" err="1">
                <a:latin typeface="Arial" pitchFamily="34" charset="0"/>
                <a:cs typeface="Arial" pitchFamily="34" charset="0"/>
              </a:rPr>
              <a:t>estat</a:t>
            </a:r>
            <a:r>
              <a:rPr lang="en-US" sz="3000" dirty="0">
                <a:latin typeface="Arial" pitchFamily="34" charset="0"/>
                <a:cs typeface="Arial" pitchFamily="34" charset="0"/>
              </a:rPr>
              <a:t> </a:t>
            </a:r>
            <a:r>
              <a:rPr lang="en-US" sz="3000" dirty="0" err="1" smtClean="0">
                <a:latin typeface="Arial" pitchFamily="34" charset="0"/>
                <a:cs typeface="Arial" pitchFamily="34" charset="0"/>
              </a:rPr>
              <a:t>hettest</a:t>
            </a:r>
            <a:endParaRPr lang="en-US" sz="3000" dirty="0" smtClean="0">
              <a:latin typeface="Arial" pitchFamily="34" charset="0"/>
              <a:cs typeface="Arial" pitchFamily="34" charset="0"/>
            </a:endParaRPr>
          </a:p>
          <a:p>
            <a:pPr algn="just">
              <a:buNone/>
              <a:defRPr/>
            </a:pPr>
            <a:endParaRPr lang="en-US" sz="3000" dirty="0">
              <a:latin typeface="Arial" pitchFamily="34" charset="0"/>
              <a:cs typeface="Arial" pitchFamily="34" charset="0"/>
            </a:endParaRPr>
          </a:p>
          <a:p>
            <a:pPr algn="just">
              <a:buNone/>
              <a:defRPr/>
            </a:pPr>
            <a:r>
              <a:rPr lang="en-US" sz="3000" dirty="0" smtClean="0">
                <a:latin typeface="Arial" pitchFamily="34" charset="0"/>
                <a:cs typeface="Arial" pitchFamily="34" charset="0"/>
              </a:rPr>
              <a:t>Influential cases: </a:t>
            </a:r>
            <a:r>
              <a:rPr lang="en-US" sz="3000" dirty="0" err="1" smtClean="0">
                <a:latin typeface="Arial" pitchFamily="34" charset="0"/>
                <a:cs typeface="Arial" pitchFamily="34" charset="0"/>
              </a:rPr>
              <a:t>dfbeta</a:t>
            </a:r>
            <a:endParaRPr lang="en-US" sz="3000" dirty="0" smtClean="0">
              <a:latin typeface="Arial" pitchFamily="34" charset="0"/>
              <a:cs typeface="Arial" pitchFamily="34" charset="0"/>
            </a:endParaRPr>
          </a:p>
          <a:p>
            <a:pPr algn="just">
              <a:buNone/>
              <a:defRPr/>
            </a:pPr>
            <a:endParaRPr lang="en-US" sz="3000" dirty="0">
              <a:latin typeface="Arial" pitchFamily="34" charset="0"/>
              <a:cs typeface="Arial" pitchFamily="34" charset="0"/>
            </a:endParaRPr>
          </a:p>
          <a:p>
            <a:pPr algn="just">
              <a:buNone/>
              <a:defRPr/>
            </a:pPr>
            <a:endParaRPr lang="ru-RU" sz="3000" dirty="0">
              <a:latin typeface="Arial" pitchFamily="34" charset="0"/>
              <a:cs typeface="Arial" pitchFamily="34" charset="0"/>
            </a:endParaRPr>
          </a:p>
          <a:p>
            <a:pPr algn="just">
              <a:buNone/>
              <a:defRPr/>
            </a:pPr>
            <a:endParaRPr lang="ru-RU" sz="3000" dirty="0">
              <a:latin typeface="Arial" pitchFamily="34" charset="0"/>
              <a:cs typeface="Arial" pitchFamily="34" charset="0"/>
            </a:endParaRPr>
          </a:p>
          <a:p>
            <a:pPr>
              <a:buNone/>
              <a:defRPr/>
            </a:pPr>
            <a:endParaRPr lang="ru-RU" sz="3000" dirty="0" smtClean="0"/>
          </a:p>
        </p:txBody>
      </p:sp>
    </p:spTree>
    <p:extLst>
      <p:ext uri="{BB962C8B-B14F-4D97-AF65-F5344CB8AC3E}">
        <p14:creationId xmlns:p14="http://schemas.microsoft.com/office/powerpoint/2010/main" val="36745093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rgbClr val="303030">
                    <a:lumMod val="90000"/>
                    <a:lumOff val="10000"/>
                  </a:srgbClr>
                </a:solidFill>
                <a:latin typeface="Times New Roman"/>
              </a:rPr>
              <a:t>Page </a:t>
            </a:r>
            <a:fld id="{6BDD71BA-5C0C-43D4-A10B-E1FC7B11EA99}" type="slidenum">
              <a:rPr lang="en-GB" sz="1200" b="1">
                <a:solidFill>
                  <a:srgbClr val="303030">
                    <a:lumMod val="90000"/>
                    <a:lumOff val="10000"/>
                  </a:srgbClr>
                </a:solidFill>
                <a:latin typeface="Times New Roman"/>
              </a:rPr>
              <a:pPr>
                <a:defRPr/>
              </a:pPr>
              <a:t>34</a:t>
            </a:fld>
            <a:endParaRPr lang="en-GB" sz="1200" b="1">
              <a:solidFill>
                <a:srgbClr val="303030">
                  <a:lumMod val="90000"/>
                  <a:lumOff val="10000"/>
                </a:srgbClr>
              </a:solidFill>
              <a:latin typeface="Times New Roman"/>
            </a:endParaRPr>
          </a:p>
        </p:txBody>
      </p:sp>
      <p:sp>
        <p:nvSpPr>
          <p:cNvPr id="16387" name="Rectangle 2"/>
          <p:cNvSpPr txBox="1">
            <a:spLocks noChangeArrowheads="1"/>
          </p:cNvSpPr>
          <p:nvPr/>
        </p:nvSpPr>
        <p:spPr bwMode="auto">
          <a:xfrm>
            <a:off x="971600" y="188913"/>
            <a:ext cx="8137525" cy="719137"/>
          </a:xfrm>
          <a:prstGeom prst="rect">
            <a:avLst/>
          </a:prstGeom>
          <a:noFill/>
          <a:ln w="9525">
            <a:noFill/>
            <a:miter lim="800000"/>
            <a:headEnd/>
            <a:tailEnd/>
          </a:ln>
        </p:spPr>
        <p:txBody>
          <a:bodyPr anchor="b"/>
          <a:lstStyle/>
          <a:p>
            <a:pPr algn="ctr">
              <a:defRPr/>
            </a:pP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Heteroscedasticity on the graph</a:t>
            </a:r>
            <a:endParaRPr lang="ru-RU"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l="24120" t="32491" r="35275" b="20883"/>
          <a:stretch>
            <a:fillRect/>
          </a:stretch>
        </p:blipFill>
        <p:spPr bwMode="auto">
          <a:xfrm>
            <a:off x="4708971" y="3860800"/>
            <a:ext cx="4327525" cy="279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l="17426" t="22173" r="36725" b="14532"/>
          <a:stretch>
            <a:fillRect/>
          </a:stretch>
        </p:blipFill>
        <p:spPr bwMode="auto">
          <a:xfrm>
            <a:off x="1095672" y="981075"/>
            <a:ext cx="4916488"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p:cNvSpPr txBox="1">
            <a:spLocks noChangeArrowheads="1"/>
          </p:cNvSpPr>
          <p:nvPr/>
        </p:nvSpPr>
        <p:spPr bwMode="auto">
          <a:xfrm>
            <a:off x="1089918" y="5026967"/>
            <a:ext cx="3266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dirty="0" smtClean="0">
                <a:solidFill>
                  <a:prstClr val="black"/>
                </a:solidFill>
                <a:latin typeface="Arial" charset="0"/>
                <a:cs typeface="Arial" charset="0"/>
              </a:rPr>
              <a:t>Create a graph</a:t>
            </a:r>
            <a:r>
              <a:rPr lang="ru-RU" dirty="0" smtClean="0">
                <a:solidFill>
                  <a:prstClr val="black"/>
                </a:solidFill>
                <a:latin typeface="Arial" charset="0"/>
                <a:cs typeface="Arial" charset="0"/>
              </a:rPr>
              <a:t>: </a:t>
            </a:r>
            <a:r>
              <a:rPr lang="en-US" dirty="0" err="1" smtClean="0">
                <a:solidFill>
                  <a:prstClr val="black"/>
                </a:solidFill>
                <a:latin typeface="Arial" charset="0"/>
                <a:cs typeface="Arial" charset="0"/>
              </a:rPr>
              <a:t>rvfplot</a:t>
            </a:r>
            <a:endParaRPr lang="en-US" dirty="0">
              <a:solidFill>
                <a:prstClr val="black"/>
              </a:solidFill>
              <a:latin typeface="Arial" charset="0"/>
              <a:cs typeface="Arial" charset="0"/>
            </a:endParaRPr>
          </a:p>
        </p:txBody>
      </p:sp>
    </p:spTree>
    <p:extLst>
      <p:ext uri="{BB962C8B-B14F-4D97-AF65-F5344CB8AC3E}">
        <p14:creationId xmlns:p14="http://schemas.microsoft.com/office/powerpoint/2010/main" val="27466487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93582DDF-2567-4743-8767-3B9FF2CC03E4}" type="slidenum">
              <a:rPr lang="en-GB" sz="1200" b="1">
                <a:solidFill>
                  <a:schemeClr val="tx2">
                    <a:lumMod val="90000"/>
                    <a:lumOff val="10000"/>
                  </a:schemeClr>
                </a:solidFill>
                <a:latin typeface="+mn-lt"/>
              </a:rPr>
              <a:pPr>
                <a:defRPr/>
              </a:pPr>
              <a:t>35</a:t>
            </a:fld>
            <a:endParaRPr lang="en-GB" sz="1200" b="1">
              <a:solidFill>
                <a:schemeClr val="tx2">
                  <a:lumMod val="90000"/>
                  <a:lumOff val="10000"/>
                </a:schemeClr>
              </a:solidFill>
              <a:latin typeface="+mn-lt"/>
            </a:endParaRPr>
          </a:p>
        </p:txBody>
      </p:sp>
      <p:sp>
        <p:nvSpPr>
          <p:cNvPr id="21507" name="Rectangle 2"/>
          <p:cNvSpPr txBox="1">
            <a:spLocks noChangeArrowheads="1"/>
          </p:cNvSpPr>
          <p:nvPr/>
        </p:nvSpPr>
        <p:spPr bwMode="auto">
          <a:xfrm>
            <a:off x="1331640" y="333375"/>
            <a:ext cx="6864374"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Predicting values of dependent variables</a:t>
            </a:r>
            <a:endParaRPr lang="ru-RU"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7" name="Объект 2"/>
          <p:cNvSpPr>
            <a:spLocks noGrp="1"/>
          </p:cNvSpPr>
          <p:nvPr>
            <p:ph idx="1"/>
          </p:nvPr>
        </p:nvSpPr>
        <p:spPr>
          <a:xfrm>
            <a:off x="1348680" y="1703388"/>
            <a:ext cx="7543800" cy="3886200"/>
          </a:xfrm>
        </p:spPr>
        <p:txBody>
          <a:bodyPr>
            <a:normAutofit lnSpcReduction="10000"/>
          </a:bodyPr>
          <a:lstStyle/>
          <a:p>
            <a:pPr marL="0" indent="0">
              <a:buFont typeface="Arial" charset="0"/>
              <a:buNone/>
              <a:defRPr/>
            </a:pPr>
            <a:r>
              <a:rPr lang="en-US" dirty="0" smtClean="0">
                <a:latin typeface="Arial" pitchFamily="34" charset="0"/>
                <a:cs typeface="Arial" pitchFamily="34" charset="0"/>
              </a:rPr>
              <a:t>display _b[_cons] + _b[</a:t>
            </a:r>
            <a:r>
              <a:rPr lang="en-US" dirty="0" err="1" smtClean="0">
                <a:latin typeface="Arial" pitchFamily="34" charset="0"/>
                <a:cs typeface="Arial" pitchFamily="34" charset="0"/>
              </a:rPr>
              <a:t>var_ind</a:t>
            </a:r>
            <a:r>
              <a:rPr lang="en-US" dirty="0" smtClean="0">
                <a:latin typeface="Arial" pitchFamily="34" charset="0"/>
                <a:cs typeface="Arial" pitchFamily="34" charset="0"/>
              </a:rPr>
              <a:t>]*40</a:t>
            </a:r>
            <a:endParaRPr lang="ru-RU" dirty="0" smtClean="0">
              <a:latin typeface="Arial" pitchFamily="34" charset="0"/>
              <a:cs typeface="Arial" pitchFamily="34" charset="0"/>
            </a:endParaRPr>
          </a:p>
          <a:p>
            <a:pPr marL="0" indent="0">
              <a:buFont typeface="Arial" charset="0"/>
              <a:buNone/>
              <a:defRPr/>
            </a:pPr>
            <a:endParaRPr lang="ru-RU" dirty="0" smtClean="0">
              <a:latin typeface="Arial" pitchFamily="34" charset="0"/>
              <a:cs typeface="Arial" pitchFamily="34" charset="0"/>
            </a:endParaRPr>
          </a:p>
          <a:p>
            <a:pPr marL="0" indent="0">
              <a:buFont typeface="Arial" charset="0"/>
              <a:buNone/>
              <a:defRPr/>
            </a:pPr>
            <a:r>
              <a:rPr lang="ru-RU" dirty="0" err="1">
                <a:latin typeface="Arial" pitchFamily="34" charset="0"/>
                <a:cs typeface="Arial" pitchFamily="34" charset="0"/>
              </a:rPr>
              <a:t>margins</a:t>
            </a:r>
            <a:r>
              <a:rPr lang="ru-RU" dirty="0">
                <a:latin typeface="Arial" pitchFamily="34" charset="0"/>
                <a:cs typeface="Arial" pitchFamily="34" charset="0"/>
              </a:rPr>
              <a:t>, </a:t>
            </a:r>
            <a:r>
              <a:rPr lang="ru-RU" dirty="0" err="1">
                <a:latin typeface="Arial" pitchFamily="34" charset="0"/>
                <a:cs typeface="Arial" pitchFamily="34" charset="0"/>
              </a:rPr>
              <a:t>at</a:t>
            </a:r>
            <a:r>
              <a:rPr lang="ru-RU" dirty="0">
                <a:latin typeface="Arial" pitchFamily="34" charset="0"/>
                <a:cs typeface="Arial" pitchFamily="34" charset="0"/>
              </a:rPr>
              <a:t> (</a:t>
            </a:r>
            <a:r>
              <a:rPr lang="ru-RU" dirty="0" err="1">
                <a:latin typeface="Arial" pitchFamily="34" charset="0"/>
                <a:cs typeface="Arial" pitchFamily="34" charset="0"/>
              </a:rPr>
              <a:t>age</a:t>
            </a:r>
            <a:r>
              <a:rPr lang="ru-RU" dirty="0">
                <a:latin typeface="Arial" pitchFamily="34" charset="0"/>
                <a:cs typeface="Arial" pitchFamily="34" charset="0"/>
              </a:rPr>
              <a:t> = (40))</a:t>
            </a:r>
          </a:p>
          <a:p>
            <a:pPr marL="0" indent="0">
              <a:buFont typeface="Arial" charset="0"/>
              <a:buNone/>
              <a:defRPr/>
            </a:pPr>
            <a:r>
              <a:rPr lang="ru-RU" dirty="0">
                <a:latin typeface="Arial" pitchFamily="34" charset="0"/>
                <a:cs typeface="Arial" pitchFamily="34" charset="0"/>
              </a:rPr>
              <a:t> </a:t>
            </a:r>
          </a:p>
          <a:p>
            <a:pPr marL="0" indent="0">
              <a:buFont typeface="Arial" charset="0"/>
              <a:buNone/>
              <a:defRPr/>
            </a:pPr>
            <a:r>
              <a:rPr lang="ru-RU" dirty="0" err="1">
                <a:latin typeface="Arial" pitchFamily="34" charset="0"/>
                <a:cs typeface="Arial" pitchFamily="34" charset="0"/>
              </a:rPr>
              <a:t>margins</a:t>
            </a:r>
            <a:r>
              <a:rPr lang="ru-RU" dirty="0">
                <a:latin typeface="Arial" pitchFamily="34" charset="0"/>
                <a:cs typeface="Arial" pitchFamily="34" charset="0"/>
              </a:rPr>
              <a:t>, </a:t>
            </a:r>
            <a:r>
              <a:rPr lang="ru-RU" dirty="0" err="1">
                <a:latin typeface="Arial" pitchFamily="34" charset="0"/>
                <a:cs typeface="Arial" pitchFamily="34" charset="0"/>
              </a:rPr>
              <a:t>at</a:t>
            </a:r>
            <a:r>
              <a:rPr lang="ru-RU" dirty="0">
                <a:latin typeface="Arial" pitchFamily="34" charset="0"/>
                <a:cs typeface="Arial" pitchFamily="34" charset="0"/>
              </a:rPr>
              <a:t> (</a:t>
            </a:r>
            <a:r>
              <a:rPr lang="ru-RU" dirty="0" err="1">
                <a:latin typeface="Arial" pitchFamily="34" charset="0"/>
                <a:cs typeface="Arial" pitchFamily="34" charset="0"/>
              </a:rPr>
              <a:t>age</a:t>
            </a:r>
            <a:r>
              <a:rPr lang="ru-RU" dirty="0">
                <a:latin typeface="Arial" pitchFamily="34" charset="0"/>
                <a:cs typeface="Arial" pitchFamily="34" charset="0"/>
              </a:rPr>
              <a:t>=(30(10)50))</a:t>
            </a:r>
          </a:p>
          <a:p>
            <a:pPr marL="0" indent="0">
              <a:buFont typeface="Arial" charset="0"/>
              <a:buNone/>
              <a:defRPr/>
            </a:pPr>
            <a:r>
              <a:rPr lang="ru-RU" dirty="0">
                <a:latin typeface="Arial" pitchFamily="34" charset="0"/>
                <a:cs typeface="Arial" pitchFamily="34" charset="0"/>
              </a:rPr>
              <a:t> </a:t>
            </a:r>
          </a:p>
          <a:p>
            <a:pPr marL="0" indent="0">
              <a:buFont typeface="Arial" charset="0"/>
              <a:buNone/>
              <a:defRPr/>
            </a:pPr>
            <a:r>
              <a:rPr lang="ru-RU" dirty="0" err="1">
                <a:latin typeface="Arial" pitchFamily="34" charset="0"/>
                <a:cs typeface="Arial" pitchFamily="34" charset="0"/>
              </a:rPr>
              <a:t>margins</a:t>
            </a:r>
            <a:r>
              <a:rPr lang="ru-RU" dirty="0">
                <a:latin typeface="Arial" pitchFamily="34" charset="0"/>
                <a:cs typeface="Arial" pitchFamily="34" charset="0"/>
              </a:rPr>
              <a:t>, </a:t>
            </a:r>
            <a:r>
              <a:rPr lang="ru-RU" dirty="0" err="1">
                <a:latin typeface="Arial" pitchFamily="34" charset="0"/>
                <a:cs typeface="Arial" pitchFamily="34" charset="0"/>
              </a:rPr>
              <a:t>at</a:t>
            </a:r>
            <a:r>
              <a:rPr lang="ru-RU" dirty="0">
                <a:latin typeface="Arial" pitchFamily="34" charset="0"/>
                <a:cs typeface="Arial" pitchFamily="34" charset="0"/>
              </a:rPr>
              <a:t> (</a:t>
            </a:r>
            <a:r>
              <a:rPr lang="ru-RU" dirty="0" err="1">
                <a:latin typeface="Arial" pitchFamily="34" charset="0"/>
                <a:cs typeface="Arial" pitchFamily="34" charset="0"/>
              </a:rPr>
              <a:t>age</a:t>
            </a:r>
            <a:r>
              <a:rPr lang="ru-RU" dirty="0">
                <a:latin typeface="Arial" pitchFamily="34" charset="0"/>
                <a:cs typeface="Arial" pitchFamily="34" charset="0"/>
              </a:rPr>
              <a:t>=(30) </a:t>
            </a:r>
            <a:r>
              <a:rPr lang="en-US" dirty="0">
                <a:latin typeface="Arial" pitchFamily="34" charset="0"/>
                <a:cs typeface="Arial" pitchFamily="34" charset="0"/>
              </a:rPr>
              <a:t>sex=(2)</a:t>
            </a:r>
            <a:r>
              <a:rPr lang="ru-RU" smtClean="0">
                <a:latin typeface="Arial" pitchFamily="34" charset="0"/>
                <a:cs typeface="Arial" pitchFamily="34" charset="0"/>
              </a:rPr>
              <a:t>)</a:t>
            </a:r>
            <a:endParaRPr lang="ru-RU" dirty="0">
              <a:latin typeface="Arial" pitchFamily="34" charset="0"/>
              <a:cs typeface="Arial" pitchFamily="34" charset="0"/>
            </a:endParaRPr>
          </a:p>
        </p:txBody>
      </p:sp>
    </p:spTree>
    <p:extLst>
      <p:ext uri="{BB962C8B-B14F-4D97-AF65-F5344CB8AC3E}">
        <p14:creationId xmlns:p14="http://schemas.microsoft.com/office/powerpoint/2010/main" val="209228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Method </a:t>
            </a:r>
            <a:r>
              <a:rPr lang="en-US" dirty="0" smtClean="0"/>
              <a:t>of least squares</a:t>
            </a:r>
            <a:endParaRPr lang="ru-RU" dirty="0"/>
          </a:p>
        </p:txBody>
      </p:sp>
      <p:sp>
        <p:nvSpPr>
          <p:cNvPr id="3" name="Объект 2"/>
          <p:cNvSpPr>
            <a:spLocks noGrp="1"/>
          </p:cNvSpPr>
          <p:nvPr>
            <p:ph idx="1"/>
          </p:nvPr>
        </p:nvSpPr>
        <p:spPr>
          <a:xfrm>
            <a:off x="1435608" y="1447800"/>
            <a:ext cx="7168840" cy="4800600"/>
          </a:xfrm>
        </p:spPr>
        <p:txBody>
          <a:bodyPr/>
          <a:lstStyle/>
          <a:p>
            <a:pPr marL="82296" indent="0" algn="just">
              <a:buNone/>
            </a:pPr>
            <a:r>
              <a:rPr lang="en-US" dirty="0"/>
              <a:t>M</a:t>
            </a:r>
            <a:r>
              <a:rPr lang="en-US" dirty="0" smtClean="0"/>
              <a:t>ethod </a:t>
            </a:r>
            <a:r>
              <a:rPr lang="en-US" dirty="0" smtClean="0"/>
              <a:t>of least squares is a way of finding the line that best fits the data (i.e. the line that goes through, or as close to, as many of the data points as possible).  </a:t>
            </a:r>
            <a:endParaRPr lang="ru-RU" dirty="0"/>
          </a:p>
        </p:txBody>
      </p:sp>
    </p:spTree>
    <p:extLst>
      <p:ext uri="{BB962C8B-B14F-4D97-AF65-F5344CB8AC3E}">
        <p14:creationId xmlns:p14="http://schemas.microsoft.com/office/powerpoint/2010/main" val="1594585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71600" y="4365104"/>
            <a:ext cx="7924416" cy="2448272"/>
          </a:xfrm>
        </p:spPr>
        <p:txBody>
          <a:bodyPr>
            <a:normAutofit fontScale="92500" lnSpcReduction="20000"/>
          </a:bodyPr>
          <a:lstStyle/>
          <a:p>
            <a:pPr marL="82296" indent="0" algn="just">
              <a:buNone/>
            </a:pPr>
            <a:r>
              <a:rPr lang="en-US" sz="2600" dirty="0" smtClean="0"/>
              <a:t>This graph shows a scatterplot of some data with a line representing the general trend. The vertical lines (dashed) represent the differences (or residuals) between the line and the actual data. </a:t>
            </a:r>
          </a:p>
          <a:p>
            <a:pPr marL="82296" indent="0" algn="just">
              <a:buNone/>
            </a:pPr>
            <a:endParaRPr lang="ru-RU" sz="2600" dirty="0" smtClean="0"/>
          </a:p>
          <a:p>
            <a:pPr marL="82296" indent="0" algn="just">
              <a:buNone/>
            </a:pPr>
            <a:r>
              <a:rPr lang="en-US" sz="2600" dirty="0" smtClean="0"/>
              <a:t>The method of least squares works by selecting the line that has the lowest sum of squared differences.</a:t>
            </a:r>
            <a:endParaRPr lang="ru-RU" sz="2600" dirty="0"/>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2575" t="1" r="12070" b="19413"/>
          <a:stretch/>
        </p:blipFill>
        <p:spPr bwMode="auto">
          <a:xfrm>
            <a:off x="2051720" y="44624"/>
            <a:ext cx="5773988" cy="416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60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08"/>
          <a:stretch/>
        </p:blipFill>
        <p:spPr bwMode="auto">
          <a:xfrm>
            <a:off x="2091860" y="44624"/>
            <a:ext cx="5571684" cy="679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36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Assessing the goodness-of-fit </a:t>
            </a:r>
            <a:br>
              <a:rPr lang="en-US" dirty="0" smtClean="0"/>
            </a:br>
            <a:r>
              <a:rPr lang="en-US" dirty="0" smtClean="0"/>
              <a:t>of the model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435608" y="1519808"/>
                <a:ext cx="7096832" cy="5077544"/>
              </a:xfrm>
            </p:spPr>
            <p:txBody>
              <a:bodyPr>
                <a:normAutofit fontScale="85000" lnSpcReduction="20000"/>
              </a:bodyPr>
              <a:lstStyle/>
              <a:p>
                <a:pPr marL="82296" indent="0" algn="just">
                  <a:buNone/>
                </a:pPr>
                <a:r>
                  <a:rPr lang="en-US" dirty="0" smtClean="0"/>
                  <a:t>SS</a:t>
                </a:r>
                <a:r>
                  <a:rPr lang="en-US" baseline="-25000" dirty="0" smtClean="0"/>
                  <a:t>T</a:t>
                </a:r>
                <a:r>
                  <a:rPr lang="en-US" dirty="0" smtClean="0"/>
                  <a:t> – total sum of squares (represents how good the mean is as a model of the observed data). </a:t>
                </a:r>
              </a:p>
              <a:p>
                <a:pPr marL="82296" indent="0" algn="just">
                  <a:buNone/>
                </a:pPr>
                <a:r>
                  <a:rPr lang="en-US" dirty="0" smtClean="0"/>
                  <a:t>SS</a:t>
                </a:r>
                <a:r>
                  <a:rPr lang="en-US" baseline="-25000" dirty="0" smtClean="0"/>
                  <a:t>R</a:t>
                </a:r>
                <a:r>
                  <a:rPr lang="en-US" dirty="0" smtClean="0"/>
                  <a:t> – residual sum of squares (represents the degree of inaccuracy when the best model is fitted to the data).</a:t>
                </a:r>
              </a:p>
              <a:p>
                <a:pPr marL="82296" indent="0" algn="just">
                  <a:buNone/>
                </a:pPr>
                <a:r>
                  <a:rPr lang="en-US" dirty="0" smtClean="0"/>
                  <a:t>SS</a:t>
                </a:r>
                <a:r>
                  <a:rPr lang="en-US" baseline="-25000" dirty="0"/>
                  <a:t>M</a:t>
                </a:r>
                <a:r>
                  <a:rPr lang="en-US" dirty="0" smtClean="0"/>
                  <a:t> = SS</a:t>
                </a:r>
                <a:r>
                  <a:rPr lang="en-US" baseline="-25000" dirty="0"/>
                  <a:t>T</a:t>
                </a:r>
                <a:r>
                  <a:rPr lang="en-US" dirty="0" smtClean="0"/>
                  <a:t> – SS</a:t>
                </a:r>
                <a:r>
                  <a:rPr lang="en-US" baseline="-25000" dirty="0"/>
                  <a:t>M</a:t>
                </a:r>
                <a:r>
                  <a:rPr lang="en-US" dirty="0" smtClean="0"/>
                  <a:t> (the improvement in prediction resulting from using the regression model rather than the mean).</a:t>
                </a:r>
              </a:p>
              <a:p>
                <a:pPr marL="82296" indent="0" algn="just">
                  <a:lnSpc>
                    <a:spcPct val="120000"/>
                  </a:lnSpc>
                  <a:buNone/>
                </a:pPr>
                <a:r>
                  <a:rPr lang="en-US" dirty="0" smtClean="0"/>
                  <a:t>R</a:t>
                </a:r>
                <a:r>
                  <a:rPr lang="en-US" baseline="30000" dirty="0" smtClean="0"/>
                  <a:t>2</a:t>
                </a:r>
                <a:r>
                  <a:rPr lang="en-US" dirty="0" smtClean="0"/>
                  <a:t> = </a:t>
                </a:r>
                <a14:m>
                  <m:oMath xmlns:m="http://schemas.openxmlformats.org/officeDocument/2006/math">
                    <m:f>
                      <m:fPr>
                        <m:ctrlPr>
                          <a:rPr lang="en-US" i="1" smtClean="0">
                            <a:latin typeface="Cambria Math"/>
                          </a:rPr>
                        </m:ctrlPr>
                      </m:fPr>
                      <m:num>
                        <m:r>
                          <a:rPr lang="en-US" b="0" i="1" smtClean="0">
                            <a:latin typeface="Cambria Math"/>
                          </a:rPr>
                          <m:t>𝑆𝑆</m:t>
                        </m:r>
                        <m:r>
                          <a:rPr lang="en-US" b="0" i="1" baseline="-25000" smtClean="0">
                            <a:latin typeface="Cambria Math"/>
                          </a:rPr>
                          <m:t>𝑀</m:t>
                        </m:r>
                      </m:num>
                      <m:den>
                        <m:r>
                          <a:rPr lang="en-US" b="0" i="1" smtClean="0">
                            <a:latin typeface="Cambria Math"/>
                          </a:rPr>
                          <m:t>𝑆𝑆</m:t>
                        </m:r>
                        <m:r>
                          <a:rPr lang="en-US" b="0" i="1" baseline="-25000" smtClean="0">
                            <a:latin typeface="Cambria Math"/>
                          </a:rPr>
                          <m:t>𝑇</m:t>
                        </m:r>
                      </m:den>
                    </m:f>
                  </m:oMath>
                </a14:m>
                <a:r>
                  <a:rPr lang="en-US" dirty="0" smtClean="0"/>
                  <a:t> - proportion of improvement due to the model. If we multiply by 100 we get the percentage of the variation in the outcome that can be explained by the model. </a:t>
                </a:r>
                <a:endParaRPr lang="en-US" dirty="0"/>
              </a:p>
              <a:p>
                <a:pPr marL="82296"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435608" y="1519808"/>
                <a:ext cx="7096832" cy="5077544"/>
              </a:xfrm>
              <a:blipFill rotWithShape="1">
                <a:blip r:embed="rId2"/>
                <a:stretch>
                  <a:fillRect l="-430" t="-2641" r="-1632"/>
                </a:stretch>
              </a:blipFill>
            </p:spPr>
            <p:txBody>
              <a:bodyPr/>
              <a:lstStyle/>
              <a:p>
                <a:r>
                  <a:rPr lang="ru-RU">
                    <a:noFill/>
                  </a:rPr>
                  <a:t> </a:t>
                </a:r>
              </a:p>
            </p:txBody>
          </p:sp>
        </mc:Fallback>
      </mc:AlternateContent>
    </p:spTree>
    <p:extLst>
      <p:ext uri="{BB962C8B-B14F-4D97-AF65-F5344CB8AC3E}">
        <p14:creationId xmlns:p14="http://schemas.microsoft.com/office/powerpoint/2010/main" val="579569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Assessing the goodness-of-fit </a:t>
            </a:r>
            <a:br>
              <a:rPr lang="en-US" dirty="0" smtClean="0"/>
            </a:br>
            <a:r>
              <a:rPr lang="en-US" dirty="0" smtClean="0"/>
              <a:t>of the model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435608" y="1519808"/>
                <a:ext cx="7096832" cy="5077544"/>
              </a:xfrm>
            </p:spPr>
            <p:txBody>
              <a:bodyPr>
                <a:normAutofit fontScale="92500" lnSpcReduction="10000"/>
              </a:bodyPr>
              <a:lstStyle/>
              <a:p>
                <a:pPr marL="82296" indent="0" algn="just">
                  <a:buNone/>
                </a:pPr>
                <a:r>
                  <a:rPr lang="en-US" dirty="0" smtClean="0"/>
                  <a:t>MS</a:t>
                </a:r>
                <a:r>
                  <a:rPr lang="en-US" baseline="-25000" dirty="0" smtClean="0"/>
                  <a:t>R</a:t>
                </a:r>
                <a:r>
                  <a:rPr lang="en-US" dirty="0" smtClean="0"/>
                  <a:t> = SS</a:t>
                </a:r>
                <a:r>
                  <a:rPr lang="en-US" baseline="-25000" dirty="0" smtClean="0"/>
                  <a:t>R</a:t>
                </a:r>
                <a:r>
                  <a:rPr lang="en-US" dirty="0" smtClean="0"/>
                  <a:t> / (number of observations – number of parameters being estimated).</a:t>
                </a:r>
              </a:p>
              <a:p>
                <a:pPr marL="82296" indent="0" algn="just">
                  <a:buNone/>
                </a:pPr>
                <a:r>
                  <a:rPr lang="en-US" dirty="0" smtClean="0"/>
                  <a:t>MS</a:t>
                </a:r>
                <a:r>
                  <a:rPr lang="en-US" baseline="-25000" dirty="0" smtClean="0"/>
                  <a:t>M</a:t>
                </a:r>
                <a:r>
                  <a:rPr lang="en-US" dirty="0" smtClean="0"/>
                  <a:t> = SS</a:t>
                </a:r>
                <a:r>
                  <a:rPr lang="en-US" baseline="-25000" dirty="0" smtClean="0"/>
                  <a:t>M</a:t>
                </a:r>
                <a:r>
                  <a:rPr lang="en-US" dirty="0" smtClean="0"/>
                  <a:t> </a:t>
                </a:r>
                <a:r>
                  <a:rPr lang="en-US" dirty="0"/>
                  <a:t>/ number of variables in the model.</a:t>
                </a:r>
                <a:endParaRPr lang="en-US" dirty="0" smtClean="0"/>
              </a:p>
              <a:p>
                <a:pPr marL="82296" indent="0" algn="just">
                  <a:buNone/>
                </a:pPr>
                <a:r>
                  <a:rPr lang="en-US" dirty="0" smtClean="0"/>
                  <a:t>MS – mean sum of squares (mean squares).</a:t>
                </a:r>
              </a:p>
              <a:p>
                <a:pPr marL="82296" indent="0" algn="just">
                  <a:buNone/>
                </a:pPr>
                <a:r>
                  <a:rPr lang="en-US" dirty="0" smtClean="0"/>
                  <a:t>F</a:t>
                </a:r>
                <a:r>
                  <a:rPr lang="en-US" baseline="30000" dirty="0" smtClean="0"/>
                  <a:t>2</a:t>
                </a:r>
                <a:r>
                  <a:rPr lang="en-US" dirty="0" smtClean="0"/>
                  <a:t> = </a:t>
                </a:r>
                <a14:m>
                  <m:oMath xmlns:m="http://schemas.openxmlformats.org/officeDocument/2006/math">
                    <m:f>
                      <m:fPr>
                        <m:ctrlPr>
                          <a:rPr lang="en-US" i="1" smtClean="0">
                            <a:latin typeface="Cambria Math"/>
                          </a:rPr>
                        </m:ctrlPr>
                      </m:fPr>
                      <m:num>
                        <m:r>
                          <a:rPr lang="en-US" b="0" i="1" smtClean="0">
                            <a:latin typeface="Cambria Math"/>
                          </a:rPr>
                          <m:t>𝑀𝑆</m:t>
                        </m:r>
                        <m:r>
                          <a:rPr lang="en-US" b="0" i="1" baseline="-25000" smtClean="0">
                            <a:latin typeface="Cambria Math"/>
                          </a:rPr>
                          <m:t>𝑀</m:t>
                        </m:r>
                      </m:num>
                      <m:den>
                        <m:r>
                          <a:rPr lang="en-US" b="0" i="1" smtClean="0">
                            <a:latin typeface="Cambria Math"/>
                          </a:rPr>
                          <m:t>𝑀𝑆</m:t>
                        </m:r>
                        <m:r>
                          <a:rPr lang="en-US" b="0" i="1" baseline="-25000" smtClean="0">
                            <a:latin typeface="Cambria Math"/>
                          </a:rPr>
                          <m:t>𝑅</m:t>
                        </m:r>
                      </m:den>
                    </m:f>
                  </m:oMath>
                </a14:m>
                <a:r>
                  <a:rPr lang="en-US" dirty="0" smtClean="0"/>
                  <a:t> - measure of how much the model has improved the prediction of the outcome compared to the level of inaccuracy of the model (the bigger the value – the better).</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435608" y="1519808"/>
                <a:ext cx="7096832" cy="5077544"/>
              </a:xfrm>
              <a:blipFill rotWithShape="1">
                <a:blip r:embed="rId2"/>
                <a:stretch>
                  <a:fillRect l="-859" t="-2401" r="-1976"/>
                </a:stretch>
              </a:blipFill>
            </p:spPr>
            <p:txBody>
              <a:bodyPr/>
              <a:lstStyle/>
              <a:p>
                <a:r>
                  <a:rPr lang="ru-RU">
                    <a:noFill/>
                  </a:rPr>
                  <a:t> </a:t>
                </a:r>
              </a:p>
            </p:txBody>
          </p:sp>
        </mc:Fallback>
      </mc:AlternateContent>
    </p:spTree>
    <p:extLst>
      <p:ext uri="{BB962C8B-B14F-4D97-AF65-F5344CB8AC3E}">
        <p14:creationId xmlns:p14="http://schemas.microsoft.com/office/powerpoint/2010/main" val="242549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Assessing individual </a:t>
            </a:r>
            <a:r>
              <a:rPr lang="en-US" dirty="0" smtClean="0"/>
              <a:t>predictors</a:t>
            </a:r>
            <a:endParaRPr lang="ru-RU" dirty="0"/>
          </a:p>
        </p:txBody>
      </p:sp>
      <p:sp>
        <p:nvSpPr>
          <p:cNvPr id="3" name="Объект 2"/>
          <p:cNvSpPr>
            <a:spLocks noGrp="1"/>
          </p:cNvSpPr>
          <p:nvPr>
            <p:ph idx="1"/>
          </p:nvPr>
        </p:nvSpPr>
        <p:spPr>
          <a:xfrm>
            <a:off x="1435608" y="1447800"/>
            <a:ext cx="7096832" cy="4800600"/>
          </a:xfrm>
        </p:spPr>
        <p:txBody>
          <a:bodyPr/>
          <a:lstStyle/>
          <a:p>
            <a:pPr marL="82296" indent="0" algn="just">
              <a:buNone/>
            </a:pPr>
            <a:r>
              <a:rPr lang="en-US" dirty="0" smtClean="0"/>
              <a:t>If a variable significantly predicts an outcome, then it should have a </a:t>
            </a:r>
            <a:r>
              <a:rPr lang="en-US" i="1" dirty="0" smtClean="0"/>
              <a:t>b</a:t>
            </a:r>
            <a:r>
              <a:rPr lang="en-US" dirty="0" smtClean="0"/>
              <a:t>-value significantly different from zero. This hypothesis is tested using a </a:t>
            </a:r>
            <a:r>
              <a:rPr lang="en-US" i="1" dirty="0" smtClean="0"/>
              <a:t>t</a:t>
            </a:r>
            <a:r>
              <a:rPr lang="en-US" dirty="0" smtClean="0"/>
              <a:t>-test.   </a:t>
            </a:r>
            <a:endParaRPr lang="ru-RU" dirty="0"/>
          </a:p>
        </p:txBody>
      </p:sp>
    </p:spTree>
    <p:extLst>
      <p:ext uri="{BB962C8B-B14F-4D97-AF65-F5344CB8AC3E}">
        <p14:creationId xmlns:p14="http://schemas.microsoft.com/office/powerpoint/2010/main" val="2239115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Другая 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0000"/>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5806</TotalTime>
  <Words>1498</Words>
  <Application>Microsoft Office PowerPoint</Application>
  <PresentationFormat>Экран (4:3)</PresentationFormat>
  <Paragraphs>172</Paragraphs>
  <Slides>35</Slides>
  <Notes>3</Notes>
  <HiddenSlides>0</HiddenSlides>
  <MMClips>0</MMClips>
  <ScaleCrop>false</ScaleCrop>
  <HeadingPairs>
    <vt:vector size="4" baseType="variant">
      <vt:variant>
        <vt:lpstr>Тема</vt:lpstr>
      </vt:variant>
      <vt:variant>
        <vt:i4>2</vt:i4>
      </vt:variant>
      <vt:variant>
        <vt:lpstr>Заголовки слайдов</vt:lpstr>
      </vt:variant>
      <vt:variant>
        <vt:i4>35</vt:i4>
      </vt:variant>
    </vt:vector>
  </HeadingPairs>
  <TitlesOfParts>
    <vt:vector size="37" baseType="lpstr">
      <vt:lpstr>Солнцестояние</vt:lpstr>
      <vt:lpstr>Тема Office</vt:lpstr>
      <vt:lpstr>Regression analysis</vt:lpstr>
      <vt:lpstr>Regression analysis</vt:lpstr>
      <vt:lpstr>Regression equation</vt:lpstr>
      <vt:lpstr>Method of least squares</vt:lpstr>
      <vt:lpstr>Презентация PowerPoint</vt:lpstr>
      <vt:lpstr>Презентация PowerPoint</vt:lpstr>
      <vt:lpstr>Assessing the goodness-of-fit  of the model (1)</vt:lpstr>
      <vt:lpstr>Assessing the goodness-of-fit  of the model (2)</vt:lpstr>
      <vt:lpstr>Assessing individual predictors</vt:lpstr>
      <vt:lpstr>Simple example</vt:lpstr>
      <vt:lpstr>Multiple regression (1)</vt:lpstr>
      <vt:lpstr>Multiple regression (2)</vt:lpstr>
      <vt:lpstr>R and R2 in the multiple regression model</vt:lpstr>
      <vt:lpstr>Adjusted R-squared</vt:lpstr>
      <vt:lpstr>Methods of regression</vt:lpstr>
      <vt:lpstr>Approaches of entering variables into the model</vt:lpstr>
      <vt:lpstr>Hierarchical (Blockwise Entry)</vt:lpstr>
      <vt:lpstr>Forced entry</vt:lpstr>
      <vt:lpstr>Adding categorical variables  into the model</vt:lpstr>
      <vt:lpstr>Creating dummy variables</vt:lpstr>
      <vt:lpstr>Evaluating the accuracy of the regression model</vt:lpstr>
      <vt:lpstr>Diagnostics of the model:  outliers and influential cases</vt:lpstr>
      <vt:lpstr>Outliers</vt:lpstr>
      <vt:lpstr>Influential cases</vt:lpstr>
      <vt:lpstr> How to identify an influential case?</vt:lpstr>
      <vt:lpstr>Diagnostics of the model: residuals</vt:lpstr>
      <vt:lpstr>Презентация PowerPoint</vt:lpstr>
      <vt:lpstr>Презентация PowerPoint</vt:lpstr>
      <vt:lpstr>Презентация PowerPoint</vt:lpstr>
      <vt:lpstr>Linear Regression</vt:lpstr>
      <vt:lpstr>Regression analysis in Stata</vt:lpstr>
      <vt:lpstr>Residuals</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Пётр Петров</dc:creator>
  <cp:lastModifiedBy>Academic Life</cp:lastModifiedBy>
  <cp:revision>424</cp:revision>
  <cp:lastPrinted>2011-09-19T06:34:13Z</cp:lastPrinted>
  <dcterms:created xsi:type="dcterms:W3CDTF">2011-09-09T12:40:06Z</dcterms:created>
  <dcterms:modified xsi:type="dcterms:W3CDTF">2020-02-26T18:09:30Z</dcterms:modified>
</cp:coreProperties>
</file>