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handoutMasterIdLst>
    <p:handoutMasterId r:id="rId22"/>
  </p:handoutMasterIdLst>
  <p:sldIdLst>
    <p:sldId id="256" r:id="rId2"/>
    <p:sldId id="434" r:id="rId3"/>
    <p:sldId id="435" r:id="rId4"/>
    <p:sldId id="445" r:id="rId5"/>
    <p:sldId id="444" r:id="rId6"/>
    <p:sldId id="446" r:id="rId7"/>
    <p:sldId id="447" r:id="rId8"/>
    <p:sldId id="441" r:id="rId9"/>
    <p:sldId id="449" r:id="rId10"/>
    <p:sldId id="448" r:id="rId11"/>
    <p:sldId id="439" r:id="rId12"/>
    <p:sldId id="440" r:id="rId13"/>
    <p:sldId id="452" r:id="rId14"/>
    <p:sldId id="451" r:id="rId15"/>
    <p:sldId id="454" r:id="rId16"/>
    <p:sldId id="453" r:id="rId17"/>
    <p:sldId id="455" r:id="rId18"/>
    <p:sldId id="457" r:id="rId19"/>
    <p:sldId id="433" r:id="rId20"/>
  </p:sldIdLst>
  <p:sldSz cx="9144000" cy="6858000" type="screen4x3"/>
  <p:notesSz cx="6797675" cy="9926638"/>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12" autoAdjust="0"/>
    <p:restoredTop sz="94671" autoAdjust="0"/>
  </p:normalViewPr>
  <p:slideViewPr>
    <p:cSldViewPr>
      <p:cViewPr varScale="1">
        <p:scale>
          <a:sx n="66" d="100"/>
          <a:sy n="66" d="100"/>
        </p:scale>
        <p:origin x="-1356" y="-96"/>
      </p:cViewPr>
      <p:guideLst>
        <p:guide orient="horz" pos="2160"/>
        <p:guide pos="2880"/>
      </p:guideLst>
    </p:cSldViewPr>
  </p:slideViewPr>
  <p:outlineViewPr>
    <p:cViewPr>
      <p:scale>
        <a:sx n="33" d="100"/>
        <a:sy n="33" d="100"/>
      </p:scale>
      <p:origin x="42" y="194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9292B3B5-C0F5-4099-A154-E33DD21626DE}" type="datetimeFigureOut">
              <a:rPr lang="ru-RU" smtClean="0"/>
              <a:pPr/>
              <a:t>12.03.2020</a:t>
            </a:fld>
            <a:endParaRPr lang="ru-RU"/>
          </a:p>
        </p:txBody>
      </p:sp>
      <p:sp>
        <p:nvSpPr>
          <p:cNvPr id="4" name="Нижний колонтитул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F604E52A-B3D6-4CAD-82DF-D13D207F3C0F}" type="slidenum">
              <a:rPr lang="ru-RU" smtClean="0"/>
              <a:pPr/>
              <a:t>‹#›</a:t>
            </a:fld>
            <a:endParaRPr lang="ru-RU"/>
          </a:p>
        </p:txBody>
      </p:sp>
    </p:spTree>
    <p:extLst>
      <p:ext uri="{BB962C8B-B14F-4D97-AF65-F5344CB8AC3E}">
        <p14:creationId xmlns:p14="http://schemas.microsoft.com/office/powerpoint/2010/main" val="35977447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ED11EB19-58A6-4E1A-97A5-93F262370920}" type="datetimeFigureOut">
              <a:rPr lang="ru-RU" smtClean="0"/>
              <a:pPr/>
              <a:t>12.03.2020</a:t>
            </a:fld>
            <a:endParaRPr lang="ru-RU"/>
          </a:p>
        </p:txBody>
      </p:sp>
      <p:sp>
        <p:nvSpPr>
          <p:cNvPr id="4" name="Образ слайда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A305648B-ECA8-45DF-A31A-65E0634BEE8E}" type="slidenum">
              <a:rPr lang="ru-RU" smtClean="0"/>
              <a:pPr/>
              <a:t>‹#›</a:t>
            </a:fld>
            <a:endParaRPr lang="ru-RU"/>
          </a:p>
        </p:txBody>
      </p:sp>
    </p:spTree>
    <p:extLst>
      <p:ext uri="{BB962C8B-B14F-4D97-AF65-F5344CB8AC3E}">
        <p14:creationId xmlns:p14="http://schemas.microsoft.com/office/powerpoint/2010/main" val="303813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14" name="Заголовок 13"/>
          <p:cNvSpPr>
            <a:spLocks noGrp="1"/>
          </p:cNvSpPr>
          <p:nvPr>
            <p:ph type="ctrTitle"/>
          </p:nvPr>
        </p:nvSpPr>
        <p:spPr>
          <a:xfrm>
            <a:off x="1432560" y="359898"/>
            <a:ext cx="7406640" cy="1472184"/>
          </a:xfrm>
        </p:spPr>
        <p:txBody>
          <a:bodyPr anchor="b"/>
          <a:lstStyle>
            <a:lvl1pPr algn="l">
              <a:defRPr/>
            </a:lvl1pPr>
            <a:extLst/>
          </a:lstStyle>
          <a:p>
            <a:r>
              <a:rPr kumimoji="0" lang="ru-RU" smtClean="0"/>
              <a:t>Образец заголовка</a:t>
            </a:r>
            <a:endParaRPr kumimoji="0" lang="en-US"/>
          </a:p>
        </p:txBody>
      </p:sp>
      <p:sp>
        <p:nvSpPr>
          <p:cNvPr id="22" name="Подзаголовок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ru-RU" smtClean="0"/>
              <a:t>Образец подзаголовка</a:t>
            </a:r>
            <a:endParaRPr kumimoji="0" lang="en-US"/>
          </a:p>
        </p:txBody>
      </p:sp>
      <p:sp>
        <p:nvSpPr>
          <p:cNvPr id="7" name="Дата 6"/>
          <p:cNvSpPr>
            <a:spLocks noGrp="1"/>
          </p:cNvSpPr>
          <p:nvPr>
            <p:ph type="dt" sz="half" idx="10"/>
          </p:nvPr>
        </p:nvSpPr>
        <p:spPr/>
        <p:txBody>
          <a:bodyPr/>
          <a:lstStyle/>
          <a:p>
            <a:fld id="{48CCE9B5-EAD0-4843-82CB-669C488596B1}" type="datetimeFigureOut">
              <a:rPr lang="ru-RU" smtClean="0"/>
              <a:pPr/>
              <a:t>12.03.2020</a:t>
            </a:fld>
            <a:endParaRPr lang="ru-RU"/>
          </a:p>
        </p:txBody>
      </p:sp>
      <p:sp>
        <p:nvSpPr>
          <p:cNvPr id="20" name="Нижний колонтитул 19"/>
          <p:cNvSpPr>
            <a:spLocks noGrp="1"/>
          </p:cNvSpPr>
          <p:nvPr>
            <p:ph type="ftr" sz="quarter" idx="11"/>
          </p:nvPr>
        </p:nvSpPr>
        <p:spPr/>
        <p:txBody>
          <a:bodyPr/>
          <a:lstStyle/>
          <a:p>
            <a:endParaRPr lang="ru-RU"/>
          </a:p>
        </p:txBody>
      </p:sp>
      <p:sp>
        <p:nvSpPr>
          <p:cNvPr id="10" name="Номер слайда 9"/>
          <p:cNvSpPr>
            <a:spLocks noGrp="1"/>
          </p:cNvSpPr>
          <p:nvPr>
            <p:ph type="sldNum" sz="quarter" idx="12"/>
          </p:nvPr>
        </p:nvSpPr>
        <p:spPr/>
        <p:txBody>
          <a:bodyPr/>
          <a:lstStyle/>
          <a:p>
            <a:fld id="{9EE6FAC3-B298-461B-80E6-20C06C0D3010}" type="slidenum">
              <a:rPr lang="ru-RU" smtClean="0"/>
              <a:pPr/>
              <a:t>‹#›</a:t>
            </a:fld>
            <a:endParaRPr lang="ru-RU"/>
          </a:p>
        </p:txBody>
      </p:sp>
      <p:sp>
        <p:nvSpPr>
          <p:cNvPr id="8" name="Овал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Овал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48CCE9B5-EAD0-4843-82CB-669C488596B1}" type="datetimeFigureOut">
              <a:rPr lang="ru-RU" smtClean="0"/>
              <a:pPr/>
              <a:t>12.03.2020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EE6FAC3-B298-461B-80E6-20C06C0D3010}"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858000" y="274639"/>
            <a:ext cx="1828800" cy="5851525"/>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1143000" y="274640"/>
            <a:ext cx="556260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48CCE9B5-EAD0-4843-82CB-669C488596B1}" type="datetimeFigureOut">
              <a:rPr lang="ru-RU" smtClean="0"/>
              <a:pPr/>
              <a:t>12.03.2020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EE6FAC3-B298-461B-80E6-20C06C0D3010}" type="slidenum">
              <a:rPr lang="ru-RU" smtClean="0"/>
              <a:pPr/>
              <a:t>‹#›</a:t>
            </a:fld>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Заголовок и таблиц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685800"/>
            <a:ext cx="8382000" cy="838200"/>
          </a:xfrm>
        </p:spPr>
        <p:txBody>
          <a:bodyPr/>
          <a:lstStyle/>
          <a:p>
            <a:r>
              <a:rPr lang="ru-RU" smtClean="0"/>
              <a:t>Образец заголовка</a:t>
            </a:r>
            <a:endParaRPr lang="ru-RU"/>
          </a:p>
        </p:txBody>
      </p:sp>
      <p:sp>
        <p:nvSpPr>
          <p:cNvPr id="3" name="Таблица 2"/>
          <p:cNvSpPr>
            <a:spLocks noGrp="1"/>
          </p:cNvSpPr>
          <p:nvPr>
            <p:ph type="tbl" idx="1"/>
          </p:nvPr>
        </p:nvSpPr>
        <p:spPr>
          <a:xfrm>
            <a:off x="381000" y="1828800"/>
            <a:ext cx="8382000" cy="4114800"/>
          </a:xfrm>
        </p:spPr>
        <p:txBody>
          <a:bodyPr/>
          <a:lstStyle/>
          <a:p>
            <a:pPr lvl="0"/>
            <a:endParaRPr lang="ru-RU" noProof="0" smtClean="0"/>
          </a:p>
        </p:txBody>
      </p:sp>
      <p:sp>
        <p:nvSpPr>
          <p:cNvPr id="4" name="Rectangle 6"/>
          <p:cNvSpPr>
            <a:spLocks noGrp="1" noChangeArrowheads="1"/>
          </p:cNvSpPr>
          <p:nvPr>
            <p:ph type="sldNum" sz="quarter" idx="10"/>
          </p:nvPr>
        </p:nvSpPr>
        <p:spPr>
          <a:xfrm>
            <a:off x="7235825" y="6308725"/>
            <a:ext cx="1085850" cy="365125"/>
          </a:xfrm>
        </p:spPr>
        <p:txBody>
          <a:bodyPr/>
          <a:lstStyle>
            <a:lvl1pPr>
              <a:defRPr sz="1400" b="1">
                <a:latin typeface="+mn-lt"/>
              </a:defRPr>
            </a:lvl1pPr>
          </a:lstStyle>
          <a:p>
            <a:pPr>
              <a:defRPr/>
            </a:pPr>
            <a:r>
              <a:rPr lang="en-GB"/>
              <a:t>Page</a:t>
            </a:r>
            <a:r>
              <a:rPr lang="ru-RU"/>
              <a:t> </a:t>
            </a:r>
            <a:fld id="{70B589AE-A27C-4D6E-AEB6-DC1CE8DFACAE}" type="slidenum">
              <a:rPr lang="en-GB"/>
              <a:pPr>
                <a:defRPr/>
              </a:pPr>
              <a:t>‹#›</a:t>
            </a:fld>
            <a:endParaRPr lang="en-GB"/>
          </a:p>
        </p:txBody>
      </p:sp>
    </p:spTree>
  </p:cSld>
  <p:clrMapOvr>
    <a:masterClrMapping/>
  </p:clrMapOvr>
  <p:transition>
    <p:pull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Объект 2"/>
          <p:cNvSpPr>
            <a:spLocks noGrp="1"/>
          </p:cNvSpPr>
          <p:nvPr>
            <p:ph idx="1"/>
          </p:nvPr>
        </p:nvSpPr>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48CCE9B5-EAD0-4843-82CB-669C488596B1}" type="datetimeFigureOut">
              <a:rPr lang="ru-RU" smtClean="0"/>
              <a:pPr/>
              <a:t>12.03.2020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EE6FAC3-B298-461B-80E6-20C06C0D3010}"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7" name="Прямоугольник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Заголовок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p>
            <a:fld id="{48CCE9B5-EAD0-4843-82CB-669C488596B1}" type="datetimeFigureOut">
              <a:rPr lang="ru-RU" smtClean="0"/>
              <a:pPr/>
              <a:t>12.03.2020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EE6FAC3-B298-461B-80E6-20C06C0D3010}" type="slidenum">
              <a:rPr lang="ru-RU" smtClean="0"/>
              <a:pPr/>
              <a:t>‹#›</a:t>
            </a:fld>
            <a:endParaRPr lang="ru-RU"/>
          </a:p>
        </p:txBody>
      </p:sp>
      <p:sp>
        <p:nvSpPr>
          <p:cNvPr id="10" name="Прямоугольник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Овал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Овал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35608" y="274320"/>
            <a:ext cx="7498080" cy="1143000"/>
          </a:xfrm>
        </p:spPr>
        <p:txBody>
          <a:bodyPr/>
          <a:lstStyle/>
          <a:p>
            <a:r>
              <a:rPr kumimoji="0" lang="ru-RU" smtClean="0"/>
              <a:t>Образец заголовка</a:t>
            </a:r>
            <a:endParaRPr kumimoji="0" lang="en-US"/>
          </a:p>
        </p:txBody>
      </p:sp>
      <p:sp>
        <p:nvSpPr>
          <p:cNvPr id="3" name="Объект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Объект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48CCE9B5-EAD0-4843-82CB-669C488596B1}" type="datetimeFigureOut">
              <a:rPr lang="ru-RU" smtClean="0"/>
              <a:pPr/>
              <a:t>12.03.2020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EE6FAC3-B298-461B-80E6-20C06C0D3010}"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5" name="Объект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Объект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p>
            <a:fld id="{48CCE9B5-EAD0-4843-82CB-669C488596B1}" type="datetimeFigureOut">
              <a:rPr lang="ru-RU" smtClean="0"/>
              <a:pPr/>
              <a:t>12.03.2020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9EE6FAC3-B298-461B-80E6-20C06C0D3010}"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35608" y="274320"/>
            <a:ext cx="7498080" cy="1143000"/>
          </a:xfrm>
        </p:spPr>
        <p:txBody>
          <a:bodyPr anchor="ctr"/>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p>
            <a:fld id="{48CCE9B5-EAD0-4843-82CB-669C488596B1}" type="datetimeFigureOut">
              <a:rPr lang="ru-RU" smtClean="0"/>
              <a:pPr/>
              <a:t>12.03.2020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9EE6FAC3-B298-461B-80E6-20C06C0D3010}"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5" name="Прямоугольник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Дата 1"/>
          <p:cNvSpPr>
            <a:spLocks noGrp="1"/>
          </p:cNvSpPr>
          <p:nvPr>
            <p:ph type="dt" sz="half" idx="10"/>
          </p:nvPr>
        </p:nvSpPr>
        <p:spPr/>
        <p:txBody>
          <a:bodyPr/>
          <a:lstStyle/>
          <a:p>
            <a:fld id="{48CCE9B5-EAD0-4843-82CB-669C488596B1}" type="datetimeFigureOut">
              <a:rPr lang="ru-RU" smtClean="0"/>
              <a:pPr/>
              <a:t>12.03.2020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9EE6FAC3-B298-461B-80E6-20C06C0D3010}" type="slidenum">
              <a:rPr lang="ru-RU" smtClean="0"/>
              <a:pPr/>
              <a:t>‹#›</a:t>
            </a:fld>
            <a:endParaRPr lang="ru-RU"/>
          </a:p>
        </p:txBody>
      </p:sp>
      <p:sp>
        <p:nvSpPr>
          <p:cNvPr id="6" name="Прямоугольник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ru-RU" smtClean="0"/>
              <a:t>Образец заголовка</a:t>
            </a:r>
            <a:endParaRPr kumimoji="0" lang="en-US"/>
          </a:p>
        </p:txBody>
      </p:sp>
      <p:sp>
        <p:nvSpPr>
          <p:cNvPr id="3" name="Текст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ru-RU" smtClean="0"/>
              <a:t>Образец текста</a:t>
            </a:r>
          </a:p>
        </p:txBody>
      </p:sp>
      <p:sp>
        <p:nvSpPr>
          <p:cNvPr id="4" name="Объект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48CCE9B5-EAD0-4843-82CB-669C488596B1}" type="datetimeFigureOut">
              <a:rPr lang="ru-RU" smtClean="0"/>
              <a:pPr/>
              <a:t>12.03.2020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EE6FAC3-B298-461B-80E6-20C06C0D3010}"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ru-RU" smtClean="0"/>
              <a:t>Образец заголовка</a:t>
            </a:r>
            <a:endParaRPr kumimoji="0" lang="en-US"/>
          </a:p>
        </p:txBody>
      </p:sp>
      <p:sp>
        <p:nvSpPr>
          <p:cNvPr id="5" name="Дата 4"/>
          <p:cNvSpPr>
            <a:spLocks noGrp="1"/>
          </p:cNvSpPr>
          <p:nvPr>
            <p:ph type="dt" sz="half" idx="10"/>
          </p:nvPr>
        </p:nvSpPr>
        <p:spPr/>
        <p:txBody>
          <a:bodyPr/>
          <a:lstStyle/>
          <a:p>
            <a:fld id="{48CCE9B5-EAD0-4843-82CB-669C488596B1}" type="datetimeFigureOut">
              <a:rPr lang="ru-RU" smtClean="0"/>
              <a:pPr/>
              <a:t>12.03.2020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EE6FAC3-B298-461B-80E6-20C06C0D3010}" type="slidenum">
              <a:rPr lang="ru-RU" smtClean="0"/>
              <a:pPr/>
              <a:t>‹#›</a:t>
            </a:fld>
            <a:endParaRPr lang="ru-RU"/>
          </a:p>
        </p:txBody>
      </p:sp>
      <p:sp>
        <p:nvSpPr>
          <p:cNvPr id="8" name="Прямоугольник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Рисунок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ru-RU" smtClean="0"/>
              <a:t>Вставка рисунка</a:t>
            </a:r>
            <a:endParaRPr kumimoji="0" lang="en-US" dirty="0"/>
          </a:p>
        </p:txBody>
      </p:sp>
      <p:sp>
        <p:nvSpPr>
          <p:cNvPr id="9" name="Блок-схема: процесс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Блок-схема: процесс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Текст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ru-RU" smtClean="0"/>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Пирог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Овал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Кольцо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Прямоугольник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Заголовок 4"/>
          <p:cNvSpPr>
            <a:spLocks noGrp="1"/>
          </p:cNvSpPr>
          <p:nvPr>
            <p:ph type="title"/>
          </p:nvPr>
        </p:nvSpPr>
        <p:spPr>
          <a:xfrm>
            <a:off x="1435608" y="274638"/>
            <a:ext cx="7498080" cy="1143000"/>
          </a:xfrm>
          <a:prstGeom prst="rect">
            <a:avLst/>
          </a:prstGeom>
        </p:spPr>
        <p:txBody>
          <a:bodyPr anchor="ctr">
            <a:normAutofit/>
          </a:bodyPr>
          <a:lstStyle/>
          <a:p>
            <a:r>
              <a:rPr kumimoji="0" lang="ru-RU" smtClean="0"/>
              <a:t>Образец заголовка</a:t>
            </a:r>
            <a:endParaRPr kumimoji="0" lang="en-US"/>
          </a:p>
        </p:txBody>
      </p:sp>
      <p:sp>
        <p:nvSpPr>
          <p:cNvPr id="9" name="Текст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24" name="Дата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48CCE9B5-EAD0-4843-82CB-669C488596B1}" type="datetimeFigureOut">
              <a:rPr lang="ru-RU" smtClean="0"/>
              <a:pPr/>
              <a:t>12.03.2020</a:t>
            </a:fld>
            <a:endParaRPr lang="ru-RU"/>
          </a:p>
        </p:txBody>
      </p:sp>
      <p:sp>
        <p:nvSpPr>
          <p:cNvPr id="10" name="Нижний колонтитул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ru-RU"/>
          </a:p>
        </p:txBody>
      </p:sp>
      <p:sp>
        <p:nvSpPr>
          <p:cNvPr id="22" name="Номер слайда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9EE6FAC3-B298-461B-80E6-20C06C0D3010}" type="slidenum">
              <a:rPr lang="ru-RU" smtClean="0"/>
              <a:pPr/>
              <a:t>‹#›</a:t>
            </a:fld>
            <a:endParaRPr lang="ru-RU"/>
          </a:p>
        </p:txBody>
      </p:sp>
      <p:sp>
        <p:nvSpPr>
          <p:cNvPr id="15" name="Прямоугольник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12.xml"/><Relationship Id="rId4" Type="http://schemas.openxmlformats.org/officeDocument/2006/relationships/image" Target="../media/image11.tmp"/></Relationships>
</file>

<file path=ppt/slides/_rels/slide1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tmp"/><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hyperlink" Target="http://www.navan.name/roc/" TargetMode="External"/><Relationship Id="rId2" Type="http://schemas.openxmlformats.org/officeDocument/2006/relationships/hyperlink" Target="http://www.dataschool.io/roc-curves-and-auc-explained/"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413832" y="2172840"/>
            <a:ext cx="7406640" cy="1472184"/>
          </a:xfrm>
        </p:spPr>
        <p:txBody>
          <a:bodyPr>
            <a:normAutofit fontScale="90000"/>
          </a:bodyPr>
          <a:lstStyle/>
          <a:p>
            <a:r>
              <a:rPr lang="en-US" sz="5000" b="1" dirty="0" smtClean="0">
                <a:latin typeface="Arial" pitchFamily="34" charset="0"/>
                <a:cs typeface="Arial" pitchFamily="34" charset="0"/>
              </a:rPr>
              <a:t>Data Analysis</a:t>
            </a:r>
            <a:r>
              <a:rPr lang="en-US" dirty="0" smtClean="0">
                <a:latin typeface="Arial" pitchFamily="34" charset="0"/>
                <a:cs typeface="Arial" pitchFamily="34" charset="0"/>
              </a:rPr>
              <a:t/>
            </a:r>
            <a:br>
              <a:rPr lang="en-US" dirty="0" smtClean="0">
                <a:latin typeface="Arial" pitchFamily="34" charset="0"/>
                <a:cs typeface="Arial" pitchFamily="34" charset="0"/>
              </a:rPr>
            </a:br>
            <a:r>
              <a:rPr lang="ru-RU" dirty="0" smtClean="0">
                <a:latin typeface="Arial" pitchFamily="34" charset="0"/>
                <a:cs typeface="Arial" pitchFamily="34" charset="0"/>
              </a:rPr>
              <a:t/>
            </a:r>
            <a:br>
              <a:rPr lang="ru-RU" dirty="0" smtClean="0">
                <a:latin typeface="Arial" pitchFamily="34" charset="0"/>
                <a:cs typeface="Arial" pitchFamily="34" charset="0"/>
              </a:rPr>
            </a:br>
            <a:r>
              <a:rPr lang="en-US" dirty="0" smtClean="0">
                <a:latin typeface="Arial" pitchFamily="34" charset="0"/>
                <a:cs typeface="Arial" pitchFamily="34" charset="0"/>
              </a:rPr>
              <a:t>Binary Logistic Regression</a:t>
            </a:r>
            <a:endParaRPr lang="ru-RU" sz="3800" dirty="0">
              <a:latin typeface="Arial" pitchFamily="34" charset="0"/>
              <a:cs typeface="Arial" pitchFamily="34" charset="0"/>
            </a:endParaRPr>
          </a:p>
        </p:txBody>
      </p:sp>
      <p:sp>
        <p:nvSpPr>
          <p:cNvPr id="3" name="Подзаголовок 2"/>
          <p:cNvSpPr>
            <a:spLocks noGrp="1"/>
          </p:cNvSpPr>
          <p:nvPr>
            <p:ph type="subTitle" idx="1"/>
          </p:nvPr>
        </p:nvSpPr>
        <p:spPr>
          <a:xfrm>
            <a:off x="1403648" y="3764632"/>
            <a:ext cx="7272808" cy="1752600"/>
          </a:xfrm>
        </p:spPr>
        <p:txBody>
          <a:bodyPr>
            <a:normAutofit/>
          </a:bodyPr>
          <a:lstStyle/>
          <a:p>
            <a:endParaRPr lang="en-US" sz="2000" dirty="0" smtClean="0"/>
          </a:p>
          <a:p>
            <a:r>
              <a:rPr lang="en-US" sz="2000" dirty="0" smtClean="0"/>
              <a:t>Higher </a:t>
            </a:r>
            <a:r>
              <a:rPr lang="en-US" sz="2000" dirty="0"/>
              <a:t>School of Economics, </a:t>
            </a:r>
            <a:r>
              <a:rPr lang="en-US" sz="2000" dirty="0" smtClean="0">
                <a:latin typeface="Arial" pitchFamily="34" charset="0"/>
                <a:cs typeface="Arial" pitchFamily="34" charset="0"/>
              </a:rPr>
              <a:t>2020</a:t>
            </a:r>
            <a:endParaRPr lang="en-US" sz="2000" dirty="0">
              <a:latin typeface="Arial" pitchFamily="34" charset="0"/>
              <a:cs typeface="Arial" pitchFamily="34" charset="0"/>
            </a:endParaRPr>
          </a:p>
          <a:p>
            <a:r>
              <a:rPr lang="en-US" sz="2000" dirty="0"/>
              <a:t>Author:  Alisa Melikyan, </a:t>
            </a:r>
            <a:r>
              <a:rPr lang="en-US" sz="2000" dirty="0" smtClean="0"/>
              <a:t>PhD, senior </a:t>
            </a:r>
            <a:r>
              <a:rPr lang="en-US" sz="2000" dirty="0"/>
              <a:t>lecturer of the School of Software Engineering </a:t>
            </a:r>
          </a:p>
          <a:p>
            <a:endParaRPr lang="en-US" sz="2000" dirty="0" smtClean="0">
              <a:latin typeface="Arial" pitchFamily="34" charset="0"/>
              <a:cs typeface="Arial" pitchFamily="34" charset="0"/>
            </a:endParaRPr>
          </a:p>
        </p:txBody>
      </p:sp>
    </p:spTree>
    <p:extLst>
      <p:ext uri="{BB962C8B-B14F-4D97-AF65-F5344CB8AC3E}">
        <p14:creationId xmlns:p14="http://schemas.microsoft.com/office/powerpoint/2010/main" val="18825545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0"/>
          </p:nvPr>
        </p:nvSpPr>
        <p:spPr/>
        <p:txBody>
          <a:bodyPr/>
          <a:lstStyle/>
          <a:p>
            <a:pPr>
              <a:defRPr/>
            </a:pPr>
            <a:r>
              <a:rPr lang="en-GB"/>
              <a:t>Page </a:t>
            </a:r>
            <a:fld id="{D0CB3F42-7B41-4107-8927-28080D6DF79A}" type="slidenum">
              <a:rPr lang="en-GB"/>
              <a:pPr>
                <a:defRPr/>
              </a:pPr>
              <a:t>10</a:t>
            </a:fld>
            <a:endParaRPr lang="en-GB"/>
          </a:p>
        </p:txBody>
      </p:sp>
      <p:sp>
        <p:nvSpPr>
          <p:cNvPr id="8195" name="Rectangle 2"/>
          <p:cNvSpPr>
            <a:spLocks noGrp="1" noChangeArrowheads="1"/>
          </p:cNvSpPr>
          <p:nvPr>
            <p:ph type="title"/>
          </p:nvPr>
        </p:nvSpPr>
        <p:spPr>
          <a:xfrm>
            <a:off x="1043309" y="286544"/>
            <a:ext cx="7777163" cy="838200"/>
          </a:xfrm>
        </p:spPr>
        <p:txBody>
          <a:bodyPr>
            <a:normAutofit/>
          </a:bodyPr>
          <a:lstStyle/>
          <a:p>
            <a:pPr algn="ctr"/>
            <a:r>
              <a:rPr lang="ru-RU" sz="3600" b="1" dirty="0" err="1" smtClean="0"/>
              <a:t>Ехр</a:t>
            </a:r>
            <a:r>
              <a:rPr lang="ru-RU" sz="3600" b="1" dirty="0" smtClean="0"/>
              <a:t> (В)</a:t>
            </a:r>
            <a:r>
              <a:rPr lang="en-US" sz="3600" b="1" dirty="0" smtClean="0"/>
              <a:t>: interpretation </a:t>
            </a:r>
            <a:endParaRPr lang="ru-RU" sz="3500" b="1" dirty="0" smtClean="0">
              <a:latin typeface="Arial Unicode MS" pitchFamily="34" charset="-128"/>
              <a:ea typeface="Arial Unicode MS" pitchFamily="34" charset="-128"/>
              <a:cs typeface="Arial Unicode MS" pitchFamily="34" charset="-128"/>
            </a:endParaRPr>
          </a:p>
        </p:txBody>
      </p:sp>
      <p:sp>
        <p:nvSpPr>
          <p:cNvPr id="5" name="Rectangle 21"/>
          <p:cNvSpPr>
            <a:spLocks noChangeArrowheads="1"/>
          </p:cNvSpPr>
          <p:nvPr/>
        </p:nvSpPr>
        <p:spPr bwMode="auto">
          <a:xfrm>
            <a:off x="1619672" y="1628800"/>
            <a:ext cx="6768752" cy="4497850"/>
          </a:xfrm>
          <a:prstGeom prst="rect">
            <a:avLst/>
          </a:prstGeom>
          <a:noFill/>
          <a:ln w="9525">
            <a:noFill/>
            <a:miter lim="800000"/>
            <a:headEnd/>
            <a:tailEnd/>
          </a:ln>
          <a:effectLst/>
        </p:spPr>
        <p:txBody>
          <a:bodyPr/>
          <a:lstStyle/>
          <a:p>
            <a:pPr algn="just"/>
            <a:r>
              <a:rPr lang="en-US" sz="2800" dirty="0" smtClean="0"/>
              <a:t>If the value is grater than </a:t>
            </a:r>
            <a:r>
              <a:rPr lang="en-US" sz="2800" dirty="0" smtClean="0">
                <a:latin typeface="Arial" pitchFamily="34" charset="0"/>
                <a:cs typeface="Arial" pitchFamily="34" charset="0"/>
              </a:rPr>
              <a:t>1</a:t>
            </a:r>
            <a:r>
              <a:rPr lang="en-US" sz="2800" dirty="0" smtClean="0"/>
              <a:t> then it indicates that as the predictor increases, the odds of the outcome occurring increase.  </a:t>
            </a:r>
          </a:p>
          <a:p>
            <a:pPr algn="just"/>
            <a:endParaRPr lang="en-US" sz="2800" dirty="0"/>
          </a:p>
          <a:p>
            <a:pPr algn="just"/>
            <a:r>
              <a:rPr lang="en-US" sz="2800" dirty="0" smtClean="0"/>
              <a:t>A value less than </a:t>
            </a:r>
            <a:r>
              <a:rPr lang="en-US" sz="2800" dirty="0" smtClean="0">
                <a:latin typeface="Arial" pitchFamily="34" charset="0"/>
                <a:cs typeface="Arial" pitchFamily="34" charset="0"/>
              </a:rPr>
              <a:t>1</a:t>
            </a:r>
            <a:r>
              <a:rPr lang="en-US" sz="2800" dirty="0" smtClean="0"/>
              <a:t> indicates that as the predictor increases, </a:t>
            </a:r>
            <a:r>
              <a:rPr lang="en-US" sz="2800" dirty="0"/>
              <a:t>the odds of the outcome occurring </a:t>
            </a:r>
            <a:r>
              <a:rPr lang="en-US" sz="2800" dirty="0" smtClean="0"/>
              <a:t>decrease</a:t>
            </a:r>
            <a:r>
              <a:rPr lang="en-US" sz="2800" dirty="0"/>
              <a:t>.  </a:t>
            </a:r>
          </a:p>
          <a:p>
            <a:pPr algn="just"/>
            <a:endParaRPr lang="en-US" sz="2800" dirty="0"/>
          </a:p>
        </p:txBody>
      </p:sp>
      <p:pic>
        <p:nvPicPr>
          <p:cNvPr id="3" name="Рисунок 2" descr="Вырезка экрана"/>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789" y="3357552"/>
            <a:ext cx="152421" cy="142895"/>
          </a:xfrm>
          <a:prstGeom prst="rect">
            <a:avLst/>
          </a:prstGeom>
        </p:spPr>
      </p:pic>
    </p:spTree>
    <p:extLst>
      <p:ext uri="{BB962C8B-B14F-4D97-AF65-F5344CB8AC3E}">
        <p14:creationId xmlns:p14="http://schemas.microsoft.com/office/powerpoint/2010/main" val="1148762901"/>
      </p:ext>
    </p:extLst>
  </p:cSld>
  <p:clrMapOvr>
    <a:masterClrMapping/>
  </p:clrMapOvr>
  <p:transition>
    <p:pull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0"/>
          </p:nvPr>
        </p:nvSpPr>
        <p:spPr/>
        <p:txBody>
          <a:bodyPr/>
          <a:lstStyle/>
          <a:p>
            <a:pPr>
              <a:defRPr/>
            </a:pPr>
            <a:r>
              <a:rPr lang="en-GB"/>
              <a:t>Page </a:t>
            </a:r>
            <a:fld id="{D0CB3F42-7B41-4107-8927-28080D6DF79A}" type="slidenum">
              <a:rPr lang="en-GB"/>
              <a:pPr>
                <a:defRPr/>
              </a:pPr>
              <a:t>11</a:t>
            </a:fld>
            <a:endParaRPr lang="en-GB"/>
          </a:p>
        </p:txBody>
      </p:sp>
      <p:sp>
        <p:nvSpPr>
          <p:cNvPr id="8195" name="Rectangle 2"/>
          <p:cNvSpPr>
            <a:spLocks noGrp="1" noChangeArrowheads="1"/>
          </p:cNvSpPr>
          <p:nvPr>
            <p:ph type="title"/>
          </p:nvPr>
        </p:nvSpPr>
        <p:spPr>
          <a:xfrm>
            <a:off x="1043309" y="286544"/>
            <a:ext cx="7777163" cy="838200"/>
          </a:xfrm>
        </p:spPr>
        <p:txBody>
          <a:bodyPr>
            <a:normAutofit/>
          </a:bodyPr>
          <a:lstStyle/>
          <a:p>
            <a:pPr algn="ctr"/>
            <a:r>
              <a:rPr lang="en-US" sz="3500" b="1" dirty="0" smtClean="0">
                <a:latin typeface="Arial Unicode MS" pitchFamily="34" charset="-128"/>
                <a:ea typeface="Arial Unicode MS" pitchFamily="34" charset="-128"/>
                <a:cs typeface="Arial Unicode MS" pitchFamily="34" charset="-128"/>
              </a:rPr>
              <a:t>Incomplete information (1)</a:t>
            </a:r>
            <a:endParaRPr lang="ru-RU" sz="3500" dirty="0" smtClean="0">
              <a:latin typeface="Arial Unicode MS" pitchFamily="34" charset="-128"/>
              <a:ea typeface="Arial Unicode MS" pitchFamily="34" charset="-128"/>
              <a:cs typeface="Arial Unicode MS" pitchFamily="34" charset="-128"/>
            </a:endParaRPr>
          </a:p>
        </p:txBody>
      </p:sp>
      <p:sp>
        <p:nvSpPr>
          <p:cNvPr id="8196" name="Rectangle 21"/>
          <p:cNvSpPr>
            <a:spLocks noChangeArrowheads="1"/>
          </p:cNvSpPr>
          <p:nvPr/>
        </p:nvSpPr>
        <p:spPr bwMode="auto">
          <a:xfrm>
            <a:off x="1277662" y="1307414"/>
            <a:ext cx="7344816" cy="4497850"/>
          </a:xfrm>
          <a:prstGeom prst="rect">
            <a:avLst/>
          </a:prstGeom>
          <a:noFill/>
          <a:ln w="9525">
            <a:noFill/>
            <a:miter lim="800000"/>
            <a:headEnd/>
            <a:tailEnd/>
          </a:ln>
          <a:effectLst/>
        </p:spPr>
        <p:txBody>
          <a:bodyPr/>
          <a:lstStyle/>
          <a:p>
            <a:pPr algn="just"/>
            <a:r>
              <a:rPr lang="ru-RU" sz="2800" dirty="0" smtClean="0"/>
              <a:t>	</a:t>
            </a:r>
          </a:p>
          <a:p>
            <a:pPr algn="just"/>
            <a:endParaRPr lang="ru-RU" sz="2800" dirty="0" smtClean="0"/>
          </a:p>
          <a:p>
            <a:pPr algn="just"/>
            <a:endParaRPr lang="ru-RU" sz="2800" dirty="0">
              <a:latin typeface="Arial" charset="0"/>
              <a:cs typeface="Arial" charset="0"/>
            </a:endParaRPr>
          </a:p>
          <a:p>
            <a:pPr algn="just"/>
            <a:r>
              <a:rPr lang="ru-RU" sz="2800" dirty="0" smtClean="0">
                <a:latin typeface="Arial" charset="0"/>
                <a:cs typeface="Arial" charset="0"/>
              </a:rPr>
              <a:t>	</a:t>
            </a:r>
            <a:endParaRPr lang="en-US" sz="2800" dirty="0"/>
          </a:p>
        </p:txBody>
      </p:sp>
      <p:pic>
        <p:nvPicPr>
          <p:cNvPr id="1026" name="Picture 2"/>
          <p:cNvPicPr>
            <a:picLocks noChangeAspect="1" noChangeArrowheads="1"/>
          </p:cNvPicPr>
          <p:nvPr/>
        </p:nvPicPr>
        <p:blipFill>
          <a:blip r:embed="rId2" cstate="print">
            <a:lum contrast="-10000"/>
          </a:blip>
          <a:srcRect/>
          <a:stretch>
            <a:fillRect/>
          </a:stretch>
        </p:blipFill>
        <p:spPr bwMode="auto">
          <a:xfrm>
            <a:off x="1187624" y="1196752"/>
            <a:ext cx="7748509" cy="2304256"/>
          </a:xfrm>
          <a:prstGeom prst="rect">
            <a:avLst/>
          </a:prstGeom>
          <a:noFill/>
          <a:ln w="9525">
            <a:noFill/>
            <a:miter lim="800000"/>
            <a:headEnd/>
            <a:tailEnd/>
          </a:ln>
        </p:spPr>
      </p:pic>
    </p:spTree>
    <p:extLst>
      <p:ext uri="{BB962C8B-B14F-4D97-AF65-F5344CB8AC3E}">
        <p14:creationId xmlns:p14="http://schemas.microsoft.com/office/powerpoint/2010/main" val="2969891823"/>
      </p:ext>
    </p:extLst>
  </p:cSld>
  <p:clrMapOvr>
    <a:masterClrMapping/>
  </p:clrMapOvr>
  <p:transition>
    <p:pull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0"/>
          </p:nvPr>
        </p:nvSpPr>
        <p:spPr/>
        <p:txBody>
          <a:bodyPr/>
          <a:lstStyle/>
          <a:p>
            <a:pPr>
              <a:defRPr/>
            </a:pPr>
            <a:r>
              <a:rPr lang="en-GB"/>
              <a:t>Page </a:t>
            </a:r>
            <a:fld id="{D0CB3F42-7B41-4107-8927-28080D6DF79A}" type="slidenum">
              <a:rPr lang="en-GB"/>
              <a:pPr>
                <a:defRPr/>
              </a:pPr>
              <a:t>12</a:t>
            </a:fld>
            <a:endParaRPr lang="en-GB"/>
          </a:p>
        </p:txBody>
      </p:sp>
      <p:sp>
        <p:nvSpPr>
          <p:cNvPr id="8195" name="Rectangle 2"/>
          <p:cNvSpPr>
            <a:spLocks noGrp="1" noChangeArrowheads="1"/>
          </p:cNvSpPr>
          <p:nvPr>
            <p:ph type="title"/>
          </p:nvPr>
        </p:nvSpPr>
        <p:spPr>
          <a:xfrm>
            <a:off x="1043309" y="286544"/>
            <a:ext cx="7777163" cy="838200"/>
          </a:xfrm>
        </p:spPr>
        <p:txBody>
          <a:bodyPr>
            <a:normAutofit/>
          </a:bodyPr>
          <a:lstStyle/>
          <a:p>
            <a:pPr algn="ctr"/>
            <a:r>
              <a:rPr lang="en-US" sz="3500" b="1" dirty="0">
                <a:latin typeface="Arial Unicode MS" pitchFamily="34" charset="-128"/>
                <a:ea typeface="Arial Unicode MS" pitchFamily="34" charset="-128"/>
                <a:cs typeface="Arial Unicode MS" pitchFamily="34" charset="-128"/>
              </a:rPr>
              <a:t>Incomplete information </a:t>
            </a:r>
            <a:r>
              <a:rPr lang="en-US" sz="3500" b="1" dirty="0" smtClean="0">
                <a:latin typeface="Arial Unicode MS" pitchFamily="34" charset="-128"/>
                <a:ea typeface="Arial Unicode MS" pitchFamily="34" charset="-128"/>
                <a:cs typeface="Arial Unicode MS" pitchFamily="34" charset="-128"/>
              </a:rPr>
              <a:t>(2)</a:t>
            </a:r>
            <a:endParaRPr lang="ru-RU" sz="3500" dirty="0" smtClean="0">
              <a:latin typeface="Arial Unicode MS" pitchFamily="34" charset="-128"/>
              <a:ea typeface="Arial Unicode MS" pitchFamily="34" charset="-128"/>
              <a:cs typeface="Arial Unicode MS" pitchFamily="34" charset="-128"/>
            </a:endParaRPr>
          </a:p>
        </p:txBody>
      </p:sp>
      <p:sp>
        <p:nvSpPr>
          <p:cNvPr id="8196" name="Rectangle 21"/>
          <p:cNvSpPr>
            <a:spLocks noChangeArrowheads="1"/>
          </p:cNvSpPr>
          <p:nvPr/>
        </p:nvSpPr>
        <p:spPr bwMode="auto">
          <a:xfrm>
            <a:off x="1277662" y="1307414"/>
            <a:ext cx="7344816" cy="4497850"/>
          </a:xfrm>
          <a:prstGeom prst="rect">
            <a:avLst/>
          </a:prstGeom>
          <a:noFill/>
          <a:ln w="9525">
            <a:noFill/>
            <a:miter lim="800000"/>
            <a:headEnd/>
            <a:tailEnd/>
          </a:ln>
          <a:effectLst/>
        </p:spPr>
        <p:txBody>
          <a:bodyPr/>
          <a:lstStyle/>
          <a:p>
            <a:pPr algn="just"/>
            <a:r>
              <a:rPr lang="ru-RU" sz="2800" dirty="0" smtClean="0"/>
              <a:t>	</a:t>
            </a:r>
          </a:p>
          <a:p>
            <a:pPr algn="just"/>
            <a:endParaRPr lang="ru-RU" sz="2800" dirty="0" smtClean="0"/>
          </a:p>
          <a:p>
            <a:pPr algn="just"/>
            <a:endParaRPr lang="ru-RU" sz="2800" dirty="0">
              <a:latin typeface="Arial" charset="0"/>
              <a:cs typeface="Arial" charset="0"/>
            </a:endParaRPr>
          </a:p>
          <a:p>
            <a:pPr algn="just"/>
            <a:r>
              <a:rPr lang="ru-RU" sz="2800" dirty="0" smtClean="0">
                <a:latin typeface="Arial" charset="0"/>
                <a:cs typeface="Arial" charset="0"/>
              </a:rPr>
              <a:t>	</a:t>
            </a:r>
            <a:endParaRPr lang="en-US" sz="2800" dirty="0"/>
          </a:p>
        </p:txBody>
      </p:sp>
      <p:pic>
        <p:nvPicPr>
          <p:cNvPr id="2051" name="Picture 3"/>
          <p:cNvPicPr>
            <a:picLocks noChangeAspect="1" noChangeArrowheads="1"/>
          </p:cNvPicPr>
          <p:nvPr/>
        </p:nvPicPr>
        <p:blipFill>
          <a:blip r:embed="rId2" cstate="print"/>
          <a:srcRect/>
          <a:stretch>
            <a:fillRect/>
          </a:stretch>
        </p:blipFill>
        <p:spPr bwMode="auto">
          <a:xfrm>
            <a:off x="4756131" y="3645024"/>
            <a:ext cx="4387870" cy="3212976"/>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srcRect/>
          <a:stretch>
            <a:fillRect/>
          </a:stretch>
        </p:blipFill>
        <p:spPr bwMode="auto">
          <a:xfrm>
            <a:off x="1043607" y="980728"/>
            <a:ext cx="4450707" cy="3240360"/>
          </a:xfrm>
          <a:prstGeom prst="rect">
            <a:avLst/>
          </a:prstGeom>
          <a:noFill/>
          <a:ln w="9525">
            <a:noFill/>
            <a:miter lim="800000"/>
            <a:headEnd/>
            <a:tailEnd/>
          </a:ln>
        </p:spPr>
      </p:pic>
    </p:spTree>
    <p:extLst>
      <p:ext uri="{BB962C8B-B14F-4D97-AF65-F5344CB8AC3E}">
        <p14:creationId xmlns:p14="http://schemas.microsoft.com/office/powerpoint/2010/main" val="2969891823"/>
      </p:ext>
    </p:extLst>
  </p:cSld>
  <p:clrMapOvr>
    <a:masterClrMapping/>
  </p:clrMapOvr>
  <p:transition>
    <p:pull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0"/>
          </p:nvPr>
        </p:nvSpPr>
        <p:spPr/>
        <p:txBody>
          <a:bodyPr/>
          <a:lstStyle/>
          <a:p>
            <a:pPr>
              <a:defRPr/>
            </a:pPr>
            <a:r>
              <a:rPr lang="en-GB"/>
              <a:t>Page </a:t>
            </a:r>
            <a:fld id="{D0CB3F42-7B41-4107-8927-28080D6DF79A}" type="slidenum">
              <a:rPr lang="en-GB"/>
              <a:pPr>
                <a:defRPr/>
              </a:pPr>
              <a:t>13</a:t>
            </a:fld>
            <a:endParaRPr lang="en-GB"/>
          </a:p>
        </p:txBody>
      </p:sp>
      <p:sp>
        <p:nvSpPr>
          <p:cNvPr id="8195" name="Rectangle 2"/>
          <p:cNvSpPr>
            <a:spLocks noGrp="1" noChangeArrowheads="1"/>
          </p:cNvSpPr>
          <p:nvPr>
            <p:ph type="title"/>
          </p:nvPr>
        </p:nvSpPr>
        <p:spPr>
          <a:xfrm>
            <a:off x="1043309" y="286544"/>
            <a:ext cx="7777163" cy="838200"/>
          </a:xfrm>
        </p:spPr>
        <p:txBody>
          <a:bodyPr>
            <a:normAutofit/>
          </a:bodyPr>
          <a:lstStyle/>
          <a:p>
            <a:pPr algn="ctr"/>
            <a:r>
              <a:rPr lang="en-US" sz="3500" b="1" dirty="0" smtClean="0">
                <a:latin typeface="Arial Unicode MS" pitchFamily="34" charset="-128"/>
                <a:ea typeface="Arial Unicode MS" pitchFamily="34" charset="-128"/>
                <a:cs typeface="Arial Unicode MS" pitchFamily="34" charset="-128"/>
              </a:rPr>
              <a:t>Statistical Characteristics</a:t>
            </a:r>
            <a:endParaRPr lang="ru-RU" sz="3500" dirty="0" smtClean="0">
              <a:latin typeface="Arial Unicode MS" pitchFamily="34" charset="-128"/>
              <a:ea typeface="Arial Unicode MS" pitchFamily="34" charset="-128"/>
              <a:cs typeface="Arial Unicode MS" pitchFamily="34" charset="-128"/>
            </a:endParaRPr>
          </a:p>
        </p:txBody>
      </p:sp>
      <p:sp>
        <p:nvSpPr>
          <p:cNvPr id="8196" name="Rectangle 21"/>
          <p:cNvSpPr>
            <a:spLocks noChangeArrowheads="1"/>
          </p:cNvSpPr>
          <p:nvPr/>
        </p:nvSpPr>
        <p:spPr bwMode="auto">
          <a:xfrm>
            <a:off x="1277662" y="1307414"/>
            <a:ext cx="7344816" cy="4497850"/>
          </a:xfrm>
          <a:prstGeom prst="rect">
            <a:avLst/>
          </a:prstGeom>
          <a:noFill/>
          <a:ln w="9525">
            <a:noFill/>
            <a:miter lim="800000"/>
            <a:headEnd/>
            <a:tailEnd/>
          </a:ln>
          <a:effectLst/>
        </p:spPr>
        <p:txBody>
          <a:bodyPr/>
          <a:lstStyle/>
          <a:p>
            <a:pPr algn="just"/>
            <a:r>
              <a:rPr lang="ru-RU" sz="2800" dirty="0" smtClean="0"/>
              <a:t>	</a:t>
            </a:r>
          </a:p>
          <a:p>
            <a:pPr algn="just"/>
            <a:endParaRPr lang="ru-RU" sz="2800" dirty="0" smtClean="0"/>
          </a:p>
          <a:p>
            <a:pPr algn="just"/>
            <a:endParaRPr lang="ru-RU" sz="2800" dirty="0">
              <a:latin typeface="Arial" charset="0"/>
              <a:cs typeface="Arial" charset="0"/>
            </a:endParaRPr>
          </a:p>
          <a:p>
            <a:pPr algn="just"/>
            <a:r>
              <a:rPr lang="ru-RU" sz="2800" dirty="0" smtClean="0">
                <a:latin typeface="Arial" charset="0"/>
                <a:cs typeface="Arial" charset="0"/>
              </a:rPr>
              <a:t>	</a:t>
            </a:r>
            <a:endParaRPr lang="en-US" sz="2800" dirty="0"/>
          </a:p>
        </p:txBody>
      </p:sp>
      <p:pic>
        <p:nvPicPr>
          <p:cNvPr id="2" name="Рисунок 1" descr="Вырезка экрана"/>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3" y="1307414"/>
            <a:ext cx="7962709" cy="1215681"/>
          </a:xfrm>
          <a:prstGeom prst="rect">
            <a:avLst/>
          </a:prstGeom>
        </p:spPr>
      </p:pic>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469" y="2841916"/>
            <a:ext cx="7822011" cy="1428846"/>
          </a:xfrm>
          <a:prstGeom prst="rect">
            <a:avLst/>
          </a:prstGeom>
        </p:spPr>
      </p:pic>
      <p:pic>
        <p:nvPicPr>
          <p:cNvPr id="5" name="Рисунок 4"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3608" y="4509120"/>
            <a:ext cx="5839912" cy="2014400"/>
          </a:xfrm>
          <a:prstGeom prst="rect">
            <a:avLst/>
          </a:prstGeom>
        </p:spPr>
      </p:pic>
    </p:spTree>
    <p:extLst>
      <p:ext uri="{BB962C8B-B14F-4D97-AF65-F5344CB8AC3E}">
        <p14:creationId xmlns:p14="http://schemas.microsoft.com/office/powerpoint/2010/main" val="1344880633"/>
      </p:ext>
    </p:extLst>
  </p:cSld>
  <p:clrMapOvr>
    <a:masterClrMapping/>
  </p:clrMapOvr>
  <p:transition>
    <p:pull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0"/>
          </p:nvPr>
        </p:nvSpPr>
        <p:spPr/>
        <p:txBody>
          <a:bodyPr/>
          <a:lstStyle/>
          <a:p>
            <a:pPr>
              <a:defRPr/>
            </a:pPr>
            <a:r>
              <a:rPr lang="en-GB"/>
              <a:t>Page </a:t>
            </a:r>
            <a:fld id="{D0CB3F42-7B41-4107-8927-28080D6DF79A}" type="slidenum">
              <a:rPr lang="en-GB"/>
              <a:pPr>
                <a:defRPr/>
              </a:pPr>
              <a:t>14</a:t>
            </a:fld>
            <a:endParaRPr lang="en-GB"/>
          </a:p>
        </p:txBody>
      </p:sp>
      <p:sp>
        <p:nvSpPr>
          <p:cNvPr id="8195" name="Rectangle 2"/>
          <p:cNvSpPr>
            <a:spLocks noGrp="1" noChangeArrowheads="1"/>
          </p:cNvSpPr>
          <p:nvPr>
            <p:ph type="title"/>
          </p:nvPr>
        </p:nvSpPr>
        <p:spPr>
          <a:xfrm>
            <a:off x="1043309" y="286544"/>
            <a:ext cx="7777163" cy="838200"/>
          </a:xfrm>
        </p:spPr>
        <p:txBody>
          <a:bodyPr>
            <a:normAutofit/>
          </a:bodyPr>
          <a:lstStyle/>
          <a:p>
            <a:pPr algn="ctr"/>
            <a:r>
              <a:rPr lang="en-US" sz="3500" b="1" dirty="0" smtClean="0">
                <a:latin typeface="Arial Unicode MS" pitchFamily="34" charset="-128"/>
                <a:ea typeface="Arial Unicode MS" pitchFamily="34" charset="-128"/>
                <a:cs typeface="Arial Unicode MS" pitchFamily="34" charset="-128"/>
              </a:rPr>
              <a:t>Reporting the Results</a:t>
            </a:r>
            <a:endParaRPr lang="ru-RU" sz="3500" dirty="0" smtClean="0">
              <a:latin typeface="Arial Unicode MS" pitchFamily="34" charset="-128"/>
              <a:ea typeface="Arial Unicode MS" pitchFamily="34" charset="-128"/>
              <a:cs typeface="Arial Unicode MS" pitchFamily="34" charset="-128"/>
            </a:endParaRPr>
          </a:p>
        </p:txBody>
      </p:sp>
      <p:sp>
        <p:nvSpPr>
          <p:cNvPr id="8196" name="Rectangle 21"/>
          <p:cNvSpPr>
            <a:spLocks noChangeArrowheads="1"/>
          </p:cNvSpPr>
          <p:nvPr/>
        </p:nvSpPr>
        <p:spPr bwMode="auto">
          <a:xfrm>
            <a:off x="1277662" y="1307414"/>
            <a:ext cx="7344816" cy="4497850"/>
          </a:xfrm>
          <a:prstGeom prst="rect">
            <a:avLst/>
          </a:prstGeom>
          <a:noFill/>
          <a:ln w="9525">
            <a:noFill/>
            <a:miter lim="800000"/>
            <a:headEnd/>
            <a:tailEnd/>
          </a:ln>
          <a:effectLst/>
        </p:spPr>
        <p:txBody>
          <a:bodyPr/>
          <a:lstStyle/>
          <a:p>
            <a:pPr algn="just"/>
            <a:r>
              <a:rPr lang="ru-RU" sz="2800" dirty="0" smtClean="0"/>
              <a:t>	</a:t>
            </a:r>
          </a:p>
          <a:p>
            <a:pPr algn="just"/>
            <a:endParaRPr lang="ru-RU" sz="2800" dirty="0" smtClean="0"/>
          </a:p>
          <a:p>
            <a:pPr algn="just"/>
            <a:endParaRPr lang="ru-RU" sz="2800" dirty="0">
              <a:latin typeface="Arial" charset="0"/>
              <a:cs typeface="Arial" charset="0"/>
            </a:endParaRPr>
          </a:p>
          <a:p>
            <a:pPr algn="just"/>
            <a:r>
              <a:rPr lang="ru-RU" sz="2800" dirty="0" smtClean="0">
                <a:latin typeface="Arial" charset="0"/>
                <a:cs typeface="Arial" charset="0"/>
              </a:rPr>
              <a:t>	</a:t>
            </a:r>
            <a:endParaRPr lang="en-US" sz="2800" dirty="0"/>
          </a:p>
        </p:txBody>
      </p:sp>
      <p:pic>
        <p:nvPicPr>
          <p:cNvPr id="2" name="Рисунок 1" descr="Вырезка экрана"/>
          <p:cNvPicPr>
            <a:picLocks noChangeAspect="1"/>
          </p:cNvPicPr>
          <p:nvPr/>
        </p:nvPicPr>
        <p:blipFill rotWithShape="1">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l="1893" t="13384" r="3585"/>
          <a:stretch/>
        </p:blipFill>
        <p:spPr>
          <a:xfrm>
            <a:off x="1132114" y="1196752"/>
            <a:ext cx="8011886" cy="3656050"/>
          </a:xfrm>
          <a:prstGeom prst="rect">
            <a:avLst/>
          </a:prstGeom>
        </p:spPr>
      </p:pic>
    </p:spTree>
    <p:extLst>
      <p:ext uri="{BB962C8B-B14F-4D97-AF65-F5344CB8AC3E}">
        <p14:creationId xmlns:p14="http://schemas.microsoft.com/office/powerpoint/2010/main" val="621923568"/>
      </p:ext>
    </p:extLst>
  </p:cSld>
  <p:clrMapOvr>
    <a:masterClrMapping/>
  </p:clrMapOvr>
  <p:transition>
    <p:pull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0"/>
          </p:nvPr>
        </p:nvSpPr>
        <p:spPr/>
        <p:txBody>
          <a:bodyPr/>
          <a:lstStyle/>
          <a:p>
            <a:pPr>
              <a:defRPr/>
            </a:pPr>
            <a:r>
              <a:rPr lang="en-GB"/>
              <a:t>Page </a:t>
            </a:r>
            <a:fld id="{D0CB3F42-7B41-4107-8927-28080D6DF79A}" type="slidenum">
              <a:rPr lang="en-GB"/>
              <a:pPr>
                <a:defRPr/>
              </a:pPr>
              <a:t>15</a:t>
            </a:fld>
            <a:endParaRPr lang="en-GB"/>
          </a:p>
        </p:txBody>
      </p:sp>
      <p:sp>
        <p:nvSpPr>
          <p:cNvPr id="8195" name="Rectangle 2"/>
          <p:cNvSpPr>
            <a:spLocks noGrp="1" noChangeArrowheads="1"/>
          </p:cNvSpPr>
          <p:nvPr>
            <p:ph type="title"/>
          </p:nvPr>
        </p:nvSpPr>
        <p:spPr>
          <a:xfrm>
            <a:off x="1043309" y="-27384"/>
            <a:ext cx="7777163" cy="838200"/>
          </a:xfrm>
        </p:spPr>
        <p:txBody>
          <a:bodyPr>
            <a:normAutofit/>
          </a:bodyPr>
          <a:lstStyle/>
          <a:p>
            <a:pPr algn="ctr"/>
            <a:r>
              <a:rPr lang="en-US" sz="3500" b="1" dirty="0" smtClean="0">
                <a:latin typeface="Arial Unicode MS" pitchFamily="34" charset="-128"/>
                <a:ea typeface="Arial Unicode MS" pitchFamily="34" charset="-128"/>
                <a:cs typeface="Arial Unicode MS" pitchFamily="34" charset="-128"/>
              </a:rPr>
              <a:t>Confusion Matrix </a:t>
            </a:r>
            <a:endParaRPr lang="ru-RU" sz="3500" dirty="0" smtClean="0">
              <a:latin typeface="Arial Unicode MS" pitchFamily="34" charset="-128"/>
              <a:ea typeface="Arial Unicode MS" pitchFamily="34" charset="-128"/>
              <a:cs typeface="Arial Unicode MS" pitchFamily="34" charset="-128"/>
            </a:endParaRPr>
          </a:p>
        </p:txBody>
      </p:sp>
      <p:sp>
        <p:nvSpPr>
          <p:cNvPr id="8196" name="Rectangle 21"/>
          <p:cNvSpPr>
            <a:spLocks noChangeArrowheads="1"/>
          </p:cNvSpPr>
          <p:nvPr/>
        </p:nvSpPr>
        <p:spPr bwMode="auto">
          <a:xfrm>
            <a:off x="1277662" y="1307414"/>
            <a:ext cx="7344816" cy="4497850"/>
          </a:xfrm>
          <a:prstGeom prst="rect">
            <a:avLst/>
          </a:prstGeom>
          <a:noFill/>
          <a:ln w="9525">
            <a:noFill/>
            <a:miter lim="800000"/>
            <a:headEnd/>
            <a:tailEnd/>
          </a:ln>
          <a:effectLst/>
        </p:spPr>
        <p:txBody>
          <a:bodyPr/>
          <a:lstStyle/>
          <a:p>
            <a:pPr algn="just"/>
            <a:r>
              <a:rPr lang="ru-RU" sz="2800" dirty="0" smtClean="0"/>
              <a:t>	</a:t>
            </a:r>
          </a:p>
          <a:p>
            <a:pPr algn="just"/>
            <a:endParaRPr lang="ru-RU" sz="2800" dirty="0" smtClean="0"/>
          </a:p>
          <a:p>
            <a:pPr algn="just"/>
            <a:endParaRPr lang="ru-RU" sz="2800" dirty="0">
              <a:latin typeface="Arial" charset="0"/>
              <a:cs typeface="Arial" charset="0"/>
            </a:endParaRPr>
          </a:p>
          <a:p>
            <a:pPr algn="just"/>
            <a:r>
              <a:rPr lang="ru-RU" sz="2800" dirty="0" smtClean="0">
                <a:latin typeface="Arial" charset="0"/>
                <a:cs typeface="Arial" charset="0"/>
              </a:rPr>
              <a:t>	</a:t>
            </a:r>
            <a:endParaRPr lang="en-US" sz="2800" dirty="0"/>
          </a:p>
        </p:txBody>
      </p:sp>
      <p:sp>
        <p:nvSpPr>
          <p:cNvPr id="6" name="Rectangle 21"/>
          <p:cNvSpPr>
            <a:spLocks noChangeArrowheads="1"/>
          </p:cNvSpPr>
          <p:nvPr/>
        </p:nvSpPr>
        <p:spPr bwMode="auto">
          <a:xfrm>
            <a:off x="1475656" y="3356992"/>
            <a:ext cx="7344816" cy="1825262"/>
          </a:xfrm>
          <a:prstGeom prst="rect">
            <a:avLst/>
          </a:prstGeom>
          <a:noFill/>
          <a:ln w="9525">
            <a:noFill/>
            <a:miter lim="800000"/>
            <a:headEnd/>
            <a:tailEnd/>
          </a:ln>
          <a:effectLst/>
        </p:spPr>
        <p:txBody>
          <a:bodyPr/>
          <a:lstStyle/>
          <a:p>
            <a:pPr algn="just"/>
            <a:r>
              <a:rPr lang="en-US" sz="2400" dirty="0"/>
              <a:t>P and N - number of observations of positive and negative class. </a:t>
            </a:r>
            <a:endParaRPr lang="en-US" sz="2400" dirty="0" smtClean="0"/>
          </a:p>
          <a:p>
            <a:pPr algn="just"/>
            <a:r>
              <a:rPr lang="en-US" sz="2400" dirty="0" smtClean="0"/>
              <a:t>P </a:t>
            </a:r>
            <a:r>
              <a:rPr lang="en-US" sz="2400" dirty="0"/>
              <a:t>= TP + FN, N = TN + FP</a:t>
            </a:r>
          </a:p>
        </p:txBody>
      </p:sp>
      <p:pic>
        <p:nvPicPr>
          <p:cNvPr id="2" name="Рисунок 1" descr="Вырезка экрана"/>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4968" y="850446"/>
            <a:ext cx="5563376" cy="2362530"/>
          </a:xfrm>
          <a:prstGeom prst="rect">
            <a:avLst/>
          </a:prstGeom>
        </p:spPr>
      </p:pic>
      <p:pic>
        <p:nvPicPr>
          <p:cNvPr id="5" name="Рисунок 4"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8619" y="4797152"/>
            <a:ext cx="3915321" cy="1352739"/>
          </a:xfrm>
          <a:prstGeom prst="rect">
            <a:avLst/>
          </a:prstGeom>
        </p:spPr>
      </p:pic>
    </p:spTree>
    <p:extLst>
      <p:ext uri="{BB962C8B-B14F-4D97-AF65-F5344CB8AC3E}">
        <p14:creationId xmlns:p14="http://schemas.microsoft.com/office/powerpoint/2010/main" val="221044581"/>
      </p:ext>
    </p:extLst>
  </p:cSld>
  <p:clrMapOvr>
    <a:masterClrMapping/>
  </p:clrMapOvr>
  <p:transition>
    <p:pull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0"/>
          </p:nvPr>
        </p:nvSpPr>
        <p:spPr/>
        <p:txBody>
          <a:bodyPr/>
          <a:lstStyle/>
          <a:p>
            <a:pPr>
              <a:defRPr/>
            </a:pPr>
            <a:r>
              <a:rPr lang="en-GB"/>
              <a:t>Page </a:t>
            </a:r>
            <a:fld id="{D0CB3F42-7B41-4107-8927-28080D6DF79A}" type="slidenum">
              <a:rPr lang="en-GB"/>
              <a:pPr>
                <a:defRPr/>
              </a:pPr>
              <a:t>16</a:t>
            </a:fld>
            <a:endParaRPr lang="en-GB"/>
          </a:p>
        </p:txBody>
      </p:sp>
      <p:sp>
        <p:nvSpPr>
          <p:cNvPr id="8195" name="Rectangle 2"/>
          <p:cNvSpPr>
            <a:spLocks noGrp="1" noChangeArrowheads="1"/>
          </p:cNvSpPr>
          <p:nvPr>
            <p:ph type="title"/>
          </p:nvPr>
        </p:nvSpPr>
        <p:spPr>
          <a:xfrm>
            <a:off x="1043309" y="-27384"/>
            <a:ext cx="7777163" cy="838200"/>
          </a:xfrm>
        </p:spPr>
        <p:txBody>
          <a:bodyPr>
            <a:normAutofit/>
          </a:bodyPr>
          <a:lstStyle/>
          <a:p>
            <a:pPr algn="ctr"/>
            <a:r>
              <a:rPr lang="en-US" sz="3500" b="1" dirty="0" smtClean="0">
                <a:latin typeface="Arial Unicode MS" pitchFamily="34" charset="-128"/>
                <a:ea typeface="Arial Unicode MS" pitchFamily="34" charset="-128"/>
                <a:cs typeface="Arial Unicode MS" pitchFamily="34" charset="-128"/>
              </a:rPr>
              <a:t>ROC-curve</a:t>
            </a:r>
            <a:endParaRPr lang="ru-RU" sz="3500" dirty="0" smtClean="0">
              <a:latin typeface="Arial Unicode MS" pitchFamily="34" charset="-128"/>
              <a:ea typeface="Arial Unicode MS" pitchFamily="34" charset="-128"/>
              <a:cs typeface="Arial Unicode MS" pitchFamily="34" charset="-128"/>
            </a:endParaRPr>
          </a:p>
        </p:txBody>
      </p:sp>
      <p:sp>
        <p:nvSpPr>
          <p:cNvPr id="8196" name="Rectangle 21"/>
          <p:cNvSpPr>
            <a:spLocks noChangeArrowheads="1"/>
          </p:cNvSpPr>
          <p:nvPr/>
        </p:nvSpPr>
        <p:spPr bwMode="auto">
          <a:xfrm>
            <a:off x="1277662" y="1307414"/>
            <a:ext cx="7344816" cy="4497850"/>
          </a:xfrm>
          <a:prstGeom prst="rect">
            <a:avLst/>
          </a:prstGeom>
          <a:noFill/>
          <a:ln w="9525">
            <a:noFill/>
            <a:miter lim="800000"/>
            <a:headEnd/>
            <a:tailEnd/>
          </a:ln>
          <a:effectLst/>
        </p:spPr>
        <p:txBody>
          <a:bodyPr/>
          <a:lstStyle/>
          <a:p>
            <a:pPr algn="just"/>
            <a:r>
              <a:rPr lang="ru-RU" sz="2800" dirty="0" smtClean="0"/>
              <a:t>	</a:t>
            </a:r>
          </a:p>
          <a:p>
            <a:pPr algn="just"/>
            <a:endParaRPr lang="ru-RU" sz="2800" dirty="0" smtClean="0"/>
          </a:p>
          <a:p>
            <a:pPr algn="just"/>
            <a:endParaRPr lang="ru-RU" sz="2800" dirty="0">
              <a:latin typeface="Arial" charset="0"/>
              <a:cs typeface="Arial" charset="0"/>
            </a:endParaRPr>
          </a:p>
          <a:p>
            <a:pPr algn="just"/>
            <a:r>
              <a:rPr lang="ru-RU" sz="2800" dirty="0" smtClean="0">
                <a:latin typeface="Arial" charset="0"/>
                <a:cs typeface="Arial" charset="0"/>
              </a:rPr>
              <a:t>	</a:t>
            </a:r>
            <a:endParaRPr lang="en-US" sz="2800" dirty="0"/>
          </a:p>
        </p:txBody>
      </p:sp>
      <p:sp>
        <p:nvSpPr>
          <p:cNvPr id="6" name="Rectangle 21"/>
          <p:cNvSpPr>
            <a:spLocks noChangeArrowheads="1"/>
          </p:cNvSpPr>
          <p:nvPr/>
        </p:nvSpPr>
        <p:spPr bwMode="auto">
          <a:xfrm>
            <a:off x="1302165" y="764704"/>
            <a:ext cx="7344816" cy="1825262"/>
          </a:xfrm>
          <a:prstGeom prst="rect">
            <a:avLst/>
          </a:prstGeom>
          <a:noFill/>
          <a:ln w="9525">
            <a:noFill/>
            <a:miter lim="800000"/>
            <a:headEnd/>
            <a:tailEnd/>
          </a:ln>
          <a:effectLst/>
        </p:spPr>
        <p:txBody>
          <a:bodyPr/>
          <a:lstStyle/>
          <a:p>
            <a:pPr algn="just"/>
            <a:r>
              <a:rPr lang="en-US" sz="2800" dirty="0"/>
              <a:t>Receiver Operator Characteristic</a:t>
            </a:r>
            <a:r>
              <a:rPr lang="ru-RU" sz="2800" dirty="0"/>
              <a:t> </a:t>
            </a:r>
            <a:r>
              <a:rPr lang="en-US" sz="2800" dirty="0" smtClean="0"/>
              <a:t>Curve – a graph that permits to evaluate the quality of the binary classification.</a:t>
            </a:r>
            <a:endParaRPr lang="en-US" sz="2800" dirty="0"/>
          </a:p>
        </p:txBody>
      </p:sp>
      <p:pic>
        <p:nvPicPr>
          <p:cNvPr id="3" name="Рисунок 2" descr="Вырезка экрана"/>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3768" y="2564904"/>
            <a:ext cx="4104456" cy="4114615"/>
          </a:xfrm>
          <a:prstGeom prst="rect">
            <a:avLst/>
          </a:prstGeom>
        </p:spPr>
      </p:pic>
    </p:spTree>
    <p:extLst>
      <p:ext uri="{BB962C8B-B14F-4D97-AF65-F5344CB8AC3E}">
        <p14:creationId xmlns:p14="http://schemas.microsoft.com/office/powerpoint/2010/main" val="4142947616"/>
      </p:ext>
    </p:extLst>
  </p:cSld>
  <p:clrMapOvr>
    <a:masterClrMapping/>
  </p:clrMapOvr>
  <p:transition>
    <p:pull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0"/>
          </p:nvPr>
        </p:nvSpPr>
        <p:spPr/>
        <p:txBody>
          <a:bodyPr/>
          <a:lstStyle/>
          <a:p>
            <a:pPr>
              <a:defRPr/>
            </a:pPr>
            <a:r>
              <a:rPr lang="en-GB"/>
              <a:t>Page </a:t>
            </a:r>
            <a:fld id="{D0CB3F42-7B41-4107-8927-28080D6DF79A}" type="slidenum">
              <a:rPr lang="en-GB"/>
              <a:pPr>
                <a:defRPr/>
              </a:pPr>
              <a:t>17</a:t>
            </a:fld>
            <a:endParaRPr lang="en-GB"/>
          </a:p>
        </p:txBody>
      </p:sp>
      <p:sp>
        <p:nvSpPr>
          <p:cNvPr id="8195" name="Rectangle 2"/>
          <p:cNvSpPr>
            <a:spLocks noGrp="1" noChangeArrowheads="1"/>
          </p:cNvSpPr>
          <p:nvPr>
            <p:ph type="title"/>
          </p:nvPr>
        </p:nvSpPr>
        <p:spPr>
          <a:xfrm>
            <a:off x="1043309" y="188640"/>
            <a:ext cx="7777163" cy="838200"/>
          </a:xfrm>
        </p:spPr>
        <p:txBody>
          <a:bodyPr>
            <a:normAutofit/>
          </a:bodyPr>
          <a:lstStyle/>
          <a:p>
            <a:pPr algn="ctr"/>
            <a:r>
              <a:rPr lang="en-US" sz="3500" b="1" dirty="0" smtClean="0">
                <a:latin typeface="Arial Unicode MS" pitchFamily="34" charset="-128"/>
                <a:ea typeface="Arial Unicode MS" pitchFamily="34" charset="-128"/>
                <a:cs typeface="Arial Unicode MS" pitchFamily="34" charset="-128"/>
              </a:rPr>
              <a:t>Stata Commands</a:t>
            </a:r>
            <a:endParaRPr lang="ru-RU" sz="3500" dirty="0" smtClean="0">
              <a:latin typeface="Arial Unicode MS" pitchFamily="34" charset="-128"/>
              <a:ea typeface="Arial Unicode MS" pitchFamily="34" charset="-128"/>
              <a:cs typeface="Arial Unicode MS" pitchFamily="34" charset="-128"/>
            </a:endParaRPr>
          </a:p>
        </p:txBody>
      </p:sp>
      <p:sp>
        <p:nvSpPr>
          <p:cNvPr id="8196" name="Rectangle 21"/>
          <p:cNvSpPr>
            <a:spLocks noChangeArrowheads="1"/>
          </p:cNvSpPr>
          <p:nvPr/>
        </p:nvSpPr>
        <p:spPr bwMode="auto">
          <a:xfrm>
            <a:off x="1277662" y="1307414"/>
            <a:ext cx="7344816" cy="4497850"/>
          </a:xfrm>
          <a:prstGeom prst="rect">
            <a:avLst/>
          </a:prstGeom>
          <a:noFill/>
          <a:ln w="9525">
            <a:noFill/>
            <a:miter lim="800000"/>
            <a:headEnd/>
            <a:tailEnd/>
          </a:ln>
          <a:effectLst/>
        </p:spPr>
        <p:txBody>
          <a:bodyPr/>
          <a:lstStyle/>
          <a:p>
            <a:pPr algn="just"/>
            <a:r>
              <a:rPr lang="ru-RU" sz="2800" dirty="0" smtClean="0"/>
              <a:t>	</a:t>
            </a:r>
          </a:p>
          <a:p>
            <a:pPr algn="just"/>
            <a:endParaRPr lang="ru-RU" sz="2800" dirty="0" smtClean="0"/>
          </a:p>
          <a:p>
            <a:pPr algn="just"/>
            <a:endParaRPr lang="ru-RU" sz="2800" dirty="0">
              <a:latin typeface="Arial" charset="0"/>
              <a:cs typeface="Arial" charset="0"/>
            </a:endParaRPr>
          </a:p>
          <a:p>
            <a:pPr algn="just"/>
            <a:r>
              <a:rPr lang="ru-RU" sz="2800" dirty="0" smtClean="0">
                <a:latin typeface="Arial" charset="0"/>
                <a:cs typeface="Arial" charset="0"/>
              </a:rPr>
              <a:t>	</a:t>
            </a:r>
            <a:endParaRPr lang="en-US" sz="2800" dirty="0"/>
          </a:p>
        </p:txBody>
      </p:sp>
      <p:sp>
        <p:nvSpPr>
          <p:cNvPr id="6" name="Rectangle 21"/>
          <p:cNvSpPr>
            <a:spLocks noChangeArrowheads="1"/>
          </p:cNvSpPr>
          <p:nvPr/>
        </p:nvSpPr>
        <p:spPr bwMode="auto">
          <a:xfrm>
            <a:off x="1302165" y="1052736"/>
            <a:ext cx="7344816" cy="4968552"/>
          </a:xfrm>
          <a:prstGeom prst="rect">
            <a:avLst/>
          </a:prstGeom>
          <a:noFill/>
          <a:ln w="9525">
            <a:noFill/>
            <a:miter lim="800000"/>
            <a:headEnd/>
            <a:tailEnd/>
          </a:ln>
          <a:effectLst/>
        </p:spPr>
        <p:txBody>
          <a:bodyPr/>
          <a:lstStyle/>
          <a:p>
            <a:pPr algn="just"/>
            <a:r>
              <a:rPr lang="en-US" sz="2200" u="sng" dirty="0" smtClean="0">
                <a:latin typeface="Arial" panose="020B0604020202020204" pitchFamily="34" charset="0"/>
                <a:cs typeface="Arial" panose="020B0604020202020204" pitchFamily="34" charset="0"/>
              </a:rPr>
              <a:t>Model:</a:t>
            </a:r>
            <a:r>
              <a:rPr lang="ru-RU" sz="2200" u="sng" dirty="0" smtClean="0">
                <a:latin typeface="Arial" panose="020B0604020202020204" pitchFamily="34" charset="0"/>
                <a:cs typeface="Arial" panose="020B0604020202020204" pitchFamily="34" charset="0"/>
              </a:rPr>
              <a:t> </a:t>
            </a:r>
            <a:endParaRPr lang="en-US" sz="2200" u="sng" dirty="0">
              <a:latin typeface="Arial" panose="020B0604020202020204" pitchFamily="34" charset="0"/>
              <a:cs typeface="Arial" panose="020B0604020202020204" pitchFamily="34" charset="0"/>
            </a:endParaRPr>
          </a:p>
          <a:p>
            <a:pPr algn="just"/>
            <a:r>
              <a:rPr lang="en-US" sz="2200" dirty="0" smtClean="0">
                <a:latin typeface="Arial" panose="020B0604020202020204" pitchFamily="34" charset="0"/>
                <a:cs typeface="Arial" panose="020B0604020202020204" pitchFamily="34" charset="0"/>
              </a:rPr>
              <a:t>logit/logistic </a:t>
            </a:r>
            <a:r>
              <a:rPr lang="en-US" sz="2200" dirty="0" err="1">
                <a:latin typeface="Arial" panose="020B0604020202020204" pitchFamily="34" charset="0"/>
                <a:cs typeface="Arial" panose="020B0604020202020204" pitchFamily="34" charset="0"/>
              </a:rPr>
              <a:t>depvar</a:t>
            </a:r>
            <a:r>
              <a:rPr lang="en-US" sz="2200" dirty="0">
                <a:latin typeface="Arial" panose="020B0604020202020204" pitchFamily="34" charset="0"/>
                <a:cs typeface="Arial" panose="020B0604020202020204" pitchFamily="34" charset="0"/>
              </a:rPr>
              <a:t> predictor1 predictor2 i.predictor3</a:t>
            </a:r>
            <a:r>
              <a:rPr lang="en-US" sz="2200" dirty="0" smtClean="0">
                <a:latin typeface="Arial" panose="020B0604020202020204" pitchFamily="34" charset="0"/>
                <a:cs typeface="Arial" panose="020B0604020202020204" pitchFamily="34" charset="0"/>
              </a:rPr>
              <a:t>…</a:t>
            </a:r>
          </a:p>
          <a:p>
            <a:pPr algn="just"/>
            <a:endParaRPr lang="en-US" sz="2200" dirty="0">
              <a:latin typeface="Arial" panose="020B0604020202020204" pitchFamily="34" charset="0"/>
              <a:cs typeface="Arial" panose="020B0604020202020204" pitchFamily="34" charset="0"/>
            </a:endParaRPr>
          </a:p>
          <a:p>
            <a:pPr algn="just"/>
            <a:r>
              <a:rPr lang="en-US" sz="2200" u="sng" dirty="0" smtClean="0">
                <a:latin typeface="Arial" panose="020B0604020202020204" pitchFamily="34" charset="0"/>
                <a:cs typeface="Arial" panose="020B0604020202020204" pitchFamily="34" charset="0"/>
              </a:rPr>
              <a:t>Confusion </a:t>
            </a:r>
            <a:r>
              <a:rPr lang="en-US" sz="2200" u="sng" dirty="0">
                <a:latin typeface="Arial" panose="020B0604020202020204" pitchFamily="34" charset="0"/>
                <a:cs typeface="Arial" panose="020B0604020202020204" pitchFamily="34" charset="0"/>
              </a:rPr>
              <a:t>matrix</a:t>
            </a:r>
            <a:r>
              <a:rPr lang="en-US" sz="2200" u="sng" dirty="0" smtClean="0">
                <a:latin typeface="Arial" panose="020B0604020202020204" pitchFamily="34" charset="0"/>
                <a:cs typeface="Arial" panose="020B0604020202020204" pitchFamily="34" charset="0"/>
              </a:rPr>
              <a:t>:</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estat</a:t>
            </a:r>
            <a:r>
              <a:rPr lang="en-US" sz="2200" dirty="0" smtClean="0">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classification</a:t>
            </a:r>
          </a:p>
          <a:p>
            <a:pPr algn="just"/>
            <a:endParaRPr lang="en-US" sz="2200" u="sng" dirty="0" smtClean="0">
              <a:latin typeface="Arial" panose="020B0604020202020204" pitchFamily="34" charset="0"/>
              <a:cs typeface="Arial" panose="020B0604020202020204" pitchFamily="34" charset="0"/>
            </a:endParaRPr>
          </a:p>
          <a:p>
            <a:pPr algn="just"/>
            <a:r>
              <a:rPr lang="en-US" sz="2200" u="sng" dirty="0" smtClean="0">
                <a:latin typeface="Arial" panose="020B0604020202020204" pitchFamily="34" charset="0"/>
                <a:cs typeface="Arial" panose="020B0604020202020204" pitchFamily="34" charset="0"/>
              </a:rPr>
              <a:t>ROC</a:t>
            </a:r>
            <a:r>
              <a:rPr lang="ru-RU" sz="2200" u="sng" dirty="0" smtClean="0">
                <a:latin typeface="Arial" panose="020B0604020202020204" pitchFamily="34" charset="0"/>
                <a:cs typeface="Arial" panose="020B0604020202020204" pitchFamily="34" charset="0"/>
              </a:rPr>
              <a:t> </a:t>
            </a:r>
            <a:r>
              <a:rPr lang="en-US" sz="2200" u="sng" dirty="0">
                <a:latin typeface="Arial" panose="020B0604020202020204" pitchFamily="34" charset="0"/>
                <a:cs typeface="Arial" panose="020B0604020202020204" pitchFamily="34" charset="0"/>
              </a:rPr>
              <a:t>Curve</a:t>
            </a:r>
            <a:r>
              <a:rPr lang="en-US" sz="2200" u="sng" dirty="0" smtClean="0">
                <a:latin typeface="Arial" panose="020B0604020202020204" pitchFamily="34" charset="0"/>
                <a:cs typeface="Arial" panose="020B0604020202020204" pitchFamily="34" charset="0"/>
              </a:rPr>
              <a:t>:</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lroc</a:t>
            </a:r>
            <a:endParaRPr lang="en-US" sz="2200" dirty="0">
              <a:latin typeface="Arial" panose="020B0604020202020204" pitchFamily="34" charset="0"/>
              <a:cs typeface="Arial" panose="020B0604020202020204" pitchFamily="34" charset="0"/>
            </a:endParaRPr>
          </a:p>
          <a:p>
            <a:pPr algn="just"/>
            <a:endParaRPr lang="en-US" sz="2200" u="sng" dirty="0" smtClean="0">
              <a:latin typeface="Arial" panose="020B0604020202020204" pitchFamily="34" charset="0"/>
              <a:cs typeface="Arial" panose="020B0604020202020204" pitchFamily="34" charset="0"/>
            </a:endParaRPr>
          </a:p>
          <a:p>
            <a:pPr algn="just"/>
            <a:r>
              <a:rPr lang="en-US" sz="2200" u="sng" dirty="0" smtClean="0">
                <a:latin typeface="Arial" panose="020B0604020202020204" pitchFamily="34" charset="0"/>
                <a:cs typeface="Arial" panose="020B0604020202020204" pitchFamily="34" charset="0"/>
              </a:rPr>
              <a:t>Saving </a:t>
            </a:r>
            <a:r>
              <a:rPr lang="en-US" sz="2200" u="sng" dirty="0">
                <a:latin typeface="Arial" panose="020B0604020202020204" pitchFamily="34" charset="0"/>
                <a:cs typeface="Arial" panose="020B0604020202020204" pitchFamily="34" charset="0"/>
              </a:rPr>
              <a:t>probabilities for each case</a:t>
            </a:r>
            <a:r>
              <a:rPr lang="en-US" sz="2200" dirty="0">
                <a:latin typeface="Arial" panose="020B0604020202020204" pitchFamily="34" charset="0"/>
                <a:cs typeface="Arial" panose="020B0604020202020204" pitchFamily="34" charset="0"/>
              </a:rPr>
              <a:t>: predict </a:t>
            </a:r>
            <a:r>
              <a:rPr lang="en-US" sz="2200" dirty="0" err="1">
                <a:latin typeface="Arial" panose="020B0604020202020204" pitchFamily="34" charset="0"/>
                <a:cs typeface="Arial" panose="020B0604020202020204" pitchFamily="34" charset="0"/>
              </a:rPr>
              <a:t>pr</a:t>
            </a:r>
            <a:endParaRPr lang="en-US" sz="2200" dirty="0">
              <a:latin typeface="Arial" panose="020B0604020202020204" pitchFamily="34" charset="0"/>
              <a:cs typeface="Arial" panose="020B0604020202020204" pitchFamily="34" charset="0"/>
            </a:endParaRPr>
          </a:p>
          <a:p>
            <a:pPr algn="just"/>
            <a:endParaRPr lang="en-US" sz="2000" u="sng" dirty="0" smtClean="0">
              <a:latin typeface="Arial" panose="020B0604020202020204" pitchFamily="34" charset="0"/>
              <a:cs typeface="Arial" panose="020B0604020202020204" pitchFamily="34" charset="0"/>
            </a:endParaRPr>
          </a:p>
          <a:p>
            <a:pPr algn="just"/>
            <a:r>
              <a:rPr lang="en-US" sz="2000" u="sng" dirty="0" smtClean="0">
                <a:latin typeface="Arial" panose="020B0604020202020204" pitchFamily="34" charset="0"/>
                <a:cs typeface="Arial" panose="020B0604020202020204" pitchFamily="34" charset="0"/>
              </a:rPr>
              <a:t>Residuals</a:t>
            </a:r>
            <a:r>
              <a:rPr lang="en-US" sz="2000" dirty="0" smtClean="0">
                <a:latin typeface="Arial" panose="020B0604020202020204" pitchFamily="34" charset="0"/>
                <a:cs typeface="Arial" panose="020B0604020202020204" pitchFamily="34" charset="0"/>
              </a:rPr>
              <a:t>:</a:t>
            </a:r>
            <a:r>
              <a:rPr lang="ru-RU" sz="2000" dirty="0" smtClean="0">
                <a:latin typeface="Arial" panose="020B0604020202020204" pitchFamily="34" charset="0"/>
                <a:cs typeface="Arial" panose="020B0604020202020204" pitchFamily="34" charset="0"/>
              </a:rPr>
              <a:t> </a:t>
            </a:r>
            <a:endParaRPr lang="en-US" sz="2000" dirty="0">
              <a:latin typeface="Arial" panose="020B0604020202020204" pitchFamily="34" charset="0"/>
              <a:cs typeface="Arial" panose="020B0604020202020204" pitchFamily="34" charset="0"/>
            </a:endParaRPr>
          </a:p>
          <a:p>
            <a:pPr marL="800100" lvl="1" indent="-342900" algn="just">
              <a:buFont typeface="Arial" panose="020B0604020202020204" pitchFamily="34" charset="0"/>
              <a:buChar char="•"/>
            </a:pPr>
            <a:r>
              <a:rPr lang="en-US" sz="2000" u="sng" dirty="0" smtClean="0">
                <a:latin typeface="Arial" panose="020B0604020202020204" pitchFamily="34" charset="0"/>
                <a:cs typeface="Arial" panose="020B0604020202020204" pitchFamily="34" charset="0"/>
              </a:rPr>
              <a:t>Save as a variable</a:t>
            </a:r>
            <a:r>
              <a:rPr lang="en-US" sz="2000" dirty="0" smtClean="0">
                <a:latin typeface="Arial" panose="020B0604020202020204" pitchFamily="34" charset="0"/>
                <a:cs typeface="Arial" panose="020B0604020202020204" pitchFamily="34" charset="0"/>
              </a:rPr>
              <a:t>: predict </a:t>
            </a:r>
            <a:r>
              <a:rPr lang="en-US" sz="2000" dirty="0">
                <a:latin typeface="Arial" panose="020B0604020202020204" pitchFamily="34" charset="0"/>
                <a:cs typeface="Arial" panose="020B0604020202020204" pitchFamily="34" charset="0"/>
              </a:rPr>
              <a:t>r, </a:t>
            </a:r>
            <a:r>
              <a:rPr lang="en-US" sz="2000" dirty="0" err="1">
                <a:latin typeface="Arial" panose="020B0604020202020204" pitchFamily="34" charset="0"/>
                <a:cs typeface="Arial" panose="020B0604020202020204" pitchFamily="34" charset="0"/>
              </a:rPr>
              <a:t>rstandard</a:t>
            </a:r>
            <a:endParaRPr lang="en-US" sz="2000" dirty="0">
              <a:latin typeface="Arial" panose="020B0604020202020204" pitchFamily="34" charset="0"/>
              <a:cs typeface="Arial" panose="020B0604020202020204" pitchFamily="34" charset="0"/>
            </a:endParaRPr>
          </a:p>
          <a:p>
            <a:pPr marL="800100" lvl="1" indent="-342900" algn="just">
              <a:buFont typeface="Arial" panose="020B0604020202020204" pitchFamily="34" charset="0"/>
              <a:buChar char="•"/>
            </a:pPr>
            <a:r>
              <a:rPr lang="en-US" sz="2000" u="sng" dirty="0" smtClean="0">
                <a:latin typeface="Arial" panose="020B0604020202020204" pitchFamily="34" charset="0"/>
                <a:cs typeface="Arial" panose="020B0604020202020204" pitchFamily="34" charset="0"/>
              </a:rPr>
              <a:t>Descriptive statistics</a:t>
            </a:r>
            <a:r>
              <a:rPr lang="ru-RU"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summarize r, detail</a:t>
            </a:r>
            <a:endParaRPr lang="ru-RU" sz="2000" dirty="0">
              <a:latin typeface="Arial" panose="020B0604020202020204" pitchFamily="34" charset="0"/>
              <a:cs typeface="Arial" panose="020B0604020202020204" pitchFamily="34" charset="0"/>
            </a:endParaRPr>
          </a:p>
          <a:p>
            <a:pPr marL="800100" lvl="1" indent="-342900" algn="just">
              <a:buFont typeface="Arial" panose="020B0604020202020204" pitchFamily="34" charset="0"/>
              <a:buChar char="•"/>
            </a:pPr>
            <a:r>
              <a:rPr lang="en-US" sz="2000" u="sng" dirty="0" smtClean="0">
                <a:latin typeface="Arial" panose="020B0604020202020204" pitchFamily="34" charset="0"/>
                <a:cs typeface="Arial" panose="020B0604020202020204" pitchFamily="34" charset="0"/>
              </a:rPr>
              <a:t>Testing the normality</a:t>
            </a:r>
            <a:r>
              <a:rPr lang="ru-RU" sz="2000" dirty="0" smtClean="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kd</a:t>
            </a:r>
            <a:r>
              <a:rPr lang="en-US" sz="2000" dirty="0" err="1">
                <a:latin typeface="Arial" charset="0"/>
                <a:cs typeface="Arial" charset="0"/>
              </a:rPr>
              <a:t>ensity</a:t>
            </a:r>
            <a:r>
              <a:rPr lang="en-US" sz="2000" dirty="0">
                <a:latin typeface="Arial" charset="0"/>
                <a:cs typeface="Arial" charset="0"/>
              </a:rPr>
              <a:t> r, normal</a:t>
            </a:r>
          </a:p>
          <a:p>
            <a:pPr algn="just"/>
            <a:endParaRPr lang="ru-RU" sz="2200" i="1" dirty="0">
              <a:latin typeface="Arial" panose="020B0604020202020204" pitchFamily="34" charset="0"/>
              <a:cs typeface="Arial" panose="020B0604020202020204" pitchFamily="34" charset="0"/>
            </a:endParaRPr>
          </a:p>
          <a:p>
            <a:pPr algn="just"/>
            <a:endParaRPr lang="en-US" sz="2200" i="1" dirty="0" smtClean="0">
              <a:latin typeface="Arial" panose="020B0604020202020204" pitchFamily="34" charset="0"/>
              <a:cs typeface="Arial" panose="020B0604020202020204" pitchFamily="34" charset="0"/>
            </a:endParaRPr>
          </a:p>
          <a:p>
            <a:pPr algn="just"/>
            <a:endParaRPr lang="en-US" sz="2200" i="1" dirty="0">
              <a:latin typeface="Arial" panose="020B0604020202020204" pitchFamily="34" charset="0"/>
              <a:cs typeface="Arial" panose="020B0604020202020204" pitchFamily="34" charset="0"/>
            </a:endParaRPr>
          </a:p>
          <a:p>
            <a:pPr algn="just"/>
            <a:endParaRPr lang="en-US" sz="2200" i="1" dirty="0">
              <a:latin typeface="Arial" panose="020B0604020202020204" pitchFamily="34" charset="0"/>
              <a:cs typeface="Arial" panose="020B0604020202020204" pitchFamily="34" charset="0"/>
            </a:endParaRPr>
          </a:p>
          <a:p>
            <a:pPr algn="just"/>
            <a:endParaRPr lang="en-US" sz="2200" dirty="0"/>
          </a:p>
        </p:txBody>
      </p:sp>
    </p:spTree>
    <p:extLst>
      <p:ext uri="{BB962C8B-B14F-4D97-AF65-F5344CB8AC3E}">
        <p14:creationId xmlns:p14="http://schemas.microsoft.com/office/powerpoint/2010/main" val="2603703736"/>
      </p:ext>
    </p:extLst>
  </p:cSld>
  <p:clrMapOvr>
    <a:masterClrMapping/>
  </p:clrMapOvr>
  <p:transition>
    <p:pull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0"/>
          </p:nvPr>
        </p:nvSpPr>
        <p:spPr/>
        <p:txBody>
          <a:bodyPr/>
          <a:lstStyle/>
          <a:p>
            <a:pPr>
              <a:defRPr/>
            </a:pPr>
            <a:r>
              <a:rPr lang="en-GB"/>
              <a:t>Page </a:t>
            </a:r>
            <a:fld id="{D0CB3F42-7B41-4107-8927-28080D6DF79A}" type="slidenum">
              <a:rPr lang="en-GB"/>
              <a:pPr>
                <a:defRPr/>
              </a:pPr>
              <a:t>18</a:t>
            </a:fld>
            <a:endParaRPr lang="en-GB"/>
          </a:p>
        </p:txBody>
      </p:sp>
      <p:sp>
        <p:nvSpPr>
          <p:cNvPr id="8" name="Rectangle 21"/>
          <p:cNvSpPr>
            <a:spLocks noChangeArrowheads="1"/>
          </p:cNvSpPr>
          <p:nvPr/>
        </p:nvSpPr>
        <p:spPr bwMode="auto">
          <a:xfrm>
            <a:off x="1475656" y="3140968"/>
            <a:ext cx="7200800" cy="1728192"/>
          </a:xfrm>
          <a:prstGeom prst="rect">
            <a:avLst/>
          </a:prstGeom>
          <a:noFill/>
          <a:ln w="9525">
            <a:noFill/>
            <a:miter lim="800000"/>
            <a:headEnd/>
            <a:tailEnd/>
          </a:ln>
          <a:effectLst/>
        </p:spPr>
        <p:txBody>
          <a:bodyPr/>
          <a:lstStyle/>
          <a:p>
            <a:pPr algn="just"/>
            <a:endParaRPr lang="en-US" sz="2200" dirty="0" smtClean="0">
              <a:latin typeface="Arial" panose="020B0604020202020204" pitchFamily="34" charset="0"/>
              <a:cs typeface="Arial" panose="020B0604020202020204" pitchFamily="34" charset="0"/>
            </a:endParaRPr>
          </a:p>
          <a:p>
            <a:pPr algn="just"/>
            <a:r>
              <a:rPr lang="en-US" sz="2200" dirty="0" smtClean="0">
                <a:latin typeface="Arial" panose="020B0604020202020204" pitchFamily="34" charset="0"/>
                <a:cs typeface="Arial" panose="020B0604020202020204" pitchFamily="34" charset="0"/>
              </a:rPr>
              <a:t>Interpretation: the probability value is greater then 0,05, so there is no significant difference between real values of the dependent variable and the values predicted by the model.</a:t>
            </a:r>
            <a:endParaRPr lang="ru-RU" sz="2200" dirty="0" smtClean="0">
              <a:latin typeface="Arial" panose="020B0604020202020204" pitchFamily="34" charset="0"/>
              <a:cs typeface="Arial" panose="020B0604020202020204" pitchFamily="34" charset="0"/>
            </a:endParaRPr>
          </a:p>
        </p:txBody>
      </p:sp>
      <p:pic>
        <p:nvPicPr>
          <p:cNvPr id="2" name="Рисунок 1" descr="Вырезка экрана"/>
          <p:cNvPicPr>
            <a:picLocks noChangeAspect="1"/>
          </p:cNvPicPr>
          <p:nvPr/>
        </p:nvPicPr>
        <p:blipFill rotWithShape="1">
          <a:blip r:embed="rId2">
            <a:extLst>
              <a:ext uri="{28A0092B-C50C-407E-A947-70E740481C1C}">
                <a14:useLocalDpi xmlns:a14="http://schemas.microsoft.com/office/drawing/2010/main" val="0"/>
              </a:ext>
            </a:extLst>
          </a:blip>
          <a:srcRect b="14917"/>
          <a:stretch/>
        </p:blipFill>
        <p:spPr>
          <a:xfrm>
            <a:off x="1367645" y="970293"/>
            <a:ext cx="6840760" cy="2272313"/>
          </a:xfrm>
          <a:prstGeom prst="rect">
            <a:avLst/>
          </a:prstGeom>
        </p:spPr>
      </p:pic>
      <p:sp>
        <p:nvSpPr>
          <p:cNvPr id="6" name="Rectangle 2"/>
          <p:cNvSpPr txBox="1">
            <a:spLocks noChangeArrowheads="1"/>
          </p:cNvSpPr>
          <p:nvPr/>
        </p:nvSpPr>
        <p:spPr>
          <a:xfrm>
            <a:off x="611561" y="116632"/>
            <a:ext cx="8352928" cy="838200"/>
          </a:xfrm>
          <a:prstGeom prst="rect">
            <a:avLst/>
          </a:prstGeom>
        </p:spPr>
        <p:txBody>
          <a:bodyPr anchor="ctr">
            <a:no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en-US" sz="3500" b="1" dirty="0" smtClean="0">
                <a:latin typeface="Arial Unicode MS" pitchFamily="34" charset="-128"/>
                <a:ea typeface="Arial Unicode MS" pitchFamily="34" charset="-128"/>
                <a:cs typeface="Arial Unicode MS" pitchFamily="34" charset="-128"/>
              </a:rPr>
              <a:t>Stata Output: goodness-of-fit test</a:t>
            </a:r>
            <a:endParaRPr lang="ru-RU" sz="3500" b="1" dirty="0">
              <a:latin typeface="Arial Unicode MS" pitchFamily="34" charset="-128"/>
              <a:ea typeface="Arial Unicode MS" pitchFamily="34" charset="-128"/>
              <a:cs typeface="Arial Unicode MS" pitchFamily="34" charset="-128"/>
            </a:endParaRPr>
          </a:p>
        </p:txBody>
      </p:sp>
      <p:sp>
        <p:nvSpPr>
          <p:cNvPr id="7" name="Овал 6"/>
          <p:cNvSpPr/>
          <p:nvPr/>
        </p:nvSpPr>
        <p:spPr>
          <a:xfrm>
            <a:off x="5954666" y="2665940"/>
            <a:ext cx="1609643" cy="36004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Tree>
    <p:extLst>
      <p:ext uri="{BB962C8B-B14F-4D97-AF65-F5344CB8AC3E}">
        <p14:creationId xmlns:p14="http://schemas.microsoft.com/office/powerpoint/2010/main" val="372092005"/>
      </p:ext>
    </p:extLst>
  </p:cSld>
  <p:clrMapOvr>
    <a:masterClrMapping/>
  </p:clrMapOvr>
  <p:transition>
    <p:pull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smtClean="0"/>
              <a:t>Useful </a:t>
            </a:r>
            <a:r>
              <a:rPr lang="en-US" dirty="0" smtClean="0"/>
              <a:t>Links</a:t>
            </a:r>
            <a:endParaRPr lang="ru-RU" dirty="0"/>
          </a:p>
        </p:txBody>
      </p:sp>
      <p:sp>
        <p:nvSpPr>
          <p:cNvPr id="3" name="Объект 2"/>
          <p:cNvSpPr>
            <a:spLocks noGrp="1"/>
          </p:cNvSpPr>
          <p:nvPr>
            <p:ph idx="1"/>
          </p:nvPr>
        </p:nvSpPr>
        <p:spPr>
          <a:xfrm>
            <a:off x="1435608" y="1447800"/>
            <a:ext cx="7498080" cy="5005536"/>
          </a:xfrm>
        </p:spPr>
        <p:txBody>
          <a:bodyPr>
            <a:normAutofit/>
          </a:bodyPr>
          <a:lstStyle/>
          <a:p>
            <a:r>
              <a:rPr lang="en-US" dirty="0" smtClean="0">
                <a:hlinkClick r:id="rId2"/>
              </a:rPr>
              <a:t>http</a:t>
            </a:r>
            <a:r>
              <a:rPr lang="en-US" dirty="0" smtClean="0">
                <a:hlinkClick r:id="rId2"/>
              </a:rPr>
              <a:t>://www.dataschool.io/roc-curves-and-auc-explained/</a:t>
            </a:r>
            <a:endParaRPr lang="ru-RU" dirty="0" smtClean="0"/>
          </a:p>
          <a:p>
            <a:r>
              <a:rPr lang="en-US" dirty="0" smtClean="0">
                <a:hlinkClick r:id="rId3"/>
              </a:rPr>
              <a:t>http</a:t>
            </a:r>
            <a:r>
              <a:rPr lang="en-US" dirty="0">
                <a:hlinkClick r:id="rId3"/>
              </a:rPr>
              <a:t>://www.navan.name/roc/</a:t>
            </a:r>
            <a:endParaRPr lang="en-US" dirty="0"/>
          </a:p>
          <a:p>
            <a:pPr lvl="0"/>
            <a:endParaRPr lang="ru-RU" dirty="0" smtClean="0"/>
          </a:p>
          <a:p>
            <a:pPr lvl="0"/>
            <a:endParaRPr lang="ru-RU" dirty="0"/>
          </a:p>
          <a:p>
            <a:pPr marL="82296" lvl="0" indent="0">
              <a:buNone/>
            </a:pPr>
            <a:endParaRPr lang="ru-RU" dirty="0"/>
          </a:p>
        </p:txBody>
      </p:sp>
    </p:spTree>
    <p:extLst>
      <p:ext uri="{BB962C8B-B14F-4D97-AF65-F5344CB8AC3E}">
        <p14:creationId xmlns:p14="http://schemas.microsoft.com/office/powerpoint/2010/main" val="27482590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0"/>
          </p:nvPr>
        </p:nvSpPr>
        <p:spPr/>
        <p:txBody>
          <a:bodyPr/>
          <a:lstStyle/>
          <a:p>
            <a:pPr>
              <a:defRPr/>
            </a:pPr>
            <a:r>
              <a:rPr lang="en-GB"/>
              <a:t>Page </a:t>
            </a:r>
            <a:fld id="{D0CB3F42-7B41-4107-8927-28080D6DF79A}" type="slidenum">
              <a:rPr lang="en-GB"/>
              <a:pPr>
                <a:defRPr/>
              </a:pPr>
              <a:t>2</a:t>
            </a:fld>
            <a:endParaRPr lang="en-GB"/>
          </a:p>
        </p:txBody>
      </p:sp>
      <p:sp>
        <p:nvSpPr>
          <p:cNvPr id="8195" name="Rectangle 2"/>
          <p:cNvSpPr>
            <a:spLocks noGrp="1" noChangeArrowheads="1"/>
          </p:cNvSpPr>
          <p:nvPr>
            <p:ph type="title"/>
          </p:nvPr>
        </p:nvSpPr>
        <p:spPr>
          <a:xfrm>
            <a:off x="971301" y="358775"/>
            <a:ext cx="7777163" cy="838200"/>
          </a:xfrm>
        </p:spPr>
        <p:txBody>
          <a:bodyPr>
            <a:normAutofit/>
          </a:bodyPr>
          <a:lstStyle/>
          <a:p>
            <a:pPr algn="ctr"/>
            <a:r>
              <a:rPr lang="en-US" sz="3500" b="1" dirty="0" smtClean="0">
                <a:latin typeface="Arial Unicode MS" pitchFamily="34" charset="-128"/>
                <a:ea typeface="Arial Unicode MS" pitchFamily="34" charset="-128"/>
                <a:cs typeface="Arial Unicode MS" pitchFamily="34" charset="-128"/>
              </a:rPr>
              <a:t>Binary logistic regression</a:t>
            </a:r>
            <a:endParaRPr lang="ru-RU" sz="3500" b="1" dirty="0" smtClean="0">
              <a:latin typeface="Arial Unicode MS" pitchFamily="34" charset="-128"/>
              <a:ea typeface="Arial Unicode MS" pitchFamily="34" charset="-128"/>
              <a:cs typeface="Arial Unicode MS" pitchFamily="34" charset="-128"/>
            </a:endParaRPr>
          </a:p>
        </p:txBody>
      </p:sp>
      <p:sp>
        <p:nvSpPr>
          <p:cNvPr id="8196" name="Rectangle 21"/>
          <p:cNvSpPr>
            <a:spLocks noChangeArrowheads="1"/>
          </p:cNvSpPr>
          <p:nvPr/>
        </p:nvSpPr>
        <p:spPr bwMode="auto">
          <a:xfrm>
            <a:off x="1259632" y="1341438"/>
            <a:ext cx="7344816" cy="4679850"/>
          </a:xfrm>
          <a:prstGeom prst="rect">
            <a:avLst/>
          </a:prstGeom>
          <a:noFill/>
          <a:ln w="9525">
            <a:noFill/>
            <a:miter lim="800000"/>
            <a:headEnd/>
            <a:tailEnd/>
          </a:ln>
          <a:effectLst/>
        </p:spPr>
        <p:txBody>
          <a:bodyPr/>
          <a:lstStyle/>
          <a:p>
            <a:pPr algn="just"/>
            <a:r>
              <a:rPr lang="en-US" sz="2800" dirty="0" smtClean="0"/>
              <a:t>Logistic regression is a multiple regression with an outcome variable that is a categorical and predictor variables that are continuous or categorical.</a:t>
            </a:r>
          </a:p>
          <a:p>
            <a:pPr algn="just"/>
            <a:endParaRPr lang="en-US" sz="2800" dirty="0"/>
          </a:p>
          <a:p>
            <a:pPr algn="just"/>
            <a:r>
              <a:rPr lang="en-US" sz="2800" dirty="0" smtClean="0"/>
              <a:t>In binary logistic regression the dependent variable is dichotomous. So we can, for example, predict in which of two categories a person is likely to belong to given certain other information.  Permits to evaluate the probability </a:t>
            </a:r>
            <a:r>
              <a:rPr lang="en-US" sz="2800" dirty="0"/>
              <a:t>of </a:t>
            </a:r>
            <a:r>
              <a:rPr lang="en-US" sz="2800" dirty="0" smtClean="0"/>
              <a:t>presence/absence </a:t>
            </a:r>
            <a:r>
              <a:rPr lang="en-US" sz="2800" dirty="0"/>
              <a:t>of some </a:t>
            </a:r>
            <a:r>
              <a:rPr lang="en-US" sz="2800" dirty="0" smtClean="0"/>
              <a:t>characteristic.</a:t>
            </a:r>
            <a:endParaRPr lang="ru-RU" sz="2800" dirty="0">
              <a:latin typeface="Arial" charset="0"/>
              <a:cs typeface="Arial" charset="0"/>
            </a:endParaRPr>
          </a:p>
          <a:p>
            <a:pPr algn="just"/>
            <a:r>
              <a:rPr lang="ru-RU" sz="2800" dirty="0" smtClean="0">
                <a:latin typeface="Arial" charset="0"/>
                <a:cs typeface="Arial" charset="0"/>
              </a:rPr>
              <a:t>	</a:t>
            </a:r>
            <a:endParaRPr lang="en-US" sz="2800" dirty="0"/>
          </a:p>
        </p:txBody>
      </p:sp>
    </p:spTree>
  </p:cSld>
  <p:clrMapOvr>
    <a:masterClrMapping/>
  </p:clrMapOvr>
  <p:transition>
    <p:pull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0"/>
          </p:nvPr>
        </p:nvSpPr>
        <p:spPr/>
        <p:txBody>
          <a:bodyPr/>
          <a:lstStyle/>
          <a:p>
            <a:pPr>
              <a:defRPr/>
            </a:pPr>
            <a:r>
              <a:rPr lang="en-GB"/>
              <a:t>Page </a:t>
            </a:r>
            <a:fld id="{D0CB3F42-7B41-4107-8927-28080D6DF79A}" type="slidenum">
              <a:rPr lang="en-GB"/>
              <a:pPr>
                <a:defRPr/>
              </a:pPr>
              <a:t>3</a:t>
            </a:fld>
            <a:endParaRPr lang="en-GB"/>
          </a:p>
        </p:txBody>
      </p:sp>
      <p:sp>
        <p:nvSpPr>
          <p:cNvPr id="8195" name="Rectangle 2"/>
          <p:cNvSpPr>
            <a:spLocks noGrp="1" noChangeArrowheads="1"/>
          </p:cNvSpPr>
          <p:nvPr>
            <p:ph type="title"/>
          </p:nvPr>
        </p:nvSpPr>
        <p:spPr>
          <a:xfrm>
            <a:off x="1043309" y="231850"/>
            <a:ext cx="7777163" cy="838200"/>
          </a:xfrm>
        </p:spPr>
        <p:txBody>
          <a:bodyPr>
            <a:normAutofit/>
          </a:bodyPr>
          <a:lstStyle/>
          <a:p>
            <a:pPr algn="ctr"/>
            <a:r>
              <a:rPr lang="en-US" sz="3200" dirty="0"/>
              <a:t>Probability of  Y occurring</a:t>
            </a:r>
            <a:endParaRPr lang="ru-RU" sz="3500" b="1" dirty="0" smtClean="0">
              <a:latin typeface="Arial Unicode MS" pitchFamily="34" charset="-128"/>
              <a:ea typeface="Arial Unicode MS" pitchFamily="34" charset="-128"/>
              <a:cs typeface="Arial Unicode MS" pitchFamily="34" charset="-128"/>
            </a:endParaRPr>
          </a:p>
        </p:txBody>
      </p:sp>
      <p:pic>
        <p:nvPicPr>
          <p:cNvPr id="2" name="Рисунок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51920" y="3114834"/>
            <a:ext cx="1950650" cy="1037580"/>
          </a:xfrm>
          <a:prstGeom prst="rect">
            <a:avLst/>
          </a:prstGeom>
        </p:spPr>
      </p:pic>
      <p:sp>
        <p:nvSpPr>
          <p:cNvPr id="3" name="Прямоугольник 2"/>
          <p:cNvSpPr/>
          <p:nvPr/>
        </p:nvSpPr>
        <p:spPr>
          <a:xfrm>
            <a:off x="1355323" y="4365104"/>
            <a:ext cx="7485107" cy="1754326"/>
          </a:xfrm>
          <a:prstGeom prst="rect">
            <a:avLst/>
          </a:prstGeom>
        </p:spPr>
        <p:txBody>
          <a:bodyPr wrap="square">
            <a:spAutoFit/>
          </a:bodyPr>
          <a:lstStyle/>
          <a:p>
            <a:r>
              <a:rPr lang="en-US" sz="2800" i="1" dirty="0"/>
              <a:t>p</a:t>
            </a:r>
            <a:r>
              <a:rPr lang="en-US" sz="2800" dirty="0" smtClean="0"/>
              <a:t> – probability of </a:t>
            </a:r>
            <a:r>
              <a:rPr lang="en-US" sz="2800" dirty="0" smtClean="0"/>
              <a:t> Y </a:t>
            </a:r>
            <a:r>
              <a:rPr lang="en-US" sz="2800" dirty="0" smtClean="0"/>
              <a:t>occurring,</a:t>
            </a:r>
          </a:p>
          <a:p>
            <a:r>
              <a:rPr lang="en-US" sz="2800" i="1" dirty="0"/>
              <a:t>e</a:t>
            </a:r>
            <a:r>
              <a:rPr lang="en-US" sz="2800" dirty="0" smtClean="0"/>
              <a:t> – base of natural logarithms,   </a:t>
            </a:r>
          </a:p>
          <a:p>
            <a:r>
              <a:rPr lang="en-US" sz="2800" dirty="0" smtClean="0"/>
              <a:t>z </a:t>
            </a:r>
            <a:r>
              <a:rPr lang="ru-RU" sz="2800" dirty="0" smtClean="0"/>
              <a:t>= </a:t>
            </a:r>
            <a:r>
              <a:rPr lang="ru-RU" sz="2800" dirty="0"/>
              <a:t>b </a:t>
            </a:r>
            <a:r>
              <a:rPr lang="ru-RU" sz="2800" dirty="0" smtClean="0"/>
              <a:t>1*X </a:t>
            </a:r>
            <a:r>
              <a:rPr lang="ru-RU" sz="2800" dirty="0"/>
              <a:t>1 + b </a:t>
            </a:r>
            <a:r>
              <a:rPr lang="ru-RU" sz="2800" dirty="0" smtClean="0"/>
              <a:t>2*Х </a:t>
            </a:r>
            <a:r>
              <a:rPr lang="ru-RU" sz="2800" dirty="0"/>
              <a:t>2 + ...+ b n *</a:t>
            </a:r>
            <a:r>
              <a:rPr lang="ru-RU" sz="2800" dirty="0" smtClean="0"/>
              <a:t>X </a:t>
            </a:r>
            <a:r>
              <a:rPr lang="ru-RU" sz="2800" dirty="0"/>
              <a:t>n + </a:t>
            </a:r>
            <a:r>
              <a:rPr lang="ru-RU" sz="2800" dirty="0" smtClean="0"/>
              <a:t>a </a:t>
            </a:r>
            <a:endParaRPr lang="ru-RU" sz="2800" dirty="0"/>
          </a:p>
          <a:p>
            <a:endParaRPr lang="ru-RU" sz="2400" dirty="0" smtClean="0"/>
          </a:p>
        </p:txBody>
      </p:sp>
      <p:sp>
        <p:nvSpPr>
          <p:cNvPr id="7" name="Rectangle 21"/>
          <p:cNvSpPr>
            <a:spLocks noChangeArrowheads="1"/>
          </p:cNvSpPr>
          <p:nvPr/>
        </p:nvSpPr>
        <p:spPr bwMode="auto">
          <a:xfrm>
            <a:off x="1355323" y="1023938"/>
            <a:ext cx="7344816" cy="1036910"/>
          </a:xfrm>
          <a:prstGeom prst="rect">
            <a:avLst/>
          </a:prstGeom>
          <a:noFill/>
          <a:ln w="9525">
            <a:noFill/>
            <a:miter lim="800000"/>
            <a:headEnd/>
            <a:tailEnd/>
          </a:ln>
          <a:effectLst/>
        </p:spPr>
        <p:txBody>
          <a:bodyPr/>
          <a:lstStyle/>
          <a:p>
            <a:pPr algn="just"/>
            <a:r>
              <a:rPr lang="en-US" sz="2800" dirty="0" smtClean="0"/>
              <a:t>In logistic regression, instead of predicting the value of a variable Y from predictor variables we predict the </a:t>
            </a:r>
            <a:r>
              <a:rPr lang="en-US" sz="2800" b="1" i="1" dirty="0" smtClean="0"/>
              <a:t>probability</a:t>
            </a:r>
            <a:r>
              <a:rPr lang="en-US" sz="2800" dirty="0" smtClean="0"/>
              <a:t> of  Y occurring given </a:t>
            </a:r>
            <a:r>
              <a:rPr lang="en-US" sz="2800" dirty="0"/>
              <a:t>k</a:t>
            </a:r>
            <a:r>
              <a:rPr lang="en-US" sz="2800" dirty="0" smtClean="0"/>
              <a:t>nown values of the predictor variables.  </a:t>
            </a:r>
          </a:p>
          <a:p>
            <a:pPr algn="just"/>
            <a:endParaRPr lang="en-US" sz="2800" dirty="0"/>
          </a:p>
        </p:txBody>
      </p:sp>
    </p:spTree>
    <p:extLst>
      <p:ext uri="{BB962C8B-B14F-4D97-AF65-F5344CB8AC3E}">
        <p14:creationId xmlns:p14="http://schemas.microsoft.com/office/powerpoint/2010/main" val="3879327256"/>
      </p:ext>
    </p:extLst>
  </p:cSld>
  <p:clrMapOvr>
    <a:masterClrMapping/>
  </p:clrMapOvr>
  <p:transition>
    <p:pull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0"/>
          </p:nvPr>
        </p:nvSpPr>
        <p:spPr/>
        <p:txBody>
          <a:bodyPr/>
          <a:lstStyle/>
          <a:p>
            <a:pPr>
              <a:defRPr/>
            </a:pPr>
            <a:r>
              <a:rPr lang="en-GB"/>
              <a:t>Page </a:t>
            </a:r>
            <a:fld id="{D0CB3F42-7B41-4107-8927-28080D6DF79A}" type="slidenum">
              <a:rPr lang="en-GB"/>
              <a:pPr>
                <a:defRPr/>
              </a:pPr>
              <a:t>4</a:t>
            </a:fld>
            <a:endParaRPr lang="en-GB"/>
          </a:p>
        </p:txBody>
      </p:sp>
      <p:sp>
        <p:nvSpPr>
          <p:cNvPr id="8195" name="Rectangle 2"/>
          <p:cNvSpPr>
            <a:spLocks noGrp="1" noChangeArrowheads="1"/>
          </p:cNvSpPr>
          <p:nvPr>
            <p:ph type="title"/>
          </p:nvPr>
        </p:nvSpPr>
        <p:spPr>
          <a:xfrm>
            <a:off x="971301" y="358775"/>
            <a:ext cx="7777163" cy="838200"/>
          </a:xfrm>
        </p:spPr>
        <p:txBody>
          <a:bodyPr>
            <a:normAutofit/>
          </a:bodyPr>
          <a:lstStyle/>
          <a:p>
            <a:pPr algn="ctr"/>
            <a:r>
              <a:rPr lang="en-US" sz="3500" b="1" dirty="0" smtClean="0">
                <a:latin typeface="Arial Unicode MS" pitchFamily="34" charset="-128"/>
                <a:ea typeface="Arial Unicode MS" pitchFamily="34" charset="-128"/>
                <a:cs typeface="Arial Unicode MS" pitchFamily="34" charset="-128"/>
              </a:rPr>
              <a:t>Interpretation of the probability</a:t>
            </a:r>
            <a:endParaRPr lang="ru-RU" sz="3500" b="1" dirty="0" smtClean="0">
              <a:latin typeface="Arial Unicode MS" pitchFamily="34" charset="-128"/>
              <a:ea typeface="Arial Unicode MS" pitchFamily="34" charset="-128"/>
              <a:cs typeface="Arial Unicode MS" pitchFamily="34" charset="-128"/>
            </a:endParaRPr>
          </a:p>
        </p:txBody>
      </p:sp>
      <p:sp>
        <p:nvSpPr>
          <p:cNvPr id="8196" name="Rectangle 21"/>
          <p:cNvSpPr>
            <a:spLocks noChangeArrowheads="1"/>
          </p:cNvSpPr>
          <p:nvPr/>
        </p:nvSpPr>
        <p:spPr bwMode="auto">
          <a:xfrm>
            <a:off x="1259632" y="1341438"/>
            <a:ext cx="7344816" cy="4679850"/>
          </a:xfrm>
          <a:prstGeom prst="rect">
            <a:avLst/>
          </a:prstGeom>
          <a:noFill/>
          <a:ln w="9525">
            <a:noFill/>
            <a:miter lim="800000"/>
            <a:headEnd/>
            <a:tailEnd/>
          </a:ln>
          <a:effectLst/>
        </p:spPr>
        <p:txBody>
          <a:bodyPr/>
          <a:lstStyle/>
          <a:p>
            <a:pPr algn="just"/>
            <a:r>
              <a:rPr lang="en-US" sz="2400" dirty="0" smtClean="0"/>
              <a:t>The </a:t>
            </a:r>
            <a:r>
              <a:rPr lang="en-US" sz="2400" dirty="0"/>
              <a:t>resulting value from the equation is a probability value that varies between 0 and 1. </a:t>
            </a:r>
            <a:r>
              <a:rPr lang="en-US" sz="2400" dirty="0" smtClean="0"/>
              <a:t>It’s the </a:t>
            </a:r>
            <a:r>
              <a:rPr lang="en-US" sz="2400" dirty="0"/>
              <a:t>probability of occurring an event that corresponds of the highest value of Y. </a:t>
            </a:r>
            <a:r>
              <a:rPr lang="en-US" sz="2400" dirty="0" smtClean="0"/>
              <a:t>A </a:t>
            </a:r>
            <a:r>
              <a:rPr lang="en-US" sz="2400" dirty="0"/>
              <a:t>value close to 0 means that Y is very unlikely to have occurred, and a value close to 1 </a:t>
            </a:r>
            <a:r>
              <a:rPr lang="en-US" sz="2400" dirty="0" smtClean="0"/>
              <a:t>means </a:t>
            </a:r>
            <a:r>
              <a:rPr lang="en-US" sz="2400" dirty="0"/>
              <a:t>that Y is very likely to have occurred</a:t>
            </a:r>
            <a:r>
              <a:rPr lang="en-US" sz="2400" dirty="0" smtClean="0"/>
              <a:t>.</a:t>
            </a:r>
            <a:r>
              <a:rPr lang="en-US" sz="2400" dirty="0"/>
              <a:t> </a:t>
            </a:r>
            <a:r>
              <a:rPr lang="en-US" sz="2400" dirty="0" smtClean="0"/>
              <a:t>If </a:t>
            </a:r>
            <a:r>
              <a:rPr lang="en-US" sz="2400" dirty="0"/>
              <a:t>the probability is less than 0,5 </a:t>
            </a:r>
            <a:r>
              <a:rPr lang="en-US" sz="2400" dirty="0" smtClean="0"/>
              <a:t>we will conclude that it’s </a:t>
            </a:r>
            <a:r>
              <a:rPr lang="en-US" sz="2400" dirty="0"/>
              <a:t>unlikely that the event will occur.</a:t>
            </a:r>
          </a:p>
          <a:p>
            <a:pPr algn="just"/>
            <a:endParaRPr lang="en-US" sz="2400" dirty="0"/>
          </a:p>
          <a:p>
            <a:pPr algn="just"/>
            <a:endParaRPr lang="en-US" sz="2400" dirty="0">
              <a:latin typeface="Arial" charset="0"/>
              <a:cs typeface="Arial" charset="0"/>
            </a:endParaRPr>
          </a:p>
        </p:txBody>
      </p:sp>
    </p:spTree>
    <p:extLst>
      <p:ext uri="{BB962C8B-B14F-4D97-AF65-F5344CB8AC3E}">
        <p14:creationId xmlns:p14="http://schemas.microsoft.com/office/powerpoint/2010/main" val="2884188084"/>
      </p:ext>
    </p:extLst>
  </p:cSld>
  <p:clrMapOvr>
    <a:masterClrMapping/>
  </p:clrMapOvr>
  <p:transition>
    <p:pull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0"/>
          </p:nvPr>
        </p:nvSpPr>
        <p:spPr/>
        <p:txBody>
          <a:bodyPr/>
          <a:lstStyle/>
          <a:p>
            <a:pPr>
              <a:defRPr/>
            </a:pPr>
            <a:r>
              <a:rPr lang="en-GB"/>
              <a:t>Page </a:t>
            </a:r>
            <a:fld id="{D0CB3F42-7B41-4107-8927-28080D6DF79A}" type="slidenum">
              <a:rPr lang="en-GB"/>
              <a:pPr>
                <a:defRPr/>
              </a:pPr>
              <a:t>5</a:t>
            </a:fld>
            <a:endParaRPr lang="en-GB"/>
          </a:p>
        </p:txBody>
      </p:sp>
      <p:sp>
        <p:nvSpPr>
          <p:cNvPr id="8195" name="Rectangle 2"/>
          <p:cNvSpPr>
            <a:spLocks noGrp="1" noChangeArrowheads="1"/>
          </p:cNvSpPr>
          <p:nvPr>
            <p:ph type="title"/>
          </p:nvPr>
        </p:nvSpPr>
        <p:spPr>
          <a:xfrm>
            <a:off x="971301" y="358775"/>
            <a:ext cx="7777163" cy="838200"/>
          </a:xfrm>
        </p:spPr>
        <p:txBody>
          <a:bodyPr>
            <a:normAutofit/>
          </a:bodyPr>
          <a:lstStyle/>
          <a:p>
            <a:pPr algn="ctr"/>
            <a:r>
              <a:rPr lang="en-US" sz="3500" b="1" dirty="0" smtClean="0">
                <a:latin typeface="Arial Unicode MS" pitchFamily="34" charset="-128"/>
                <a:ea typeface="Arial Unicode MS" pitchFamily="34" charset="-128"/>
                <a:cs typeface="Arial Unicode MS" pitchFamily="34" charset="-128"/>
              </a:rPr>
              <a:t>Why can’t we apply linear regression?</a:t>
            </a:r>
            <a:endParaRPr lang="ru-RU" sz="3500" b="1" dirty="0" smtClean="0">
              <a:latin typeface="Arial Unicode MS" pitchFamily="34" charset="-128"/>
              <a:ea typeface="Arial Unicode MS" pitchFamily="34" charset="-128"/>
              <a:cs typeface="Arial Unicode MS" pitchFamily="34" charset="-128"/>
            </a:endParaRPr>
          </a:p>
        </p:txBody>
      </p:sp>
      <p:sp>
        <p:nvSpPr>
          <p:cNvPr id="8196" name="Rectangle 21"/>
          <p:cNvSpPr>
            <a:spLocks noChangeArrowheads="1"/>
          </p:cNvSpPr>
          <p:nvPr/>
        </p:nvSpPr>
        <p:spPr bwMode="auto">
          <a:xfrm>
            <a:off x="1259632" y="1341438"/>
            <a:ext cx="7344816" cy="4679850"/>
          </a:xfrm>
          <a:prstGeom prst="rect">
            <a:avLst/>
          </a:prstGeom>
          <a:noFill/>
          <a:ln w="9525">
            <a:noFill/>
            <a:miter lim="800000"/>
            <a:headEnd/>
            <a:tailEnd/>
          </a:ln>
          <a:effectLst/>
        </p:spPr>
        <p:txBody>
          <a:bodyPr/>
          <a:lstStyle/>
          <a:p>
            <a:pPr algn="just"/>
            <a:r>
              <a:rPr lang="en-US" sz="2400" dirty="0" smtClean="0">
                <a:latin typeface="Arial" charset="0"/>
                <a:cs typeface="Arial" charset="0"/>
              </a:rPr>
              <a:t>We can’t apply linear regression directly to a situation is which the outcome variable is dichotomous because one of the assumptions of linear regression is that the relationship between variables is linear. </a:t>
            </a:r>
          </a:p>
          <a:p>
            <a:pPr algn="just"/>
            <a:endParaRPr lang="en-US" sz="2400" dirty="0" smtClean="0">
              <a:latin typeface="Arial" charset="0"/>
              <a:cs typeface="Arial" charset="0"/>
            </a:endParaRPr>
          </a:p>
          <a:p>
            <a:pPr algn="just"/>
            <a:r>
              <a:rPr lang="en-US" sz="2400" dirty="0" smtClean="0">
                <a:latin typeface="Arial" charset="0"/>
                <a:cs typeface="Arial" charset="0"/>
              </a:rPr>
              <a:t>In the binary logistic regression we transform the data using the logarithmic transformation. This has the effect of making the form of the relationship linear whilst leaving the relationship itself as non-linear. In the formula above we express the multiple linear regression equation in logarithmic terms and thus overcome the problem of violating the assumption of linearity. </a:t>
            </a:r>
            <a:endParaRPr lang="en-US" sz="2400" dirty="0"/>
          </a:p>
        </p:txBody>
      </p:sp>
    </p:spTree>
    <p:extLst>
      <p:ext uri="{BB962C8B-B14F-4D97-AF65-F5344CB8AC3E}">
        <p14:creationId xmlns:p14="http://schemas.microsoft.com/office/powerpoint/2010/main" val="1219176317"/>
      </p:ext>
    </p:extLst>
  </p:cSld>
  <p:clrMapOvr>
    <a:masterClrMapping/>
  </p:clrMapOvr>
  <p:transition>
    <p:pull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0"/>
          </p:nvPr>
        </p:nvSpPr>
        <p:spPr/>
        <p:txBody>
          <a:bodyPr/>
          <a:lstStyle/>
          <a:p>
            <a:pPr>
              <a:defRPr/>
            </a:pPr>
            <a:r>
              <a:rPr lang="en-GB"/>
              <a:t>Page </a:t>
            </a:r>
            <a:fld id="{D0CB3F42-7B41-4107-8927-28080D6DF79A}" type="slidenum">
              <a:rPr lang="en-GB"/>
              <a:pPr>
                <a:defRPr/>
              </a:pPr>
              <a:t>6</a:t>
            </a:fld>
            <a:endParaRPr lang="en-GB"/>
          </a:p>
        </p:txBody>
      </p:sp>
      <p:sp>
        <p:nvSpPr>
          <p:cNvPr id="8195" name="Rectangle 2"/>
          <p:cNvSpPr>
            <a:spLocks noGrp="1" noChangeArrowheads="1"/>
          </p:cNvSpPr>
          <p:nvPr>
            <p:ph type="title"/>
          </p:nvPr>
        </p:nvSpPr>
        <p:spPr>
          <a:xfrm>
            <a:off x="971301" y="358775"/>
            <a:ext cx="7777163" cy="838200"/>
          </a:xfrm>
        </p:spPr>
        <p:txBody>
          <a:bodyPr>
            <a:normAutofit/>
          </a:bodyPr>
          <a:lstStyle/>
          <a:p>
            <a:pPr algn="ctr"/>
            <a:r>
              <a:rPr lang="en-US" sz="3500" b="1" dirty="0" smtClean="0">
                <a:latin typeface="Arial Unicode MS" pitchFamily="34" charset="-128"/>
                <a:ea typeface="Arial Unicode MS" pitchFamily="34" charset="-128"/>
                <a:cs typeface="Arial Unicode MS" pitchFamily="34" charset="-128"/>
              </a:rPr>
              <a:t>Which model is the best?</a:t>
            </a:r>
            <a:endParaRPr lang="ru-RU" sz="3500" b="1" dirty="0" smtClean="0">
              <a:latin typeface="Arial Unicode MS" pitchFamily="34" charset="-128"/>
              <a:ea typeface="Arial Unicode MS" pitchFamily="34" charset="-128"/>
              <a:cs typeface="Arial Unicode MS" pitchFamily="34" charset="-128"/>
            </a:endParaRPr>
          </a:p>
        </p:txBody>
      </p:sp>
      <p:sp>
        <p:nvSpPr>
          <p:cNvPr id="8196" name="Rectangle 21"/>
          <p:cNvSpPr>
            <a:spLocks noChangeArrowheads="1"/>
          </p:cNvSpPr>
          <p:nvPr/>
        </p:nvSpPr>
        <p:spPr bwMode="auto">
          <a:xfrm>
            <a:off x="1259632" y="1341438"/>
            <a:ext cx="7344816" cy="4679850"/>
          </a:xfrm>
          <a:prstGeom prst="rect">
            <a:avLst/>
          </a:prstGeom>
          <a:noFill/>
          <a:ln w="9525">
            <a:noFill/>
            <a:miter lim="800000"/>
            <a:headEnd/>
            <a:tailEnd/>
          </a:ln>
          <a:effectLst/>
        </p:spPr>
        <p:txBody>
          <a:bodyPr/>
          <a:lstStyle/>
          <a:p>
            <a:pPr algn="just"/>
            <a:r>
              <a:rPr lang="en-US" sz="2400" dirty="0" smtClean="0">
                <a:latin typeface="Arial" charset="0"/>
                <a:cs typeface="Arial" charset="0"/>
              </a:rPr>
              <a:t>The chosen model will be the one that, when values of the predictor variable are placed in it results in values of Y closest to the observed values. </a:t>
            </a:r>
          </a:p>
          <a:p>
            <a:pPr algn="just"/>
            <a:endParaRPr lang="en-US" sz="2400" dirty="0">
              <a:latin typeface="Arial" charset="0"/>
              <a:cs typeface="Arial" charset="0"/>
            </a:endParaRPr>
          </a:p>
          <a:p>
            <a:pPr algn="just"/>
            <a:r>
              <a:rPr lang="en-US" sz="2400" dirty="0" smtClean="0">
                <a:latin typeface="Arial" charset="0"/>
                <a:cs typeface="Arial" charset="0"/>
              </a:rPr>
              <a:t>So, the values of the parameters are estimated using the </a:t>
            </a:r>
            <a:r>
              <a:rPr lang="en-US" sz="2400" b="1" i="1" dirty="0" smtClean="0">
                <a:latin typeface="Arial" charset="0"/>
                <a:cs typeface="Arial" charset="0"/>
              </a:rPr>
              <a:t>maximum-likelihood estimation</a:t>
            </a:r>
            <a:r>
              <a:rPr lang="en-US" sz="2400" dirty="0" smtClean="0">
                <a:latin typeface="Arial" charset="0"/>
                <a:cs typeface="Arial" charset="0"/>
              </a:rPr>
              <a:t>, which selects coefficients that make the observed values most likely to have occurred.</a:t>
            </a:r>
            <a:endParaRPr lang="en-US" sz="2400" dirty="0"/>
          </a:p>
        </p:txBody>
      </p:sp>
    </p:spTree>
    <p:extLst>
      <p:ext uri="{BB962C8B-B14F-4D97-AF65-F5344CB8AC3E}">
        <p14:creationId xmlns:p14="http://schemas.microsoft.com/office/powerpoint/2010/main" val="2137334232"/>
      </p:ext>
    </p:extLst>
  </p:cSld>
  <p:clrMapOvr>
    <a:masterClrMapping/>
  </p:clrMapOvr>
  <p:transition>
    <p:pull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0"/>
          </p:nvPr>
        </p:nvSpPr>
        <p:spPr/>
        <p:txBody>
          <a:bodyPr/>
          <a:lstStyle/>
          <a:p>
            <a:pPr>
              <a:defRPr/>
            </a:pPr>
            <a:r>
              <a:rPr lang="en-GB"/>
              <a:t>Page </a:t>
            </a:r>
            <a:fld id="{D0CB3F42-7B41-4107-8927-28080D6DF79A}" type="slidenum">
              <a:rPr lang="en-GB"/>
              <a:pPr>
                <a:defRPr/>
              </a:pPr>
              <a:t>7</a:t>
            </a:fld>
            <a:endParaRPr lang="en-GB"/>
          </a:p>
        </p:txBody>
      </p:sp>
      <p:sp>
        <p:nvSpPr>
          <p:cNvPr id="8195" name="Rectangle 2"/>
          <p:cNvSpPr>
            <a:spLocks noGrp="1" noChangeArrowheads="1"/>
          </p:cNvSpPr>
          <p:nvPr>
            <p:ph type="title"/>
          </p:nvPr>
        </p:nvSpPr>
        <p:spPr>
          <a:xfrm>
            <a:off x="971301" y="-27384"/>
            <a:ext cx="7777163" cy="838200"/>
          </a:xfrm>
        </p:spPr>
        <p:txBody>
          <a:bodyPr>
            <a:normAutofit/>
          </a:bodyPr>
          <a:lstStyle/>
          <a:p>
            <a:pPr algn="ctr"/>
            <a:r>
              <a:rPr lang="en-US" sz="3500" b="1" dirty="0" smtClean="0">
                <a:latin typeface="Arial Unicode MS" pitchFamily="34" charset="-128"/>
                <a:ea typeface="Arial Unicode MS" pitchFamily="34" charset="-128"/>
                <a:cs typeface="Arial Unicode MS" pitchFamily="34" charset="-128"/>
              </a:rPr>
              <a:t>Assessing the model</a:t>
            </a:r>
            <a:endParaRPr lang="ru-RU" sz="3500" b="1" dirty="0" smtClean="0">
              <a:latin typeface="Arial Unicode MS" pitchFamily="34" charset="-128"/>
              <a:ea typeface="Arial Unicode MS" pitchFamily="34" charset="-128"/>
              <a:cs typeface="Arial Unicode MS" pitchFamily="34" charset="-128"/>
            </a:endParaRPr>
          </a:p>
        </p:txBody>
      </p:sp>
      <p:sp>
        <p:nvSpPr>
          <p:cNvPr id="8196" name="Rectangle 21"/>
          <p:cNvSpPr>
            <a:spLocks noChangeArrowheads="1"/>
          </p:cNvSpPr>
          <p:nvPr/>
        </p:nvSpPr>
        <p:spPr bwMode="auto">
          <a:xfrm>
            <a:off x="1043608" y="620688"/>
            <a:ext cx="7704856" cy="6336704"/>
          </a:xfrm>
          <a:prstGeom prst="rect">
            <a:avLst/>
          </a:prstGeom>
          <a:noFill/>
          <a:ln w="9525">
            <a:noFill/>
            <a:miter lim="800000"/>
            <a:headEnd/>
            <a:tailEnd/>
          </a:ln>
          <a:effectLst/>
        </p:spPr>
        <p:txBody>
          <a:bodyPr/>
          <a:lstStyle/>
          <a:p>
            <a:pPr algn="just"/>
            <a:r>
              <a:rPr lang="en-US" sz="2200" dirty="0" smtClean="0">
                <a:latin typeface="Arial" charset="0"/>
                <a:cs typeface="Arial" charset="0"/>
              </a:rPr>
              <a:t>In logistic regression we use the observed and predicted values to asses the fit of the model. The measure is called </a:t>
            </a:r>
            <a:r>
              <a:rPr lang="en-US" sz="2200" b="1" dirty="0" smtClean="0">
                <a:latin typeface="Arial" charset="0"/>
                <a:cs typeface="Arial" charset="0"/>
              </a:rPr>
              <a:t>log-likelihood</a:t>
            </a:r>
            <a:r>
              <a:rPr lang="en-US" sz="2200" dirty="0" smtClean="0">
                <a:latin typeface="Arial" charset="0"/>
                <a:cs typeface="Arial" charset="0"/>
              </a:rPr>
              <a:t>. </a:t>
            </a:r>
          </a:p>
          <a:p>
            <a:pPr algn="just"/>
            <a:endParaRPr lang="en-US" sz="2200" dirty="0">
              <a:latin typeface="Arial" charset="0"/>
              <a:cs typeface="Arial" charset="0"/>
            </a:endParaRPr>
          </a:p>
          <a:p>
            <a:pPr algn="just"/>
            <a:r>
              <a:rPr lang="en-US" sz="2200" dirty="0" smtClean="0">
                <a:latin typeface="Arial" charset="0"/>
                <a:cs typeface="Arial" charset="0"/>
              </a:rPr>
              <a:t>The log-likelihood is based on summing the probabilities associated with the predicted and actual outcomes. It’s analogous to the residual sum of squares in multiple regression in the sense that it’s an indicator of how much unexplained information there is after the model has been fitted.  </a:t>
            </a:r>
          </a:p>
          <a:p>
            <a:pPr algn="just"/>
            <a:endParaRPr lang="en-US" sz="2200" dirty="0">
              <a:latin typeface="Arial" charset="0"/>
              <a:cs typeface="Arial" charset="0"/>
            </a:endParaRPr>
          </a:p>
          <a:p>
            <a:pPr algn="just"/>
            <a:r>
              <a:rPr lang="en-US" sz="2200" dirty="0" smtClean="0">
                <a:latin typeface="Arial" charset="0"/>
                <a:cs typeface="Arial" charset="0"/>
              </a:rPr>
              <a:t>So the larger the value of the log-likelihood, the more unexplained observations there are. </a:t>
            </a:r>
          </a:p>
          <a:p>
            <a:pPr algn="just"/>
            <a:endParaRPr lang="en-US" sz="2200" dirty="0">
              <a:latin typeface="Arial" charset="0"/>
              <a:cs typeface="Arial" charset="0"/>
            </a:endParaRPr>
          </a:p>
          <a:p>
            <a:pPr algn="just"/>
            <a:r>
              <a:rPr lang="en-US" sz="2200" dirty="0" smtClean="0">
                <a:latin typeface="Arial" charset="0"/>
                <a:cs typeface="Arial" charset="0"/>
              </a:rPr>
              <a:t>The baseline model is the model with no predictors and has only the </a:t>
            </a:r>
            <a:r>
              <a:rPr lang="en-US" sz="2200" dirty="0">
                <a:latin typeface="Arial" charset="0"/>
                <a:cs typeface="Arial" charset="0"/>
              </a:rPr>
              <a:t>constant. </a:t>
            </a:r>
          </a:p>
          <a:p>
            <a:pPr algn="just"/>
            <a:r>
              <a:rPr lang="en-US" sz="2200" dirty="0">
                <a:latin typeface="Arial" charset="0"/>
                <a:cs typeface="Arial" charset="0"/>
              </a:rPr>
              <a:t>There </a:t>
            </a:r>
            <a:r>
              <a:rPr lang="en-US" sz="2200" dirty="0">
                <a:latin typeface="Arial" charset="0"/>
                <a:cs typeface="Arial" charset="0"/>
              </a:rPr>
              <a:t>are several </a:t>
            </a:r>
            <a:r>
              <a:rPr lang="en-US" sz="2200" dirty="0">
                <a:latin typeface="Arial" charset="0"/>
                <a:cs typeface="Arial" charset="0"/>
              </a:rPr>
              <a:t>pseudo-R-squared to assess the goodness of fit.</a:t>
            </a:r>
            <a:endParaRPr lang="en-US" sz="2200" dirty="0">
              <a:latin typeface="Arial" charset="0"/>
              <a:cs typeface="Arial" charset="0"/>
            </a:endParaRPr>
          </a:p>
        </p:txBody>
      </p:sp>
    </p:spTree>
    <p:extLst>
      <p:ext uri="{BB962C8B-B14F-4D97-AF65-F5344CB8AC3E}">
        <p14:creationId xmlns:p14="http://schemas.microsoft.com/office/powerpoint/2010/main" val="1763371327"/>
      </p:ext>
    </p:extLst>
  </p:cSld>
  <p:clrMapOvr>
    <a:masterClrMapping/>
  </p:clrMapOvr>
  <p:transition>
    <p:pull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0"/>
          </p:nvPr>
        </p:nvSpPr>
        <p:spPr/>
        <p:txBody>
          <a:bodyPr/>
          <a:lstStyle/>
          <a:p>
            <a:pPr>
              <a:defRPr/>
            </a:pPr>
            <a:r>
              <a:rPr lang="en-GB"/>
              <a:t>Page </a:t>
            </a:r>
            <a:fld id="{D0CB3F42-7B41-4107-8927-28080D6DF79A}" type="slidenum">
              <a:rPr lang="en-GB"/>
              <a:pPr>
                <a:defRPr/>
              </a:pPr>
              <a:t>8</a:t>
            </a:fld>
            <a:endParaRPr lang="en-GB"/>
          </a:p>
        </p:txBody>
      </p:sp>
      <p:sp>
        <p:nvSpPr>
          <p:cNvPr id="8195" name="Rectangle 2"/>
          <p:cNvSpPr>
            <a:spLocks noGrp="1" noChangeArrowheads="1"/>
          </p:cNvSpPr>
          <p:nvPr>
            <p:ph type="title"/>
          </p:nvPr>
        </p:nvSpPr>
        <p:spPr>
          <a:xfrm>
            <a:off x="1043309" y="286544"/>
            <a:ext cx="7777163" cy="838200"/>
          </a:xfrm>
        </p:spPr>
        <p:txBody>
          <a:bodyPr>
            <a:normAutofit/>
          </a:bodyPr>
          <a:lstStyle/>
          <a:p>
            <a:pPr algn="ctr"/>
            <a:r>
              <a:rPr lang="ru-RU" sz="3600" b="1" dirty="0" err="1" smtClean="0"/>
              <a:t>Ехр</a:t>
            </a:r>
            <a:r>
              <a:rPr lang="ru-RU" sz="3600" b="1" dirty="0" smtClean="0"/>
              <a:t> (В) </a:t>
            </a:r>
            <a:endParaRPr lang="ru-RU" sz="3500" b="1" dirty="0" smtClean="0">
              <a:latin typeface="Arial Unicode MS" pitchFamily="34" charset="-128"/>
              <a:ea typeface="Arial Unicode MS" pitchFamily="34" charset="-128"/>
              <a:cs typeface="Arial Unicode MS" pitchFamily="34" charset="-128"/>
            </a:endParaRPr>
          </a:p>
        </p:txBody>
      </p:sp>
      <p:sp>
        <p:nvSpPr>
          <p:cNvPr id="8196" name="Rectangle 21"/>
          <p:cNvSpPr>
            <a:spLocks noChangeArrowheads="1"/>
          </p:cNvSpPr>
          <p:nvPr/>
        </p:nvSpPr>
        <p:spPr bwMode="auto">
          <a:xfrm>
            <a:off x="1277662" y="1196752"/>
            <a:ext cx="7344816" cy="1440160"/>
          </a:xfrm>
          <a:prstGeom prst="rect">
            <a:avLst/>
          </a:prstGeom>
          <a:noFill/>
          <a:ln w="9525">
            <a:noFill/>
            <a:miter lim="800000"/>
            <a:headEnd/>
            <a:tailEnd/>
          </a:ln>
          <a:effectLst/>
        </p:spPr>
        <p:txBody>
          <a:bodyPr/>
          <a:lstStyle/>
          <a:p>
            <a:pPr algn="just"/>
            <a:r>
              <a:rPr lang="en-US" sz="2800" dirty="0" smtClean="0"/>
              <a:t>The value of </a:t>
            </a:r>
            <a:r>
              <a:rPr lang="en-US" sz="2800" u="sng" dirty="0" err="1" smtClean="0"/>
              <a:t>exp</a:t>
            </a:r>
            <a:r>
              <a:rPr lang="en-US" sz="2800" u="sng" dirty="0" smtClean="0"/>
              <a:t> b</a:t>
            </a:r>
            <a:r>
              <a:rPr lang="en-US" sz="2800" dirty="0" smtClean="0"/>
              <a:t> is the indicator of the change in odds resulting from a unit change in the predictor.</a:t>
            </a:r>
            <a:endParaRPr lang="en-US" sz="2800" dirty="0"/>
          </a:p>
        </p:txBody>
      </p:sp>
      <p:pic>
        <p:nvPicPr>
          <p:cNvPr id="2" name="Рисунок 1" descr="Вырезка экрана"/>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l="9522" t="6918"/>
          <a:stretch/>
        </p:blipFill>
        <p:spPr>
          <a:xfrm>
            <a:off x="2150340" y="2708920"/>
            <a:ext cx="5229972" cy="2376264"/>
          </a:xfrm>
          <a:prstGeom prst="rect">
            <a:avLst/>
          </a:prstGeom>
        </p:spPr>
      </p:pic>
    </p:spTree>
    <p:extLst>
      <p:ext uri="{BB962C8B-B14F-4D97-AF65-F5344CB8AC3E}">
        <p14:creationId xmlns:p14="http://schemas.microsoft.com/office/powerpoint/2010/main" val="2969891823"/>
      </p:ext>
    </p:extLst>
  </p:cSld>
  <p:clrMapOvr>
    <a:masterClrMapping/>
  </p:clrMapOvr>
  <p:transition>
    <p:pull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0"/>
          </p:nvPr>
        </p:nvSpPr>
        <p:spPr/>
        <p:txBody>
          <a:bodyPr/>
          <a:lstStyle/>
          <a:p>
            <a:pPr>
              <a:defRPr/>
            </a:pPr>
            <a:r>
              <a:rPr lang="en-GB"/>
              <a:t>Page </a:t>
            </a:r>
            <a:fld id="{D0CB3F42-7B41-4107-8927-28080D6DF79A}" type="slidenum">
              <a:rPr lang="en-GB"/>
              <a:pPr>
                <a:defRPr/>
              </a:pPr>
              <a:t>9</a:t>
            </a:fld>
            <a:endParaRPr lang="en-GB"/>
          </a:p>
        </p:txBody>
      </p:sp>
      <p:sp>
        <p:nvSpPr>
          <p:cNvPr id="8195" name="Rectangle 2"/>
          <p:cNvSpPr>
            <a:spLocks noGrp="1" noChangeArrowheads="1"/>
          </p:cNvSpPr>
          <p:nvPr>
            <p:ph type="title"/>
          </p:nvPr>
        </p:nvSpPr>
        <p:spPr>
          <a:xfrm>
            <a:off x="1043309" y="44624"/>
            <a:ext cx="7777163" cy="838200"/>
          </a:xfrm>
        </p:spPr>
        <p:txBody>
          <a:bodyPr>
            <a:normAutofit/>
          </a:bodyPr>
          <a:lstStyle/>
          <a:p>
            <a:pPr algn="ctr"/>
            <a:r>
              <a:rPr lang="ru-RU" sz="3600" b="1" dirty="0" err="1" smtClean="0"/>
              <a:t>Ехр</a:t>
            </a:r>
            <a:r>
              <a:rPr lang="ru-RU" sz="3600" b="1" dirty="0" smtClean="0"/>
              <a:t> (В)</a:t>
            </a:r>
            <a:r>
              <a:rPr lang="en-US" sz="3600" b="1" dirty="0" smtClean="0"/>
              <a:t>: example</a:t>
            </a:r>
            <a:endParaRPr lang="ru-RU" sz="3500" b="1" dirty="0" smtClean="0">
              <a:latin typeface="Arial Unicode MS" pitchFamily="34" charset="-128"/>
              <a:ea typeface="Arial Unicode MS" pitchFamily="34" charset="-128"/>
              <a:cs typeface="Arial Unicode MS" pitchFamily="34" charset="-128"/>
            </a:endParaRPr>
          </a:p>
        </p:txBody>
      </p:sp>
      <p:sp>
        <p:nvSpPr>
          <p:cNvPr id="8196" name="Rectangle 21"/>
          <p:cNvSpPr>
            <a:spLocks noChangeArrowheads="1"/>
          </p:cNvSpPr>
          <p:nvPr/>
        </p:nvSpPr>
        <p:spPr bwMode="auto">
          <a:xfrm>
            <a:off x="1277662" y="954832"/>
            <a:ext cx="7344816" cy="4392488"/>
          </a:xfrm>
          <a:prstGeom prst="rect">
            <a:avLst/>
          </a:prstGeom>
          <a:noFill/>
          <a:ln w="9525">
            <a:noFill/>
            <a:miter lim="800000"/>
            <a:headEnd/>
            <a:tailEnd/>
          </a:ln>
          <a:effectLst/>
        </p:spPr>
        <p:txBody>
          <a:bodyPr/>
          <a:lstStyle/>
          <a:p>
            <a:pPr algn="just"/>
            <a:r>
              <a:rPr lang="en-US" sz="2200" dirty="0" smtClean="0"/>
              <a:t>Dependent variable: the student </a:t>
            </a:r>
            <a:r>
              <a:rPr lang="en-US" sz="2200" dirty="0" smtClean="0"/>
              <a:t>has passed </a:t>
            </a:r>
            <a:r>
              <a:rPr lang="en-US" sz="2200" dirty="0" smtClean="0"/>
              <a:t>the exam or not.</a:t>
            </a:r>
          </a:p>
          <a:p>
            <a:pPr algn="just"/>
            <a:r>
              <a:rPr lang="en-US" sz="2200" dirty="0" smtClean="0"/>
              <a:t>Predictor variable: the student </a:t>
            </a:r>
            <a:r>
              <a:rPr lang="en-US" sz="2200" dirty="0" smtClean="0"/>
              <a:t>prepared </a:t>
            </a:r>
            <a:r>
              <a:rPr lang="en-US" sz="2200" dirty="0" smtClean="0"/>
              <a:t>for the exam or not.</a:t>
            </a:r>
          </a:p>
          <a:p>
            <a:pPr algn="just"/>
            <a:endParaRPr lang="en-US" sz="2200" dirty="0" smtClean="0"/>
          </a:p>
          <a:p>
            <a:pPr algn="just"/>
            <a:r>
              <a:rPr lang="en-US" sz="2200" dirty="0" smtClean="0"/>
              <a:t>The odds of passing the exam are the probability of passing the exam divided by the probability of not passing it.</a:t>
            </a:r>
          </a:p>
          <a:p>
            <a:pPr algn="just"/>
            <a:endParaRPr lang="en-US" sz="2200" dirty="0"/>
          </a:p>
          <a:p>
            <a:pPr algn="just"/>
            <a:r>
              <a:rPr lang="en-US" sz="2200" dirty="0" smtClean="0"/>
              <a:t>To calculate the change in odds that results from a unit change in the predictor we first calculate the odds of passing the exam given that there was no preparation for it. Then we calculate the odds of passing the exam given that there was a preparation. </a:t>
            </a:r>
          </a:p>
          <a:p>
            <a:pPr algn="just"/>
            <a:endParaRPr lang="en-US" sz="2200" dirty="0"/>
          </a:p>
          <a:p>
            <a:pPr algn="just"/>
            <a:r>
              <a:rPr lang="en-US" sz="2200" dirty="0" smtClean="0"/>
              <a:t>Finally we calculate the proportionate change in these two odds. </a:t>
            </a:r>
            <a:endParaRPr lang="en-US" sz="2200" dirty="0"/>
          </a:p>
          <a:p>
            <a:pPr algn="just"/>
            <a:endParaRPr lang="en-US" sz="2800" dirty="0" smtClean="0"/>
          </a:p>
          <a:p>
            <a:pPr algn="just"/>
            <a:endParaRPr lang="en-US" sz="2800" dirty="0"/>
          </a:p>
        </p:txBody>
      </p:sp>
      <p:pic>
        <p:nvPicPr>
          <p:cNvPr id="6" name="Рисунок 5" descr="Вырезка экрана"/>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2068355" y="5549131"/>
            <a:ext cx="5763430" cy="1066949"/>
          </a:xfrm>
          <a:prstGeom prst="rect">
            <a:avLst/>
          </a:prstGeom>
        </p:spPr>
      </p:pic>
    </p:spTree>
    <p:extLst>
      <p:ext uri="{BB962C8B-B14F-4D97-AF65-F5344CB8AC3E}">
        <p14:creationId xmlns:p14="http://schemas.microsoft.com/office/powerpoint/2010/main" val="1366408857"/>
      </p:ext>
    </p:extLst>
  </p:cSld>
  <p:clrMapOvr>
    <a:masterClrMapping/>
  </p:clrMapOvr>
  <p:transition>
    <p:pull di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олнцестояние">
  <a:themeElements>
    <a:clrScheme name="Другая 1">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000000"/>
      </a:hlink>
      <a:folHlink>
        <a:srgbClr val="AA8A14"/>
      </a:folHlink>
    </a:clrScheme>
    <a:fontScheme name="Солнцестояние">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Солнцестояние">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7443</TotalTime>
  <Words>911</Words>
  <Application>Microsoft Office PowerPoint</Application>
  <PresentationFormat>Экран (4:3)</PresentationFormat>
  <Paragraphs>126</Paragraphs>
  <Slides>19</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19</vt:i4>
      </vt:variant>
    </vt:vector>
  </HeadingPairs>
  <TitlesOfParts>
    <vt:vector size="20" baseType="lpstr">
      <vt:lpstr>Солнцестояние</vt:lpstr>
      <vt:lpstr>Data Analysis  Binary Logistic Regression</vt:lpstr>
      <vt:lpstr>Binary logistic regression</vt:lpstr>
      <vt:lpstr>Probability of  Y occurring</vt:lpstr>
      <vt:lpstr>Interpretation of the probability</vt:lpstr>
      <vt:lpstr>Why can’t we apply linear regression?</vt:lpstr>
      <vt:lpstr>Which model is the best?</vt:lpstr>
      <vt:lpstr>Assessing the model</vt:lpstr>
      <vt:lpstr>Ехр (В) </vt:lpstr>
      <vt:lpstr>Ехр (В): example</vt:lpstr>
      <vt:lpstr>Ехр (В): interpretation </vt:lpstr>
      <vt:lpstr>Incomplete information (1)</vt:lpstr>
      <vt:lpstr>Incomplete information (2)</vt:lpstr>
      <vt:lpstr>Statistical Characteristics</vt:lpstr>
      <vt:lpstr>Reporting the Results</vt:lpstr>
      <vt:lpstr>Confusion Matrix </vt:lpstr>
      <vt:lpstr>ROC-curve</vt:lpstr>
      <vt:lpstr>Stata Commands</vt:lpstr>
      <vt:lpstr>Презентация PowerPoint</vt:lpstr>
      <vt:lpstr>Useful Links</vt:lpstr>
    </vt:vector>
  </TitlesOfParts>
  <Company>SPecialiST RePack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Пётр Петров</dc:creator>
  <cp:lastModifiedBy>Academic Life</cp:lastModifiedBy>
  <cp:revision>495</cp:revision>
  <cp:lastPrinted>2011-09-19T06:34:13Z</cp:lastPrinted>
  <dcterms:created xsi:type="dcterms:W3CDTF">2011-09-09T12:40:06Z</dcterms:created>
  <dcterms:modified xsi:type="dcterms:W3CDTF">2020-03-12T11:14:58Z</dcterms:modified>
</cp:coreProperties>
</file>