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3" r:id="rId9"/>
    <p:sldId id="264" r:id="rId10"/>
    <p:sldId id="284" r:id="rId11"/>
    <p:sldId id="265" r:id="rId12"/>
    <p:sldId id="268" r:id="rId13"/>
    <p:sldId id="269" r:id="rId14"/>
    <p:sldId id="271" r:id="rId15"/>
    <p:sldId id="270" r:id="rId16"/>
    <p:sldId id="272" r:id="rId17"/>
    <p:sldId id="273" r:id="rId18"/>
    <p:sldId id="275" r:id="rId19"/>
    <p:sldId id="274" r:id="rId20"/>
    <p:sldId id="276" r:id="rId21"/>
    <p:sldId id="277" r:id="rId22"/>
    <p:sldId id="278" r:id="rId23"/>
    <p:sldId id="280" r:id="rId24"/>
    <p:sldId id="279"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F38EC1-83F4-4D85-A551-0F9DDFF86928}" v="428" dt="2020-06-03T21:10:03.120"/>
    <p1510:client id="{A51955E9-A99E-413B-C162-5FC388EA31A9}" v="4920" dt="2020-06-04T05:58:54.883"/>
    <p1510:client id="{DB66BBF0-004E-9952-A195-D25462BC5F1E}" v="2" dt="2020-06-03T21:10:21.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developer.foursquare.com/" TargetMode="External"/><Relationship Id="rId13" Type="http://schemas.openxmlformats.org/officeDocument/2006/relationships/hyperlink" Target="https://www.ers.usda.gov/data-products/county-level-data-sets/" TargetMode="External"/><Relationship Id="rId3" Type="http://schemas.openxmlformats.org/officeDocument/2006/relationships/hyperlink" Target="https://www.bea.gov/data/income-saving/personal-income-county-metro-and-other-areas" TargetMode="External"/><Relationship Id="rId7" Type="http://schemas.openxmlformats.org/officeDocument/2006/relationships/hyperlink" Target="https://ucr.fbi.gov/crime-in-the-u.s/2017/crime-in-the-u.s.-2017/downloads/download-printable-files" TargetMode="External"/><Relationship Id="rId12" Type="http://schemas.openxmlformats.org/officeDocument/2006/relationships/hyperlink" Target="https://www.census.gov/data/datasets/2017/demo/popest/total-cities-and-towns.html" TargetMode="External"/><Relationship Id="rId2" Type="http://schemas.openxmlformats.org/officeDocument/2006/relationships/hyperlink" Target="http://www.jstor.org/stable/2094158" TargetMode="External"/><Relationship Id="rId1" Type="http://schemas.openxmlformats.org/officeDocument/2006/relationships/slideLayout" Target="../slideLayouts/slideLayout2.xml"/><Relationship Id="rId6" Type="http://schemas.openxmlformats.org/officeDocument/2006/relationships/hyperlink" Target="https://ucr.fbi.gov/crime-in-the-u.s/2016/crime-in-the-u.s.-2016/tables/table-6/table-6.xls/view/" TargetMode="External"/><Relationship Id="rId11" Type="http://schemas.openxmlformats.org/officeDocument/2006/relationships/hyperlink" Target="https://factfinder.census.gov/faces/tableservices/jsf/pages/productview.xhtml?src=bkmk" TargetMode="External"/><Relationship Id="rId5" Type="http://schemas.openxmlformats.org/officeDocument/2006/relationships/hyperlink" Target="https://ucr.fbi.gov/crime-in-the-u.s/2015/crime-in-the-u.s.-2015/offenses-known-to-law-enforcement/offenses-known-to-law-enforcement" TargetMode="External"/><Relationship Id="rId10" Type="http://schemas.openxmlformats.org/officeDocument/2006/relationships/hyperlink" Target="https://www.huduser.gov/portal/datasets/fmr.html#2019_data" TargetMode="External"/><Relationship Id="rId4" Type="http://schemas.openxmlformats.org/officeDocument/2006/relationships/hyperlink" Target="https://ucr.fbi.gov/crime-in-the-u.s/2010/crime-in-the-u.s.-2010/violent-crime" TargetMode="External"/><Relationship Id="rId9" Type="http://schemas.openxmlformats.org/officeDocument/2006/relationships/hyperlink" Target="https://maps.googleapis.com/maps/ap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dirty="0">
                <a:latin typeface="Times New Roman"/>
                <a:cs typeface="Times New Roman"/>
              </a:rPr>
              <a:t>First Class Restaurant Location Analysis: </a:t>
            </a:r>
            <a:endParaRPr lang="en-US" sz="2800">
              <a:cs typeface="Calibri Light"/>
            </a:endParaRPr>
          </a:p>
          <a:p>
            <a:r>
              <a:rPr lang="en-US" sz="2800" b="1">
                <a:latin typeface="Times New Roman"/>
                <a:cs typeface="Times New Roman"/>
              </a:rPr>
              <a:t>Finding Optimal Locations within the United States</a:t>
            </a:r>
          </a:p>
          <a:p>
            <a:endParaRPr lang="en-US" dirty="0">
              <a:cs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Sammie Haskin</a:t>
            </a:r>
          </a:p>
          <a:p>
            <a:r>
              <a:rPr lang="en-US" dirty="0">
                <a:cs typeface="Calibri"/>
              </a:rPr>
              <a:t>Kennesaw State University</a:t>
            </a:r>
          </a:p>
          <a:p>
            <a:r>
              <a:rPr lang="en-US" dirty="0">
                <a:cs typeface="Calibri"/>
              </a:rPr>
              <a:t>June 3, 2020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7A6D-E0D4-4EB1-9FD4-85C383BEC972}"/>
              </a:ext>
            </a:extLst>
          </p:cNvPr>
          <p:cNvSpPr>
            <a:spLocks noGrp="1"/>
          </p:cNvSpPr>
          <p:nvPr>
            <p:ph type="title"/>
          </p:nvPr>
        </p:nvSpPr>
        <p:spPr/>
        <p:txBody>
          <a:bodyPr/>
          <a:lstStyle/>
          <a:p>
            <a:pPr algn="ctr"/>
            <a:r>
              <a:rPr lang="en-US" dirty="0">
                <a:cs typeface="Calibri Light"/>
              </a:rPr>
              <a:t>Results</a:t>
            </a:r>
          </a:p>
        </p:txBody>
      </p:sp>
      <p:sp>
        <p:nvSpPr>
          <p:cNvPr id="3" name="Content Placeholder 2">
            <a:extLst>
              <a:ext uri="{FF2B5EF4-FFF2-40B4-BE49-F238E27FC236}">
                <a16:creationId xmlns:a16="http://schemas.microsoft.com/office/drawing/2014/main" id="{A4C1FEB6-EC9F-44AC-A3D1-108E2188F85F}"/>
              </a:ext>
            </a:extLst>
          </p:cNvPr>
          <p:cNvSpPr>
            <a:spLocks noGrp="1"/>
          </p:cNvSpPr>
          <p:nvPr>
            <p:ph idx="1"/>
          </p:nvPr>
        </p:nvSpPr>
        <p:spPr/>
        <p:txBody>
          <a:bodyPr vert="horz" lIns="91440" tIns="45720" rIns="91440" bIns="45720" rtlCol="0" anchor="t">
            <a:normAutofit/>
          </a:bodyPr>
          <a:lstStyle/>
          <a:p>
            <a:r>
              <a:rPr lang="en-US" sz="2400" dirty="0">
                <a:ea typeface="+mn-lt"/>
                <a:cs typeface="+mn-lt"/>
              </a:rPr>
              <a:t>    Utilizing Principle Component Analysis, it was discovered that 3 factors </a:t>
            </a:r>
            <a:r>
              <a:rPr lang="en-US" sz="2400">
                <a:ea typeface="+mn-lt"/>
                <a:cs typeface="+mn-lt"/>
              </a:rPr>
              <a:t>accounted for 80.62% of the variance of across all variable used for clustering.</a:t>
            </a:r>
            <a:endParaRPr lang="en-US" sz="2400">
              <a:cs typeface="Calibri"/>
            </a:endParaRPr>
          </a:p>
          <a:p>
            <a:endParaRPr lang="en-US" sz="2400" dirty="0">
              <a:cs typeface="Calibri"/>
            </a:endParaRPr>
          </a:p>
          <a:p>
            <a:r>
              <a:rPr lang="en-US" sz="2400" dirty="0">
                <a:cs typeface="Calibri"/>
              </a:rPr>
              <a:t>  </a:t>
            </a:r>
          </a:p>
          <a:p>
            <a:pPr marL="0" indent="0">
              <a:buNone/>
            </a:pPr>
            <a:endParaRPr lang="en-US" sz="2400" dirty="0">
              <a:cs typeface="Calibri"/>
            </a:endParaRPr>
          </a:p>
        </p:txBody>
      </p:sp>
      <p:sp>
        <p:nvSpPr>
          <p:cNvPr id="4" name="TextBox 3">
            <a:extLst>
              <a:ext uri="{FF2B5EF4-FFF2-40B4-BE49-F238E27FC236}">
                <a16:creationId xmlns:a16="http://schemas.microsoft.com/office/drawing/2014/main" id="{3B714061-FD67-4B71-9732-83A87AF7909A}"/>
              </a:ext>
            </a:extLst>
          </p:cNvPr>
          <p:cNvSpPr txBox="1"/>
          <p:nvPr/>
        </p:nvSpPr>
        <p:spPr>
          <a:xfrm>
            <a:off x="1207478" y="3001107"/>
            <a:ext cx="378655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Viewing the resulting clusters using the principle components, the DBSCAN algorithm appeared to result in clusters that were distinct from </a:t>
            </a:r>
            <a:r>
              <a:rPr lang="en-US" sz="2400">
                <a:ea typeface="+mn-lt"/>
                <a:cs typeface="+mn-lt"/>
              </a:rPr>
              <a:t>each other</a:t>
            </a:r>
            <a:r>
              <a:rPr lang="en-US" sz="2400" dirty="0">
                <a:ea typeface="+mn-lt"/>
                <a:cs typeface="+mn-lt"/>
              </a:rPr>
              <a:t> and did not appear to cluster noise.</a:t>
            </a:r>
            <a:endParaRPr lang="en-US" sz="2400" dirty="0"/>
          </a:p>
        </p:txBody>
      </p:sp>
      <p:pic>
        <p:nvPicPr>
          <p:cNvPr id="6" name="Picture 6" descr="A close up of text on a white background&#10;&#10;Description generated with high confidence">
            <a:extLst>
              <a:ext uri="{FF2B5EF4-FFF2-40B4-BE49-F238E27FC236}">
                <a16:creationId xmlns:a16="http://schemas.microsoft.com/office/drawing/2014/main" id="{26A502C6-273B-4DB5-ADBA-F20D12A05DA4}"/>
              </a:ext>
            </a:extLst>
          </p:cNvPr>
          <p:cNvPicPr>
            <a:picLocks noChangeAspect="1"/>
          </p:cNvPicPr>
          <p:nvPr/>
        </p:nvPicPr>
        <p:blipFill>
          <a:blip r:embed="rId2"/>
          <a:stretch>
            <a:fillRect/>
          </a:stretch>
        </p:blipFill>
        <p:spPr>
          <a:xfrm>
            <a:off x="5099539" y="2542221"/>
            <a:ext cx="7092460" cy="4340910"/>
          </a:xfrm>
          <a:prstGeom prst="rect">
            <a:avLst/>
          </a:prstGeom>
        </p:spPr>
      </p:pic>
    </p:spTree>
    <p:extLst>
      <p:ext uri="{BB962C8B-B14F-4D97-AF65-F5344CB8AC3E}">
        <p14:creationId xmlns:p14="http://schemas.microsoft.com/office/powerpoint/2010/main" val="111846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3796-DC33-4FF2-ACA2-C329970B5043}"/>
              </a:ext>
            </a:extLst>
          </p:cNvPr>
          <p:cNvSpPr>
            <a:spLocks noGrp="1"/>
          </p:cNvSpPr>
          <p:nvPr>
            <p:ph type="title"/>
          </p:nvPr>
        </p:nvSpPr>
        <p:spPr/>
        <p:txBody>
          <a:bodyPr/>
          <a:lstStyle/>
          <a:p>
            <a:pPr algn="ctr"/>
            <a:r>
              <a:rPr lang="en-US" dirty="0">
                <a:cs typeface="Calibri Light"/>
              </a:rPr>
              <a:t>Results</a:t>
            </a:r>
            <a:br>
              <a:rPr lang="en-US" dirty="0">
                <a:cs typeface="Calibri Light"/>
              </a:rPr>
            </a:br>
            <a:r>
              <a:rPr lang="en-US" sz="3000" dirty="0">
                <a:cs typeface="Calibri Light"/>
              </a:rPr>
              <a:t>Cluster 1</a:t>
            </a:r>
          </a:p>
        </p:txBody>
      </p:sp>
      <p:sp>
        <p:nvSpPr>
          <p:cNvPr id="3" name="Content Placeholder 2">
            <a:extLst>
              <a:ext uri="{FF2B5EF4-FFF2-40B4-BE49-F238E27FC236}">
                <a16:creationId xmlns:a16="http://schemas.microsoft.com/office/drawing/2014/main" id="{3F3BDD93-57C8-4BC0-AFA5-0AF9C9E52640}"/>
              </a:ext>
            </a:extLst>
          </p:cNvPr>
          <p:cNvSpPr>
            <a:spLocks noGrp="1"/>
          </p:cNvSpPr>
          <p:nvPr>
            <p:ph idx="1"/>
          </p:nvPr>
        </p:nvSpPr>
        <p:spPr/>
        <p:txBody>
          <a:bodyPr vert="horz" lIns="91440" tIns="45720" rIns="91440" bIns="45720" rtlCol="0" anchor="t">
            <a:normAutofit/>
          </a:bodyPr>
          <a:lstStyle/>
          <a:p>
            <a:r>
              <a:rPr lang="en-US" dirty="0">
                <a:cs typeface="Calibri"/>
              </a:rPr>
              <a:t>  </a:t>
            </a:r>
          </a:p>
          <a:p>
            <a:endParaRPr lang="en-US" dirty="0">
              <a:cs typeface="Calibri"/>
            </a:endParaRPr>
          </a:p>
          <a:p>
            <a:r>
              <a:rPr lang="en-US" dirty="0">
                <a:cs typeface="Calibri"/>
              </a:rPr>
              <a:t>   </a:t>
            </a:r>
            <a:endParaRPr lang="en-US">
              <a:cs typeface="Calibri"/>
            </a:endParaRPr>
          </a:p>
          <a:p>
            <a:endParaRPr lang="en-US" dirty="0">
              <a:cs typeface="Calibri"/>
            </a:endParaRPr>
          </a:p>
          <a:p>
            <a:r>
              <a:rPr lang="en-US" dirty="0">
                <a:cs typeface="Calibri"/>
              </a:rPr>
              <a:t>  </a:t>
            </a:r>
          </a:p>
          <a:p>
            <a:endParaRPr lang="en-US" dirty="0">
              <a:cs typeface="Calibri"/>
            </a:endParaRPr>
          </a:p>
          <a:p>
            <a:r>
              <a:rPr lang="en-US" dirty="0">
                <a:cs typeface="Calibri"/>
              </a:rPr>
              <a:t>  </a:t>
            </a:r>
          </a:p>
        </p:txBody>
      </p:sp>
      <p:sp>
        <p:nvSpPr>
          <p:cNvPr id="15" name="TextBox 14">
            <a:extLst>
              <a:ext uri="{FF2B5EF4-FFF2-40B4-BE49-F238E27FC236}">
                <a16:creationId xmlns:a16="http://schemas.microsoft.com/office/drawing/2014/main" id="{FFB0B879-364E-4EBD-B971-7587C47BF510}"/>
              </a:ext>
            </a:extLst>
          </p:cNvPr>
          <p:cNvSpPr txBox="1"/>
          <p:nvPr/>
        </p:nvSpPr>
        <p:spPr>
          <a:xfrm>
            <a:off x="1043353" y="1875692"/>
            <a:ext cx="29659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Appeared to have a moderate yet variable population density.</a:t>
            </a:r>
            <a:endParaRPr lang="en-US" dirty="0">
              <a:cs typeface="Calibri"/>
            </a:endParaRPr>
          </a:p>
        </p:txBody>
      </p:sp>
      <p:sp>
        <p:nvSpPr>
          <p:cNvPr id="16" name="TextBox 15">
            <a:extLst>
              <a:ext uri="{FF2B5EF4-FFF2-40B4-BE49-F238E27FC236}">
                <a16:creationId xmlns:a16="http://schemas.microsoft.com/office/drawing/2014/main" id="{B2B60601-9600-4053-AC40-2AFA843BE1AE}"/>
              </a:ext>
            </a:extLst>
          </p:cNvPr>
          <p:cNvSpPr txBox="1"/>
          <p:nvPr/>
        </p:nvSpPr>
        <p:spPr>
          <a:xfrm>
            <a:off x="1043352" y="2907322"/>
            <a:ext cx="29659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State and county level crime</a:t>
            </a:r>
          </a:p>
          <a:p>
            <a:r>
              <a:rPr lang="en-US" dirty="0">
                <a:cs typeface="Calibri"/>
              </a:rPr>
              <a:t>rates were extremely small</a:t>
            </a:r>
          </a:p>
          <a:p>
            <a:r>
              <a:rPr lang="en-US" dirty="0">
                <a:cs typeface="Calibri"/>
              </a:rPr>
              <a:t>within this cluster.</a:t>
            </a:r>
          </a:p>
        </p:txBody>
      </p:sp>
      <p:sp>
        <p:nvSpPr>
          <p:cNvPr id="17" name="TextBox 16">
            <a:extLst>
              <a:ext uri="{FF2B5EF4-FFF2-40B4-BE49-F238E27FC236}">
                <a16:creationId xmlns:a16="http://schemas.microsoft.com/office/drawing/2014/main" id="{E86D5E38-DAA0-497C-A469-5168E9D621CD}"/>
              </a:ext>
            </a:extLst>
          </p:cNvPr>
          <p:cNvSpPr txBox="1"/>
          <p:nvPr/>
        </p:nvSpPr>
        <p:spPr>
          <a:xfrm>
            <a:off x="1043351" y="3903783"/>
            <a:ext cx="29659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Counties within this cluster had moderately large </a:t>
            </a:r>
            <a:r>
              <a:rPr lang="en-US">
                <a:cs typeface="Calibri"/>
              </a:rPr>
              <a:t>incomes per capita.</a:t>
            </a:r>
            <a:endParaRPr lang="en-US" dirty="0">
              <a:cs typeface="Calibri"/>
            </a:endParaRPr>
          </a:p>
        </p:txBody>
      </p:sp>
      <p:sp>
        <p:nvSpPr>
          <p:cNvPr id="18" name="TextBox 17">
            <a:extLst>
              <a:ext uri="{FF2B5EF4-FFF2-40B4-BE49-F238E27FC236}">
                <a16:creationId xmlns:a16="http://schemas.microsoft.com/office/drawing/2014/main" id="{A551100A-B20C-48FB-882C-8604893F28CF}"/>
              </a:ext>
            </a:extLst>
          </p:cNvPr>
          <p:cNvSpPr txBox="1"/>
          <p:nvPr/>
        </p:nvSpPr>
        <p:spPr>
          <a:xfrm>
            <a:off x="1043350" y="4935413"/>
            <a:ext cx="296593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Counties within this cluster had average employment rates of which were similar to </a:t>
            </a:r>
            <a:r>
              <a:rPr lang="en-US">
                <a:cs typeface="Calibri"/>
              </a:rPr>
              <a:t>those of other clusters.</a:t>
            </a:r>
            <a:endParaRPr lang="en-US" dirty="0">
              <a:cs typeface="Calibri"/>
            </a:endParaRPr>
          </a:p>
        </p:txBody>
      </p:sp>
      <p:pic>
        <p:nvPicPr>
          <p:cNvPr id="19" name="Picture 19" descr="A screenshot of a cell phone screen with text&#10;&#10;Description generated with very high confidence">
            <a:extLst>
              <a:ext uri="{FF2B5EF4-FFF2-40B4-BE49-F238E27FC236}">
                <a16:creationId xmlns:a16="http://schemas.microsoft.com/office/drawing/2014/main" id="{BBBDF74C-4BF4-4EEE-9881-7623F7E633E1}"/>
              </a:ext>
            </a:extLst>
          </p:cNvPr>
          <p:cNvPicPr>
            <a:picLocks noChangeAspect="1"/>
          </p:cNvPicPr>
          <p:nvPr/>
        </p:nvPicPr>
        <p:blipFill>
          <a:blip r:embed="rId2"/>
          <a:stretch>
            <a:fillRect/>
          </a:stretch>
        </p:blipFill>
        <p:spPr>
          <a:xfrm>
            <a:off x="4489939" y="2902107"/>
            <a:ext cx="6998676" cy="1874401"/>
          </a:xfrm>
          <a:prstGeom prst="rect">
            <a:avLst/>
          </a:prstGeom>
        </p:spPr>
      </p:pic>
    </p:spTree>
    <p:extLst>
      <p:ext uri="{BB962C8B-B14F-4D97-AF65-F5344CB8AC3E}">
        <p14:creationId xmlns:p14="http://schemas.microsoft.com/office/powerpoint/2010/main" val="236601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3796-DC33-4FF2-ACA2-C329970B5043}"/>
              </a:ext>
            </a:extLst>
          </p:cNvPr>
          <p:cNvSpPr>
            <a:spLocks noGrp="1"/>
          </p:cNvSpPr>
          <p:nvPr>
            <p:ph type="title"/>
          </p:nvPr>
        </p:nvSpPr>
        <p:spPr/>
        <p:txBody>
          <a:bodyPr/>
          <a:lstStyle/>
          <a:p>
            <a:pPr algn="ctr"/>
            <a:r>
              <a:rPr lang="en-US" dirty="0">
                <a:cs typeface="Calibri Light"/>
              </a:rPr>
              <a:t>Results</a:t>
            </a:r>
            <a:br>
              <a:rPr lang="en-US" dirty="0">
                <a:cs typeface="Calibri Light"/>
              </a:rPr>
            </a:br>
            <a:r>
              <a:rPr lang="en-US" sz="3000" dirty="0">
                <a:cs typeface="Calibri Light"/>
              </a:rPr>
              <a:t>Cluster 2</a:t>
            </a:r>
          </a:p>
        </p:txBody>
      </p:sp>
      <p:sp>
        <p:nvSpPr>
          <p:cNvPr id="3" name="Content Placeholder 2">
            <a:extLst>
              <a:ext uri="{FF2B5EF4-FFF2-40B4-BE49-F238E27FC236}">
                <a16:creationId xmlns:a16="http://schemas.microsoft.com/office/drawing/2014/main" id="{3F3BDD93-57C8-4BC0-AFA5-0AF9C9E52640}"/>
              </a:ext>
            </a:extLst>
          </p:cNvPr>
          <p:cNvSpPr>
            <a:spLocks noGrp="1"/>
          </p:cNvSpPr>
          <p:nvPr>
            <p:ph idx="1"/>
          </p:nvPr>
        </p:nvSpPr>
        <p:spPr/>
        <p:txBody>
          <a:bodyPr vert="horz" lIns="91440" tIns="45720" rIns="91440" bIns="45720" rtlCol="0" anchor="t">
            <a:normAutofit/>
          </a:bodyPr>
          <a:lstStyle/>
          <a:p>
            <a:r>
              <a:rPr lang="en-US" dirty="0">
                <a:cs typeface="Calibri"/>
              </a:rPr>
              <a:t>  </a:t>
            </a:r>
          </a:p>
          <a:p>
            <a:endParaRPr lang="en-US" dirty="0">
              <a:cs typeface="Calibri"/>
            </a:endParaRPr>
          </a:p>
          <a:p>
            <a:r>
              <a:rPr lang="en-US" dirty="0">
                <a:cs typeface="Calibri"/>
              </a:rPr>
              <a:t>   </a:t>
            </a:r>
            <a:endParaRPr lang="en-US">
              <a:cs typeface="Calibri"/>
            </a:endParaRPr>
          </a:p>
          <a:p>
            <a:endParaRPr lang="en-US" dirty="0">
              <a:cs typeface="Calibri"/>
            </a:endParaRPr>
          </a:p>
          <a:p>
            <a:r>
              <a:rPr lang="en-US" dirty="0">
                <a:cs typeface="Calibri"/>
              </a:rPr>
              <a:t>  </a:t>
            </a:r>
          </a:p>
          <a:p>
            <a:endParaRPr lang="en-US" dirty="0">
              <a:cs typeface="Calibri"/>
            </a:endParaRPr>
          </a:p>
          <a:p>
            <a:r>
              <a:rPr lang="en-US" dirty="0">
                <a:cs typeface="Calibri"/>
              </a:rPr>
              <a:t>  </a:t>
            </a:r>
          </a:p>
        </p:txBody>
      </p:sp>
      <p:sp>
        <p:nvSpPr>
          <p:cNvPr id="15" name="TextBox 14">
            <a:extLst>
              <a:ext uri="{FF2B5EF4-FFF2-40B4-BE49-F238E27FC236}">
                <a16:creationId xmlns:a16="http://schemas.microsoft.com/office/drawing/2014/main" id="{FFB0B879-364E-4EBD-B971-7587C47BF510}"/>
              </a:ext>
            </a:extLst>
          </p:cNvPr>
          <p:cNvSpPr txBox="1"/>
          <p:nvPr/>
        </p:nvSpPr>
        <p:spPr>
          <a:xfrm>
            <a:off x="1043353" y="1875692"/>
            <a:ext cx="29659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Contained very large population densities on average.</a:t>
            </a:r>
            <a:endParaRPr lang="en-US" dirty="0">
              <a:cs typeface="Calibri"/>
            </a:endParaRPr>
          </a:p>
        </p:txBody>
      </p:sp>
      <p:sp>
        <p:nvSpPr>
          <p:cNvPr id="16" name="TextBox 15">
            <a:extLst>
              <a:ext uri="{FF2B5EF4-FFF2-40B4-BE49-F238E27FC236}">
                <a16:creationId xmlns:a16="http://schemas.microsoft.com/office/drawing/2014/main" id="{B2B60601-9600-4053-AC40-2AFA843BE1AE}"/>
              </a:ext>
            </a:extLst>
          </p:cNvPr>
          <p:cNvSpPr txBox="1"/>
          <p:nvPr/>
        </p:nvSpPr>
        <p:spPr>
          <a:xfrm>
            <a:off x="1043352" y="2907322"/>
            <a:ext cx="29659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State and county level crime</a:t>
            </a:r>
          </a:p>
          <a:p>
            <a:r>
              <a:rPr lang="en-US" dirty="0">
                <a:cs typeface="Calibri"/>
              </a:rPr>
              <a:t>rates were moderately large</a:t>
            </a:r>
          </a:p>
          <a:p>
            <a:r>
              <a:rPr lang="en-US" dirty="0">
                <a:cs typeface="Calibri"/>
              </a:rPr>
              <a:t>within this cluster.</a:t>
            </a:r>
          </a:p>
        </p:txBody>
      </p:sp>
      <p:sp>
        <p:nvSpPr>
          <p:cNvPr id="17" name="TextBox 16">
            <a:extLst>
              <a:ext uri="{FF2B5EF4-FFF2-40B4-BE49-F238E27FC236}">
                <a16:creationId xmlns:a16="http://schemas.microsoft.com/office/drawing/2014/main" id="{E86D5E38-DAA0-497C-A469-5168E9D621CD}"/>
              </a:ext>
            </a:extLst>
          </p:cNvPr>
          <p:cNvSpPr txBox="1"/>
          <p:nvPr/>
        </p:nvSpPr>
        <p:spPr>
          <a:xfrm>
            <a:off x="1043351" y="3903783"/>
            <a:ext cx="29659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Contained significantly lower incomes per capita than </a:t>
            </a:r>
            <a:r>
              <a:rPr lang="en-US">
                <a:cs typeface="Calibri"/>
              </a:rPr>
              <a:t>other clusters.</a:t>
            </a:r>
            <a:endParaRPr lang="en-US" dirty="0">
              <a:cs typeface="Calibri"/>
            </a:endParaRPr>
          </a:p>
        </p:txBody>
      </p:sp>
      <p:sp>
        <p:nvSpPr>
          <p:cNvPr id="18" name="TextBox 17">
            <a:extLst>
              <a:ext uri="{FF2B5EF4-FFF2-40B4-BE49-F238E27FC236}">
                <a16:creationId xmlns:a16="http://schemas.microsoft.com/office/drawing/2014/main" id="{A551100A-B20C-48FB-882C-8604893F28CF}"/>
              </a:ext>
            </a:extLst>
          </p:cNvPr>
          <p:cNvSpPr txBox="1"/>
          <p:nvPr/>
        </p:nvSpPr>
        <p:spPr>
          <a:xfrm>
            <a:off x="1043350" y="4935413"/>
            <a:ext cx="29659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Counties within this cluster had slightly below average </a:t>
            </a:r>
            <a:r>
              <a:rPr lang="en-US">
                <a:ea typeface="+mn-lt"/>
                <a:cs typeface="+mn-lt"/>
              </a:rPr>
              <a:t>employment rates.</a:t>
            </a:r>
            <a:endParaRPr lang="en-US" dirty="0">
              <a:cs typeface="Calibri"/>
            </a:endParaRPr>
          </a:p>
        </p:txBody>
      </p:sp>
      <p:pic>
        <p:nvPicPr>
          <p:cNvPr id="10" name="Picture 10" descr="A screenshot of a cell phone&#10;&#10;Description generated with very high confidence">
            <a:extLst>
              <a:ext uri="{FF2B5EF4-FFF2-40B4-BE49-F238E27FC236}">
                <a16:creationId xmlns:a16="http://schemas.microsoft.com/office/drawing/2014/main" id="{C9272FCB-FA3F-4C44-92A2-864DB94688F5}"/>
              </a:ext>
            </a:extLst>
          </p:cNvPr>
          <p:cNvPicPr>
            <a:picLocks noChangeAspect="1"/>
          </p:cNvPicPr>
          <p:nvPr/>
        </p:nvPicPr>
        <p:blipFill>
          <a:blip r:embed="rId2"/>
          <a:stretch>
            <a:fillRect/>
          </a:stretch>
        </p:blipFill>
        <p:spPr>
          <a:xfrm>
            <a:off x="4642338" y="2902166"/>
            <a:ext cx="6717321" cy="1862561"/>
          </a:xfrm>
          <a:prstGeom prst="rect">
            <a:avLst/>
          </a:prstGeom>
        </p:spPr>
      </p:pic>
    </p:spTree>
    <p:extLst>
      <p:ext uri="{BB962C8B-B14F-4D97-AF65-F5344CB8AC3E}">
        <p14:creationId xmlns:p14="http://schemas.microsoft.com/office/powerpoint/2010/main" val="121320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3796-DC33-4FF2-ACA2-C329970B5043}"/>
              </a:ext>
            </a:extLst>
          </p:cNvPr>
          <p:cNvSpPr>
            <a:spLocks noGrp="1"/>
          </p:cNvSpPr>
          <p:nvPr>
            <p:ph type="title"/>
          </p:nvPr>
        </p:nvSpPr>
        <p:spPr/>
        <p:txBody>
          <a:bodyPr/>
          <a:lstStyle/>
          <a:p>
            <a:pPr algn="ctr"/>
            <a:r>
              <a:rPr lang="en-US" dirty="0">
                <a:cs typeface="Calibri Light"/>
              </a:rPr>
              <a:t>Results</a:t>
            </a:r>
            <a:br>
              <a:rPr lang="en-US" dirty="0">
                <a:cs typeface="Calibri Light"/>
              </a:rPr>
            </a:br>
            <a:r>
              <a:rPr lang="en-US" sz="3000" dirty="0">
                <a:cs typeface="Calibri Light"/>
              </a:rPr>
              <a:t>Cluster 3</a:t>
            </a:r>
          </a:p>
        </p:txBody>
      </p:sp>
      <p:sp>
        <p:nvSpPr>
          <p:cNvPr id="3" name="Content Placeholder 2">
            <a:extLst>
              <a:ext uri="{FF2B5EF4-FFF2-40B4-BE49-F238E27FC236}">
                <a16:creationId xmlns:a16="http://schemas.microsoft.com/office/drawing/2014/main" id="{3F3BDD93-57C8-4BC0-AFA5-0AF9C9E52640}"/>
              </a:ext>
            </a:extLst>
          </p:cNvPr>
          <p:cNvSpPr>
            <a:spLocks noGrp="1"/>
          </p:cNvSpPr>
          <p:nvPr>
            <p:ph idx="1"/>
          </p:nvPr>
        </p:nvSpPr>
        <p:spPr/>
        <p:txBody>
          <a:bodyPr vert="horz" lIns="91440" tIns="45720" rIns="91440" bIns="45720" rtlCol="0" anchor="t">
            <a:normAutofit/>
          </a:bodyPr>
          <a:lstStyle/>
          <a:p>
            <a:r>
              <a:rPr lang="en-US" dirty="0">
                <a:cs typeface="Calibri"/>
              </a:rPr>
              <a:t>  </a:t>
            </a:r>
          </a:p>
          <a:p>
            <a:endParaRPr lang="en-US" dirty="0">
              <a:cs typeface="Calibri"/>
            </a:endParaRPr>
          </a:p>
          <a:p>
            <a:r>
              <a:rPr lang="en-US" dirty="0">
                <a:cs typeface="Calibri"/>
              </a:rPr>
              <a:t>   </a:t>
            </a:r>
            <a:endParaRPr lang="en-US">
              <a:cs typeface="Calibri"/>
            </a:endParaRPr>
          </a:p>
          <a:p>
            <a:endParaRPr lang="en-US" dirty="0">
              <a:cs typeface="Calibri"/>
            </a:endParaRPr>
          </a:p>
          <a:p>
            <a:r>
              <a:rPr lang="en-US" dirty="0">
                <a:cs typeface="Calibri"/>
              </a:rPr>
              <a:t>  </a:t>
            </a:r>
          </a:p>
          <a:p>
            <a:endParaRPr lang="en-US" dirty="0">
              <a:cs typeface="Calibri"/>
            </a:endParaRPr>
          </a:p>
          <a:p>
            <a:r>
              <a:rPr lang="en-US" dirty="0">
                <a:cs typeface="Calibri"/>
              </a:rPr>
              <a:t>  </a:t>
            </a:r>
          </a:p>
        </p:txBody>
      </p:sp>
      <p:sp>
        <p:nvSpPr>
          <p:cNvPr id="15" name="TextBox 14">
            <a:extLst>
              <a:ext uri="{FF2B5EF4-FFF2-40B4-BE49-F238E27FC236}">
                <a16:creationId xmlns:a16="http://schemas.microsoft.com/office/drawing/2014/main" id="{FFB0B879-364E-4EBD-B971-7587C47BF510}"/>
              </a:ext>
            </a:extLst>
          </p:cNvPr>
          <p:cNvSpPr txBox="1"/>
          <p:nvPr/>
        </p:nvSpPr>
        <p:spPr>
          <a:xfrm>
            <a:off x="1043353" y="1875692"/>
            <a:ext cx="29659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Contained very small population densities on average.</a:t>
            </a:r>
            <a:endParaRPr lang="en-US" dirty="0">
              <a:cs typeface="Calibri"/>
            </a:endParaRPr>
          </a:p>
        </p:txBody>
      </p:sp>
      <p:sp>
        <p:nvSpPr>
          <p:cNvPr id="16" name="TextBox 15">
            <a:extLst>
              <a:ext uri="{FF2B5EF4-FFF2-40B4-BE49-F238E27FC236}">
                <a16:creationId xmlns:a16="http://schemas.microsoft.com/office/drawing/2014/main" id="{B2B60601-9600-4053-AC40-2AFA843BE1AE}"/>
              </a:ext>
            </a:extLst>
          </p:cNvPr>
          <p:cNvSpPr txBox="1"/>
          <p:nvPr/>
        </p:nvSpPr>
        <p:spPr>
          <a:xfrm>
            <a:off x="1043352" y="2907322"/>
            <a:ext cx="29659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State and county level crime</a:t>
            </a:r>
          </a:p>
          <a:p>
            <a:r>
              <a:rPr lang="en-US" dirty="0">
                <a:cs typeface="Calibri"/>
              </a:rPr>
              <a:t>rates were extremely large</a:t>
            </a:r>
          </a:p>
          <a:p>
            <a:r>
              <a:rPr lang="en-US" dirty="0">
                <a:cs typeface="Calibri"/>
              </a:rPr>
              <a:t>within this cluster.</a:t>
            </a:r>
          </a:p>
        </p:txBody>
      </p:sp>
      <p:sp>
        <p:nvSpPr>
          <p:cNvPr id="17" name="TextBox 16">
            <a:extLst>
              <a:ext uri="{FF2B5EF4-FFF2-40B4-BE49-F238E27FC236}">
                <a16:creationId xmlns:a16="http://schemas.microsoft.com/office/drawing/2014/main" id="{E86D5E38-DAA0-497C-A469-5168E9D621CD}"/>
              </a:ext>
            </a:extLst>
          </p:cNvPr>
          <p:cNvSpPr txBox="1"/>
          <p:nvPr/>
        </p:nvSpPr>
        <p:spPr>
          <a:xfrm>
            <a:off x="1043351" y="3903783"/>
            <a:ext cx="296593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Contained higher incomes per capita than other clusters. The difference was negligible, however.</a:t>
            </a:r>
          </a:p>
        </p:txBody>
      </p:sp>
      <p:sp>
        <p:nvSpPr>
          <p:cNvPr id="18" name="TextBox 17">
            <a:extLst>
              <a:ext uri="{FF2B5EF4-FFF2-40B4-BE49-F238E27FC236}">
                <a16:creationId xmlns:a16="http://schemas.microsoft.com/office/drawing/2014/main" id="{A551100A-B20C-48FB-882C-8604893F28CF}"/>
              </a:ext>
            </a:extLst>
          </p:cNvPr>
          <p:cNvSpPr txBox="1"/>
          <p:nvPr/>
        </p:nvSpPr>
        <p:spPr>
          <a:xfrm>
            <a:off x="1043350" y="4935413"/>
            <a:ext cx="29659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Counties within this cluster had slightly above average employment rates.</a:t>
            </a:r>
            <a:endParaRPr lang="en-US" dirty="0">
              <a:cs typeface="Calibri"/>
            </a:endParaRPr>
          </a:p>
        </p:txBody>
      </p:sp>
      <p:pic>
        <p:nvPicPr>
          <p:cNvPr id="8" name="Picture 9" descr="A screenshot of a cell phone&#10;&#10;Description generated with very high confidence">
            <a:extLst>
              <a:ext uri="{FF2B5EF4-FFF2-40B4-BE49-F238E27FC236}">
                <a16:creationId xmlns:a16="http://schemas.microsoft.com/office/drawing/2014/main" id="{C69CBC6B-03C0-4460-B649-F96E5B0A8AC5}"/>
              </a:ext>
            </a:extLst>
          </p:cNvPr>
          <p:cNvPicPr>
            <a:picLocks noChangeAspect="1"/>
          </p:cNvPicPr>
          <p:nvPr/>
        </p:nvPicPr>
        <p:blipFill>
          <a:blip r:embed="rId2"/>
          <a:stretch>
            <a:fillRect/>
          </a:stretch>
        </p:blipFill>
        <p:spPr>
          <a:xfrm>
            <a:off x="4642338" y="2899571"/>
            <a:ext cx="6715759" cy="1761460"/>
          </a:xfrm>
          <a:prstGeom prst="rect">
            <a:avLst/>
          </a:prstGeom>
        </p:spPr>
      </p:pic>
    </p:spTree>
    <p:extLst>
      <p:ext uri="{BB962C8B-B14F-4D97-AF65-F5344CB8AC3E}">
        <p14:creationId xmlns:p14="http://schemas.microsoft.com/office/powerpoint/2010/main" val="453986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9BA3-B4C5-4170-9C20-6C3E8A39933D}"/>
              </a:ext>
            </a:extLst>
          </p:cNvPr>
          <p:cNvSpPr>
            <a:spLocks noGrp="1"/>
          </p:cNvSpPr>
          <p:nvPr>
            <p:ph type="title"/>
          </p:nvPr>
        </p:nvSpPr>
        <p:spPr/>
        <p:txBody>
          <a:bodyPr/>
          <a:lstStyle/>
          <a:p>
            <a:pPr algn="ctr"/>
            <a:r>
              <a:rPr lang="en-US" dirty="0">
                <a:ea typeface="+mj-lt"/>
                <a:cs typeface="+mj-lt"/>
              </a:rPr>
              <a:t>Results</a:t>
            </a:r>
            <a:br>
              <a:rPr lang="en-US" dirty="0">
                <a:ea typeface="+mj-lt"/>
                <a:cs typeface="+mj-lt"/>
              </a:rPr>
            </a:br>
            <a:r>
              <a:rPr lang="en-US" sz="3000" dirty="0">
                <a:cs typeface="Calibri Light" panose="020F0302020204030204"/>
              </a:rPr>
              <a:t>Summary of Each Cluster</a:t>
            </a:r>
          </a:p>
        </p:txBody>
      </p:sp>
      <p:pic>
        <p:nvPicPr>
          <p:cNvPr id="4" name="Picture 4" descr="A screenshot of a cell phone&#10;&#10;Description generated with very high confidence">
            <a:extLst>
              <a:ext uri="{FF2B5EF4-FFF2-40B4-BE49-F238E27FC236}">
                <a16:creationId xmlns:a16="http://schemas.microsoft.com/office/drawing/2014/main" id="{6EF69479-63F3-4339-AA99-45F0AB7BEE3E}"/>
              </a:ext>
            </a:extLst>
          </p:cNvPr>
          <p:cNvPicPr>
            <a:picLocks noGrp="1" noChangeAspect="1"/>
          </p:cNvPicPr>
          <p:nvPr>
            <p:ph idx="1"/>
          </p:nvPr>
        </p:nvPicPr>
        <p:blipFill>
          <a:blip r:embed="rId2"/>
          <a:stretch>
            <a:fillRect/>
          </a:stretch>
        </p:blipFill>
        <p:spPr>
          <a:xfrm>
            <a:off x="2414587" y="2550563"/>
            <a:ext cx="7362825" cy="2690446"/>
          </a:xfrm>
        </p:spPr>
      </p:pic>
    </p:spTree>
    <p:extLst>
      <p:ext uri="{BB962C8B-B14F-4D97-AF65-F5344CB8AC3E}">
        <p14:creationId xmlns:p14="http://schemas.microsoft.com/office/powerpoint/2010/main" val="3246456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8133-1AF4-4749-BC51-9E1CC431FF62}"/>
              </a:ext>
            </a:extLst>
          </p:cNvPr>
          <p:cNvSpPr>
            <a:spLocks noGrp="1"/>
          </p:cNvSpPr>
          <p:nvPr>
            <p:ph type="title"/>
          </p:nvPr>
        </p:nvSpPr>
        <p:spPr/>
        <p:txBody>
          <a:bodyPr/>
          <a:lstStyle/>
          <a:p>
            <a:pPr algn="ctr"/>
            <a:r>
              <a:rPr lang="en-US" dirty="0">
                <a:cs typeface="Calibri Light"/>
              </a:rPr>
              <a:t>Results</a:t>
            </a:r>
            <a:br>
              <a:rPr lang="en-US" dirty="0">
                <a:cs typeface="Calibri Light"/>
              </a:rPr>
            </a:br>
            <a:r>
              <a:rPr lang="en-US" sz="3000" dirty="0">
                <a:cs typeface="Calibri Light"/>
              </a:rPr>
              <a:t>Refining the List of Preferable Counties</a:t>
            </a:r>
          </a:p>
        </p:txBody>
      </p:sp>
      <p:sp>
        <p:nvSpPr>
          <p:cNvPr id="3" name="Content Placeholder 2">
            <a:extLst>
              <a:ext uri="{FF2B5EF4-FFF2-40B4-BE49-F238E27FC236}">
                <a16:creationId xmlns:a16="http://schemas.microsoft.com/office/drawing/2014/main" id="{6B53C5C7-985B-46F7-9B62-7245B6B0FAA8}"/>
              </a:ext>
            </a:extLst>
          </p:cNvPr>
          <p:cNvSpPr>
            <a:spLocks noGrp="1"/>
          </p:cNvSpPr>
          <p:nvPr>
            <p:ph idx="1"/>
          </p:nvPr>
        </p:nvSpPr>
        <p:spPr/>
        <p:txBody>
          <a:bodyPr vert="horz" lIns="91440" tIns="45720" rIns="91440" bIns="45720" rtlCol="0" anchor="t">
            <a:normAutofit/>
          </a:bodyPr>
          <a:lstStyle/>
          <a:p>
            <a:pPr marL="457200" indent="-457200"/>
            <a:r>
              <a:rPr lang="en-US" dirty="0">
                <a:ea typeface="+mn-lt"/>
                <a:cs typeface="+mn-lt"/>
              </a:rPr>
              <a:t>Overall, counties within Cluster 1 exhibited a preferable combination of favorable characteristics </a:t>
            </a:r>
          </a:p>
          <a:p>
            <a:pPr marL="457200" indent="-457200"/>
            <a:r>
              <a:rPr lang="en-US" dirty="0">
                <a:ea typeface="+mn-lt"/>
                <a:cs typeface="+mn-lt"/>
              </a:rPr>
              <a:t>Containing 1882 counties, it was imperative to reduce the list of possible counties to only the most </a:t>
            </a:r>
            <a:r>
              <a:rPr lang="en-US">
                <a:ea typeface="+mn-lt"/>
                <a:cs typeface="+mn-lt"/>
              </a:rPr>
              <a:t>preferable.</a:t>
            </a:r>
            <a:endParaRPr lang="en-US">
              <a:cs typeface="Calibri"/>
            </a:endParaRPr>
          </a:p>
          <a:p>
            <a:pPr marL="457200" indent="-457200"/>
            <a:r>
              <a:rPr lang="en-US" dirty="0">
                <a:ea typeface="+mn-lt"/>
                <a:cs typeface="+mn-lt"/>
              </a:rPr>
              <a:t>Subsetting the list of counties from Cluster 1, 10 counties that generated incomes per capita above the 95th percentile were chosen for further analysis on the basis of their average percentile across each factor. </a:t>
            </a:r>
            <a:endParaRPr lang="en-US" dirty="0">
              <a:cs typeface="Calibri" panose="020F0502020204030204"/>
            </a:endParaRPr>
          </a:p>
        </p:txBody>
      </p:sp>
    </p:spTree>
    <p:extLst>
      <p:ext uri="{BB962C8B-B14F-4D97-AF65-F5344CB8AC3E}">
        <p14:creationId xmlns:p14="http://schemas.microsoft.com/office/powerpoint/2010/main" val="190008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5FF-6012-429C-A627-B16F1D51AC73}"/>
              </a:ext>
            </a:extLst>
          </p:cNvPr>
          <p:cNvSpPr>
            <a:spLocks noGrp="1"/>
          </p:cNvSpPr>
          <p:nvPr>
            <p:ph type="title"/>
          </p:nvPr>
        </p:nvSpPr>
        <p:spPr/>
        <p:txBody>
          <a:bodyPr/>
          <a:lstStyle/>
          <a:p>
            <a:pPr algn="ctr"/>
            <a:r>
              <a:rPr lang="en-US">
                <a:cs typeface="Calibri Light"/>
              </a:rPr>
              <a:t>Results:</a:t>
            </a:r>
            <a:br>
              <a:rPr lang="en-US" dirty="0">
                <a:cs typeface="Calibri Light"/>
              </a:rPr>
            </a:br>
            <a:r>
              <a:rPr lang="en-US" sz="3000">
                <a:ea typeface="+mj-lt"/>
                <a:cs typeface="+mj-lt"/>
              </a:rPr>
              <a:t>Refining the List of Preferable Counties</a:t>
            </a:r>
            <a:endParaRPr lang="en-US" sz="3000">
              <a:cs typeface="Calibri Light" panose="020F0302020204030204"/>
            </a:endParaRPr>
          </a:p>
        </p:txBody>
      </p:sp>
      <p:sp>
        <p:nvSpPr>
          <p:cNvPr id="3" name="Content Placeholder 2">
            <a:extLst>
              <a:ext uri="{FF2B5EF4-FFF2-40B4-BE49-F238E27FC236}">
                <a16:creationId xmlns:a16="http://schemas.microsoft.com/office/drawing/2014/main" id="{C9FB6CC3-D1AF-4883-A1EA-9CF10BCCC542}"/>
              </a:ext>
            </a:extLst>
          </p:cNvPr>
          <p:cNvSpPr>
            <a:spLocks noGrp="1"/>
          </p:cNvSpPr>
          <p:nvPr>
            <p:ph idx="1"/>
          </p:nvPr>
        </p:nvSpPr>
        <p:spPr/>
        <p:txBody>
          <a:bodyPr vert="horz" lIns="91440" tIns="45720" rIns="91440" bIns="45720" rtlCol="0" anchor="t">
            <a:normAutofit/>
          </a:bodyPr>
          <a:lstStyle/>
          <a:p>
            <a:r>
              <a:rPr lang="en-US">
                <a:cs typeface="Calibri"/>
              </a:rPr>
              <a:t>The 10 counties that exhibited the most favorable metrics are as follows:</a:t>
            </a:r>
          </a:p>
          <a:p>
            <a:endParaRPr lang="en-US" dirty="0">
              <a:cs typeface="Calibri"/>
            </a:endParaRPr>
          </a:p>
          <a:p>
            <a:pPr marL="0" indent="0">
              <a:buNone/>
            </a:pPr>
            <a:endParaRPr lang="en-US" dirty="0">
              <a:cs typeface="Calibri"/>
            </a:endParaRPr>
          </a:p>
        </p:txBody>
      </p:sp>
      <p:pic>
        <p:nvPicPr>
          <p:cNvPr id="4" name="Picture 4" descr="A screenshot of a social media post with text and people in background&#10;&#10;Description generated with high confidence">
            <a:extLst>
              <a:ext uri="{FF2B5EF4-FFF2-40B4-BE49-F238E27FC236}">
                <a16:creationId xmlns:a16="http://schemas.microsoft.com/office/drawing/2014/main" id="{CB040BA7-4B6C-4E50-B3B8-C51BE91FD460}"/>
              </a:ext>
            </a:extLst>
          </p:cNvPr>
          <p:cNvPicPr>
            <a:picLocks noChangeAspect="1"/>
          </p:cNvPicPr>
          <p:nvPr/>
        </p:nvPicPr>
        <p:blipFill>
          <a:blip r:embed="rId2"/>
          <a:stretch>
            <a:fillRect/>
          </a:stretch>
        </p:blipFill>
        <p:spPr>
          <a:xfrm>
            <a:off x="996461" y="2710356"/>
            <a:ext cx="10199076" cy="2304793"/>
          </a:xfrm>
          <a:prstGeom prst="rect">
            <a:avLst/>
          </a:prstGeom>
        </p:spPr>
      </p:pic>
    </p:spTree>
    <p:extLst>
      <p:ext uri="{BB962C8B-B14F-4D97-AF65-F5344CB8AC3E}">
        <p14:creationId xmlns:p14="http://schemas.microsoft.com/office/powerpoint/2010/main" val="2254544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38F6-AD6D-4F27-BECC-FC059CC6F73A}"/>
              </a:ext>
            </a:extLst>
          </p:cNvPr>
          <p:cNvSpPr>
            <a:spLocks noGrp="1"/>
          </p:cNvSpPr>
          <p:nvPr>
            <p:ph type="title"/>
          </p:nvPr>
        </p:nvSpPr>
        <p:spPr/>
        <p:txBody>
          <a:bodyPr/>
          <a:lstStyle/>
          <a:p>
            <a:pPr algn="ctr"/>
            <a:r>
              <a:rPr lang="en-US" dirty="0">
                <a:ea typeface="+mj-lt"/>
                <a:cs typeface="+mj-lt"/>
              </a:rPr>
              <a:t>Results:</a:t>
            </a:r>
            <a:br>
              <a:rPr lang="en-US" dirty="0">
                <a:ea typeface="+mj-lt"/>
                <a:cs typeface="+mj-lt"/>
              </a:rPr>
            </a:br>
            <a:r>
              <a:rPr lang="en-US" sz="3000">
                <a:cs typeface="Calibri Light" panose="020F0302020204030204"/>
              </a:rPr>
              <a:t>Analysis of Area Attractions and Competition</a:t>
            </a:r>
          </a:p>
        </p:txBody>
      </p:sp>
      <p:sp>
        <p:nvSpPr>
          <p:cNvPr id="3" name="Content Placeholder 2">
            <a:extLst>
              <a:ext uri="{FF2B5EF4-FFF2-40B4-BE49-F238E27FC236}">
                <a16:creationId xmlns:a16="http://schemas.microsoft.com/office/drawing/2014/main" id="{5A1466CD-8796-4C28-B88A-93632BB9A2DF}"/>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Using the Foursquare api along with the coordinates of each county, the following information was gathered:</a:t>
            </a:r>
            <a:endParaRPr lang="en-US">
              <a:cs typeface="Calibri"/>
            </a:endParaRPr>
          </a:p>
          <a:p>
            <a:pPr marL="0" indent="0">
              <a:buNone/>
            </a:pPr>
            <a:endParaRPr lang="en-US" dirty="0">
              <a:ea typeface="+mn-lt"/>
              <a:cs typeface="+mn-lt"/>
            </a:endParaRPr>
          </a:p>
          <a:p>
            <a:pPr lvl="1"/>
            <a:r>
              <a:rPr lang="en-US" dirty="0">
                <a:ea typeface="+mn-lt"/>
                <a:cs typeface="+mn-lt"/>
              </a:rPr>
              <a:t> </a:t>
            </a:r>
            <a:r>
              <a:rPr lang="en-US">
                <a:ea typeface="+mn-lt"/>
                <a:cs typeface="+mn-lt"/>
              </a:rPr>
              <a:t>the number of nearby venues</a:t>
            </a:r>
            <a:endParaRPr lang="en-US" dirty="0">
              <a:ea typeface="+mn-lt"/>
              <a:cs typeface="+mn-lt"/>
            </a:endParaRPr>
          </a:p>
          <a:p>
            <a:pPr lvl="1"/>
            <a:endParaRPr lang="en-US" dirty="0">
              <a:ea typeface="+mn-lt"/>
              <a:cs typeface="+mn-lt"/>
            </a:endParaRPr>
          </a:p>
          <a:p>
            <a:pPr lvl="1"/>
            <a:r>
              <a:rPr lang="en-US" dirty="0">
                <a:ea typeface="+mn-lt"/>
                <a:cs typeface="+mn-lt"/>
              </a:rPr>
              <a:t> </a:t>
            </a:r>
            <a:r>
              <a:rPr lang="en-US">
                <a:ea typeface="+mn-lt"/>
                <a:cs typeface="+mn-lt"/>
              </a:rPr>
              <a:t>the number of nearby restaurants</a:t>
            </a:r>
            <a:endParaRPr lang="en-US" dirty="0">
              <a:ea typeface="+mn-lt"/>
              <a:cs typeface="+mn-lt"/>
            </a:endParaRPr>
          </a:p>
          <a:p>
            <a:pPr lvl="1"/>
            <a:endParaRPr lang="en-US" dirty="0">
              <a:ea typeface="+mn-lt"/>
              <a:cs typeface="+mn-lt"/>
            </a:endParaRPr>
          </a:p>
          <a:p>
            <a:pPr lvl="1"/>
            <a:r>
              <a:rPr lang="en-US" dirty="0">
                <a:ea typeface="+mn-lt"/>
                <a:cs typeface="+mn-lt"/>
              </a:rPr>
              <a:t> </a:t>
            </a:r>
            <a:r>
              <a:rPr lang="en-US">
                <a:ea typeface="+mn-lt"/>
                <a:cs typeface="+mn-lt"/>
              </a:rPr>
              <a:t>metrics as to the competitiveness (total likes and rating out of 10) of each restaurant within the area</a:t>
            </a:r>
          </a:p>
        </p:txBody>
      </p:sp>
    </p:spTree>
    <p:extLst>
      <p:ext uri="{BB962C8B-B14F-4D97-AF65-F5344CB8AC3E}">
        <p14:creationId xmlns:p14="http://schemas.microsoft.com/office/powerpoint/2010/main" val="131744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374E-1DE5-44E5-A7A5-B9C89B78C322}"/>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0D8AD578-48F8-4C97-A587-532EF1197995}"/>
              </a:ext>
            </a:extLst>
          </p:cNvPr>
          <p:cNvSpPr>
            <a:spLocks noGrp="1"/>
          </p:cNvSpPr>
          <p:nvPr>
            <p:ph idx="1"/>
          </p:nvPr>
        </p:nvSpPr>
        <p:spPr/>
        <p:txBody>
          <a:bodyPr vert="horz" lIns="91440" tIns="45720" rIns="91440" bIns="45720" rtlCol="0" anchor="t">
            <a:normAutofit/>
          </a:bodyPr>
          <a:lstStyle/>
          <a:p>
            <a:pPr marL="0" indent="0">
              <a:buNone/>
            </a:pPr>
            <a:r>
              <a:rPr lang="en-US" sz="2000">
                <a:cs typeface="Calibri"/>
              </a:rPr>
              <a:t>The following data combined with  the previous metrics into these counties provide insight into the usefulness of each location in the creation of a first-class restaurant:</a:t>
            </a:r>
            <a:endParaRPr lang="en-US" sz="2000" dirty="0">
              <a:cs typeface="Calibri"/>
            </a:endParaRPr>
          </a:p>
        </p:txBody>
      </p:sp>
      <p:pic>
        <p:nvPicPr>
          <p:cNvPr id="7" name="Picture 7" descr="A screenshot of a cell phone&#10;&#10;Description generated with very high confidence">
            <a:extLst>
              <a:ext uri="{FF2B5EF4-FFF2-40B4-BE49-F238E27FC236}">
                <a16:creationId xmlns:a16="http://schemas.microsoft.com/office/drawing/2014/main" id="{03B52A50-D65C-4737-848F-975271D348D8}"/>
              </a:ext>
            </a:extLst>
          </p:cNvPr>
          <p:cNvPicPr>
            <a:picLocks noChangeAspect="1"/>
          </p:cNvPicPr>
          <p:nvPr/>
        </p:nvPicPr>
        <p:blipFill>
          <a:blip r:embed="rId2"/>
          <a:stretch>
            <a:fillRect/>
          </a:stretch>
        </p:blipFill>
        <p:spPr>
          <a:xfrm>
            <a:off x="1066801" y="2608685"/>
            <a:ext cx="10046676" cy="2426075"/>
          </a:xfrm>
          <a:prstGeom prst="rect">
            <a:avLst/>
          </a:prstGeom>
        </p:spPr>
      </p:pic>
    </p:spTree>
    <p:extLst>
      <p:ext uri="{BB962C8B-B14F-4D97-AF65-F5344CB8AC3E}">
        <p14:creationId xmlns:p14="http://schemas.microsoft.com/office/powerpoint/2010/main" val="402739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38F6-AD6D-4F27-BECC-FC059CC6F73A}"/>
              </a:ext>
            </a:extLst>
          </p:cNvPr>
          <p:cNvSpPr>
            <a:spLocks noGrp="1"/>
          </p:cNvSpPr>
          <p:nvPr>
            <p:ph type="title"/>
          </p:nvPr>
        </p:nvSpPr>
        <p:spPr/>
        <p:txBody>
          <a:bodyPr/>
          <a:lstStyle/>
          <a:p>
            <a:pPr algn="ctr"/>
            <a:r>
              <a:rPr lang="en-US" dirty="0">
                <a:ea typeface="+mj-lt"/>
                <a:cs typeface="+mj-lt"/>
              </a:rPr>
              <a:t>Results:</a:t>
            </a:r>
            <a:br>
              <a:rPr lang="en-US" dirty="0">
                <a:ea typeface="+mj-lt"/>
                <a:cs typeface="+mj-lt"/>
              </a:rPr>
            </a:br>
            <a:r>
              <a:rPr lang="en-US" sz="3000">
                <a:cs typeface="Calibri Light" panose="020F0302020204030204"/>
              </a:rPr>
              <a:t>Analysis of Area Attractions and Competition</a:t>
            </a:r>
          </a:p>
        </p:txBody>
      </p:sp>
      <p:sp>
        <p:nvSpPr>
          <p:cNvPr id="3" name="Content Placeholder 2">
            <a:extLst>
              <a:ext uri="{FF2B5EF4-FFF2-40B4-BE49-F238E27FC236}">
                <a16:creationId xmlns:a16="http://schemas.microsoft.com/office/drawing/2014/main" id="{5A1466CD-8796-4C28-B88A-93632BB9A2DF}"/>
              </a:ext>
            </a:extLst>
          </p:cNvPr>
          <p:cNvSpPr>
            <a:spLocks noGrp="1"/>
          </p:cNvSpPr>
          <p:nvPr>
            <p:ph idx="1"/>
          </p:nvPr>
        </p:nvSpPr>
        <p:spPr/>
        <p:txBody>
          <a:bodyPr vert="horz" lIns="91440" tIns="45720" rIns="91440" bIns="45720" rtlCol="0" anchor="t">
            <a:normAutofit/>
          </a:bodyPr>
          <a:lstStyle/>
          <a:p>
            <a:r>
              <a:rPr lang="en-US" sz="2000" dirty="0">
                <a:ea typeface="+mn-lt"/>
                <a:cs typeface="+mn-lt"/>
              </a:rPr>
              <a:t> </a:t>
            </a:r>
            <a:r>
              <a:rPr lang="en-US" sz="2000">
                <a:ea typeface="+mn-lt"/>
                <a:cs typeface="+mn-lt"/>
              </a:rPr>
              <a:t>As expected, densely populated counties with high income per capita also housed the most venues.</a:t>
            </a:r>
            <a:endParaRPr lang="en-US">
              <a:ea typeface="+mn-lt"/>
              <a:cs typeface="+mn-lt"/>
            </a:endParaRPr>
          </a:p>
          <a:p>
            <a:pPr marL="0" indent="0">
              <a:buNone/>
            </a:pPr>
            <a:r>
              <a:rPr lang="en-US" sz="2000">
                <a:ea typeface="+mn-lt"/>
                <a:cs typeface="+mn-lt"/>
              </a:rPr>
              <a:t>Such areas include:</a:t>
            </a:r>
            <a:r>
              <a:rPr lang="en-US" dirty="0">
                <a:ea typeface="+mn-lt"/>
                <a:cs typeface="+mn-lt"/>
              </a:rPr>
              <a:t>  </a:t>
            </a:r>
            <a:r>
              <a:rPr lang="en-US" sz="2000">
                <a:ea typeface="+mn-lt"/>
                <a:cs typeface="+mn-lt"/>
              </a:rPr>
              <a:t>-  Rockingham, New Hampshire          -  Hunterdon, New Jersey</a:t>
            </a:r>
            <a:endParaRPr lang="en-US">
              <a:ea typeface="+mn-lt"/>
              <a:cs typeface="+mn-lt"/>
            </a:endParaRPr>
          </a:p>
          <a:p>
            <a:pPr marL="0" indent="0">
              <a:buNone/>
            </a:pPr>
            <a:r>
              <a:rPr lang="en-US" sz="2000">
                <a:ea typeface="+mn-lt"/>
                <a:cs typeface="+mn-lt"/>
              </a:rPr>
              <a:t>                     - Washington, Minnesota           -  Delaware, Ohio              -  Lake, Illinois</a:t>
            </a:r>
          </a:p>
          <a:p>
            <a:pPr marL="0" indent="0">
              <a:buNone/>
            </a:pPr>
            <a:endParaRPr lang="en-US" sz="2000" dirty="0">
              <a:ea typeface="+mn-lt"/>
              <a:cs typeface="+mn-lt"/>
            </a:endParaRPr>
          </a:p>
          <a:p>
            <a:pPr marL="0" indent="0">
              <a:buNone/>
            </a:pPr>
            <a:r>
              <a:rPr lang="en-US" sz="2000">
                <a:ea typeface="+mn-lt"/>
                <a:cs typeface="+mn-lt"/>
              </a:rPr>
              <a:t>Of these:</a:t>
            </a:r>
            <a:endParaRPr lang="en-US" sz="2000" dirty="0">
              <a:ea typeface="+mn-lt"/>
              <a:cs typeface="+mn-lt"/>
            </a:endParaRPr>
          </a:p>
          <a:p>
            <a:pPr lvl="1"/>
            <a:r>
              <a:rPr lang="en-US" sz="1600">
                <a:ea typeface="+mn-lt"/>
                <a:cs typeface="+mn-lt"/>
              </a:rPr>
              <a:t>All contained a total of at least 170 venues of any type and at least 59 restaurants, food deli's, or bakeries.</a:t>
            </a:r>
            <a:endParaRPr lang="en-US" sz="1600">
              <a:cs typeface="Calibri"/>
            </a:endParaRPr>
          </a:p>
          <a:p>
            <a:pPr lvl="1"/>
            <a:r>
              <a:rPr lang="en-US" sz="1600">
                <a:ea typeface="+mn-lt"/>
                <a:cs typeface="+mn-lt"/>
              </a:rPr>
              <a:t>Rockingham, Washington, and Lake Counties each contained at least 10 highly rated restaurants with ratings of at least 9 out of 10.</a:t>
            </a:r>
            <a:endParaRPr lang="en-US" sz="1600">
              <a:cs typeface="Calibri"/>
            </a:endParaRPr>
          </a:p>
          <a:p>
            <a:pPr lvl="1"/>
            <a:r>
              <a:rPr lang="en-US" sz="1600">
                <a:ea typeface="+mn-lt"/>
                <a:cs typeface="+mn-lt"/>
              </a:rPr>
              <a:t> Delaware and Hunterdon contained 0 and 3 highly rated restaurants, respectively.</a:t>
            </a:r>
            <a:endParaRPr lang="en-US" sz="1600">
              <a:cs typeface="Calibri"/>
            </a:endParaRPr>
          </a:p>
          <a:p>
            <a:pPr marL="0" indent="0">
              <a:buNone/>
            </a:pPr>
            <a:r>
              <a:rPr lang="en-US" sz="2000" dirty="0">
                <a:ea typeface="+mn-lt"/>
                <a:cs typeface="+mn-lt"/>
              </a:rPr>
              <a:t>                  </a:t>
            </a:r>
            <a:endParaRPr lang="en-US" sz="2000" dirty="0">
              <a:cs typeface="Calibri" panose="020F0502020204030204"/>
            </a:endParaRPr>
          </a:p>
          <a:p>
            <a:pPr marL="0" indent="0">
              <a:buNone/>
            </a:pPr>
            <a:endParaRPr lang="en-US" sz="2000" dirty="0">
              <a:cs typeface="Calibri" panose="020F0502020204030204"/>
            </a:endParaRPr>
          </a:p>
          <a:p>
            <a:pPr marL="0" indent="0">
              <a:buNone/>
            </a:pPr>
            <a:endParaRPr lang="en-US" sz="2000" dirty="0">
              <a:cs typeface="Calibri" panose="020F0502020204030204"/>
            </a:endParaRPr>
          </a:p>
        </p:txBody>
      </p:sp>
    </p:spTree>
    <p:extLst>
      <p:ext uri="{BB962C8B-B14F-4D97-AF65-F5344CB8AC3E}">
        <p14:creationId xmlns:p14="http://schemas.microsoft.com/office/powerpoint/2010/main" val="307273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3EFE-9856-4C6F-B74E-C374C0267381}"/>
              </a:ext>
            </a:extLst>
          </p:cNvPr>
          <p:cNvSpPr>
            <a:spLocks noGrp="1"/>
          </p:cNvSpPr>
          <p:nvPr>
            <p:ph type="title"/>
          </p:nvPr>
        </p:nvSpPr>
        <p:spPr/>
        <p:txBody>
          <a:bodyPr/>
          <a:lstStyle/>
          <a:p>
            <a:pPr algn="ctr"/>
            <a:r>
              <a:rPr lang="en-US" dirty="0">
                <a:cs typeface="Calibri Light"/>
              </a:rPr>
              <a:t>Introduction</a:t>
            </a:r>
          </a:p>
        </p:txBody>
      </p:sp>
      <p:sp>
        <p:nvSpPr>
          <p:cNvPr id="3" name="Content Placeholder 2">
            <a:extLst>
              <a:ext uri="{FF2B5EF4-FFF2-40B4-BE49-F238E27FC236}">
                <a16:creationId xmlns:a16="http://schemas.microsoft.com/office/drawing/2014/main" id="{2BAD7A15-8907-4EF0-B060-4AA9010EE126}"/>
              </a:ext>
            </a:extLst>
          </p:cNvPr>
          <p:cNvSpPr>
            <a:spLocks noGrp="1"/>
          </p:cNvSpPr>
          <p:nvPr>
            <p:ph idx="1"/>
          </p:nvPr>
        </p:nvSpPr>
        <p:spPr/>
        <p:txBody>
          <a:bodyPr vert="horz" lIns="91440" tIns="45720" rIns="91440" bIns="45720" rtlCol="0" anchor="t">
            <a:normAutofit/>
          </a:bodyPr>
          <a:lstStyle/>
          <a:p>
            <a:r>
              <a:rPr lang="en-US" dirty="0">
                <a:ea typeface="+mn-lt"/>
                <a:cs typeface="+mn-lt"/>
              </a:rPr>
              <a:t>The creation of a successful first-class restaurant franchise can hinge on a variety of geographic and sociodemographic factors:</a:t>
            </a:r>
            <a:endParaRPr lang="en-US" dirty="0">
              <a:cs typeface="Calibri" panose="020F0502020204030204"/>
            </a:endParaRPr>
          </a:p>
          <a:p>
            <a:pPr marL="914400" lvl="1" indent="-457200">
              <a:buAutoNum type="arabicPeriod"/>
            </a:pPr>
            <a:r>
              <a:rPr lang="en-US" dirty="0">
                <a:ea typeface="+mn-lt"/>
                <a:cs typeface="+mn-lt"/>
              </a:rPr>
              <a:t> identifying the target demographic</a:t>
            </a:r>
            <a:endParaRPr lang="en-US" dirty="0">
              <a:cs typeface="Calibri" panose="020F0502020204030204"/>
            </a:endParaRPr>
          </a:p>
          <a:p>
            <a:pPr marL="914400" lvl="1" indent="-457200">
              <a:buAutoNum type="arabicPeriod"/>
            </a:pPr>
            <a:r>
              <a:rPr lang="en-US" dirty="0">
                <a:ea typeface="+mn-lt"/>
                <a:cs typeface="+mn-lt"/>
              </a:rPr>
              <a:t> maximizing exposure to potential customers</a:t>
            </a:r>
            <a:endParaRPr lang="en-US" dirty="0">
              <a:cs typeface="Calibri"/>
            </a:endParaRPr>
          </a:p>
          <a:p>
            <a:pPr marL="914400" lvl="1" indent="-457200">
              <a:buAutoNum type="arabicPeriod"/>
            </a:pPr>
            <a:r>
              <a:rPr lang="en-US">
                <a:ea typeface="+mn-lt"/>
                <a:cs typeface="+mn-lt"/>
              </a:rPr>
              <a:t> accessibility</a:t>
            </a:r>
            <a:endParaRPr lang="en-US">
              <a:cs typeface="Calibri" panose="020F0502020204030204"/>
            </a:endParaRPr>
          </a:p>
          <a:p>
            <a:r>
              <a:rPr lang="en-US" dirty="0">
                <a:ea typeface="+mn-lt"/>
                <a:cs typeface="+mn-lt"/>
              </a:rPr>
              <a:t>As a result the selection of an optimal location is paramount in the creation of a successful first-class restaurant.</a:t>
            </a:r>
            <a:endParaRPr lang="en-US" dirty="0"/>
          </a:p>
          <a:p>
            <a:r>
              <a:rPr lang="en-US" dirty="0">
                <a:ea typeface="+mn-lt"/>
                <a:cs typeface="+mn-lt"/>
              </a:rPr>
              <a:t>Using multiple techniques in statistics and machine learning, the aim is to identify counties in which a first-class restaurant venture could be profitable</a:t>
            </a:r>
            <a:endParaRPr lang="en-US" dirty="0">
              <a:cs typeface="Calibri" panose="020F0502020204030204"/>
            </a:endParaRPr>
          </a:p>
        </p:txBody>
      </p:sp>
      <p:pic>
        <p:nvPicPr>
          <p:cNvPr id="8" name="Picture 8" descr="A picture containing mirror&#10;&#10;Description generated with very high confidence">
            <a:extLst>
              <a:ext uri="{FF2B5EF4-FFF2-40B4-BE49-F238E27FC236}">
                <a16:creationId xmlns:a16="http://schemas.microsoft.com/office/drawing/2014/main" id="{4EABE763-E216-4BDB-AE1F-4B47E6E7F4C4}"/>
              </a:ext>
            </a:extLst>
          </p:cNvPr>
          <p:cNvPicPr>
            <a:picLocks noChangeAspect="1"/>
          </p:cNvPicPr>
          <p:nvPr/>
        </p:nvPicPr>
        <p:blipFill>
          <a:blip r:embed="rId2"/>
          <a:stretch>
            <a:fillRect/>
          </a:stretch>
        </p:blipFill>
        <p:spPr>
          <a:xfrm>
            <a:off x="9413631" y="2713891"/>
            <a:ext cx="973016" cy="961293"/>
          </a:xfrm>
          <a:prstGeom prst="rect">
            <a:avLst/>
          </a:prstGeom>
        </p:spPr>
      </p:pic>
    </p:spTree>
    <p:extLst>
      <p:ext uri="{BB962C8B-B14F-4D97-AF65-F5344CB8AC3E}">
        <p14:creationId xmlns:p14="http://schemas.microsoft.com/office/powerpoint/2010/main" val="2646624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5E42-B593-423D-A462-7FB3E71A39C9}"/>
              </a:ext>
            </a:extLst>
          </p:cNvPr>
          <p:cNvSpPr>
            <a:spLocks noGrp="1"/>
          </p:cNvSpPr>
          <p:nvPr>
            <p:ph type="title"/>
          </p:nvPr>
        </p:nvSpPr>
        <p:spPr/>
        <p:txBody>
          <a:bodyPr>
            <a:normAutofit/>
          </a:bodyPr>
          <a:lstStyle/>
          <a:p>
            <a:pPr algn="ctr"/>
            <a:r>
              <a:rPr lang="en-US">
                <a:ea typeface="+mj-lt"/>
                <a:cs typeface="+mj-lt"/>
              </a:rPr>
              <a:t>Results:</a:t>
            </a:r>
            <a:br>
              <a:rPr lang="en-US" dirty="0">
                <a:ea typeface="+mj-lt"/>
                <a:cs typeface="+mj-lt"/>
              </a:rPr>
            </a:br>
            <a:r>
              <a:rPr lang="en-US" sz="3000">
                <a:ea typeface="+mj-lt"/>
                <a:cs typeface="+mj-lt"/>
              </a:rPr>
              <a:t>Analysis of Area Attractions and Competition</a:t>
            </a:r>
            <a:endParaRPr lang="en-US" sz="3000">
              <a:cs typeface="Calibri Light" panose="020F0302020204030204"/>
            </a:endParaRPr>
          </a:p>
        </p:txBody>
      </p:sp>
      <p:sp>
        <p:nvSpPr>
          <p:cNvPr id="3" name="Content Placeholder 2">
            <a:extLst>
              <a:ext uri="{FF2B5EF4-FFF2-40B4-BE49-F238E27FC236}">
                <a16:creationId xmlns:a16="http://schemas.microsoft.com/office/drawing/2014/main" id="{F870A8CC-7575-48F5-BB32-3A8D956BC171}"/>
              </a:ext>
            </a:extLst>
          </p:cNvPr>
          <p:cNvSpPr>
            <a:spLocks noGrp="1"/>
          </p:cNvSpPr>
          <p:nvPr>
            <p:ph idx="1"/>
          </p:nvPr>
        </p:nvSpPr>
        <p:spPr/>
        <p:txBody>
          <a:bodyPr vert="horz" lIns="91440" tIns="45720" rIns="91440" bIns="45720" rtlCol="0" anchor="t">
            <a:normAutofit fontScale="62500" lnSpcReduction="20000"/>
          </a:bodyPr>
          <a:lstStyle/>
          <a:p>
            <a:r>
              <a:rPr lang="en-US">
                <a:ea typeface="+mn-lt"/>
                <a:cs typeface="+mn-lt"/>
              </a:rPr>
              <a:t>Of the 10 counties, those that averaged no more than $58,000 income per capita contained a variable amount of venues as well as a sparsity of highly rated restaurants.</a:t>
            </a:r>
            <a:endParaRPr lang="en-US"/>
          </a:p>
          <a:p>
            <a:pPr marL="0" indent="0">
              <a:buNone/>
            </a:pPr>
            <a:r>
              <a:rPr lang="en-US">
                <a:ea typeface="+mn-lt"/>
                <a:cs typeface="+mn-lt"/>
              </a:rPr>
              <a:t>These areas include:</a:t>
            </a:r>
          </a:p>
          <a:p>
            <a:pPr marL="0" indent="0">
              <a:buNone/>
            </a:pPr>
            <a:r>
              <a:rPr lang="en-US">
                <a:ea typeface="+mn-lt"/>
                <a:cs typeface="+mn-lt"/>
              </a:rPr>
              <a:t>  - Grafton, New Hampshire       -  Oldham, Kentucky         -  Chittenden, Vermont         -  Burlington, New </a:t>
            </a:r>
            <a:r>
              <a:rPr lang="en-US" dirty="0">
                <a:ea typeface="+mn-lt"/>
                <a:cs typeface="+mn-lt"/>
              </a:rPr>
              <a:t>Jersey</a:t>
            </a:r>
            <a:endParaRPr lang="en-US">
              <a:cs typeface="Calibri"/>
            </a:endParaRPr>
          </a:p>
          <a:p>
            <a:endParaRPr lang="en-US" dirty="0">
              <a:ea typeface="+mn-lt"/>
              <a:cs typeface="+mn-lt"/>
            </a:endParaRPr>
          </a:p>
          <a:p>
            <a:pPr marL="0" indent="0">
              <a:buNone/>
            </a:pPr>
            <a:r>
              <a:rPr lang="en-US">
                <a:ea typeface="+mn-lt"/>
                <a:cs typeface="+mn-lt"/>
              </a:rPr>
              <a:t>Of these:</a:t>
            </a:r>
            <a:endParaRPr lang="en-US">
              <a:cs typeface="Calibri"/>
            </a:endParaRPr>
          </a:p>
          <a:p>
            <a:r>
              <a:rPr lang="en-US">
                <a:ea typeface="+mn-lt"/>
                <a:cs typeface="+mn-lt"/>
              </a:rPr>
              <a:t>Grafton, New Hampshire was sparsely populated and contained only 5 recorded venues and 1 of which was a restaurant.</a:t>
            </a:r>
            <a:endParaRPr lang="en-US"/>
          </a:p>
          <a:p>
            <a:r>
              <a:rPr lang="en-US">
                <a:ea typeface="+mn-lt"/>
                <a:cs typeface="+mn-lt"/>
              </a:rPr>
              <a:t>Oldham, Kentucky contained a moderate population size within a densely populated area. This area contained a large amount of venues of any kind (192) and 101 of which were restaurants. Only four restaurants within the county were rated with a score of at least 9 out of 10.</a:t>
            </a:r>
            <a:endParaRPr lang="en-US" dirty="0">
              <a:cs typeface="Calibri"/>
            </a:endParaRPr>
          </a:p>
          <a:p>
            <a:r>
              <a:rPr lang="en-US">
                <a:ea typeface="+mn-lt"/>
                <a:cs typeface="+mn-lt"/>
              </a:rPr>
              <a:t>Burlington, New Jersey was densely populated, containing a moderate amount of venues and restaurants, one restaurant  of which received a rating greater than 9 out of 10.</a:t>
            </a:r>
            <a:endParaRPr lang="en-US">
              <a:cs typeface="Calibri" panose="020F0502020204030204"/>
            </a:endParaRPr>
          </a:p>
          <a:p>
            <a:r>
              <a:rPr lang="en-US">
                <a:ea typeface="+mn-lt"/>
                <a:cs typeface="+mn-lt"/>
              </a:rPr>
              <a:t>Chittendenen, Vermont contained a moderately large population density, high the employment rates, and a moderate amount of venues (42) and a low amount of restaurants (9). Only one restaurant within the area was highly rated.</a:t>
            </a:r>
            <a:endParaRPr lang="en-US">
              <a:cs typeface="Calibri" panose="020F0502020204030204"/>
            </a:endParaRPr>
          </a:p>
        </p:txBody>
      </p:sp>
    </p:spTree>
    <p:extLst>
      <p:ext uri="{BB962C8B-B14F-4D97-AF65-F5344CB8AC3E}">
        <p14:creationId xmlns:p14="http://schemas.microsoft.com/office/powerpoint/2010/main" val="146429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F465-8AC0-4F1C-A27A-251AE46CE77A}"/>
              </a:ext>
            </a:extLst>
          </p:cNvPr>
          <p:cNvSpPr>
            <a:spLocks noGrp="1"/>
          </p:cNvSpPr>
          <p:nvPr>
            <p:ph type="title"/>
          </p:nvPr>
        </p:nvSpPr>
        <p:spPr/>
        <p:txBody>
          <a:bodyPr/>
          <a:lstStyle/>
          <a:p>
            <a:pPr algn="ctr"/>
            <a:r>
              <a:rPr lang="en-US">
                <a:ea typeface="+mj-lt"/>
                <a:cs typeface="+mj-lt"/>
              </a:rPr>
              <a:t>Results:</a:t>
            </a:r>
            <a:br>
              <a:rPr lang="en-US" dirty="0">
                <a:ea typeface="+mj-lt"/>
                <a:cs typeface="+mj-lt"/>
              </a:rPr>
            </a:br>
            <a:r>
              <a:rPr lang="en-US" sz="3000">
                <a:ea typeface="+mj-lt"/>
                <a:cs typeface="+mj-lt"/>
              </a:rPr>
              <a:t>Analysis of Area Attractions and Competition</a:t>
            </a:r>
            <a:endParaRPr lang="en-US" sz="3000">
              <a:cs typeface="Calibri Light" panose="020F0302020204030204"/>
            </a:endParaRPr>
          </a:p>
        </p:txBody>
      </p:sp>
      <p:sp>
        <p:nvSpPr>
          <p:cNvPr id="3" name="Content Placeholder 2">
            <a:extLst>
              <a:ext uri="{FF2B5EF4-FFF2-40B4-BE49-F238E27FC236}">
                <a16:creationId xmlns:a16="http://schemas.microsoft.com/office/drawing/2014/main" id="{8D4BB4A8-715F-447F-92C0-BB9E5DABF8AE}"/>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The county of Dallas, Iowa, unlike the other 9 counties, contained:</a:t>
            </a:r>
            <a:endParaRPr lang="en-US">
              <a:cs typeface="Calibri" panose="020F0502020204030204"/>
            </a:endParaRPr>
          </a:p>
          <a:p>
            <a:endParaRPr lang="en-US" dirty="0">
              <a:ea typeface="+mn-lt"/>
              <a:cs typeface="+mn-lt"/>
            </a:endParaRPr>
          </a:p>
          <a:p>
            <a:pPr lvl="1"/>
            <a:r>
              <a:rPr lang="en-US">
                <a:ea typeface="+mn-lt"/>
                <a:cs typeface="+mn-lt"/>
              </a:rPr>
              <a:t>A moderate size at 87235 persons.</a:t>
            </a:r>
            <a:endParaRPr lang="en-US" dirty="0">
              <a:cs typeface="Calibri"/>
            </a:endParaRPr>
          </a:p>
          <a:p>
            <a:pPr lvl="1"/>
            <a:endParaRPr lang="en-US" dirty="0">
              <a:ea typeface="+mn-lt"/>
              <a:cs typeface="+mn-lt"/>
            </a:endParaRPr>
          </a:p>
          <a:p>
            <a:pPr lvl="1"/>
            <a:r>
              <a:rPr lang="en-US">
                <a:ea typeface="+mn-lt"/>
                <a:cs typeface="+mn-lt"/>
              </a:rPr>
              <a:t>A population density of 141 people per square mile.</a:t>
            </a:r>
            <a:endParaRPr lang="en-US">
              <a:cs typeface="Calibri" panose="020F0502020204030204"/>
            </a:endParaRPr>
          </a:p>
          <a:p>
            <a:pPr lvl="1"/>
            <a:endParaRPr lang="en-US" dirty="0">
              <a:ea typeface="+mn-lt"/>
              <a:cs typeface="+mn-lt"/>
            </a:endParaRPr>
          </a:p>
          <a:p>
            <a:pPr lvl="1"/>
            <a:r>
              <a:rPr lang="en-US" dirty="0">
                <a:ea typeface="+mn-lt"/>
                <a:cs typeface="+mn-lt"/>
              </a:rPr>
              <a:t> </a:t>
            </a:r>
            <a:r>
              <a:rPr lang="en-US">
                <a:ea typeface="+mn-lt"/>
                <a:cs typeface="+mn-lt"/>
              </a:rPr>
              <a:t>An extremely low amount of restaurants and venues of any kind with totals of 1 and 4, respectively.</a:t>
            </a:r>
            <a:endParaRPr lang="en-US" dirty="0">
              <a:ea typeface="+mn-lt"/>
              <a:cs typeface="+mn-lt"/>
            </a:endParaRPr>
          </a:p>
          <a:p>
            <a:pPr marL="457200" lvl="1" indent="0">
              <a:buNone/>
            </a:pPr>
            <a:endParaRPr lang="en-US" dirty="0">
              <a:cs typeface="Calibri"/>
            </a:endParaRPr>
          </a:p>
          <a:p>
            <a:pPr lvl="1"/>
            <a:r>
              <a:rPr lang="en-US">
                <a:cs typeface="Calibri"/>
              </a:rPr>
              <a:t>No restaurants that were rated as a 9 out of 10</a:t>
            </a:r>
            <a:endParaRPr lang="en-US" dirty="0">
              <a:cs typeface="Calibri"/>
            </a:endParaRPr>
          </a:p>
        </p:txBody>
      </p:sp>
    </p:spTree>
    <p:extLst>
      <p:ext uri="{BB962C8B-B14F-4D97-AF65-F5344CB8AC3E}">
        <p14:creationId xmlns:p14="http://schemas.microsoft.com/office/powerpoint/2010/main" val="1592906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7FE3-EA5D-4DA5-B7EF-44591539B1A1}"/>
              </a:ext>
            </a:extLst>
          </p:cNvPr>
          <p:cNvSpPr>
            <a:spLocks noGrp="1"/>
          </p:cNvSpPr>
          <p:nvPr>
            <p:ph type="title"/>
          </p:nvPr>
        </p:nvSpPr>
        <p:spPr/>
        <p:txBody>
          <a:bodyPr/>
          <a:lstStyle/>
          <a:p>
            <a:pPr algn="ctr"/>
            <a:r>
              <a:rPr lang="en-US">
                <a:cs typeface="Calibri Light"/>
              </a:rPr>
              <a:t>Discussion</a:t>
            </a:r>
          </a:p>
        </p:txBody>
      </p:sp>
      <p:sp>
        <p:nvSpPr>
          <p:cNvPr id="3" name="Content Placeholder 2">
            <a:extLst>
              <a:ext uri="{FF2B5EF4-FFF2-40B4-BE49-F238E27FC236}">
                <a16:creationId xmlns:a16="http://schemas.microsoft.com/office/drawing/2014/main" id="{38F720DB-6790-4F08-87DC-DFAA7660B856}"/>
              </a:ext>
            </a:extLst>
          </p:cNvPr>
          <p:cNvSpPr>
            <a:spLocks noGrp="1"/>
          </p:cNvSpPr>
          <p:nvPr>
            <p:ph idx="1"/>
          </p:nvPr>
        </p:nvSpPr>
        <p:spPr/>
        <p:txBody>
          <a:bodyPr vert="horz" lIns="91440" tIns="45720" rIns="91440" bIns="45720" rtlCol="0" anchor="t">
            <a:normAutofit lnSpcReduction="10000"/>
          </a:bodyPr>
          <a:lstStyle/>
          <a:p>
            <a:pPr marL="0" indent="0">
              <a:buNone/>
            </a:pPr>
            <a:r>
              <a:rPr lang="en-US">
                <a:ea typeface="+mn-lt"/>
                <a:cs typeface="+mn-lt"/>
              </a:rPr>
              <a:t>The</a:t>
            </a:r>
            <a:r>
              <a:rPr lang="en-US" dirty="0">
                <a:ea typeface="+mn-lt"/>
                <a:cs typeface="+mn-lt"/>
              </a:rPr>
              <a:t> counties of Rockingham, Lake, and Washington exhibit preferable metrics across:</a:t>
            </a:r>
            <a:endParaRPr lang="en-US" dirty="0">
              <a:cs typeface="Calibri" panose="020F0502020204030204"/>
            </a:endParaRPr>
          </a:p>
          <a:p>
            <a:pPr lvl="1"/>
            <a:r>
              <a:rPr lang="en-US">
                <a:ea typeface="+mn-lt"/>
                <a:cs typeface="+mn-lt"/>
              </a:rPr>
              <a:t>crime rates</a:t>
            </a:r>
            <a:endParaRPr lang="en-US">
              <a:cs typeface="Calibri"/>
            </a:endParaRPr>
          </a:p>
          <a:p>
            <a:pPr lvl="1"/>
            <a:r>
              <a:rPr lang="en-US">
                <a:ea typeface="+mn-lt"/>
                <a:cs typeface="+mn-lt"/>
              </a:rPr>
              <a:t>population size and density</a:t>
            </a:r>
            <a:endParaRPr lang="en-US">
              <a:cs typeface="Calibri"/>
            </a:endParaRPr>
          </a:p>
          <a:p>
            <a:pPr lvl="1"/>
            <a:r>
              <a:rPr lang="en-US">
                <a:ea typeface="+mn-lt"/>
                <a:cs typeface="+mn-lt"/>
              </a:rPr>
              <a:t>income per capita</a:t>
            </a:r>
            <a:endParaRPr lang="en-US">
              <a:cs typeface="Calibri"/>
            </a:endParaRPr>
          </a:p>
          <a:p>
            <a:pPr lvl="1"/>
            <a:r>
              <a:rPr lang="en-US">
                <a:ea typeface="+mn-lt"/>
                <a:cs typeface="+mn-lt"/>
              </a:rPr>
              <a:t>potential foot traffic as gauged by the number of businesses in the area.</a:t>
            </a:r>
            <a:endParaRPr lang="en-US">
              <a:cs typeface="Calibri"/>
            </a:endParaRPr>
          </a:p>
          <a:p>
            <a:pPr marL="0" indent="0">
              <a:buNone/>
            </a:pPr>
            <a:r>
              <a:rPr lang="en-US">
                <a:ea typeface="+mn-lt"/>
                <a:cs typeface="+mn-lt"/>
              </a:rPr>
              <a:t>Although these areas may attract potential customers:</a:t>
            </a:r>
            <a:endParaRPr lang="en-US">
              <a:cs typeface="Calibri" panose="020F0502020204030204"/>
            </a:endParaRPr>
          </a:p>
          <a:p>
            <a:pPr lvl="1"/>
            <a:r>
              <a:rPr lang="en-US">
                <a:ea typeface="+mn-lt"/>
                <a:cs typeface="+mn-lt"/>
              </a:rPr>
              <a:t>The number of  highly rated restaurants is multitudinous within these counties</a:t>
            </a:r>
            <a:endParaRPr lang="en-US">
              <a:cs typeface="Calibri"/>
            </a:endParaRPr>
          </a:p>
          <a:p>
            <a:pPr lvl="1"/>
            <a:r>
              <a:rPr lang="en-US">
                <a:ea typeface="+mn-lt"/>
                <a:cs typeface="+mn-lt"/>
              </a:rPr>
              <a:t>As a result, nearby competition must be accounted for if creating a first-class restaurant within one of these counties.</a:t>
            </a:r>
            <a:endParaRPr lang="en-US">
              <a:cs typeface="Calibri" panose="020F0502020204030204"/>
            </a:endParaRPr>
          </a:p>
        </p:txBody>
      </p:sp>
    </p:spTree>
    <p:extLst>
      <p:ext uri="{BB962C8B-B14F-4D97-AF65-F5344CB8AC3E}">
        <p14:creationId xmlns:p14="http://schemas.microsoft.com/office/powerpoint/2010/main" val="2081350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3F59054-3394-4D87-8BD0-A28DCD47F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close up of a map&#10;&#10;Description generated with high confidence">
            <a:extLst>
              <a:ext uri="{FF2B5EF4-FFF2-40B4-BE49-F238E27FC236}">
                <a16:creationId xmlns:a16="http://schemas.microsoft.com/office/drawing/2014/main" id="{46ACC181-F9D9-4A3C-AC4B-B051519A873F}"/>
              </a:ext>
            </a:extLst>
          </p:cNvPr>
          <p:cNvPicPr>
            <a:picLocks noChangeAspect="1"/>
          </p:cNvPicPr>
          <p:nvPr/>
        </p:nvPicPr>
        <p:blipFill rotWithShape="1">
          <a:blip r:embed="rId3"/>
          <a:srcRect l="19317" r="39651" b="1"/>
          <a:stretch/>
        </p:blipFill>
        <p:spPr>
          <a:xfrm>
            <a:off x="7381653" y="10"/>
            <a:ext cx="4810347" cy="6857990"/>
          </a:xfrm>
          <a:custGeom>
            <a:avLst/>
            <a:gdLst/>
            <a:ahLst/>
            <a:cxnLst/>
            <a:rect l="l" t="t" r="r" b="b"/>
            <a:pathLst>
              <a:path w="4817171" h="6858000">
                <a:moveTo>
                  <a:pt x="22751" y="0"/>
                </a:moveTo>
                <a:lnTo>
                  <a:pt x="4817171" y="0"/>
                </a:lnTo>
                <a:lnTo>
                  <a:pt x="4817171" y="6858000"/>
                </a:lnTo>
                <a:lnTo>
                  <a:pt x="0" y="6858000"/>
                </a:lnTo>
                <a:lnTo>
                  <a:pt x="6679" y="6845555"/>
                </a:lnTo>
                <a:cubicBezTo>
                  <a:pt x="496584" y="5886487"/>
                  <a:pt x="786702" y="4695963"/>
                  <a:pt x="786702" y="3406233"/>
                </a:cubicBezTo>
                <a:cubicBezTo>
                  <a:pt x="786702" y="2215714"/>
                  <a:pt x="539501" y="1109724"/>
                  <a:pt x="116147" y="192283"/>
                </a:cubicBezTo>
                <a:close/>
              </a:path>
            </a:pathLst>
          </a:custGeom>
        </p:spPr>
      </p:pic>
      <p:pic>
        <p:nvPicPr>
          <p:cNvPr id="6" name="Picture 6" descr="A close up of a map&#10;&#10;Description generated with high confidence">
            <a:extLst>
              <a:ext uri="{FF2B5EF4-FFF2-40B4-BE49-F238E27FC236}">
                <a16:creationId xmlns:a16="http://schemas.microsoft.com/office/drawing/2014/main" id="{D0512422-610F-4745-962C-2D1DB6F30243}"/>
              </a:ext>
            </a:extLst>
          </p:cNvPr>
          <p:cNvPicPr>
            <a:picLocks noChangeAspect="1"/>
          </p:cNvPicPr>
          <p:nvPr/>
        </p:nvPicPr>
        <p:blipFill rotWithShape="1">
          <a:blip r:embed="rId4"/>
          <a:srcRect l="5902" r="5900" b="-2"/>
          <a:stretch/>
        </p:blipFill>
        <p:spPr>
          <a:xfrm>
            <a:off x="313638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5" name="Picture 5" descr="A close up of a map&#10;&#10;Description generated with very high confidence">
            <a:extLst>
              <a:ext uri="{FF2B5EF4-FFF2-40B4-BE49-F238E27FC236}">
                <a16:creationId xmlns:a16="http://schemas.microsoft.com/office/drawing/2014/main" id="{3790B737-935C-45E8-81CC-F7706F8810A2}"/>
              </a:ext>
            </a:extLst>
          </p:cNvPr>
          <p:cNvPicPr>
            <a:picLocks noChangeAspect="1"/>
          </p:cNvPicPr>
          <p:nvPr/>
        </p:nvPicPr>
        <p:blipFill rotWithShape="1">
          <a:blip r:embed="rId5"/>
          <a:srcRect r="12755" b="-3"/>
          <a:stretch/>
        </p:blipFill>
        <p:spPr>
          <a:xfrm>
            <a:off x="318942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27" name="Freeform: Shape 26">
            <a:extLst>
              <a:ext uri="{FF2B5EF4-FFF2-40B4-BE49-F238E27FC236}">
                <a16:creationId xmlns:a16="http://schemas.microsoft.com/office/drawing/2014/main" id="{2FE0ABA9-CAF1-4816-837D-5F28AAA08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BC8B9C14-70F0-4F42-85FF-0DD3D5A58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30D012-DB3B-4DCF-B005-E8B4D8C6ADC5}"/>
              </a:ext>
            </a:extLst>
          </p:cNvPr>
          <p:cNvSpPr>
            <a:spLocks noGrp="1"/>
          </p:cNvSpPr>
          <p:nvPr>
            <p:ph type="title"/>
          </p:nvPr>
        </p:nvSpPr>
        <p:spPr>
          <a:xfrm>
            <a:off x="448056" y="685800"/>
            <a:ext cx="2807208" cy="1325563"/>
          </a:xfrm>
        </p:spPr>
        <p:txBody>
          <a:bodyPr>
            <a:normAutofit/>
          </a:bodyPr>
          <a:lstStyle/>
          <a:p>
            <a:r>
              <a:rPr lang="en-US" sz="2800">
                <a:cs typeface="Calibri Light"/>
              </a:rPr>
              <a:t>Discussion</a:t>
            </a:r>
          </a:p>
        </p:txBody>
      </p:sp>
      <p:sp>
        <p:nvSpPr>
          <p:cNvPr id="31" name="Rectangle 30">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685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489B885-0D1E-4A83-92BE-74C7FFBDDEC1}"/>
              </a:ext>
            </a:extLst>
          </p:cNvPr>
          <p:cNvSpPr>
            <a:spLocks noGrp="1"/>
          </p:cNvSpPr>
          <p:nvPr>
            <p:ph idx="1"/>
          </p:nvPr>
        </p:nvSpPr>
        <p:spPr>
          <a:xfrm>
            <a:off x="436333" y="2258568"/>
            <a:ext cx="2830654" cy="4157237"/>
          </a:xfrm>
        </p:spPr>
        <p:txBody>
          <a:bodyPr vert="horz" lIns="91440" tIns="45720" rIns="91440" bIns="45720" rtlCol="0" anchor="t">
            <a:normAutofit/>
          </a:bodyPr>
          <a:lstStyle/>
          <a:p>
            <a:r>
              <a:rPr lang="en-US" sz="1400">
                <a:cs typeface="Calibri"/>
              </a:rPr>
              <a:t>The following plots display the locations of restaurants with ratings of at leest 9 out of 10.</a:t>
            </a:r>
            <a:endParaRPr lang="en-US" sz="1400" dirty="0">
              <a:cs typeface="Calibri"/>
            </a:endParaRPr>
          </a:p>
          <a:p>
            <a:r>
              <a:rPr lang="en-US" sz="1400">
                <a:cs typeface="Calibri"/>
              </a:rPr>
              <a:t>Observing the locations of nearby competition:</a:t>
            </a:r>
            <a:endParaRPr lang="en-US"/>
          </a:p>
          <a:p>
            <a:pPr lvl="1"/>
            <a:r>
              <a:rPr lang="en-US" sz="1400">
                <a:cs typeface="Calibri"/>
              </a:rPr>
              <a:t>Many high rated restaurants are centered close to large bodies of water.</a:t>
            </a:r>
          </a:p>
          <a:p>
            <a:pPr lvl="1"/>
            <a:r>
              <a:rPr lang="en-US" sz="1400">
                <a:cs typeface="Calibri"/>
              </a:rPr>
              <a:t>It is possible that such areas may provide aesthetics that result in higher ratings than otherwise.</a:t>
            </a:r>
          </a:p>
          <a:p>
            <a:pPr lvl="1"/>
            <a:r>
              <a:rPr lang="en-US" sz="1400">
                <a:cs typeface="Calibri"/>
              </a:rPr>
              <a:t>Careful analysis of the benefits and drawbacks of creating first class restaurants in proximity to these bodies of water </a:t>
            </a:r>
          </a:p>
        </p:txBody>
      </p:sp>
    </p:spTree>
    <p:extLst>
      <p:ext uri="{BB962C8B-B14F-4D97-AF65-F5344CB8AC3E}">
        <p14:creationId xmlns:p14="http://schemas.microsoft.com/office/powerpoint/2010/main" val="531680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8ACF-FE8F-4AD6-9B9C-A0EC69FE8AE7}"/>
              </a:ext>
            </a:extLst>
          </p:cNvPr>
          <p:cNvSpPr>
            <a:spLocks noGrp="1"/>
          </p:cNvSpPr>
          <p:nvPr>
            <p:ph type="title"/>
          </p:nvPr>
        </p:nvSpPr>
        <p:spPr/>
        <p:txBody>
          <a:bodyPr/>
          <a:lstStyle/>
          <a:p>
            <a:pPr algn="ctr"/>
            <a:r>
              <a:rPr lang="en-US">
                <a:cs typeface="Calibri Light"/>
              </a:rPr>
              <a:t>Discussion</a:t>
            </a:r>
          </a:p>
        </p:txBody>
      </p:sp>
      <p:sp>
        <p:nvSpPr>
          <p:cNvPr id="3" name="Content Placeholder 2">
            <a:extLst>
              <a:ext uri="{FF2B5EF4-FFF2-40B4-BE49-F238E27FC236}">
                <a16:creationId xmlns:a16="http://schemas.microsoft.com/office/drawing/2014/main" id="{71CEBF29-01C6-4B45-9F40-45E3334C24B5}"/>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In contrast, the remaining counties appear to have a lack of competition among highly rated restaurants:</a:t>
            </a:r>
            <a:endParaRPr lang="en-US"/>
          </a:p>
          <a:p>
            <a:pPr lvl="1"/>
            <a:r>
              <a:rPr lang="en-US">
                <a:ea typeface="+mn-lt"/>
                <a:cs typeface="+mn-lt"/>
              </a:rPr>
              <a:t>Each area contains either no highly rated venues or no more than 3 highly rated venues. </a:t>
            </a:r>
            <a:endParaRPr lang="en-US">
              <a:cs typeface="Calibri"/>
            </a:endParaRPr>
          </a:p>
          <a:p>
            <a:pPr lvl="1"/>
            <a:r>
              <a:rPr lang="en-US">
                <a:ea typeface="+mn-lt"/>
                <a:cs typeface="+mn-lt"/>
              </a:rPr>
              <a:t>Of these counties, the high income per capita, the busy economy, and the dearth of highly rated restaurants may prove profitable for the creation of a first-class restaurant within Hunterdon, New Jersey or Delaware, Ohio.</a:t>
            </a:r>
            <a:endParaRPr lang="en-US">
              <a:cs typeface="Calibri" panose="020F0502020204030204"/>
            </a:endParaRPr>
          </a:p>
          <a:p>
            <a:r>
              <a:rPr lang="en-US" dirty="0">
                <a:ea typeface="+mn-lt"/>
                <a:cs typeface="+mn-lt"/>
              </a:rPr>
              <a:t> </a:t>
            </a:r>
            <a:r>
              <a:rPr lang="en-US">
                <a:ea typeface="+mn-lt"/>
                <a:cs typeface="+mn-lt"/>
              </a:rPr>
              <a:t>Careful thought must be given if setting a first-class restaurant within Chittenden, Grafton, Dallas, or Oldham, however:</a:t>
            </a:r>
            <a:endParaRPr lang="en-US">
              <a:cs typeface="Calibri"/>
            </a:endParaRPr>
          </a:p>
          <a:p>
            <a:pPr lvl="1"/>
            <a:r>
              <a:rPr lang="en-US">
                <a:ea typeface="+mn-lt"/>
                <a:cs typeface="+mn-lt"/>
              </a:rPr>
              <a:t>Each of these areas contains either an income per capita below $60,000 or a relatively low amount of businesses that could boost foot traffic in the vicinity.</a:t>
            </a:r>
            <a:endParaRPr lang="en-US">
              <a:cs typeface="Calibri" panose="020F0502020204030204"/>
            </a:endParaRPr>
          </a:p>
        </p:txBody>
      </p:sp>
    </p:spTree>
    <p:extLst>
      <p:ext uri="{BB962C8B-B14F-4D97-AF65-F5344CB8AC3E}">
        <p14:creationId xmlns:p14="http://schemas.microsoft.com/office/powerpoint/2010/main" val="1243431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FA8D-57CB-41BF-8E30-7C446E858626}"/>
              </a:ext>
            </a:extLst>
          </p:cNvPr>
          <p:cNvSpPr>
            <a:spLocks noGrp="1"/>
          </p:cNvSpPr>
          <p:nvPr>
            <p:ph type="title"/>
          </p:nvPr>
        </p:nvSpPr>
        <p:spPr/>
        <p:txBody>
          <a:bodyPr/>
          <a:lstStyle/>
          <a:p>
            <a:pPr algn="ctr"/>
            <a:r>
              <a:rPr lang="en-US">
                <a:cs typeface="Calibri Light"/>
              </a:rPr>
              <a:t>Conclusion</a:t>
            </a:r>
          </a:p>
        </p:txBody>
      </p:sp>
      <p:sp>
        <p:nvSpPr>
          <p:cNvPr id="3" name="Content Placeholder 2">
            <a:extLst>
              <a:ext uri="{FF2B5EF4-FFF2-40B4-BE49-F238E27FC236}">
                <a16:creationId xmlns:a16="http://schemas.microsoft.com/office/drawing/2014/main" id="{4207C960-5EE3-4E2B-A77C-A99DF8D9BD93}"/>
              </a:ext>
            </a:extLst>
          </p:cNvPr>
          <p:cNvSpPr>
            <a:spLocks noGrp="1"/>
          </p:cNvSpPr>
          <p:nvPr>
            <p:ph idx="1"/>
          </p:nvPr>
        </p:nvSpPr>
        <p:spPr/>
        <p:txBody>
          <a:bodyPr vert="horz" lIns="91440" tIns="45720" rIns="91440" bIns="45720" rtlCol="0" anchor="t">
            <a:normAutofit/>
          </a:bodyPr>
          <a:lstStyle/>
          <a:p>
            <a:r>
              <a:rPr lang="en-US">
                <a:ea typeface="+mn-lt"/>
                <a:cs typeface="+mn-lt"/>
              </a:rPr>
              <a:t>The DBSCAN algorithm was used for the identification of a cluster of potentially suitable areas for a first class restaurant.</a:t>
            </a:r>
            <a:endParaRPr lang="en-US" dirty="0">
              <a:ea typeface="+mn-lt"/>
              <a:cs typeface="+mn-lt"/>
            </a:endParaRPr>
          </a:p>
          <a:p>
            <a:r>
              <a:rPr lang="en-US">
                <a:ea typeface="+mn-lt"/>
                <a:cs typeface="+mn-lt"/>
              </a:rPr>
              <a:t>Within this cluster, statistical procedures were used to derive and assess the suitability of 10 potentially viable counties.</a:t>
            </a:r>
          </a:p>
          <a:p>
            <a:r>
              <a:rPr lang="en-US">
                <a:ea typeface="+mn-lt"/>
                <a:cs typeface="+mn-lt"/>
              </a:rPr>
              <a:t>Through the implementation of these procedures, a subset of counties exhibiting optimal properties were identified. As data is ever changing, such an analysis can be applied to re-evaluate preferable areas during the expansion of a successful franchise.</a:t>
            </a:r>
            <a:endParaRPr lang="en-US" dirty="0">
              <a:cs typeface="Calibri"/>
            </a:endParaRPr>
          </a:p>
        </p:txBody>
      </p:sp>
    </p:spTree>
    <p:extLst>
      <p:ext uri="{BB962C8B-B14F-4D97-AF65-F5344CB8AC3E}">
        <p14:creationId xmlns:p14="http://schemas.microsoft.com/office/powerpoint/2010/main" val="2734768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4256-19EA-4585-A9AB-D2B7B2A3013E}"/>
              </a:ext>
            </a:extLst>
          </p:cNvPr>
          <p:cNvSpPr>
            <a:spLocks noGrp="1"/>
          </p:cNvSpPr>
          <p:nvPr>
            <p:ph type="title"/>
          </p:nvPr>
        </p:nvSpPr>
        <p:spPr/>
        <p:txBody>
          <a:bodyPr/>
          <a:lstStyle/>
          <a:p>
            <a:pPr algn="ctr"/>
            <a:r>
              <a:rPr lang="en-US">
                <a:cs typeface="Calibri Light"/>
              </a:rPr>
              <a:t>References</a:t>
            </a:r>
          </a:p>
        </p:txBody>
      </p:sp>
      <p:sp>
        <p:nvSpPr>
          <p:cNvPr id="3" name="Content Placeholder 2">
            <a:extLst>
              <a:ext uri="{FF2B5EF4-FFF2-40B4-BE49-F238E27FC236}">
                <a16:creationId xmlns:a16="http://schemas.microsoft.com/office/drawing/2014/main" id="{E652305D-2C8A-4E67-9EC4-60CAAD1B9DA7}"/>
              </a:ext>
            </a:extLst>
          </p:cNvPr>
          <p:cNvSpPr>
            <a:spLocks noGrp="1"/>
          </p:cNvSpPr>
          <p:nvPr>
            <p:ph idx="1"/>
          </p:nvPr>
        </p:nvSpPr>
        <p:spPr/>
        <p:txBody>
          <a:bodyPr vert="horz" lIns="91440" tIns="45720" rIns="91440" bIns="45720" rtlCol="0" anchor="t">
            <a:normAutofit fontScale="40000" lnSpcReduction="20000"/>
          </a:bodyPr>
          <a:lstStyle/>
          <a:p>
            <a:r>
              <a:rPr lang="en-US">
                <a:latin typeface="Times New Roman"/>
                <a:cs typeface="Times New Roman"/>
              </a:rPr>
              <a:t>Blumstein, A. (1974). Seriousness Weights in an Index of Crime. American Sociological Review, 39(6), 854-864. Retrieved from </a:t>
            </a:r>
            <a:r>
              <a:rPr lang="en-US" dirty="0">
                <a:latin typeface="Times New Roman"/>
                <a:cs typeface="Times New Roman"/>
                <a:hlinkClick r:id="rId2"/>
              </a:rPr>
              <a:t>http://www.jstor.org/stable/2094158</a:t>
            </a:r>
            <a:endParaRPr lang="en-US">
              <a:cs typeface="Calibri" panose="020F0502020204030204"/>
            </a:endParaRPr>
          </a:p>
          <a:p>
            <a:r>
              <a:rPr lang="en-US">
                <a:latin typeface="Times New Roman"/>
                <a:cs typeface="Times New Roman"/>
              </a:rPr>
              <a:t>Bureau of Economic Analysis (2018). Personal Income by County, Metro, and Other Areas [Data file] Retrieved from </a:t>
            </a:r>
            <a:r>
              <a:rPr lang="en-US" dirty="0">
                <a:latin typeface="Times New Roman"/>
                <a:cs typeface="Times New Roman"/>
                <a:hlinkClick r:id="rId3"/>
              </a:rPr>
              <a:t>https://www.bea.gov/data/income-saving/personal-income-county-metro-and-other-areas</a:t>
            </a:r>
            <a:endParaRPr lang="en-US"/>
          </a:p>
          <a:p>
            <a:r>
              <a:rPr lang="en-US">
                <a:latin typeface="Times New Roman"/>
                <a:cs typeface="Times New Roman"/>
              </a:rPr>
              <a:t>* Federal Bureau of Investigation (2010). Crime in The United States. Retreived from </a:t>
            </a:r>
            <a:r>
              <a:rPr lang="en-US" dirty="0">
                <a:latin typeface="Times New Roman"/>
                <a:cs typeface="Times New Roman"/>
                <a:hlinkClick r:id="rId4"/>
              </a:rPr>
              <a:t>https://ucr.fbi.gov/crime-in-the-u.s/2010/crime-in-the-u.s.-2010/violent-crime</a:t>
            </a:r>
            <a:endParaRPr lang="en-US" dirty="0"/>
          </a:p>
          <a:p>
            <a:r>
              <a:rPr lang="en-US">
                <a:latin typeface="Times New Roman"/>
                <a:cs typeface="Times New Roman"/>
              </a:rPr>
              <a:t>Federal Bureau of Investigation (2015). Offenses Known to Law Enforcement by State by Metropolitan and Nonmetropolitan Counties [Data file]. Retrieved from </a:t>
            </a:r>
            <a:r>
              <a:rPr lang="en-US" dirty="0">
                <a:latin typeface="Times New Roman"/>
                <a:cs typeface="Times New Roman"/>
                <a:hlinkClick r:id="rId5"/>
              </a:rPr>
              <a:t>https://ucr.fbi.gov/crime-in-the-u.s/2015/crime-in-the-u.s.-2015/offenses-known-to-law-enforcement/offenses-known-to-law-enforcement</a:t>
            </a:r>
            <a:endParaRPr lang="en-US" dirty="0"/>
          </a:p>
          <a:p>
            <a:r>
              <a:rPr lang="en-US">
                <a:latin typeface="Times New Roman"/>
                <a:cs typeface="Times New Roman"/>
              </a:rPr>
              <a:t>Federal Bureau of Investigation (2016). Offenses Known to Law Enforcement by State by Metropolitan and Nonmetropolitan Counties [Data file]. Retrieved from </a:t>
            </a:r>
            <a:r>
              <a:rPr lang="en-US" dirty="0">
                <a:latin typeface="Times New Roman"/>
                <a:cs typeface="Times New Roman"/>
                <a:hlinkClick r:id="rId6"/>
              </a:rPr>
              <a:t>https://ucr.fbi.gov/crime-in-the-u.s/2016/crime-in-the-u.s.-2016/tables/table-6/table-6.xls/view//</a:t>
            </a:r>
            <a:endParaRPr lang="en-US" dirty="0"/>
          </a:p>
          <a:p>
            <a:r>
              <a:rPr lang="en-US">
                <a:latin typeface="Times New Roman"/>
                <a:cs typeface="Times New Roman"/>
              </a:rPr>
              <a:t>Federal Bureau of Investigation (2017). Offenses Known to Law Enforcement by State by Metropolitan and Nonmetropolitan Counties [Data file]. Retrieved from </a:t>
            </a:r>
            <a:r>
              <a:rPr lang="en-US" dirty="0">
                <a:latin typeface="Times New Roman"/>
                <a:cs typeface="Times New Roman"/>
                <a:hlinkClick r:id="rId7"/>
              </a:rPr>
              <a:t>https://ucr.fbi.gov/crime-in-the-u.s/2017/crime-in-the-u.s.-2017/downloads/download-printable-files</a:t>
            </a:r>
            <a:endParaRPr lang="en-US"/>
          </a:p>
          <a:p>
            <a:r>
              <a:rPr lang="en-US">
                <a:latin typeface="Times New Roman"/>
                <a:cs typeface="Times New Roman"/>
              </a:rPr>
              <a:t>Foursquare (n.d.) PlacesAPI. Retrieved from </a:t>
            </a:r>
            <a:r>
              <a:rPr lang="en-US" dirty="0">
                <a:latin typeface="Times New Roman"/>
                <a:cs typeface="Times New Roman"/>
                <a:hlinkClick r:id="rId8"/>
              </a:rPr>
              <a:t>https://developer.foursquare.com/</a:t>
            </a:r>
            <a:endParaRPr lang="en-US" dirty="0"/>
          </a:p>
          <a:p>
            <a:r>
              <a:rPr lang="en-US">
                <a:latin typeface="Times New Roman"/>
                <a:cs typeface="Times New Roman"/>
              </a:rPr>
              <a:t>Google. (n.d.). Maps Static API. Retrieved from </a:t>
            </a:r>
            <a:r>
              <a:rPr lang="en-US" dirty="0">
                <a:latin typeface="Times New Roman"/>
                <a:cs typeface="Times New Roman"/>
                <a:hlinkClick r:id="rId9"/>
              </a:rPr>
              <a:t>https://maps.googleapis.com/maps/api/</a:t>
            </a:r>
            <a:endParaRPr lang="en-US"/>
          </a:p>
          <a:p>
            <a:r>
              <a:rPr lang="en-US">
                <a:latin typeface="Times New Roman"/>
                <a:cs typeface="Times New Roman"/>
              </a:rPr>
              <a:t>Office of Policy Development and Research (2017). County Level Fair Market Rents [Data file]. Retrieved from </a:t>
            </a:r>
            <a:r>
              <a:rPr lang="en-US" dirty="0">
                <a:latin typeface="Times New Roman"/>
                <a:cs typeface="Times New Roman"/>
                <a:hlinkClick r:id="rId10"/>
              </a:rPr>
              <a:t>https://www.huduser.gov/portal/datasets/fmr.html#2019_data</a:t>
            </a:r>
            <a:endParaRPr lang="en-US" dirty="0"/>
          </a:p>
          <a:p>
            <a:r>
              <a:rPr lang="en-US">
                <a:latin typeface="Times New Roman"/>
                <a:cs typeface="Times New Roman"/>
              </a:rPr>
              <a:t>United States Census Bureau (2010). Population, Housing Units, Area, and Density: 2010 - United States -- County by State; and for Puerto Rico 2010 Census Summary File 1 [Data file]. Retrieved from </a:t>
            </a:r>
            <a:r>
              <a:rPr lang="en-US" dirty="0">
                <a:latin typeface="Times New Roman"/>
                <a:cs typeface="Times New Roman"/>
                <a:hlinkClick r:id="rId11"/>
              </a:rPr>
              <a:t>https://factfinder.census.gov/faces/tableservices/jsf/pages/productview.xhtml?src=bkmk</a:t>
            </a:r>
            <a:endParaRPr lang="en-US" dirty="0">
              <a:latin typeface="Calibri" panose="020F0502020204030204"/>
              <a:cs typeface="Calibri" panose="020F0502020204030204"/>
            </a:endParaRPr>
          </a:p>
          <a:p>
            <a:r>
              <a:rPr lang="en-US">
                <a:latin typeface="Times New Roman"/>
                <a:cs typeface="Times New Roman"/>
              </a:rPr>
              <a:t>United States Census Bureau (2017). City and Town Population Totals: 2010-2017 [Data file]. Retreived from </a:t>
            </a:r>
            <a:r>
              <a:rPr lang="en-US" dirty="0">
                <a:latin typeface="Times New Roman"/>
                <a:cs typeface="Times New Roman"/>
                <a:hlinkClick r:id="rId12"/>
              </a:rPr>
              <a:t>https://www.census.gov/data/datasets/2017/demo/popest/total-cities-and-towns.html</a:t>
            </a:r>
            <a:endParaRPr lang="en-US" dirty="0">
              <a:cs typeface="Calibri"/>
            </a:endParaRPr>
          </a:p>
          <a:p>
            <a:r>
              <a:rPr lang="en-US">
                <a:latin typeface="Times New Roman"/>
                <a:cs typeface="Times New Roman"/>
              </a:rPr>
              <a:t>United States Department of Agriculture (2018). Employment, Unemployment, and Median Household Income [Data file]. Retrieved from </a:t>
            </a:r>
            <a:r>
              <a:rPr lang="en-US" dirty="0">
                <a:latin typeface="Times New Roman"/>
                <a:cs typeface="Times New Roman"/>
                <a:hlinkClick r:id="rId13"/>
              </a:rPr>
              <a:t>https://www.ers.usda.gov/data-products/county-level-data-sets/</a:t>
            </a:r>
            <a:endParaRPr lang="en-US" dirty="0"/>
          </a:p>
          <a:p>
            <a:pPr marL="0" indent="0">
              <a:buNone/>
            </a:pPr>
            <a:r>
              <a:rPr lang="en-US">
                <a:latin typeface="Times New Roman"/>
                <a:cs typeface="Times New Roman"/>
              </a:rPr>
              <a:t>        * referenced but not used</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29221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4BE8-5F03-4F1F-80D3-A94B5126B048}"/>
              </a:ext>
            </a:extLst>
          </p:cNvPr>
          <p:cNvSpPr>
            <a:spLocks noGrp="1"/>
          </p:cNvSpPr>
          <p:nvPr>
            <p:ph type="title"/>
          </p:nvPr>
        </p:nvSpPr>
        <p:spPr/>
        <p:txBody>
          <a:bodyPr/>
          <a:lstStyle/>
          <a:p>
            <a:pPr algn="ctr"/>
            <a:r>
              <a:rPr lang="en-US" dirty="0">
                <a:cs typeface="Calibri Light"/>
              </a:rPr>
              <a:t>Data</a:t>
            </a:r>
            <a:br>
              <a:rPr lang="en-US" dirty="0">
                <a:cs typeface="Calibri Light"/>
              </a:rPr>
            </a:br>
            <a:endParaRPr lang="en-US" sz="4000">
              <a:cs typeface="Calibri Light"/>
            </a:endParaRPr>
          </a:p>
        </p:txBody>
      </p:sp>
      <p:sp>
        <p:nvSpPr>
          <p:cNvPr id="6" name="Content Placeholder 5">
            <a:extLst>
              <a:ext uri="{FF2B5EF4-FFF2-40B4-BE49-F238E27FC236}">
                <a16:creationId xmlns:a16="http://schemas.microsoft.com/office/drawing/2014/main" id="{DEE957B4-2AFE-4318-8143-0EF438C6130E}"/>
              </a:ext>
            </a:extLst>
          </p:cNvPr>
          <p:cNvSpPr>
            <a:spLocks noGrp="1"/>
          </p:cNvSpPr>
          <p:nvPr>
            <p:ph idx="1"/>
          </p:nvPr>
        </p:nvSpPr>
        <p:spPr/>
        <p:txBody>
          <a:bodyPr vert="horz" lIns="91440" tIns="45720" rIns="91440" bIns="45720" rtlCol="0" anchor="t">
            <a:normAutofit/>
          </a:bodyPr>
          <a:lstStyle/>
          <a:p>
            <a:r>
              <a:rPr lang="en-US" dirty="0">
                <a:ea typeface="+mn-lt"/>
                <a:cs typeface="+mn-lt"/>
              </a:rPr>
              <a:t>Data were gathered from a variety of sources across 2772 counties and 46 states.</a:t>
            </a:r>
            <a:endParaRPr lang="en-US" dirty="0">
              <a:cs typeface="Calibri" panose="020F0502020204030204"/>
            </a:endParaRPr>
          </a:p>
          <a:p>
            <a:r>
              <a:rPr lang="en-US" dirty="0">
                <a:ea typeface="+mn-lt"/>
                <a:cs typeface="+mn-lt"/>
              </a:rPr>
              <a:t>Using a variety of techniques and concepts in set theory, these data were integrated into one data </a:t>
            </a:r>
            <a:r>
              <a:rPr lang="en-US">
                <a:ea typeface="+mn-lt"/>
                <a:cs typeface="+mn-lt"/>
              </a:rPr>
              <a:t>set.</a:t>
            </a:r>
            <a:endParaRPr lang="en-US" dirty="0"/>
          </a:p>
          <a:p>
            <a:r>
              <a:rPr lang="en-US" dirty="0">
                <a:ea typeface="+mn-lt"/>
                <a:cs typeface="+mn-lt"/>
              </a:rPr>
              <a:t>The sources gathered are as follows:</a:t>
            </a:r>
          </a:p>
          <a:p>
            <a:endParaRPr lang="en-US" dirty="0">
              <a:cs typeface="Calibri"/>
            </a:endParaRPr>
          </a:p>
          <a:p>
            <a:endParaRPr lang="en-US" dirty="0">
              <a:cs typeface="Calibri"/>
            </a:endParaRPr>
          </a:p>
        </p:txBody>
      </p:sp>
      <p:sp>
        <p:nvSpPr>
          <p:cNvPr id="9" name="TextBox 8">
            <a:extLst>
              <a:ext uri="{FF2B5EF4-FFF2-40B4-BE49-F238E27FC236}">
                <a16:creationId xmlns:a16="http://schemas.microsoft.com/office/drawing/2014/main" id="{351332F5-6074-4A01-9819-D7DB040F004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12" name="Picture 12" descr="A screenshot of a newspaper&#10;&#10;Description generated with very high confidence">
            <a:extLst>
              <a:ext uri="{FF2B5EF4-FFF2-40B4-BE49-F238E27FC236}">
                <a16:creationId xmlns:a16="http://schemas.microsoft.com/office/drawing/2014/main" id="{2D7ECEE6-FEC6-4FDB-AB53-9CE9CDFD3126}"/>
              </a:ext>
            </a:extLst>
          </p:cNvPr>
          <p:cNvPicPr>
            <a:picLocks noChangeAspect="1"/>
          </p:cNvPicPr>
          <p:nvPr/>
        </p:nvPicPr>
        <p:blipFill>
          <a:blip r:embed="rId2"/>
          <a:stretch>
            <a:fillRect/>
          </a:stretch>
        </p:blipFill>
        <p:spPr>
          <a:xfrm>
            <a:off x="2836986" y="4157096"/>
            <a:ext cx="6752491" cy="2025562"/>
          </a:xfrm>
          <a:prstGeom prst="rect">
            <a:avLst/>
          </a:prstGeom>
        </p:spPr>
      </p:pic>
    </p:spTree>
    <p:extLst>
      <p:ext uri="{BB962C8B-B14F-4D97-AF65-F5344CB8AC3E}">
        <p14:creationId xmlns:p14="http://schemas.microsoft.com/office/powerpoint/2010/main" val="240026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7BBD-191C-4B6A-9738-77A80E2B2BC0}"/>
              </a:ext>
            </a:extLst>
          </p:cNvPr>
          <p:cNvSpPr>
            <a:spLocks noGrp="1"/>
          </p:cNvSpPr>
          <p:nvPr>
            <p:ph type="title"/>
          </p:nvPr>
        </p:nvSpPr>
        <p:spPr/>
        <p:txBody>
          <a:bodyPr>
            <a:normAutofit/>
          </a:bodyPr>
          <a:lstStyle/>
          <a:p>
            <a:pPr algn="ctr"/>
            <a:r>
              <a:rPr lang="en-US">
                <a:cs typeface="Calibri Light"/>
              </a:rPr>
              <a:t>Data</a:t>
            </a:r>
            <a:br>
              <a:rPr lang="en-US" dirty="0">
                <a:cs typeface="Calibri Light"/>
              </a:rPr>
            </a:br>
            <a:endParaRPr lang="en-US">
              <a:cs typeface="Calibri Light" panose="020F0302020204030204"/>
            </a:endParaRPr>
          </a:p>
        </p:txBody>
      </p:sp>
      <p:sp>
        <p:nvSpPr>
          <p:cNvPr id="3" name="Content Placeholder 2">
            <a:extLst>
              <a:ext uri="{FF2B5EF4-FFF2-40B4-BE49-F238E27FC236}">
                <a16:creationId xmlns:a16="http://schemas.microsoft.com/office/drawing/2014/main" id="{B148C8AF-49D8-4F22-9CDA-6472B679385C}"/>
              </a:ext>
            </a:extLst>
          </p:cNvPr>
          <p:cNvSpPr>
            <a:spLocks noGrp="1"/>
          </p:cNvSpPr>
          <p:nvPr>
            <p:ph idx="1"/>
          </p:nvPr>
        </p:nvSpPr>
        <p:spPr>
          <a:xfrm>
            <a:off x="838200" y="2294548"/>
            <a:ext cx="10515600" cy="4351338"/>
          </a:xfrm>
        </p:spPr>
        <p:txBody>
          <a:bodyPr vert="horz" lIns="91440" tIns="45720" rIns="91440" bIns="45720" rtlCol="0" anchor="t">
            <a:normAutofit/>
          </a:bodyPr>
          <a:lstStyle/>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r>
              <a:rPr lang="en-US" sz="2200" dirty="0">
                <a:cs typeface="Calibri"/>
              </a:rPr>
              <a:t>Utilizing the resulting data set, the assessed geographic and sociodemographic factors contained would be used for a variety of purposes in this analysis.</a:t>
            </a:r>
            <a:endParaRPr lang="en-US" sz="220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AC18150D-1C8C-4C18-BF94-912112A972A6}"/>
              </a:ext>
            </a:extLst>
          </p:cNvPr>
          <p:cNvPicPr>
            <a:picLocks noChangeAspect="1"/>
          </p:cNvPicPr>
          <p:nvPr/>
        </p:nvPicPr>
        <p:blipFill>
          <a:blip r:embed="rId2"/>
          <a:stretch>
            <a:fillRect/>
          </a:stretch>
        </p:blipFill>
        <p:spPr>
          <a:xfrm>
            <a:off x="1266094" y="1688375"/>
            <a:ext cx="9659813" cy="3528142"/>
          </a:xfrm>
          <a:prstGeom prst="rect">
            <a:avLst/>
          </a:prstGeom>
        </p:spPr>
      </p:pic>
      <p:sp>
        <p:nvSpPr>
          <p:cNvPr id="6" name="TextBox 5">
            <a:extLst>
              <a:ext uri="{FF2B5EF4-FFF2-40B4-BE49-F238E27FC236}">
                <a16:creationId xmlns:a16="http://schemas.microsoft.com/office/drawing/2014/main" id="{0AA78A07-E7DB-460E-9A51-7EF5D08C7EB4}"/>
              </a:ext>
            </a:extLst>
          </p:cNvPr>
          <p:cNvSpPr txBox="1"/>
          <p:nvPr/>
        </p:nvSpPr>
        <p:spPr>
          <a:xfrm>
            <a:off x="4724401" y="140676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Counties Data Dictionary</a:t>
            </a:r>
          </a:p>
        </p:txBody>
      </p:sp>
    </p:spTree>
    <p:extLst>
      <p:ext uri="{BB962C8B-B14F-4D97-AF65-F5344CB8AC3E}">
        <p14:creationId xmlns:p14="http://schemas.microsoft.com/office/powerpoint/2010/main" val="38317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D2B4-D562-41AC-86B7-BC487422F2A6}"/>
              </a:ext>
            </a:extLst>
          </p:cNvPr>
          <p:cNvSpPr>
            <a:spLocks noGrp="1"/>
          </p:cNvSpPr>
          <p:nvPr>
            <p:ph type="title"/>
          </p:nvPr>
        </p:nvSpPr>
        <p:spPr/>
        <p:txBody>
          <a:bodyPr/>
          <a:lstStyle/>
          <a:p>
            <a:pPr algn="ctr"/>
            <a:r>
              <a:rPr lang="en-US" dirty="0">
                <a:cs typeface="Calibri Light" panose="020F0302020204030204"/>
              </a:rPr>
              <a:t>Methods</a:t>
            </a:r>
          </a:p>
        </p:txBody>
      </p:sp>
      <p:sp>
        <p:nvSpPr>
          <p:cNvPr id="3" name="Content Placeholder 2">
            <a:extLst>
              <a:ext uri="{FF2B5EF4-FFF2-40B4-BE49-F238E27FC236}">
                <a16:creationId xmlns:a16="http://schemas.microsoft.com/office/drawing/2014/main" id="{7049C890-1F2C-472E-B62C-856A5B337382}"/>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For the purposes of identifying clusters of similar counties within the data, density based spatial clustering of applications with noise (DBSCAN) was utilized.</a:t>
            </a:r>
            <a:endParaRPr lang="en-US" dirty="0">
              <a:cs typeface="Calibri" panose="020F0502020204030204"/>
            </a:endParaRPr>
          </a:p>
          <a:p>
            <a:pPr marL="0" indent="0">
              <a:buNone/>
            </a:pPr>
            <a:endParaRPr lang="en-US">
              <a:cs typeface="Calibri" panose="020F0502020204030204"/>
            </a:endParaRPr>
          </a:p>
        </p:txBody>
      </p:sp>
      <p:pic>
        <p:nvPicPr>
          <p:cNvPr id="4" name="Picture 4" descr="A picture containing text&#10;&#10;Description generated with very high confidence">
            <a:extLst>
              <a:ext uri="{FF2B5EF4-FFF2-40B4-BE49-F238E27FC236}">
                <a16:creationId xmlns:a16="http://schemas.microsoft.com/office/drawing/2014/main" id="{67EA7772-A2B3-4A4B-9739-9312290EBC75}"/>
              </a:ext>
            </a:extLst>
          </p:cNvPr>
          <p:cNvPicPr>
            <a:picLocks noChangeAspect="1"/>
          </p:cNvPicPr>
          <p:nvPr/>
        </p:nvPicPr>
        <p:blipFill>
          <a:blip r:embed="rId2"/>
          <a:stretch>
            <a:fillRect/>
          </a:stretch>
        </p:blipFill>
        <p:spPr>
          <a:xfrm>
            <a:off x="5943600" y="2807144"/>
            <a:ext cx="4431323" cy="3037342"/>
          </a:xfrm>
          <a:prstGeom prst="rect">
            <a:avLst/>
          </a:prstGeom>
        </p:spPr>
      </p:pic>
      <p:sp>
        <p:nvSpPr>
          <p:cNvPr id="5" name="TextBox 4">
            <a:extLst>
              <a:ext uri="{FF2B5EF4-FFF2-40B4-BE49-F238E27FC236}">
                <a16:creationId xmlns:a16="http://schemas.microsoft.com/office/drawing/2014/main" id="{C28FECC3-AB9D-4B8C-9434-322F8FD3246E}"/>
              </a:ext>
            </a:extLst>
          </p:cNvPr>
          <p:cNvSpPr txBox="1"/>
          <p:nvPr/>
        </p:nvSpPr>
        <p:spPr>
          <a:xfrm>
            <a:off x="914400" y="3223847"/>
            <a:ext cx="5029199" cy="20744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800" dirty="0"/>
              <a:t>The</a:t>
            </a:r>
            <a:r>
              <a:rPr lang="en-US" sz="2800" dirty="0">
                <a:ea typeface="+mn-lt"/>
                <a:cs typeface="+mn-lt"/>
              </a:rPr>
              <a:t> cluster of counties exhibiting the most optimal properties would subsequently be identified and further analyzed.</a:t>
            </a:r>
          </a:p>
          <a:p>
            <a:endParaRPr lang="en-US" sz="2800">
              <a:cs typeface="Calibri"/>
            </a:endParaRPr>
          </a:p>
        </p:txBody>
      </p:sp>
    </p:spTree>
    <p:extLst>
      <p:ext uri="{BB962C8B-B14F-4D97-AF65-F5344CB8AC3E}">
        <p14:creationId xmlns:p14="http://schemas.microsoft.com/office/powerpoint/2010/main" val="230328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D2B4-D562-41AC-86B7-BC487422F2A6}"/>
              </a:ext>
            </a:extLst>
          </p:cNvPr>
          <p:cNvSpPr>
            <a:spLocks noGrp="1"/>
          </p:cNvSpPr>
          <p:nvPr>
            <p:ph type="title"/>
          </p:nvPr>
        </p:nvSpPr>
        <p:spPr/>
        <p:txBody>
          <a:bodyPr/>
          <a:lstStyle/>
          <a:p>
            <a:pPr algn="ctr"/>
            <a:r>
              <a:rPr lang="en-US" dirty="0">
                <a:cs typeface="Calibri Light" panose="020F0302020204030204"/>
              </a:rPr>
              <a:t>Methods</a:t>
            </a:r>
          </a:p>
        </p:txBody>
      </p:sp>
      <p:sp>
        <p:nvSpPr>
          <p:cNvPr id="3" name="Content Placeholder 2">
            <a:extLst>
              <a:ext uri="{FF2B5EF4-FFF2-40B4-BE49-F238E27FC236}">
                <a16:creationId xmlns:a16="http://schemas.microsoft.com/office/drawing/2014/main" id="{7049C890-1F2C-472E-B62C-856A5B337382}"/>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DBSCAN has several benefits over the K-Means clustering algorithm in that:</a:t>
            </a:r>
            <a:endParaRPr lang="en-US" dirty="0">
              <a:cs typeface="Calibri" panose="020F0502020204030204"/>
            </a:endParaRPr>
          </a:p>
          <a:p>
            <a:pPr lvl="1" indent="-457200">
              <a:buAutoNum type="arabicPeriod"/>
            </a:pPr>
            <a:r>
              <a:rPr lang="en-US" dirty="0">
                <a:ea typeface="+mn-lt"/>
                <a:cs typeface="+mn-lt"/>
              </a:rPr>
              <a:t>It makes no assumptions about the shape of each cluster.</a:t>
            </a:r>
            <a:endParaRPr lang="en-US" dirty="0">
              <a:cs typeface="Calibri"/>
            </a:endParaRPr>
          </a:p>
          <a:p>
            <a:pPr lvl="2" indent="-457200">
              <a:buAutoNum type="arabicPeriod"/>
            </a:pPr>
            <a:endParaRPr lang="en-US" dirty="0">
              <a:ea typeface="+mn-lt"/>
              <a:cs typeface="+mn-lt"/>
            </a:endParaRPr>
          </a:p>
          <a:p>
            <a:pPr lvl="1" indent="-457200">
              <a:buAutoNum type="arabicPeriod"/>
            </a:pPr>
            <a:r>
              <a:rPr lang="en-US" dirty="0">
                <a:ea typeface="+mn-lt"/>
                <a:cs typeface="+mn-lt"/>
              </a:rPr>
              <a:t>It allows for the identification of the number of clusters in the data without prior specification.</a:t>
            </a:r>
            <a:endParaRPr lang="en-US" dirty="0">
              <a:cs typeface="Calibri"/>
            </a:endParaRPr>
          </a:p>
          <a:p>
            <a:pPr lvl="2" indent="-457200">
              <a:buAutoNum type="arabicPeriod"/>
            </a:pPr>
            <a:endParaRPr lang="en-US" dirty="0">
              <a:ea typeface="+mn-lt"/>
              <a:cs typeface="+mn-lt"/>
            </a:endParaRPr>
          </a:p>
          <a:p>
            <a:pPr lvl="1" indent="-457200">
              <a:buAutoNum type="arabicPeriod"/>
            </a:pPr>
            <a:r>
              <a:rPr lang="en-US" dirty="0">
                <a:ea typeface="+mn-lt"/>
                <a:cs typeface="+mn-lt"/>
              </a:rPr>
              <a:t>Extremely differing observations can be identified as noise without assignment to a cluster.</a:t>
            </a:r>
            <a:endParaRPr lang="en-US" dirty="0">
              <a:cs typeface="Calibri"/>
            </a:endParaRPr>
          </a:p>
        </p:txBody>
      </p:sp>
    </p:spTree>
    <p:extLst>
      <p:ext uri="{BB962C8B-B14F-4D97-AF65-F5344CB8AC3E}">
        <p14:creationId xmlns:p14="http://schemas.microsoft.com/office/powerpoint/2010/main" val="108865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DC60-C2C5-4342-8877-7B3F94C59EB5}"/>
              </a:ext>
            </a:extLst>
          </p:cNvPr>
          <p:cNvSpPr>
            <a:spLocks noGrp="1"/>
          </p:cNvSpPr>
          <p:nvPr>
            <p:ph type="title"/>
          </p:nvPr>
        </p:nvSpPr>
        <p:spPr/>
        <p:txBody>
          <a:bodyPr/>
          <a:lstStyle/>
          <a:p>
            <a:pPr algn="ctr"/>
            <a:r>
              <a:rPr lang="en-US" dirty="0">
                <a:cs typeface="Calibri Light"/>
              </a:rPr>
              <a:t>Methods</a:t>
            </a:r>
          </a:p>
        </p:txBody>
      </p:sp>
      <p:sp>
        <p:nvSpPr>
          <p:cNvPr id="3" name="Content Placeholder 2">
            <a:extLst>
              <a:ext uri="{FF2B5EF4-FFF2-40B4-BE49-F238E27FC236}">
                <a16:creationId xmlns:a16="http://schemas.microsoft.com/office/drawing/2014/main" id="{B29DD1F8-4D75-4B28-AEEF-CF42B1C9CC42}"/>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The DBSCAN algorithm takes two parameters: epsilon, and </a:t>
            </a:r>
            <a:r>
              <a:rPr lang="en-US" dirty="0" err="1">
                <a:ea typeface="+mn-lt"/>
                <a:cs typeface="+mn-lt"/>
              </a:rPr>
              <a:t>minPts</a:t>
            </a:r>
            <a:endParaRPr lang="en-US" dirty="0" err="1">
              <a:cs typeface="Calibri" panose="020F0502020204030204"/>
            </a:endParaRPr>
          </a:p>
          <a:p>
            <a:pPr marL="457200" lvl="1" indent="0">
              <a:buNone/>
            </a:pPr>
            <a:r>
              <a:rPr lang="en-US" dirty="0">
                <a:ea typeface="+mn-lt"/>
                <a:cs typeface="+mn-lt"/>
              </a:rPr>
              <a:t>epsilon - the minimum distance of each point from a cluster to be considered a member of that cluster</a:t>
            </a:r>
            <a:endParaRPr lang="en-US">
              <a:cs typeface="Calibri" panose="020F0502020204030204"/>
            </a:endParaRPr>
          </a:p>
          <a:p>
            <a:pPr marL="457200" lvl="1" indent="0">
              <a:buNone/>
            </a:pPr>
            <a:r>
              <a:rPr lang="en-US" dirty="0" err="1">
                <a:ea typeface="+mn-lt"/>
                <a:cs typeface="+mn-lt"/>
              </a:rPr>
              <a:t>minPts</a:t>
            </a:r>
            <a:r>
              <a:rPr lang="en-US" dirty="0">
                <a:ea typeface="+mn-lt"/>
                <a:cs typeface="+mn-lt"/>
              </a:rPr>
              <a:t> - the total number of nearby points to consider the points as belonging to one cluster</a:t>
            </a:r>
            <a:endParaRPr lang="en-US" dirty="0">
              <a:cs typeface="Calibri"/>
            </a:endParaRPr>
          </a:p>
          <a:p>
            <a:r>
              <a:rPr lang="en-US" dirty="0">
                <a:ea typeface="+mn-lt"/>
                <a:cs typeface="+mn-lt"/>
              </a:rPr>
              <a:t>The </a:t>
            </a:r>
            <a:r>
              <a:rPr lang="en-US" dirty="0" err="1">
                <a:ea typeface="+mn-lt"/>
                <a:cs typeface="+mn-lt"/>
              </a:rPr>
              <a:t>minPts</a:t>
            </a:r>
            <a:r>
              <a:rPr lang="en-US" dirty="0">
                <a:ea typeface="+mn-lt"/>
                <a:cs typeface="+mn-lt"/>
              </a:rPr>
              <a:t> parameter was first chosen using the heuristic of taking the natural logarithm of the sample size:     ln(2772) </a:t>
            </a:r>
            <a:r>
              <a:rPr lang="en-US" b="1" dirty="0">
                <a:ea typeface="+mn-lt"/>
                <a:cs typeface="+mn-lt"/>
              </a:rPr>
              <a:t>≈</a:t>
            </a:r>
            <a:r>
              <a:rPr lang="en-US" dirty="0">
                <a:ea typeface="+mn-lt"/>
                <a:cs typeface="+mn-lt"/>
              </a:rPr>
              <a:t> 8</a:t>
            </a:r>
            <a:endParaRPr lang="en-US" dirty="0">
              <a:cs typeface="Calibri"/>
            </a:endParaRPr>
          </a:p>
          <a:p>
            <a:r>
              <a:rPr lang="en-US" dirty="0">
                <a:ea typeface="+mn-lt"/>
                <a:cs typeface="+mn-lt"/>
              </a:rPr>
              <a:t>Utilizing principle components analysis with three components, a value for epsilon was chosen such that:</a:t>
            </a:r>
            <a:endParaRPr lang="en-US" dirty="0"/>
          </a:p>
          <a:p>
            <a:pPr lvl="1"/>
            <a:r>
              <a:rPr lang="en-US" dirty="0">
                <a:ea typeface="+mn-lt"/>
                <a:cs typeface="+mn-lt"/>
              </a:rPr>
              <a:t>Unique clusters could be observed upon visualization with 3 components.</a:t>
            </a:r>
            <a:endParaRPr lang="en-US">
              <a:cs typeface="Calibri"/>
            </a:endParaRPr>
          </a:p>
          <a:p>
            <a:pPr lvl="1"/>
            <a:r>
              <a:rPr lang="en-US" dirty="0">
                <a:ea typeface="+mn-lt"/>
                <a:cs typeface="+mn-lt"/>
              </a:rPr>
              <a:t>Observations that could be considered noise were not assigned to a cluster.</a:t>
            </a:r>
          </a:p>
          <a:p>
            <a:pPr lvl="1"/>
            <a:r>
              <a:rPr lang="en-US" dirty="0">
                <a:ea typeface="+mn-lt"/>
                <a:cs typeface="+mn-lt"/>
              </a:rPr>
              <a:t>As necessary both parameters were revised through trial and error.</a:t>
            </a:r>
            <a:endParaRPr lang="en-US" dirty="0">
              <a:cs typeface="Calibri"/>
            </a:endParaRPr>
          </a:p>
        </p:txBody>
      </p:sp>
    </p:spTree>
    <p:extLst>
      <p:ext uri="{BB962C8B-B14F-4D97-AF65-F5344CB8AC3E}">
        <p14:creationId xmlns:p14="http://schemas.microsoft.com/office/powerpoint/2010/main" val="26306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42AF-4EE5-4709-9694-CF185D5892B1}"/>
              </a:ext>
            </a:extLst>
          </p:cNvPr>
          <p:cNvSpPr>
            <a:spLocks noGrp="1"/>
          </p:cNvSpPr>
          <p:nvPr>
            <p:ph type="title"/>
          </p:nvPr>
        </p:nvSpPr>
        <p:spPr/>
        <p:txBody>
          <a:bodyPr/>
          <a:lstStyle/>
          <a:p>
            <a:pPr algn="ctr"/>
            <a:r>
              <a:rPr lang="en-US" dirty="0">
                <a:cs typeface="Calibri Light"/>
              </a:rPr>
              <a:t>Methods</a:t>
            </a:r>
          </a:p>
        </p:txBody>
      </p:sp>
      <p:sp>
        <p:nvSpPr>
          <p:cNvPr id="3" name="Content Placeholder 2">
            <a:extLst>
              <a:ext uri="{FF2B5EF4-FFF2-40B4-BE49-F238E27FC236}">
                <a16:creationId xmlns:a16="http://schemas.microsoft.com/office/drawing/2014/main" id="{661A8FE9-1E8B-4B2F-8E7C-A6982DBD6396}"/>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ea typeface="+mn-lt"/>
                <a:cs typeface="+mn-lt"/>
              </a:rPr>
              <a:t>Once a cluster of similar counties exhibiting near optimal metrics was identified:</a:t>
            </a:r>
            <a:endParaRPr lang="en-US" dirty="0">
              <a:cs typeface="Calibri"/>
            </a:endParaRPr>
          </a:p>
          <a:p>
            <a:pPr marL="457200" lvl="1" indent="0">
              <a:buNone/>
            </a:pPr>
            <a:r>
              <a:rPr lang="en-US" dirty="0">
                <a:ea typeface="+mn-lt"/>
                <a:cs typeface="+mn-lt"/>
              </a:rPr>
              <a:t>1) The inverse of crime severity was calculated such that lower scores denoted crimes of greater severity and higher scores denoted crimes of lesser severity.</a:t>
            </a:r>
          </a:p>
          <a:p>
            <a:pPr marL="457200" lvl="1" indent="0">
              <a:buNone/>
            </a:pPr>
            <a:r>
              <a:rPr lang="en-US" dirty="0">
                <a:ea typeface="+mn-lt"/>
                <a:cs typeface="+mn-lt"/>
              </a:rPr>
              <a:t>2) The percentiles metric of each county was to be subsequently calculated.</a:t>
            </a:r>
          </a:p>
          <a:p>
            <a:pPr marL="457200" lvl="1" indent="0">
              <a:buNone/>
            </a:pPr>
            <a:r>
              <a:rPr lang="en-US" dirty="0">
                <a:ea typeface="+mn-lt"/>
                <a:cs typeface="+mn-lt"/>
              </a:rPr>
              <a:t>3) An overall rank for each county was subsequently produced by finding the percentiles across all metrics.</a:t>
            </a:r>
          </a:p>
          <a:p>
            <a:pPr marL="0" indent="0">
              <a:buNone/>
            </a:pPr>
            <a:r>
              <a:rPr lang="en-US" dirty="0">
                <a:ea typeface="+mn-lt"/>
                <a:cs typeface="+mn-lt"/>
              </a:rPr>
              <a:t>Among all counties within the cluster that were above the 95th percentile, the top 10 ranked areas were to be further analyzed in terms of:</a:t>
            </a:r>
          </a:p>
          <a:p>
            <a:pPr marL="457200" lvl="1" indent="0">
              <a:buNone/>
            </a:pPr>
            <a:r>
              <a:rPr lang="en-US" dirty="0">
                <a:ea typeface="+mn-lt"/>
                <a:cs typeface="+mn-lt"/>
              </a:rPr>
              <a:t>1) Proximity to businesses and tourist attractions</a:t>
            </a:r>
          </a:p>
          <a:p>
            <a:pPr marL="457200" lvl="1" indent="0">
              <a:buNone/>
            </a:pPr>
            <a:r>
              <a:rPr lang="en-US" dirty="0">
                <a:ea typeface="+mn-lt"/>
                <a:cs typeface="+mn-lt"/>
              </a:rPr>
              <a:t>2) Competition from nearby groceries stores, delis and restaurants.</a:t>
            </a:r>
          </a:p>
        </p:txBody>
      </p:sp>
    </p:spTree>
    <p:extLst>
      <p:ext uri="{BB962C8B-B14F-4D97-AF65-F5344CB8AC3E}">
        <p14:creationId xmlns:p14="http://schemas.microsoft.com/office/powerpoint/2010/main" val="26099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7A6D-E0D4-4EB1-9FD4-85C383BEC972}"/>
              </a:ext>
            </a:extLst>
          </p:cNvPr>
          <p:cNvSpPr>
            <a:spLocks noGrp="1"/>
          </p:cNvSpPr>
          <p:nvPr>
            <p:ph type="title"/>
          </p:nvPr>
        </p:nvSpPr>
        <p:spPr/>
        <p:txBody>
          <a:bodyPr/>
          <a:lstStyle/>
          <a:p>
            <a:pPr algn="ctr"/>
            <a:r>
              <a:rPr lang="en-US">
                <a:cs typeface="Calibri Light"/>
              </a:rPr>
              <a:t>Results</a:t>
            </a:r>
          </a:p>
        </p:txBody>
      </p:sp>
      <p:sp>
        <p:nvSpPr>
          <p:cNvPr id="3" name="Content Placeholder 2">
            <a:extLst>
              <a:ext uri="{FF2B5EF4-FFF2-40B4-BE49-F238E27FC236}">
                <a16:creationId xmlns:a16="http://schemas.microsoft.com/office/drawing/2014/main" id="{A4C1FEB6-EC9F-44AC-A3D1-108E2188F85F}"/>
              </a:ext>
            </a:extLst>
          </p:cNvPr>
          <p:cNvSpPr>
            <a:spLocks noGrp="1"/>
          </p:cNvSpPr>
          <p:nvPr>
            <p:ph idx="1"/>
          </p:nvPr>
        </p:nvSpPr>
        <p:spPr/>
        <p:txBody>
          <a:bodyPr vert="horz" lIns="91440" tIns="45720" rIns="91440" bIns="45720" rtlCol="0" anchor="t">
            <a:normAutofit/>
          </a:bodyPr>
          <a:lstStyle/>
          <a:p>
            <a:r>
              <a:rPr lang="en-US" sz="2400" dirty="0">
                <a:ea typeface="+mn-lt"/>
                <a:cs typeface="+mn-lt"/>
              </a:rPr>
              <a:t>Using DBSCAN with an eps of .41 and a "</a:t>
            </a:r>
            <a:r>
              <a:rPr lang="en-US" sz="2400" err="1">
                <a:ea typeface="+mn-lt"/>
                <a:cs typeface="+mn-lt"/>
              </a:rPr>
              <a:t>minPts</a:t>
            </a:r>
            <a:r>
              <a:rPr lang="en-US" sz="2400" dirty="0">
                <a:ea typeface="+mn-lt"/>
                <a:cs typeface="+mn-lt"/>
              </a:rPr>
              <a:t>" of 10, 3 unique clusters were revealed.</a:t>
            </a:r>
          </a:p>
          <a:p>
            <a:r>
              <a:rPr lang="en-US" sz="2400">
                <a:ea typeface="+mn-lt"/>
                <a:cs typeface="+mn-lt"/>
              </a:rPr>
              <a:t>Viewing the total sample size in each cluster, the distribution sample of each cluster is as follows:</a:t>
            </a:r>
          </a:p>
          <a:p>
            <a:endParaRPr lang="en-US" sz="2400" dirty="0">
              <a:cs typeface="Calibri" panose="020F0502020204030204"/>
            </a:endParaRPr>
          </a:p>
        </p:txBody>
      </p:sp>
      <p:pic>
        <p:nvPicPr>
          <p:cNvPr id="7" name="Picture 7" descr="A screen shot of a person&#10;&#10;Description generated with high confidence">
            <a:extLst>
              <a:ext uri="{FF2B5EF4-FFF2-40B4-BE49-F238E27FC236}">
                <a16:creationId xmlns:a16="http://schemas.microsoft.com/office/drawing/2014/main" id="{2BF00858-CD80-4F45-88DA-CEE97C03477C}"/>
              </a:ext>
            </a:extLst>
          </p:cNvPr>
          <p:cNvPicPr>
            <a:picLocks noChangeAspect="1"/>
          </p:cNvPicPr>
          <p:nvPr/>
        </p:nvPicPr>
        <p:blipFill>
          <a:blip r:embed="rId2"/>
          <a:stretch>
            <a:fillRect/>
          </a:stretch>
        </p:blipFill>
        <p:spPr>
          <a:xfrm>
            <a:off x="4990734" y="3426069"/>
            <a:ext cx="2222255" cy="1752600"/>
          </a:xfrm>
          <a:prstGeom prst="rect">
            <a:avLst/>
          </a:prstGeom>
        </p:spPr>
      </p:pic>
    </p:spTree>
    <p:extLst>
      <p:ext uri="{BB962C8B-B14F-4D97-AF65-F5344CB8AC3E}">
        <p14:creationId xmlns:p14="http://schemas.microsoft.com/office/powerpoint/2010/main" val="21410022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First Class Restaurant Location Analysis:  Finding Optimal Locations within the United States </vt:lpstr>
      <vt:lpstr>Introduction</vt:lpstr>
      <vt:lpstr>Data </vt:lpstr>
      <vt:lpstr>Data </vt:lpstr>
      <vt:lpstr>Methods</vt:lpstr>
      <vt:lpstr>Methods</vt:lpstr>
      <vt:lpstr>Methods</vt:lpstr>
      <vt:lpstr>Methods</vt:lpstr>
      <vt:lpstr>Results</vt:lpstr>
      <vt:lpstr>Results</vt:lpstr>
      <vt:lpstr>Results Cluster 1</vt:lpstr>
      <vt:lpstr>Results Cluster 2</vt:lpstr>
      <vt:lpstr>Results Cluster 3</vt:lpstr>
      <vt:lpstr>Results Summary of Each Cluster</vt:lpstr>
      <vt:lpstr>Results Refining the List of Preferable Counties</vt:lpstr>
      <vt:lpstr>Results: Refining the List of Preferable Counties</vt:lpstr>
      <vt:lpstr>Results: Analysis of Area Attractions and Competition</vt:lpstr>
      <vt:lpstr>PowerPoint Presentation</vt:lpstr>
      <vt:lpstr>Results: Analysis of Area Attractions and Competition</vt:lpstr>
      <vt:lpstr>Results: Analysis of Area Attractions and Competition</vt:lpstr>
      <vt:lpstr>Results: Analysis of Area Attractions and Competition</vt:lpstr>
      <vt:lpstr>Discussion</vt:lpstr>
      <vt:lpstr>Discussion</vt:lpstr>
      <vt:lpstr>Discussion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1163</cp:revision>
  <dcterms:created xsi:type="dcterms:W3CDTF">2020-06-03T20:40:42Z</dcterms:created>
  <dcterms:modified xsi:type="dcterms:W3CDTF">2020-06-04T05:59:25Z</dcterms:modified>
</cp:coreProperties>
</file>