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71" r:id="rId11"/>
    <p:sldId id="272" r:id="rId12"/>
    <p:sldId id="264" r:id="rId13"/>
    <p:sldId id="265" r:id="rId14"/>
    <p:sldId id="266" r:id="rId15"/>
    <p:sldId id="267" r:id="rId16"/>
  </p:sldIdLst>
  <p:sldSz cx="9144000" cy="6858000" type="screen4x3"/>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wrt914geCKYnJlv8qWvqyUQkL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kit Sanghvi" userId="5ad2876336b6fdb3" providerId="LiveId" clId="{0C5C0D56-77D0-4520-96A6-ADDE86570C2E}"/>
    <pc:docChg chg="undo custSel modSld">
      <pc:chgData name="Samkit Sanghvi" userId="5ad2876336b6fdb3" providerId="LiveId" clId="{0C5C0D56-77D0-4520-96A6-ADDE86570C2E}" dt="2024-03-28T13:41:58.184" v="59" actId="20577"/>
      <pc:docMkLst>
        <pc:docMk/>
      </pc:docMkLst>
      <pc:sldChg chg="modSp mod">
        <pc:chgData name="Samkit Sanghvi" userId="5ad2876336b6fdb3" providerId="LiveId" clId="{0C5C0D56-77D0-4520-96A6-ADDE86570C2E}" dt="2024-03-28T13:38:44.590" v="0" actId="255"/>
        <pc:sldMkLst>
          <pc:docMk/>
          <pc:sldMk cId="0" sldId="258"/>
        </pc:sldMkLst>
        <pc:spChg chg="mod">
          <ac:chgData name="Samkit Sanghvi" userId="5ad2876336b6fdb3" providerId="LiveId" clId="{0C5C0D56-77D0-4520-96A6-ADDE86570C2E}" dt="2024-03-28T13:38:44.590" v="0" actId="255"/>
          <ac:spMkLst>
            <pc:docMk/>
            <pc:sldMk cId="0" sldId="258"/>
            <ac:spMk id="72" creationId="{00000000-0000-0000-0000-000000000000}"/>
          </ac:spMkLst>
        </pc:spChg>
      </pc:sldChg>
      <pc:sldChg chg="modSp mod">
        <pc:chgData name="Samkit Sanghvi" userId="5ad2876336b6fdb3" providerId="LiveId" clId="{0C5C0D56-77D0-4520-96A6-ADDE86570C2E}" dt="2024-03-28T13:39:44.098" v="7" actId="1076"/>
        <pc:sldMkLst>
          <pc:docMk/>
          <pc:sldMk cId="0" sldId="264"/>
        </pc:sldMkLst>
        <pc:spChg chg="mod">
          <ac:chgData name="Samkit Sanghvi" userId="5ad2876336b6fdb3" providerId="LiveId" clId="{0C5C0D56-77D0-4520-96A6-ADDE86570C2E}" dt="2024-03-28T13:39:44.098" v="7" actId="1076"/>
          <ac:spMkLst>
            <pc:docMk/>
            <pc:sldMk cId="0" sldId="264"/>
            <ac:spMk id="3" creationId="{06C8B7CC-F88C-CFB4-5220-F3748652B597}"/>
          </ac:spMkLst>
        </pc:spChg>
        <pc:spChg chg="mod">
          <ac:chgData name="Samkit Sanghvi" userId="5ad2876336b6fdb3" providerId="LiveId" clId="{0C5C0D56-77D0-4520-96A6-ADDE86570C2E}" dt="2024-03-28T13:39:38.683" v="6" actId="1076"/>
          <ac:spMkLst>
            <pc:docMk/>
            <pc:sldMk cId="0" sldId="264"/>
            <ac:spMk id="108" creationId="{00000000-0000-0000-0000-000000000000}"/>
          </ac:spMkLst>
        </pc:spChg>
      </pc:sldChg>
      <pc:sldChg chg="modSp mod">
        <pc:chgData name="Samkit Sanghvi" userId="5ad2876336b6fdb3" providerId="LiveId" clId="{0C5C0D56-77D0-4520-96A6-ADDE86570C2E}" dt="2024-03-28T13:41:58.184" v="59" actId="20577"/>
        <pc:sldMkLst>
          <pc:docMk/>
          <pc:sldMk cId="0" sldId="265"/>
        </pc:sldMkLst>
        <pc:spChg chg="mod">
          <ac:chgData name="Samkit Sanghvi" userId="5ad2876336b6fdb3" providerId="LiveId" clId="{0C5C0D56-77D0-4520-96A6-ADDE86570C2E}" dt="2024-03-28T13:40:00.239" v="9" actId="1076"/>
          <ac:spMkLst>
            <pc:docMk/>
            <pc:sldMk cId="0" sldId="265"/>
            <ac:spMk id="114" creationId="{00000000-0000-0000-0000-000000000000}"/>
          </ac:spMkLst>
        </pc:spChg>
        <pc:spChg chg="mod">
          <ac:chgData name="Samkit Sanghvi" userId="5ad2876336b6fdb3" providerId="LiveId" clId="{0C5C0D56-77D0-4520-96A6-ADDE86570C2E}" dt="2024-03-28T13:41:58.184" v="59" actId="20577"/>
          <ac:spMkLst>
            <pc:docMk/>
            <pc:sldMk cId="0" sldId="265"/>
            <ac:spMk id="115" creationId="{00000000-0000-0000-0000-000000000000}"/>
          </ac:spMkLst>
        </pc:spChg>
      </pc:sldChg>
      <pc:sldChg chg="modSp mod">
        <pc:chgData name="Samkit Sanghvi" userId="5ad2876336b6fdb3" providerId="LiveId" clId="{0C5C0D56-77D0-4520-96A6-ADDE86570C2E}" dt="2024-03-28T13:39:09.185" v="4" actId="255"/>
        <pc:sldMkLst>
          <pc:docMk/>
          <pc:sldMk cId="2570786068" sldId="270"/>
        </pc:sldMkLst>
        <pc:spChg chg="mod">
          <ac:chgData name="Samkit Sanghvi" userId="5ad2876336b6fdb3" providerId="LiveId" clId="{0C5C0D56-77D0-4520-96A6-ADDE86570C2E}" dt="2024-03-28T13:39:09.185" v="4" actId="255"/>
          <ac:spMkLst>
            <pc:docMk/>
            <pc:sldMk cId="2570786068" sldId="270"/>
            <ac:spMk id="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605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79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78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85800" y="2130425"/>
            <a:ext cx="7772400" cy="1470025"/>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4"/>
          <p:cNvSpPr txBox="1">
            <a:spLocks noGrp="1"/>
          </p:cNvSpPr>
          <p:nvPr>
            <p:ph type="body" idx="1"/>
          </p:nvPr>
        </p:nvSpPr>
        <p:spPr>
          <a:xfrm>
            <a:off x="1371600" y="3886200"/>
            <a:ext cx="6400800" cy="1752600"/>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400"/>
              </a:spcBef>
              <a:spcAft>
                <a:spcPts val="0"/>
              </a:spcAft>
              <a:buSzPts val="2400"/>
              <a:buFont typeface="Calibri"/>
              <a:buNone/>
              <a:defRPr>
                <a:solidFill>
                  <a:srgbClr val="888888"/>
                </a:solidFill>
              </a:defRPr>
            </a:lvl1pPr>
            <a:lvl2pPr marL="914400" lvl="1" indent="-228600" algn="ctr">
              <a:lnSpc>
                <a:spcPct val="100000"/>
              </a:lnSpc>
              <a:spcBef>
                <a:spcPts val="400"/>
              </a:spcBef>
              <a:spcAft>
                <a:spcPts val="0"/>
              </a:spcAft>
              <a:buSzPts val="2400"/>
              <a:buFont typeface="Calibri"/>
              <a:buNone/>
              <a:defRPr>
                <a:solidFill>
                  <a:srgbClr val="888888"/>
                </a:solidFill>
              </a:defRPr>
            </a:lvl2pPr>
            <a:lvl3pPr marL="1371600" lvl="2" indent="-228600" algn="ctr">
              <a:lnSpc>
                <a:spcPct val="100000"/>
              </a:lnSpc>
              <a:spcBef>
                <a:spcPts val="400"/>
              </a:spcBef>
              <a:spcAft>
                <a:spcPts val="0"/>
              </a:spcAft>
              <a:buSzPts val="2400"/>
              <a:buFont typeface="Calibri"/>
              <a:buNone/>
              <a:defRPr>
                <a:solidFill>
                  <a:srgbClr val="888888"/>
                </a:solidFill>
              </a:defRPr>
            </a:lvl3pPr>
            <a:lvl4pPr marL="1828800" lvl="3" indent="-228600" algn="ctr">
              <a:lnSpc>
                <a:spcPct val="100000"/>
              </a:lnSpc>
              <a:spcBef>
                <a:spcPts val="400"/>
              </a:spcBef>
              <a:spcAft>
                <a:spcPts val="0"/>
              </a:spcAft>
              <a:buSzPts val="2400"/>
              <a:buFont typeface="Calibri"/>
              <a:buNone/>
              <a:defRPr>
                <a:solidFill>
                  <a:srgbClr val="888888"/>
                </a:solidFill>
              </a:defRPr>
            </a:lvl4pPr>
            <a:lvl5pPr marL="2286000" lvl="4" indent="-228600" algn="ctr">
              <a:lnSpc>
                <a:spcPct val="100000"/>
              </a:lnSpc>
              <a:spcBef>
                <a:spcPts val="400"/>
              </a:spcBef>
              <a:spcAft>
                <a:spcPts val="0"/>
              </a:spcAft>
              <a:buSzPts val="2400"/>
              <a:buFont typeface="Calibri"/>
              <a:buNone/>
              <a:defRPr>
                <a:solidFill>
                  <a:srgbClr val="888888"/>
                </a:solidFill>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12" name="Google Shape;12;p14"/>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15"/>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16" name="Google Shape;16;p15"/>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722312" y="4406900"/>
            <a:ext cx="7772401" cy="1362075"/>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4000"/>
              <a:buFont typeface="Calibri"/>
              <a:buNone/>
              <a:defRPr sz="4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9" name="Google Shape;19;p16"/>
          <p:cNvSpPr txBox="1">
            <a:spLocks noGrp="1"/>
          </p:cNvSpPr>
          <p:nvPr>
            <p:ph type="body" idx="1"/>
          </p:nvPr>
        </p:nvSpPr>
        <p:spPr>
          <a:xfrm>
            <a:off x="722312" y="2906713"/>
            <a:ext cx="7772401" cy="1500188"/>
          </a:xfrm>
          <a:prstGeom prst="rect">
            <a:avLst/>
          </a:prstGeom>
          <a:noFill/>
          <a:ln>
            <a:noFill/>
          </a:ln>
        </p:spPr>
        <p:txBody>
          <a:bodyPr spcFirstLastPara="1" wrap="square" lIns="91400" tIns="91400" rIns="91400" bIns="91400" anchor="b" anchorCtr="0">
            <a:normAutofit/>
          </a:bodyPr>
          <a:lstStyle>
            <a:lvl1pPr marL="457200" lvl="0" indent="-228600" algn="l">
              <a:lnSpc>
                <a:spcPct val="100000"/>
              </a:lnSpc>
              <a:spcBef>
                <a:spcPts val="400"/>
              </a:spcBef>
              <a:spcAft>
                <a:spcPts val="0"/>
              </a:spcAft>
              <a:buSzPts val="2400"/>
              <a:buFont typeface="Calibri"/>
              <a:buNone/>
              <a:defRPr sz="2000">
                <a:solidFill>
                  <a:srgbClr val="888888"/>
                </a:solidFill>
              </a:defRPr>
            </a:lvl1pPr>
            <a:lvl2pPr marL="914400" lvl="1" indent="-228600" algn="l">
              <a:lnSpc>
                <a:spcPct val="100000"/>
              </a:lnSpc>
              <a:spcBef>
                <a:spcPts val="400"/>
              </a:spcBef>
              <a:spcAft>
                <a:spcPts val="0"/>
              </a:spcAft>
              <a:buSzPts val="2400"/>
              <a:buFont typeface="Calibri"/>
              <a:buNone/>
              <a:defRPr sz="2000">
                <a:solidFill>
                  <a:srgbClr val="888888"/>
                </a:solidFill>
              </a:defRPr>
            </a:lvl2pPr>
            <a:lvl3pPr marL="1371600" lvl="2" indent="-228600" algn="l">
              <a:lnSpc>
                <a:spcPct val="100000"/>
              </a:lnSpc>
              <a:spcBef>
                <a:spcPts val="400"/>
              </a:spcBef>
              <a:spcAft>
                <a:spcPts val="0"/>
              </a:spcAft>
              <a:buSzPts val="2400"/>
              <a:buFont typeface="Calibri"/>
              <a:buNone/>
              <a:defRPr sz="2000">
                <a:solidFill>
                  <a:srgbClr val="888888"/>
                </a:solidFill>
              </a:defRPr>
            </a:lvl3pPr>
            <a:lvl4pPr marL="1828800" lvl="3" indent="-228600" algn="l">
              <a:lnSpc>
                <a:spcPct val="100000"/>
              </a:lnSpc>
              <a:spcBef>
                <a:spcPts val="400"/>
              </a:spcBef>
              <a:spcAft>
                <a:spcPts val="0"/>
              </a:spcAft>
              <a:buSzPts val="2400"/>
              <a:buFont typeface="Calibri"/>
              <a:buNone/>
              <a:defRPr sz="2000">
                <a:solidFill>
                  <a:srgbClr val="888888"/>
                </a:solidFill>
              </a:defRPr>
            </a:lvl4pPr>
            <a:lvl5pPr marL="2286000" lvl="4" indent="-228600" algn="l">
              <a:lnSpc>
                <a:spcPct val="100000"/>
              </a:lnSpc>
              <a:spcBef>
                <a:spcPts val="400"/>
              </a:spcBef>
              <a:spcAft>
                <a:spcPts val="0"/>
              </a:spcAft>
              <a:buSzPts val="2400"/>
              <a:buFont typeface="Calibri"/>
              <a:buNone/>
              <a:defRPr sz="2000">
                <a:solidFill>
                  <a:srgbClr val="888888"/>
                </a:solidFill>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0" name="Google Shape;20;p16"/>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3" name="Google Shape;23;p17"/>
          <p:cNvSpPr txBox="1">
            <a:spLocks noGrp="1"/>
          </p:cNvSpPr>
          <p:nvPr>
            <p:ph type="body" idx="1"/>
          </p:nvPr>
        </p:nvSpPr>
        <p:spPr>
          <a:xfrm>
            <a:off x="457200" y="1600200"/>
            <a:ext cx="4038600" cy="4525963"/>
          </a:xfrm>
          <a:prstGeom prst="rect">
            <a:avLst/>
          </a:prstGeom>
          <a:noFill/>
          <a:ln>
            <a:noFill/>
          </a:ln>
        </p:spPr>
        <p:txBody>
          <a:bodyPr spcFirstLastPara="1" wrap="square" lIns="91400" tIns="91400" rIns="91400" bIns="91400" anchor="t" anchorCtr="0">
            <a:normAutofit/>
          </a:bodyPr>
          <a:lstStyle>
            <a:lvl1pPr marL="457200" lvl="0" indent="-406400" algn="l">
              <a:lnSpc>
                <a:spcPct val="100000"/>
              </a:lnSpc>
              <a:spcBef>
                <a:spcPts val="500"/>
              </a:spcBef>
              <a:spcAft>
                <a:spcPts val="0"/>
              </a:spcAft>
              <a:buSzPts val="2800"/>
              <a:buChar char="❑"/>
              <a:defRPr sz="2800"/>
            </a:lvl1pPr>
            <a:lvl2pPr marL="914400" lvl="1" indent="-406400" algn="l">
              <a:lnSpc>
                <a:spcPct val="100000"/>
              </a:lnSpc>
              <a:spcBef>
                <a:spcPts val="500"/>
              </a:spcBef>
              <a:spcAft>
                <a:spcPts val="0"/>
              </a:spcAft>
              <a:buSzPts val="2800"/>
              <a:buChar char="▪"/>
              <a:defRPr sz="2800"/>
            </a:lvl2pPr>
            <a:lvl3pPr marL="1371600" lvl="2" indent="-406400" algn="l">
              <a:lnSpc>
                <a:spcPct val="100000"/>
              </a:lnSpc>
              <a:spcBef>
                <a:spcPts val="500"/>
              </a:spcBef>
              <a:spcAft>
                <a:spcPts val="0"/>
              </a:spcAft>
              <a:buSzPts val="2800"/>
              <a:buChar char="▪"/>
              <a:defRPr sz="2800"/>
            </a:lvl3pPr>
            <a:lvl4pPr marL="1828800" lvl="3" indent="-406400" algn="l">
              <a:lnSpc>
                <a:spcPct val="100000"/>
              </a:lnSpc>
              <a:spcBef>
                <a:spcPts val="500"/>
              </a:spcBef>
              <a:spcAft>
                <a:spcPts val="0"/>
              </a:spcAft>
              <a:buSzPts val="2800"/>
              <a:buChar char="▪"/>
              <a:defRPr sz="2800"/>
            </a:lvl4pPr>
            <a:lvl5pPr marL="2286000" lvl="4" indent="-406400" algn="l">
              <a:lnSpc>
                <a:spcPct val="100000"/>
              </a:lnSpc>
              <a:spcBef>
                <a:spcPts val="500"/>
              </a:spcBef>
              <a:spcAft>
                <a:spcPts val="0"/>
              </a:spcAft>
              <a:buSzPts val="2800"/>
              <a:buChar char="▪"/>
              <a:defRPr sz="28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4" name="Google Shape;24;p17"/>
          <p:cNvSpPr txBox="1">
            <a:spLocks noGrp="1"/>
          </p:cNvSpPr>
          <p:nvPr>
            <p:ph type="body" idx="2"/>
          </p:nvPr>
        </p:nvSpPr>
        <p:spPr>
          <a:xfrm>
            <a:off x="4648200" y="1600200"/>
            <a:ext cx="4038600" cy="4525963"/>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5" name="Google Shape;25;p17"/>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3050"/>
            <a:ext cx="3008314" cy="116205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000"/>
              <a:buFont typeface="Calibri"/>
              <a:buNone/>
              <a:defRPr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5" name="Google Shape;35;p19"/>
          <p:cNvSpPr txBox="1">
            <a:spLocks noGrp="1"/>
          </p:cNvSpPr>
          <p:nvPr>
            <p:ph type="body" idx="1"/>
          </p:nvPr>
        </p:nvSpPr>
        <p:spPr>
          <a:xfrm>
            <a:off x="3575050" y="273050"/>
            <a:ext cx="5111750" cy="5853113"/>
          </a:xfrm>
          <a:prstGeom prst="rect">
            <a:avLst/>
          </a:prstGeom>
          <a:noFill/>
          <a:ln>
            <a:noFill/>
          </a:ln>
        </p:spPr>
        <p:txBody>
          <a:bodyPr spcFirstLastPara="1" wrap="square" lIns="91400" tIns="91400" rIns="91400" bIns="91400" anchor="t" anchorCtr="0">
            <a:normAutofit/>
          </a:bodyPr>
          <a:lstStyle>
            <a:lvl1pPr marL="457200" lvl="0" indent="-431800" algn="l">
              <a:lnSpc>
                <a:spcPct val="100000"/>
              </a:lnSpc>
              <a:spcBef>
                <a:spcPts val="600"/>
              </a:spcBef>
              <a:spcAft>
                <a:spcPts val="0"/>
              </a:spcAft>
              <a:buSzPts val="3200"/>
              <a:buChar char="❑"/>
              <a:defRPr sz="3200"/>
            </a:lvl1pPr>
            <a:lvl2pPr marL="914400" lvl="1" indent="-431800" algn="l">
              <a:lnSpc>
                <a:spcPct val="100000"/>
              </a:lnSpc>
              <a:spcBef>
                <a:spcPts val="600"/>
              </a:spcBef>
              <a:spcAft>
                <a:spcPts val="0"/>
              </a:spcAft>
              <a:buSzPts val="3200"/>
              <a:buChar char="▪"/>
              <a:defRPr sz="3200"/>
            </a:lvl2pPr>
            <a:lvl3pPr marL="1371600" lvl="2" indent="-431800" algn="l">
              <a:lnSpc>
                <a:spcPct val="100000"/>
              </a:lnSpc>
              <a:spcBef>
                <a:spcPts val="600"/>
              </a:spcBef>
              <a:spcAft>
                <a:spcPts val="0"/>
              </a:spcAft>
              <a:buSzPts val="3200"/>
              <a:buChar char="▪"/>
              <a:defRPr sz="3200"/>
            </a:lvl3pPr>
            <a:lvl4pPr marL="1828800" lvl="3" indent="-431800" algn="l">
              <a:lnSpc>
                <a:spcPct val="100000"/>
              </a:lnSpc>
              <a:spcBef>
                <a:spcPts val="600"/>
              </a:spcBef>
              <a:spcAft>
                <a:spcPts val="0"/>
              </a:spcAft>
              <a:buSzPts val="3200"/>
              <a:buChar char="▪"/>
              <a:defRPr sz="3200"/>
            </a:lvl4pPr>
            <a:lvl5pPr marL="2286000" lvl="4" indent="-431800" algn="l">
              <a:lnSpc>
                <a:spcPct val="100000"/>
              </a:lnSpc>
              <a:spcBef>
                <a:spcPts val="600"/>
              </a:spcBef>
              <a:spcAft>
                <a:spcPts val="0"/>
              </a:spcAft>
              <a:buSzPts val="3200"/>
              <a:buChar char="▪"/>
              <a:defRPr sz="32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6" name="Google Shape;36;p19"/>
          <p:cNvSpPr txBox="1">
            <a:spLocks noGrp="1"/>
          </p:cNvSpPr>
          <p:nvPr>
            <p:ph type="body" idx="2"/>
          </p:nvPr>
        </p:nvSpPr>
        <p:spPr>
          <a:xfrm>
            <a:off x="457199" y="1435100"/>
            <a:ext cx="3008315" cy="4691063"/>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7" name="Google Shape;37;p19"/>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1792288" y="4800600"/>
            <a:ext cx="5486401" cy="566738"/>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000"/>
              <a:buFont typeface="Calibri"/>
              <a:buNone/>
              <a:defRPr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0" name="Google Shape;40;p20"/>
          <p:cNvSpPr>
            <a:spLocks noGrp="1"/>
          </p:cNvSpPr>
          <p:nvPr>
            <p:ph type="pic" idx="2"/>
          </p:nvPr>
        </p:nvSpPr>
        <p:spPr>
          <a:xfrm>
            <a:off x="1792288" y="612775"/>
            <a:ext cx="5486401" cy="4114800"/>
          </a:xfrm>
          <a:prstGeom prst="rect">
            <a:avLst/>
          </a:prstGeom>
          <a:noFill/>
          <a:ln>
            <a:noFill/>
          </a:ln>
        </p:spPr>
      </p:sp>
      <p:sp>
        <p:nvSpPr>
          <p:cNvPr id="41" name="Google Shape;41;p20"/>
          <p:cNvSpPr txBox="1">
            <a:spLocks noGrp="1"/>
          </p:cNvSpPr>
          <p:nvPr>
            <p:ph type="body" idx="1"/>
          </p:nvPr>
        </p:nvSpPr>
        <p:spPr>
          <a:xfrm>
            <a:off x="1792288" y="5367337"/>
            <a:ext cx="5486401" cy="804863"/>
          </a:xfrm>
          <a:prstGeom prst="rect">
            <a:avLst/>
          </a:prstGeom>
          <a:noFill/>
          <a:ln>
            <a:noFill/>
          </a:ln>
        </p:spPr>
        <p:txBody>
          <a:bodyPr spcFirstLastPara="1" wrap="square" lIns="91400" tIns="91400" rIns="91400" bIns="91400" anchor="t" anchorCtr="0">
            <a:normAutofit/>
          </a:bodyPr>
          <a:lstStyle>
            <a:lvl1pPr marL="457200" lvl="0" indent="-228600" algn="l">
              <a:lnSpc>
                <a:spcPct val="100000"/>
              </a:lnSpc>
              <a:spcBef>
                <a:spcPts val="200"/>
              </a:spcBef>
              <a:spcAft>
                <a:spcPts val="0"/>
              </a:spcAft>
              <a:buSzPts val="2400"/>
              <a:buFont typeface="Calibri"/>
              <a:buNone/>
              <a:defRPr sz="1400"/>
            </a:lvl1pPr>
            <a:lvl2pPr marL="914400" lvl="1" indent="-228600" algn="l">
              <a:lnSpc>
                <a:spcPct val="100000"/>
              </a:lnSpc>
              <a:spcBef>
                <a:spcPts val="200"/>
              </a:spcBef>
              <a:spcAft>
                <a:spcPts val="0"/>
              </a:spcAft>
              <a:buSzPts val="2400"/>
              <a:buFont typeface="Calibri"/>
              <a:buNone/>
              <a:defRPr sz="1400"/>
            </a:lvl2pPr>
            <a:lvl3pPr marL="1371600" lvl="2" indent="-228600" algn="l">
              <a:lnSpc>
                <a:spcPct val="100000"/>
              </a:lnSpc>
              <a:spcBef>
                <a:spcPts val="200"/>
              </a:spcBef>
              <a:spcAft>
                <a:spcPts val="0"/>
              </a:spcAft>
              <a:buSzPts val="2400"/>
              <a:buFont typeface="Calibri"/>
              <a:buNone/>
              <a:defRPr sz="1400"/>
            </a:lvl3pPr>
            <a:lvl4pPr marL="1828800" lvl="3" indent="-228600" algn="l">
              <a:lnSpc>
                <a:spcPct val="100000"/>
              </a:lnSpc>
              <a:spcBef>
                <a:spcPts val="200"/>
              </a:spcBef>
              <a:spcAft>
                <a:spcPts val="0"/>
              </a:spcAft>
              <a:buSzPts val="2400"/>
              <a:buFont typeface="Calibri"/>
              <a:buNone/>
              <a:defRPr sz="1400"/>
            </a:lvl4pPr>
            <a:lvl5pPr marL="2286000" lvl="4" indent="-228600" algn="l">
              <a:lnSpc>
                <a:spcPct val="100000"/>
              </a:lnSpc>
              <a:spcBef>
                <a:spcPts val="200"/>
              </a:spcBef>
              <a:spcAft>
                <a:spcPts val="0"/>
              </a:spcAft>
              <a:buSzPts val="2400"/>
              <a:buFont typeface="Calibri"/>
              <a:buNone/>
              <a:defRPr sz="14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42" name="Google Shape;42;p20"/>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5" name="Google Shape;45;p21"/>
          <p:cNvSpPr txBox="1">
            <a:spLocks noGrp="1"/>
          </p:cNvSpPr>
          <p:nvPr>
            <p:ph type="body" idx="1"/>
          </p:nvPr>
        </p:nvSpPr>
        <p:spPr>
          <a:xfrm rot="5400000">
            <a:off x="2536824" y="206375"/>
            <a:ext cx="4070352" cy="8229600"/>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46" name="Google Shape;46;p21"/>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rot="5400000">
            <a:off x="4732337" y="2171700"/>
            <a:ext cx="5851526" cy="2057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9" name="Google Shape;49;p22"/>
          <p:cNvSpPr txBox="1">
            <a:spLocks noGrp="1"/>
          </p:cNvSpPr>
          <p:nvPr>
            <p:ph type="body" idx="1"/>
          </p:nvPr>
        </p:nvSpPr>
        <p:spPr>
          <a:xfrm rot="5400000">
            <a:off x="541337" y="190501"/>
            <a:ext cx="5851526" cy="6019801"/>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50" name="Google Shape;50;p22"/>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marR="0" lvl="0"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9pPr>
          </a:lstStyle>
          <a:p>
            <a:endParaRPr/>
          </a:p>
        </p:txBody>
      </p:sp>
      <p:sp>
        <p:nvSpPr>
          <p:cNvPr id="7" name="Google Shape;7;p13"/>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lvl1pPr marL="457200" marR="0" lvl="0"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1pPr>
            <a:lvl2pPr marL="914400" marR="0" lvl="1"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3pPr>
            <a:lvl4pPr marL="1828800" marR="0" lvl="3"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4pPr>
            <a:lvl5pPr marL="2286000" marR="0" lvl="4"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5pPr>
            <a:lvl6pPr marL="2743200" marR="0" lvl="5"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6pPr>
            <a:lvl7pPr marL="3200400" marR="0" lvl="6"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7pPr>
            <a:lvl8pPr marL="3657600" marR="0" lvl="7"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8pPr>
            <a:lvl9pPr marL="4114800" marR="0" lvl="8"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9pPr>
          </a:lstStyle>
          <a:p>
            <a:endParaRPr/>
          </a:p>
        </p:txBody>
      </p:sp>
      <p:sp>
        <p:nvSpPr>
          <p:cNvPr id="8" name="Google Shape;8;p13"/>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marR="0" lvl="0"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nowledgehut.com/blog/database/attributes-in-dbm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google.co.in/url?sa=t&amp;rct=j&amp;q=&amp;esrc=s&amp;source=web&amp;cd=&amp;cad=rja&amp;uact=8&amp;ved=2ahUKEwjC7IbmmvyEAxVozzgGHSOLCB8QFnoECAYQAQ&amp;url=https%3A%2F%2Fwww.geeksforgeeks.org%2Fsql-tutorial%2F&amp;usg=AOvVaw2UmPT3EvkE-SJBHxT9VKf3&amp;opi=89978449" TargetMode="External"/><Relationship Id="rId4" Type="http://schemas.openxmlformats.org/officeDocument/2006/relationships/hyperlink" Target="https://www.google.co.in/url?sa=t&amp;rct=j&amp;q=&amp;esrc=s&amp;source=web&amp;cd=&amp;cad=rja&amp;uact=8&amp;ved=2ahUKEwjFqNbXmvyEAxXFyzgGHUT0BqkQFnoECAYQAQ&amp;url=https%3A%2F%2Fwww.w3schools.com%2Fsql%2F&amp;usg=AOvVaw24mWvVbYVpPbWdQxsg7WD_&amp;opi=8997844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22488" y="6433019"/>
            <a:ext cx="2895601" cy="246179"/>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888888"/>
              </a:buClr>
              <a:buSzPts val="1000"/>
              <a:buFont typeface="Calibri"/>
              <a:buNone/>
            </a:pPr>
            <a:endParaRPr sz="1000" b="0" i="0" u="none" strike="noStrike" cap="none">
              <a:solidFill>
                <a:srgbClr val="888888"/>
              </a:solidFill>
              <a:latin typeface="Calibri"/>
              <a:ea typeface="Calibri"/>
              <a:cs typeface="Calibri"/>
              <a:sym typeface="Calibri"/>
            </a:endParaRPr>
          </a:p>
        </p:txBody>
      </p:sp>
      <p:sp>
        <p:nvSpPr>
          <p:cNvPr id="56" name="Google Shape;56;p1"/>
          <p:cNvSpPr txBox="1">
            <a:spLocks noGrp="1"/>
          </p:cNvSpPr>
          <p:nvPr>
            <p:ph type="title"/>
          </p:nvPr>
        </p:nvSpPr>
        <p:spPr>
          <a:xfrm>
            <a:off x="598749" y="1844612"/>
            <a:ext cx="7943077" cy="1470025"/>
          </a:xfrm>
          <a:prstGeom prst="rect">
            <a:avLst/>
          </a:prstGeom>
          <a:noFill/>
          <a:ln>
            <a:noFill/>
          </a:ln>
        </p:spPr>
        <p:txBody>
          <a:bodyPr spcFirstLastPara="1" wrap="square" lIns="45675" tIns="45675" rIns="45675" bIns="45675" anchor="ctr" anchorCtr="0">
            <a:noAutofit/>
          </a:bodyPr>
          <a:lstStyle/>
          <a:p>
            <a:pPr marL="0" lvl="0" indent="0" algn="ctr" rtl="0">
              <a:lnSpc>
                <a:spcPct val="100000"/>
              </a:lnSpc>
              <a:spcBef>
                <a:spcPts val="0"/>
              </a:spcBef>
              <a:spcAft>
                <a:spcPts val="0"/>
              </a:spcAft>
              <a:buClr>
                <a:srgbClr val="000000"/>
              </a:buClr>
              <a:buSzPts val="6000"/>
              <a:buFont typeface="Calibri"/>
              <a:buNone/>
            </a:pPr>
            <a:r>
              <a:rPr lang="en-US" sz="6000" u="sng" dirty="0"/>
              <a:t>Gym Management</a:t>
            </a:r>
            <a:endParaRPr sz="8000" u="sng" dirty="0"/>
          </a:p>
        </p:txBody>
      </p:sp>
      <p:sp>
        <p:nvSpPr>
          <p:cNvPr id="57" name="Google Shape;57;p1"/>
          <p:cNvSpPr txBox="1">
            <a:spLocks noGrp="1"/>
          </p:cNvSpPr>
          <p:nvPr>
            <p:ph type="body" idx="1"/>
          </p:nvPr>
        </p:nvSpPr>
        <p:spPr>
          <a:xfrm>
            <a:off x="98323" y="3543364"/>
            <a:ext cx="8957701" cy="2467926"/>
          </a:xfrm>
          <a:prstGeom prst="rect">
            <a:avLst/>
          </a:prstGeom>
          <a:noFill/>
          <a:ln>
            <a:noFill/>
          </a:ln>
        </p:spPr>
        <p:txBody>
          <a:bodyPr spcFirstLastPara="1" wrap="square" lIns="91400" tIns="91400" rIns="91400" bIns="91400" anchor="t" anchorCtr="0">
            <a:normAutofit fontScale="40000" lnSpcReduction="20000"/>
          </a:bodyPr>
          <a:lstStyle/>
          <a:p>
            <a:pPr marL="381000" lvl="0" indent="-304800" algn="ctr" rtl="0">
              <a:lnSpc>
                <a:spcPct val="100000"/>
              </a:lnSpc>
              <a:spcBef>
                <a:spcPts val="0"/>
              </a:spcBef>
              <a:spcAft>
                <a:spcPts val="0"/>
              </a:spcAft>
              <a:buSzPts val="2400"/>
              <a:buFont typeface="Calibri"/>
              <a:buNone/>
            </a:pPr>
            <a:endParaRPr b="1" dirty="0">
              <a:solidFill>
                <a:schemeClr val="dk1"/>
              </a:solidFill>
            </a:endParaRPr>
          </a:p>
          <a:p>
            <a:pPr marL="381000" lvl="0" indent="-304800" algn="ctr" rtl="0">
              <a:lnSpc>
                <a:spcPct val="100000"/>
              </a:lnSpc>
              <a:spcBef>
                <a:spcPts val="400"/>
              </a:spcBef>
              <a:spcAft>
                <a:spcPts val="0"/>
              </a:spcAft>
              <a:buSzPts val="2400"/>
              <a:buFont typeface="Calibri"/>
              <a:buNone/>
            </a:pPr>
            <a:r>
              <a:rPr lang="en-US" sz="9800" b="1" dirty="0">
                <a:solidFill>
                  <a:schemeClr val="dk1"/>
                </a:solidFill>
              </a:rPr>
              <a:t>Mentor name: </a:t>
            </a:r>
            <a:r>
              <a:rPr lang="en-US" sz="9800" b="1" u="sng" dirty="0">
                <a:solidFill>
                  <a:schemeClr val="dk1"/>
                </a:solidFill>
              </a:rPr>
              <a:t>Prof. Shakila Shaikh</a:t>
            </a:r>
            <a:endParaRPr sz="9800" b="1" u="sng" dirty="0">
              <a:solidFill>
                <a:schemeClr val="dk1"/>
              </a:solidFill>
              <a:latin typeface="Calibri"/>
              <a:ea typeface="Calibri"/>
              <a:cs typeface="Calibri"/>
              <a:sym typeface="Calibri"/>
            </a:endParaRPr>
          </a:p>
          <a:p>
            <a:pPr marL="381000" lvl="0" indent="-304800" algn="ctr" rtl="0">
              <a:lnSpc>
                <a:spcPct val="100000"/>
              </a:lnSpc>
              <a:spcBef>
                <a:spcPts val="400"/>
              </a:spcBef>
              <a:spcAft>
                <a:spcPts val="0"/>
              </a:spcAft>
              <a:buSzPts val="2400"/>
              <a:buFont typeface="Calibri"/>
              <a:buNone/>
            </a:pPr>
            <a:r>
              <a:rPr lang="en-US" sz="9800" b="1" dirty="0">
                <a:solidFill>
                  <a:schemeClr val="dk1"/>
                </a:solidFill>
              </a:rPr>
              <a:t>Presentation By : </a:t>
            </a:r>
          </a:p>
          <a:p>
            <a:pPr marL="381000" lvl="0" indent="-304800" algn="ctr" rtl="0">
              <a:lnSpc>
                <a:spcPct val="100000"/>
              </a:lnSpc>
              <a:spcBef>
                <a:spcPts val="400"/>
              </a:spcBef>
              <a:spcAft>
                <a:spcPts val="0"/>
              </a:spcAft>
              <a:buSzPts val="2400"/>
              <a:buFont typeface="Calibri"/>
              <a:buNone/>
            </a:pPr>
            <a:r>
              <a:rPr lang="en-US" sz="9800" b="1" u="sng" dirty="0">
                <a:solidFill>
                  <a:schemeClr val="dk1"/>
                </a:solidFill>
              </a:rPr>
              <a:t>Samkit Sanghvi(N019),</a:t>
            </a:r>
          </a:p>
          <a:p>
            <a:pPr marL="381000" lvl="0" indent="-304800" algn="ctr" rtl="0">
              <a:lnSpc>
                <a:spcPct val="100000"/>
              </a:lnSpc>
              <a:spcBef>
                <a:spcPts val="400"/>
              </a:spcBef>
              <a:spcAft>
                <a:spcPts val="0"/>
              </a:spcAft>
              <a:buSzPts val="2400"/>
              <a:buFont typeface="Calibri"/>
              <a:buNone/>
            </a:pPr>
            <a:r>
              <a:rPr lang="en-US" sz="9800" b="1" u="sng" dirty="0">
                <a:solidFill>
                  <a:schemeClr val="dk1"/>
                </a:solidFill>
                <a:latin typeface="Calibri"/>
                <a:ea typeface="Calibri"/>
                <a:cs typeface="Calibri"/>
                <a:sym typeface="Calibri"/>
              </a:rPr>
              <a:t>Vansh </a:t>
            </a:r>
            <a:r>
              <a:rPr lang="en-US" sz="9800" b="1" u="sng" dirty="0" err="1">
                <a:solidFill>
                  <a:schemeClr val="dk1"/>
                </a:solidFill>
                <a:latin typeface="Calibri"/>
                <a:ea typeface="Calibri"/>
                <a:cs typeface="Calibri"/>
                <a:sym typeface="Calibri"/>
              </a:rPr>
              <a:t>Israni</a:t>
            </a:r>
            <a:r>
              <a:rPr lang="en-US" sz="9800" b="1" u="sng" dirty="0">
                <a:solidFill>
                  <a:schemeClr val="dk1"/>
                </a:solidFill>
                <a:latin typeface="Calibri"/>
                <a:ea typeface="Calibri"/>
                <a:cs typeface="Calibri"/>
                <a:sym typeface="Calibri"/>
              </a:rPr>
              <a:t>(N025)</a:t>
            </a:r>
            <a:endParaRPr sz="9800" b="1" u="sng" dirty="0">
              <a:solidFill>
                <a:schemeClr val="dk1"/>
              </a:solidFill>
              <a:latin typeface="Calibri"/>
              <a:ea typeface="Calibri"/>
              <a:cs typeface="Calibri"/>
              <a:sym typeface="Calibri"/>
            </a:endParaRPr>
          </a:p>
        </p:txBody>
      </p:sp>
      <p:sp>
        <p:nvSpPr>
          <p:cNvPr id="58" name="Google Shape;58;p1"/>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000"/>
              <a:buFont typeface="Calibri"/>
              <a:buNone/>
            </a:pPr>
            <a:fld id="{00000000-1234-1234-1234-123412341234}" type="slidenum">
              <a:rPr lang="en-US" sz="1000">
                <a:solidFill>
                  <a:srgbClr val="888888"/>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57200" y="89395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Queries</a:t>
            </a:r>
            <a:endParaRPr dirty="0"/>
          </a:p>
        </p:txBody>
      </p:sp>
      <p:sp>
        <p:nvSpPr>
          <p:cNvPr id="10" name="TextBox 9">
            <a:extLst>
              <a:ext uri="{FF2B5EF4-FFF2-40B4-BE49-F238E27FC236}">
                <a16:creationId xmlns:a16="http://schemas.microsoft.com/office/drawing/2014/main" id="{FA02FD98-AA09-A49E-A747-731CA0334169}"/>
              </a:ext>
            </a:extLst>
          </p:cNvPr>
          <p:cNvSpPr txBox="1"/>
          <p:nvPr/>
        </p:nvSpPr>
        <p:spPr>
          <a:xfrm>
            <a:off x="328588" y="1828552"/>
            <a:ext cx="8486823" cy="2259273"/>
          </a:xfrm>
          <a:prstGeom prst="rect">
            <a:avLst/>
          </a:prstGeom>
          <a:noFill/>
        </p:spPr>
        <p:txBody>
          <a:bodyPr wrap="square">
            <a:spAutoFit/>
          </a:bodyPr>
          <a:lstStyle/>
          <a:p>
            <a:r>
              <a:rPr lang="en-US" dirty="0">
                <a:solidFill>
                  <a:srgbClr val="222222"/>
                </a:solidFill>
                <a:latin typeface="Times New Roman" panose="02020603050405020304" pitchFamily="18" charset="0"/>
                <a:ea typeface="Times New Roman" panose="02020603050405020304" pitchFamily="18" charset="0"/>
              </a:rPr>
              <a:t>2)</a:t>
            </a:r>
            <a:r>
              <a:rPr lang="en-US" sz="1800" dirty="0">
                <a:solidFill>
                  <a:srgbClr val="222222"/>
                </a:solidFill>
                <a:effectLst/>
                <a:latin typeface="Times New Roman" panose="02020603050405020304" pitchFamily="18" charset="0"/>
                <a:ea typeface="Times New Roman" panose="02020603050405020304" pitchFamily="18" charset="0"/>
              </a:rPr>
              <a:t> Find the membership types with the highest and lowest membership fees.</a:t>
            </a:r>
          </a:p>
          <a:p>
            <a:endParaRPr lang="en-US" sz="1800" dirty="0">
              <a:solidFill>
                <a:srgbClr val="222222"/>
              </a:solidFill>
              <a:effectLst/>
              <a:latin typeface="Times New Roman" panose="02020603050405020304" pitchFamily="18" charset="0"/>
              <a:ea typeface="Times New Roman" panose="02020603050405020304" pitchFamily="18" charset="0"/>
            </a:endParaRPr>
          </a:p>
          <a:p>
            <a:r>
              <a:rPr lang="en-US" sz="1800" u="sng" dirty="0">
                <a:solidFill>
                  <a:srgbClr val="222222"/>
                </a:solidFill>
                <a:latin typeface="Times New Roman" panose="02020603050405020304" pitchFamily="18" charset="0"/>
                <a:ea typeface="Times New Roman" panose="02020603050405020304" pitchFamily="18" charset="0"/>
              </a:rPr>
              <a:t>CODE:</a:t>
            </a:r>
            <a:endParaRPr lang="en-IN" sz="1800" u="sng"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Times New Roman" panose="02020603050405020304" pitchFamily="18" charset="0"/>
                <a:ea typeface="Times New Roman" panose="02020603050405020304" pitchFamily="18" charset="0"/>
              </a:rPr>
              <a:t>SELECT MAX(</a:t>
            </a:r>
            <a:r>
              <a:rPr lang="en-US" sz="1800" dirty="0" err="1">
                <a:solidFill>
                  <a:srgbClr val="222222"/>
                </a:solidFill>
                <a:effectLst/>
                <a:latin typeface="Times New Roman" panose="02020603050405020304" pitchFamily="18" charset="0"/>
                <a:ea typeface="Times New Roman" panose="02020603050405020304" pitchFamily="18" charset="0"/>
              </a:rPr>
              <a:t>membership_fee</a:t>
            </a:r>
            <a:r>
              <a:rPr lang="en-US" sz="1800" dirty="0">
                <a:solidFill>
                  <a:srgbClr val="222222"/>
                </a:solidFill>
                <a:effectLst/>
                <a:latin typeface="Times New Roman" panose="02020603050405020304" pitchFamily="18" charset="0"/>
                <a:ea typeface="Times New Roman" panose="02020603050405020304" pitchFamily="18" charset="0"/>
              </a:rPr>
              <a:t>) AS </a:t>
            </a:r>
            <a:r>
              <a:rPr lang="en-US" sz="1800" dirty="0" err="1">
                <a:solidFill>
                  <a:srgbClr val="222222"/>
                </a:solidFill>
                <a:effectLst/>
                <a:latin typeface="Times New Roman" panose="02020603050405020304" pitchFamily="18" charset="0"/>
                <a:ea typeface="Times New Roman" panose="02020603050405020304" pitchFamily="18" charset="0"/>
              </a:rPr>
              <a:t>highest_fee</a:t>
            </a:r>
            <a:r>
              <a:rPr lang="en-US" sz="1800" dirty="0">
                <a:solidFill>
                  <a:srgbClr val="222222"/>
                </a:solidFill>
                <a:effectLst/>
                <a:latin typeface="Times New Roman" panose="02020603050405020304" pitchFamily="18" charset="0"/>
                <a:ea typeface="Times New Roman" panose="02020603050405020304" pitchFamily="18" charset="0"/>
              </a:rPr>
              <a:t>, MIN(</a:t>
            </a:r>
            <a:r>
              <a:rPr lang="en-US" sz="1800" dirty="0" err="1">
                <a:solidFill>
                  <a:srgbClr val="222222"/>
                </a:solidFill>
                <a:effectLst/>
                <a:latin typeface="Times New Roman" panose="02020603050405020304" pitchFamily="18" charset="0"/>
                <a:ea typeface="Times New Roman" panose="02020603050405020304" pitchFamily="18" charset="0"/>
              </a:rPr>
              <a:t>membership_fee</a:t>
            </a:r>
            <a:r>
              <a:rPr lang="en-US" sz="1800" dirty="0">
                <a:solidFill>
                  <a:srgbClr val="222222"/>
                </a:solidFill>
                <a:effectLst/>
                <a:latin typeface="Times New Roman" panose="02020603050405020304" pitchFamily="18" charset="0"/>
                <a:ea typeface="Times New Roman" panose="02020603050405020304" pitchFamily="18" charset="0"/>
              </a:rPr>
              <a:t>) AS </a:t>
            </a:r>
            <a:r>
              <a:rPr lang="en-US" sz="1800" dirty="0" err="1">
                <a:solidFill>
                  <a:srgbClr val="222222"/>
                </a:solidFill>
                <a:effectLst/>
                <a:latin typeface="Times New Roman" panose="02020603050405020304" pitchFamily="18" charset="0"/>
                <a:ea typeface="Times New Roman" panose="02020603050405020304" pitchFamily="18" charset="0"/>
              </a:rPr>
              <a:t>lowest_fee</a:t>
            </a:r>
            <a:r>
              <a:rPr lang="en-US" sz="1800" dirty="0">
                <a:solidFill>
                  <a:srgbClr val="222222"/>
                </a:solidFill>
                <a:effectLst/>
                <a:latin typeface="Times New Roman" panose="02020603050405020304" pitchFamily="18" charset="0"/>
                <a:ea typeface="Times New Roman" panose="02020603050405020304" pitchFamily="18" charset="0"/>
              </a:rPr>
              <a:t> FROM Membership;</a:t>
            </a:r>
          </a:p>
          <a:p>
            <a:endParaRPr lang="en-US" sz="1800" dirty="0">
              <a:solidFill>
                <a:srgbClr val="222222"/>
              </a:solidFill>
              <a:effectLst/>
              <a:latin typeface="Times New Roman" panose="02020603050405020304" pitchFamily="18" charset="0"/>
              <a:ea typeface="Times New Roman" panose="02020603050405020304" pitchFamily="18" charset="0"/>
            </a:endParaRPr>
          </a:p>
          <a:p>
            <a:r>
              <a:rPr lang="en-US" sz="1800" u="sng" dirty="0">
                <a:solidFill>
                  <a:srgbClr val="222222"/>
                </a:solidFill>
                <a:latin typeface="Times New Roman" panose="02020603050405020304" pitchFamily="18" charset="0"/>
                <a:ea typeface="Times New Roman" panose="02020603050405020304" pitchFamily="18" charset="0"/>
              </a:rPr>
              <a:t>OUTPUT:</a:t>
            </a:r>
            <a:endParaRPr lang="en-IN" sz="1800" u="sng" dirty="0">
              <a:effectLst/>
              <a:latin typeface="Times New Roman" panose="02020603050405020304" pitchFamily="18" charset="0"/>
              <a:ea typeface="Times New Roman" panose="02020603050405020304" pitchFamily="18" charset="0"/>
            </a:endParaRPr>
          </a:p>
          <a:p>
            <a:pPr marL="457200">
              <a:lnSpc>
                <a:spcPct val="115000"/>
              </a:lnSpc>
              <a:spcAft>
                <a:spcPts val="600"/>
              </a:spcAft>
            </a:pPr>
            <a:endParaRPr lang="en-IN" sz="14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1B62EF37-4F29-A77D-C4CF-876B8B699B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8299" y="3391865"/>
            <a:ext cx="2933700" cy="1066800"/>
          </a:xfrm>
          <a:prstGeom prst="rect">
            <a:avLst/>
          </a:prstGeom>
          <a:noFill/>
          <a:ln>
            <a:noFill/>
          </a:ln>
        </p:spPr>
      </p:pic>
    </p:spTree>
    <p:extLst>
      <p:ext uri="{BB962C8B-B14F-4D97-AF65-F5344CB8AC3E}">
        <p14:creationId xmlns:p14="http://schemas.microsoft.com/office/powerpoint/2010/main" val="378633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57200" y="89395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Queries</a:t>
            </a:r>
            <a:endParaRPr dirty="0"/>
          </a:p>
        </p:txBody>
      </p:sp>
      <p:sp>
        <p:nvSpPr>
          <p:cNvPr id="10" name="TextBox 9">
            <a:extLst>
              <a:ext uri="{FF2B5EF4-FFF2-40B4-BE49-F238E27FC236}">
                <a16:creationId xmlns:a16="http://schemas.microsoft.com/office/drawing/2014/main" id="{FA02FD98-AA09-A49E-A747-731CA0334169}"/>
              </a:ext>
            </a:extLst>
          </p:cNvPr>
          <p:cNvSpPr txBox="1"/>
          <p:nvPr/>
        </p:nvSpPr>
        <p:spPr>
          <a:xfrm>
            <a:off x="328588" y="1828552"/>
            <a:ext cx="8486823" cy="2259273"/>
          </a:xfrm>
          <a:prstGeom prst="rect">
            <a:avLst/>
          </a:prstGeom>
          <a:noFill/>
        </p:spPr>
        <p:txBody>
          <a:bodyPr wrap="square">
            <a:spAutoFit/>
          </a:bodyPr>
          <a:lstStyle/>
          <a:p>
            <a:r>
              <a:rPr lang="en-US" dirty="0">
                <a:solidFill>
                  <a:srgbClr val="222222"/>
                </a:solidFill>
                <a:latin typeface="Times New Roman" panose="02020603050405020304" pitchFamily="18" charset="0"/>
                <a:ea typeface="Times New Roman" panose="02020603050405020304" pitchFamily="18" charset="0"/>
              </a:rPr>
              <a:t>3)</a:t>
            </a:r>
            <a:r>
              <a:rPr lang="en-US" sz="1800" dirty="0">
                <a:solidFill>
                  <a:srgbClr val="222222"/>
                </a:solidFill>
                <a:effectLst/>
                <a:latin typeface="Times New Roman" panose="02020603050405020304" pitchFamily="18" charset="0"/>
                <a:ea typeface="Times New Roman" panose="02020603050405020304" pitchFamily="18" charset="0"/>
              </a:rPr>
              <a:t> Find the total amount of payments made by each member.</a:t>
            </a:r>
            <a:endParaRPr lang="en-IN" sz="1800" dirty="0">
              <a:effectLst/>
              <a:latin typeface="Times New Roman" panose="02020603050405020304" pitchFamily="18" charset="0"/>
              <a:ea typeface="Times New Roman" panose="02020603050405020304" pitchFamily="18" charset="0"/>
            </a:endParaRPr>
          </a:p>
          <a:p>
            <a:endParaRPr lang="en-US" sz="1800" dirty="0">
              <a:solidFill>
                <a:srgbClr val="222222"/>
              </a:solidFill>
              <a:effectLst/>
              <a:latin typeface="Times New Roman" panose="02020603050405020304" pitchFamily="18" charset="0"/>
              <a:ea typeface="Times New Roman" panose="02020603050405020304" pitchFamily="18" charset="0"/>
            </a:endParaRPr>
          </a:p>
          <a:p>
            <a:r>
              <a:rPr lang="en-US" sz="1800" u="sng" dirty="0">
                <a:solidFill>
                  <a:srgbClr val="222222"/>
                </a:solidFill>
                <a:latin typeface="Times New Roman" panose="02020603050405020304" pitchFamily="18" charset="0"/>
                <a:ea typeface="Times New Roman" panose="02020603050405020304" pitchFamily="18" charset="0"/>
              </a:rPr>
              <a:t>CODE:</a:t>
            </a:r>
          </a:p>
          <a:p>
            <a:r>
              <a:rPr lang="en-US" sz="1800" dirty="0">
                <a:solidFill>
                  <a:srgbClr val="222222"/>
                </a:solidFill>
                <a:effectLst/>
                <a:latin typeface="Times New Roman" panose="02020603050405020304" pitchFamily="18" charset="0"/>
                <a:ea typeface="Times New Roman" panose="02020603050405020304" pitchFamily="18" charset="0"/>
              </a:rPr>
              <a:t>SELECT </a:t>
            </a:r>
            <a:r>
              <a:rPr lang="en-US" sz="1800" dirty="0" err="1">
                <a:solidFill>
                  <a:srgbClr val="222222"/>
                </a:solidFill>
                <a:effectLst/>
                <a:latin typeface="Times New Roman" panose="02020603050405020304" pitchFamily="18" charset="0"/>
                <a:ea typeface="Times New Roman" panose="02020603050405020304" pitchFamily="18" charset="0"/>
              </a:rPr>
              <a:t>member_id</a:t>
            </a:r>
            <a:r>
              <a:rPr lang="en-US" sz="1800" dirty="0">
                <a:solidFill>
                  <a:srgbClr val="222222"/>
                </a:solidFill>
                <a:effectLst/>
                <a:latin typeface="Times New Roman" panose="02020603050405020304" pitchFamily="18" charset="0"/>
                <a:ea typeface="Times New Roman" panose="02020603050405020304" pitchFamily="18" charset="0"/>
              </a:rPr>
              <a:t>, SUM(</a:t>
            </a:r>
            <a:r>
              <a:rPr lang="en-US" sz="1800" dirty="0" err="1">
                <a:solidFill>
                  <a:srgbClr val="222222"/>
                </a:solidFill>
                <a:effectLst/>
                <a:latin typeface="Times New Roman" panose="02020603050405020304" pitchFamily="18" charset="0"/>
                <a:ea typeface="Times New Roman" panose="02020603050405020304" pitchFamily="18" charset="0"/>
              </a:rPr>
              <a:t>payment_amount</a:t>
            </a:r>
            <a:r>
              <a:rPr lang="en-US" sz="1800" dirty="0">
                <a:solidFill>
                  <a:srgbClr val="222222"/>
                </a:solidFill>
                <a:effectLst/>
                <a:latin typeface="Times New Roman" panose="02020603050405020304" pitchFamily="18" charset="0"/>
                <a:ea typeface="Times New Roman" panose="02020603050405020304" pitchFamily="18" charset="0"/>
              </a:rPr>
              <a:t>) AS </a:t>
            </a:r>
            <a:r>
              <a:rPr lang="en-US" sz="1800" dirty="0" err="1">
                <a:solidFill>
                  <a:srgbClr val="222222"/>
                </a:solidFill>
                <a:effectLst/>
                <a:latin typeface="Times New Roman" panose="02020603050405020304" pitchFamily="18" charset="0"/>
                <a:ea typeface="Times New Roman" panose="02020603050405020304" pitchFamily="18" charset="0"/>
              </a:rPr>
              <a:t>total_payments</a:t>
            </a:r>
            <a:r>
              <a:rPr lang="en-US" sz="1800" dirty="0">
                <a:solidFill>
                  <a:srgbClr val="222222"/>
                </a:solidFill>
                <a:effectLst/>
                <a:latin typeface="Times New Roman" panose="02020603050405020304" pitchFamily="18" charset="0"/>
                <a:ea typeface="Times New Roman" panose="02020603050405020304" pitchFamily="18" charset="0"/>
              </a:rPr>
              <a:t> FROM Payment GROUP BY </a:t>
            </a:r>
            <a:r>
              <a:rPr lang="en-US" sz="1800" dirty="0" err="1">
                <a:solidFill>
                  <a:srgbClr val="222222"/>
                </a:solidFill>
                <a:effectLst/>
                <a:latin typeface="Times New Roman" panose="02020603050405020304" pitchFamily="18" charset="0"/>
                <a:ea typeface="Times New Roman" panose="02020603050405020304" pitchFamily="18" charset="0"/>
              </a:rPr>
              <a:t>member_id</a:t>
            </a:r>
            <a:r>
              <a:rPr lang="en-US" sz="1800" dirty="0">
                <a:solidFill>
                  <a:srgbClr val="222222"/>
                </a:solidFill>
                <a:effectLst/>
                <a:latin typeface="Times New Roman" panose="02020603050405020304" pitchFamily="18" charset="0"/>
                <a:ea typeface="Times New Roman" panose="02020603050405020304" pitchFamily="18" charset="0"/>
              </a:rPr>
              <a:t>;</a:t>
            </a:r>
            <a:endParaRPr lang="en-IN" sz="1800" u="sng" dirty="0">
              <a:effectLst/>
              <a:latin typeface="Times New Roman" panose="02020603050405020304" pitchFamily="18" charset="0"/>
              <a:ea typeface="Times New Roman" panose="02020603050405020304" pitchFamily="18" charset="0"/>
            </a:endParaRPr>
          </a:p>
          <a:p>
            <a:endParaRPr lang="en-US" sz="1800" dirty="0">
              <a:solidFill>
                <a:srgbClr val="222222"/>
              </a:solidFill>
              <a:effectLst/>
              <a:latin typeface="Times New Roman" panose="02020603050405020304" pitchFamily="18" charset="0"/>
              <a:ea typeface="Times New Roman" panose="02020603050405020304" pitchFamily="18" charset="0"/>
            </a:endParaRPr>
          </a:p>
          <a:p>
            <a:r>
              <a:rPr lang="en-US" sz="1800" u="sng" dirty="0">
                <a:solidFill>
                  <a:srgbClr val="222222"/>
                </a:solidFill>
                <a:latin typeface="Times New Roman" panose="02020603050405020304" pitchFamily="18" charset="0"/>
                <a:ea typeface="Times New Roman" panose="02020603050405020304" pitchFamily="18" charset="0"/>
              </a:rPr>
              <a:t>OUTPUT:</a:t>
            </a:r>
            <a:endParaRPr lang="en-IN" sz="1800" u="sng" dirty="0">
              <a:effectLst/>
              <a:latin typeface="Times New Roman" panose="02020603050405020304" pitchFamily="18" charset="0"/>
              <a:ea typeface="Times New Roman" panose="02020603050405020304" pitchFamily="18" charset="0"/>
            </a:endParaRPr>
          </a:p>
          <a:p>
            <a:pPr marL="457200">
              <a:lnSpc>
                <a:spcPct val="115000"/>
              </a:lnSpc>
              <a:spcAft>
                <a:spcPts val="600"/>
              </a:spcAft>
            </a:pPr>
            <a:endParaRPr lang="en-IN" sz="1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C0FDFB3D-43C8-0491-1F03-5CEB9C6115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8088" y="3566159"/>
            <a:ext cx="2437182" cy="2995295"/>
          </a:xfrm>
          <a:prstGeom prst="rect">
            <a:avLst/>
          </a:prstGeom>
          <a:noFill/>
          <a:ln>
            <a:noFill/>
          </a:ln>
        </p:spPr>
      </p:pic>
    </p:spTree>
    <p:extLst>
      <p:ext uri="{BB962C8B-B14F-4D97-AF65-F5344CB8AC3E}">
        <p14:creationId xmlns:p14="http://schemas.microsoft.com/office/powerpoint/2010/main" val="142598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457200" y="112268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Self Learning</a:t>
            </a:r>
            <a:endParaRPr dirty="0"/>
          </a:p>
        </p:txBody>
      </p:sp>
      <p:sp>
        <p:nvSpPr>
          <p:cNvPr id="3" name="TextBox 2">
            <a:extLst>
              <a:ext uri="{FF2B5EF4-FFF2-40B4-BE49-F238E27FC236}">
                <a16:creationId xmlns:a16="http://schemas.microsoft.com/office/drawing/2014/main" id="{06C8B7CC-F88C-CFB4-5220-F3748652B597}"/>
              </a:ext>
            </a:extLst>
          </p:cNvPr>
          <p:cNvSpPr txBox="1"/>
          <p:nvPr/>
        </p:nvSpPr>
        <p:spPr>
          <a:xfrm>
            <a:off x="223520" y="1872258"/>
            <a:ext cx="8229600" cy="4770537"/>
          </a:xfrm>
          <a:prstGeom prst="rect">
            <a:avLst/>
          </a:prstGeom>
          <a:noFill/>
        </p:spPr>
        <p:txBody>
          <a:bodyPr wrap="square">
            <a:spAutoFit/>
          </a:bodyPr>
          <a:lstStyle/>
          <a:p>
            <a:r>
              <a:rPr lang="en-US" sz="1600" dirty="0"/>
              <a:t>1. </a:t>
            </a:r>
            <a:r>
              <a:rPr lang="en-US" sz="1600" b="1" dirty="0"/>
              <a:t>Immersive Learning Experience: </a:t>
            </a:r>
          </a:p>
          <a:p>
            <a:r>
              <a:rPr lang="en-US" sz="1600" dirty="0"/>
              <a:t>   - The project offered practical application of theoretical concepts in database design and SQL within gym management.</a:t>
            </a:r>
          </a:p>
          <a:p>
            <a:r>
              <a:rPr lang="en-US" sz="1600" dirty="0"/>
              <a:t>  </a:t>
            </a:r>
          </a:p>
          <a:p>
            <a:r>
              <a:rPr lang="en-US" sz="1600" dirty="0"/>
              <a:t>2</a:t>
            </a:r>
            <a:r>
              <a:rPr lang="en-US" sz="1600" b="1" dirty="0"/>
              <a:t>. Table Creation and Entity Design:</a:t>
            </a:r>
          </a:p>
          <a:p>
            <a:r>
              <a:rPr lang="en-US" sz="1600" dirty="0"/>
              <a:t>   - Creation of tables for members, trainers, classes, and equipment provided insight into database schema design and normalization techniques.</a:t>
            </a:r>
          </a:p>
          <a:p>
            <a:endParaRPr lang="en-US" sz="1600" dirty="0"/>
          </a:p>
          <a:p>
            <a:r>
              <a:rPr lang="en-US" sz="1600" dirty="0"/>
              <a:t>3. </a:t>
            </a:r>
            <a:r>
              <a:rPr lang="en-US" sz="1600" b="1" dirty="0"/>
              <a:t>Understanding Gym Management:</a:t>
            </a:r>
          </a:p>
          <a:p>
            <a:r>
              <a:rPr lang="en-US" sz="1600" dirty="0"/>
              <a:t>   - The project's focus on memberships, classes, and workout details deepened understanding of gym operations.</a:t>
            </a:r>
          </a:p>
          <a:p>
            <a:r>
              <a:rPr lang="en-US" sz="1600" dirty="0"/>
              <a:t>  </a:t>
            </a:r>
          </a:p>
          <a:p>
            <a:r>
              <a:rPr lang="en-US" sz="1600" dirty="0"/>
              <a:t>4. </a:t>
            </a:r>
            <a:r>
              <a:rPr lang="en-US" sz="1600" b="1" dirty="0"/>
              <a:t>Importance of Keys:</a:t>
            </a:r>
          </a:p>
          <a:p>
            <a:r>
              <a:rPr lang="en-US" sz="1600" dirty="0"/>
              <a:t>   - Establishing primary and foreign keys ensured organized database structure and maintained data integrity.</a:t>
            </a:r>
          </a:p>
          <a:p>
            <a:endParaRPr lang="en-US" sz="1600" dirty="0"/>
          </a:p>
          <a:p>
            <a:r>
              <a:rPr lang="en-US" sz="1600" dirty="0"/>
              <a:t>5. </a:t>
            </a:r>
            <a:r>
              <a:rPr lang="en-US" sz="1600" b="1" dirty="0"/>
              <a:t>Enhanced Query Skills:</a:t>
            </a:r>
          </a:p>
          <a:p>
            <a:r>
              <a:rPr lang="en-US" sz="1600" dirty="0"/>
              <a:t>   - Writing SQL queries for data manipulation tasks honed efficiency in searching and managing information.</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457200" y="1148081"/>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Lessons Learned</a:t>
            </a:r>
            <a:endParaRPr dirty="0"/>
          </a:p>
        </p:txBody>
      </p:sp>
      <p:sp>
        <p:nvSpPr>
          <p:cNvPr id="115" name="Google Shape;115;p10"/>
          <p:cNvSpPr txBox="1">
            <a:spLocks noGrp="1"/>
          </p:cNvSpPr>
          <p:nvPr>
            <p:ph type="body" idx="1"/>
          </p:nvPr>
        </p:nvSpPr>
        <p:spPr>
          <a:xfrm>
            <a:off x="162560" y="1828800"/>
            <a:ext cx="8818880" cy="4734559"/>
          </a:xfrm>
          <a:prstGeom prst="rect">
            <a:avLst/>
          </a:prstGeom>
          <a:noFill/>
          <a:ln>
            <a:noFill/>
          </a:ln>
        </p:spPr>
        <p:txBody>
          <a:bodyPr spcFirstLastPara="1" wrap="square" lIns="91400" tIns="91400" rIns="91400" bIns="91400" anchor="t" anchorCtr="0">
            <a:noAutofit/>
          </a:bodyPr>
          <a:lstStyle/>
          <a:p>
            <a:pPr marL="76200" indent="0">
              <a:buNone/>
            </a:pPr>
            <a:r>
              <a:rPr lang="en-US" sz="1600" dirty="0">
                <a:solidFill>
                  <a:schemeClr val="tx1"/>
                </a:solidFill>
                <a:latin typeface="Times New Roman"/>
              </a:rPr>
              <a:t>1</a:t>
            </a:r>
            <a:r>
              <a:rPr lang="en-US" sz="1600" b="1" dirty="0">
                <a:solidFill>
                  <a:schemeClr val="tx1"/>
                </a:solidFill>
                <a:latin typeface="Times New Roman"/>
              </a:rPr>
              <a:t>. Database Schema Design: </a:t>
            </a:r>
            <a:r>
              <a:rPr lang="en-US" sz="1600" dirty="0">
                <a:solidFill>
                  <a:schemeClr val="tx1"/>
                </a:solidFill>
                <a:latin typeface="Times New Roman"/>
              </a:rPr>
              <a:t>Learned how to design a database schema, including entity relationships, normalization, and data integrity constraints.</a:t>
            </a:r>
          </a:p>
          <a:p>
            <a:pPr marL="76200" indent="0">
              <a:buNone/>
            </a:pPr>
            <a:endParaRPr lang="en-US" sz="1600" dirty="0">
              <a:solidFill>
                <a:schemeClr val="tx1"/>
              </a:solidFill>
              <a:latin typeface="Times New Roman"/>
            </a:endParaRPr>
          </a:p>
          <a:p>
            <a:pPr marL="76200" indent="0">
              <a:buNone/>
            </a:pPr>
            <a:r>
              <a:rPr lang="en-US" sz="1600" dirty="0">
                <a:solidFill>
                  <a:schemeClr val="tx1"/>
                </a:solidFill>
                <a:latin typeface="Times New Roman"/>
              </a:rPr>
              <a:t>2. </a:t>
            </a:r>
            <a:r>
              <a:rPr lang="en-US" sz="1600" b="1" dirty="0">
                <a:solidFill>
                  <a:schemeClr val="tx1"/>
                </a:solidFill>
                <a:latin typeface="Times New Roman"/>
              </a:rPr>
              <a:t>SQL Proficiency: </a:t>
            </a:r>
            <a:r>
              <a:rPr lang="en-US" sz="1600" dirty="0">
                <a:solidFill>
                  <a:schemeClr val="tx1"/>
                </a:solidFill>
                <a:latin typeface="Times New Roman"/>
              </a:rPr>
              <a:t> Increased knowledge of SQL syntax and its application in database management.</a:t>
            </a:r>
          </a:p>
          <a:p>
            <a:pPr marL="76200" indent="0">
              <a:buNone/>
            </a:pPr>
            <a:endParaRPr lang="en-US" sz="1600" dirty="0">
              <a:solidFill>
                <a:schemeClr val="tx1"/>
              </a:solidFill>
              <a:latin typeface="Times New Roman"/>
            </a:endParaRPr>
          </a:p>
          <a:p>
            <a:pPr marL="76200" indent="0">
              <a:buNone/>
            </a:pPr>
            <a:r>
              <a:rPr lang="en-US" sz="1600" dirty="0">
                <a:solidFill>
                  <a:schemeClr val="tx1"/>
                </a:solidFill>
                <a:latin typeface="Times New Roman"/>
              </a:rPr>
              <a:t>3. </a:t>
            </a:r>
            <a:r>
              <a:rPr lang="en-US" sz="1600" b="1" dirty="0">
                <a:solidFill>
                  <a:schemeClr val="tx1"/>
                </a:solidFill>
                <a:latin typeface="Times New Roman"/>
              </a:rPr>
              <a:t>Error Handling and Data Validation:</a:t>
            </a:r>
            <a:r>
              <a:rPr lang="en-US" sz="1600" dirty="0">
                <a:solidFill>
                  <a:schemeClr val="tx1"/>
                </a:solidFill>
                <a:latin typeface="Times New Roman"/>
              </a:rPr>
              <a:t> Implemented mechanisms for error handling and data validation to maintain data integrity and handle unexpected scenarios effectively.</a:t>
            </a:r>
          </a:p>
          <a:p>
            <a:pPr marL="76200" indent="0">
              <a:buNone/>
            </a:pPr>
            <a:endParaRPr lang="en-US" sz="1600" dirty="0">
              <a:solidFill>
                <a:schemeClr val="tx1"/>
              </a:solidFill>
              <a:latin typeface="Times New Roman"/>
            </a:endParaRPr>
          </a:p>
          <a:p>
            <a:pPr marL="76200" indent="0">
              <a:buNone/>
            </a:pPr>
            <a:r>
              <a:rPr lang="en-US" sz="1600" dirty="0">
                <a:solidFill>
                  <a:schemeClr val="tx1"/>
                </a:solidFill>
                <a:latin typeface="Times New Roman"/>
              </a:rPr>
              <a:t>4. </a:t>
            </a:r>
            <a:r>
              <a:rPr lang="en-US" sz="1600" b="1" dirty="0">
                <a:solidFill>
                  <a:schemeClr val="tx1"/>
                </a:solidFill>
                <a:latin typeface="Times New Roman"/>
              </a:rPr>
              <a:t>Practical Experience:  </a:t>
            </a:r>
            <a:r>
              <a:rPr lang="en-US" sz="1600" dirty="0">
                <a:solidFill>
                  <a:schemeClr val="tx1"/>
                </a:solidFill>
                <a:latin typeface="Times New Roman"/>
              </a:rPr>
              <a:t>Gained insights into real-world challenges and considerations involved in developing and managing database systems through hands-on project work.</a:t>
            </a:r>
          </a:p>
          <a:p>
            <a:pPr marL="76200" indent="0">
              <a:buNone/>
            </a:pPr>
            <a:endParaRPr lang="en-US" sz="1600" dirty="0">
              <a:solidFill>
                <a:schemeClr val="tx1"/>
              </a:solidFill>
              <a:latin typeface="Times New Roman"/>
            </a:endParaRPr>
          </a:p>
          <a:p>
            <a:pPr marL="76200" indent="0">
              <a:buNone/>
            </a:pPr>
            <a:r>
              <a:rPr lang="en-US" sz="1600" dirty="0">
                <a:solidFill>
                  <a:schemeClr val="tx1"/>
                </a:solidFill>
                <a:latin typeface="Times New Roman"/>
              </a:rPr>
              <a:t>5. </a:t>
            </a:r>
            <a:r>
              <a:rPr lang="en-US" sz="1600" b="1" dirty="0">
                <a:solidFill>
                  <a:schemeClr val="tx1"/>
                </a:solidFill>
                <a:latin typeface="Times New Roman"/>
              </a:rPr>
              <a:t>Project Management Skills: </a:t>
            </a:r>
            <a:r>
              <a:rPr lang="en-US" sz="1600" dirty="0">
                <a:solidFill>
                  <a:schemeClr val="tx1"/>
                </a:solidFill>
                <a:latin typeface="Times New Roman"/>
              </a:rPr>
              <a:t>Developed project management skills such as requirement analysis, task prioritization, and effective communication through managing the Gym Management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Challenges Faced</a:t>
            </a:r>
            <a:endParaRPr/>
          </a:p>
        </p:txBody>
      </p:sp>
      <p:sp>
        <p:nvSpPr>
          <p:cNvPr id="121" name="Google Shape;121;p11"/>
          <p:cNvSpPr txBox="1">
            <a:spLocks noGrp="1"/>
          </p:cNvSpPr>
          <p:nvPr>
            <p:ph type="body" idx="1"/>
          </p:nvPr>
        </p:nvSpPr>
        <p:spPr>
          <a:xfrm>
            <a:off x="304800" y="2209800"/>
            <a:ext cx="8382000" cy="4363719"/>
          </a:xfrm>
          <a:prstGeom prst="rect">
            <a:avLst/>
          </a:prstGeom>
          <a:noFill/>
          <a:ln>
            <a:noFill/>
          </a:ln>
        </p:spPr>
        <p:txBody>
          <a:bodyPr spcFirstLastPara="1" wrap="square" lIns="91400" tIns="91400" rIns="91400" bIns="91400" anchor="t" anchorCtr="0">
            <a:normAutofit/>
          </a:bodyPr>
          <a:lstStyle/>
          <a:p>
            <a:pPr marL="228600" indent="0">
              <a:spcBef>
                <a:spcPts val="0"/>
              </a:spcBef>
              <a:buNone/>
            </a:pPr>
            <a:r>
              <a:rPr lang="en-US" sz="1600" dirty="0">
                <a:solidFill>
                  <a:schemeClr val="tx1"/>
                </a:solidFill>
                <a:latin typeface="Times New Roman"/>
              </a:rPr>
              <a:t>Challenges in Gym Management Project with SQL:</a:t>
            </a:r>
          </a:p>
          <a:p>
            <a:pPr marL="228600" indent="0">
              <a:spcBef>
                <a:spcPts val="0"/>
              </a:spcBef>
              <a:buNone/>
            </a:pPr>
            <a:endParaRPr lang="en-US" sz="1600" dirty="0">
              <a:solidFill>
                <a:schemeClr val="tx1"/>
              </a:solidFill>
              <a:latin typeface="Times New Roman"/>
            </a:endParaRPr>
          </a:p>
          <a:p>
            <a:pPr marL="228600" indent="0">
              <a:spcBef>
                <a:spcPts val="0"/>
              </a:spcBef>
              <a:buNone/>
            </a:pPr>
            <a:r>
              <a:rPr lang="en-US" sz="1600" dirty="0">
                <a:solidFill>
                  <a:schemeClr val="tx1"/>
                </a:solidFill>
                <a:latin typeface="Times New Roman"/>
              </a:rPr>
              <a:t>1. </a:t>
            </a:r>
            <a:r>
              <a:rPr lang="en-US" sz="1600" b="1" dirty="0">
                <a:solidFill>
                  <a:schemeClr val="tx1"/>
                </a:solidFill>
                <a:latin typeface="Times New Roman"/>
              </a:rPr>
              <a:t>Normalization:</a:t>
            </a:r>
          </a:p>
          <a:p>
            <a:pPr marL="228600" indent="0">
              <a:spcBef>
                <a:spcPts val="0"/>
              </a:spcBef>
              <a:buNone/>
            </a:pPr>
            <a:r>
              <a:rPr lang="en-US" sz="1600" dirty="0">
                <a:solidFill>
                  <a:schemeClr val="tx1"/>
                </a:solidFill>
                <a:latin typeface="Times New Roman"/>
              </a:rPr>
              <a:t>   - Ensuring data integrity through normalization while addressing dependencies and anomalies.</a:t>
            </a:r>
          </a:p>
          <a:p>
            <a:pPr marL="228600" indent="0">
              <a:spcBef>
                <a:spcPts val="0"/>
              </a:spcBef>
              <a:buNone/>
            </a:pPr>
            <a:endParaRPr lang="en-US" sz="1600" dirty="0">
              <a:solidFill>
                <a:schemeClr val="tx1"/>
              </a:solidFill>
              <a:latin typeface="Times New Roman"/>
            </a:endParaRPr>
          </a:p>
          <a:p>
            <a:pPr marL="228600" indent="0">
              <a:spcBef>
                <a:spcPts val="0"/>
              </a:spcBef>
              <a:buNone/>
            </a:pPr>
            <a:r>
              <a:rPr lang="en-US" sz="1600" dirty="0">
                <a:solidFill>
                  <a:schemeClr val="tx1"/>
                </a:solidFill>
                <a:latin typeface="Times New Roman"/>
              </a:rPr>
              <a:t>2. </a:t>
            </a:r>
            <a:r>
              <a:rPr lang="en-US" sz="1600" b="1" dirty="0">
                <a:solidFill>
                  <a:schemeClr val="tx1"/>
                </a:solidFill>
                <a:latin typeface="Times New Roman"/>
              </a:rPr>
              <a:t>Error Handling:  </a:t>
            </a:r>
          </a:p>
          <a:p>
            <a:pPr marL="228600" indent="0">
              <a:spcBef>
                <a:spcPts val="0"/>
              </a:spcBef>
              <a:buNone/>
            </a:pPr>
            <a:r>
              <a:rPr lang="en-US" sz="1600" dirty="0">
                <a:solidFill>
                  <a:schemeClr val="tx1"/>
                </a:solidFill>
                <a:latin typeface="Times New Roman"/>
              </a:rPr>
              <a:t>   - Robust mechanisms needed to manage constraint violations and syntax issues during operations, preserving data integrity.</a:t>
            </a:r>
          </a:p>
          <a:p>
            <a:pPr marL="228600" indent="0">
              <a:spcBef>
                <a:spcPts val="0"/>
              </a:spcBef>
              <a:buNone/>
            </a:pPr>
            <a:endParaRPr lang="en-US" sz="1600" dirty="0">
              <a:solidFill>
                <a:schemeClr val="tx1"/>
              </a:solidFill>
              <a:latin typeface="Times New Roman"/>
            </a:endParaRPr>
          </a:p>
          <a:p>
            <a:pPr marL="228600" indent="0">
              <a:spcBef>
                <a:spcPts val="0"/>
              </a:spcBef>
              <a:buNone/>
            </a:pPr>
            <a:r>
              <a:rPr lang="en-US" sz="1600" dirty="0">
                <a:solidFill>
                  <a:schemeClr val="tx1"/>
                </a:solidFill>
                <a:latin typeface="Times New Roman"/>
              </a:rPr>
              <a:t>3. </a:t>
            </a:r>
            <a:r>
              <a:rPr lang="en-US" sz="1600" b="1" dirty="0">
                <a:solidFill>
                  <a:schemeClr val="tx1"/>
                </a:solidFill>
                <a:latin typeface="Times New Roman"/>
              </a:rPr>
              <a:t>Complex Queries:</a:t>
            </a:r>
          </a:p>
          <a:p>
            <a:pPr marL="228600" indent="0">
              <a:spcBef>
                <a:spcPts val="0"/>
              </a:spcBef>
              <a:buNone/>
            </a:pPr>
            <a:r>
              <a:rPr lang="en-US" sz="1600" dirty="0">
                <a:solidFill>
                  <a:schemeClr val="tx1"/>
                </a:solidFill>
                <a:latin typeface="Times New Roman"/>
              </a:rPr>
              <a:t>   - Writing and optimizing SQL queries for data retrieval, updates, and aggregation.</a:t>
            </a:r>
          </a:p>
          <a:p>
            <a:pPr marL="228600" indent="0">
              <a:spcBef>
                <a:spcPts val="0"/>
              </a:spcBef>
              <a:buNone/>
            </a:pPr>
            <a:endParaRPr lang="en-US" sz="1600" dirty="0">
              <a:solidFill>
                <a:schemeClr val="tx1"/>
              </a:solidFill>
              <a:latin typeface="Times New Roman"/>
            </a:endParaRPr>
          </a:p>
          <a:p>
            <a:pPr marL="228600" indent="0">
              <a:spcBef>
                <a:spcPts val="0"/>
              </a:spcBef>
              <a:buNone/>
            </a:pPr>
            <a:r>
              <a:rPr lang="en-US" sz="1600" dirty="0">
                <a:solidFill>
                  <a:schemeClr val="tx1"/>
                </a:solidFill>
                <a:latin typeface="Times New Roman"/>
              </a:rPr>
              <a:t>4. </a:t>
            </a:r>
            <a:r>
              <a:rPr lang="en-US" sz="1600" b="1" dirty="0">
                <a:solidFill>
                  <a:schemeClr val="tx1"/>
                </a:solidFill>
                <a:latin typeface="Times New Roman"/>
              </a:rPr>
              <a:t>Entity Relationships:</a:t>
            </a:r>
          </a:p>
          <a:p>
            <a:pPr marL="228600" indent="0">
              <a:spcBef>
                <a:spcPts val="0"/>
              </a:spcBef>
              <a:buNone/>
            </a:pPr>
            <a:r>
              <a:rPr lang="en-US" sz="1600" dirty="0">
                <a:solidFill>
                  <a:schemeClr val="tx1"/>
                </a:solidFill>
                <a:latin typeface="Times New Roman"/>
              </a:rPr>
              <a:t>   - Establishing and managing relationships between members, classes, trainers, and equipment, including enforcing referential integrity constraints.</a:t>
            </a:r>
          </a:p>
          <a:p>
            <a:pPr marL="228600" indent="0">
              <a:spcBef>
                <a:spcPts val="0"/>
              </a:spcBef>
              <a:buNone/>
            </a:pPr>
            <a:endParaRPr lang="en-US" sz="1600" dirty="0">
              <a:solidFill>
                <a:schemeClr val="tx1"/>
              </a:solidFill>
              <a:latin typeface="Times New Roman"/>
            </a:endParaRPr>
          </a:p>
          <a:p>
            <a:pPr marL="228600" indent="0">
              <a:spcBef>
                <a:spcPts val="0"/>
              </a:spcBef>
              <a:buNone/>
            </a:pPr>
            <a:endParaRPr lang="en-US" sz="1600" dirty="0">
              <a:solidFill>
                <a:schemeClr val="tx1"/>
              </a:solid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References</a:t>
            </a:r>
            <a:endParaRPr/>
          </a:p>
        </p:txBody>
      </p:sp>
      <p:sp>
        <p:nvSpPr>
          <p:cNvPr id="127" name="Google Shape;127;p12"/>
          <p:cNvSpPr txBox="1">
            <a:spLocks noGrp="1"/>
          </p:cNvSpPr>
          <p:nvPr>
            <p:ph type="body" idx="1"/>
          </p:nvPr>
        </p:nvSpPr>
        <p:spPr>
          <a:xfrm>
            <a:off x="301082" y="2408663"/>
            <a:ext cx="8229600" cy="2944079"/>
          </a:xfrm>
          <a:prstGeom prst="rect">
            <a:avLst/>
          </a:prstGeom>
          <a:noFill/>
          <a:ln>
            <a:noFill/>
          </a:ln>
        </p:spPr>
        <p:txBody>
          <a:bodyPr spcFirstLastPara="1" wrap="square" lIns="91400" tIns="91400" rIns="91400" bIns="91400" anchor="t" anchorCtr="0">
            <a:normAutofit/>
          </a:bodyPr>
          <a:lstStyle/>
          <a:p>
            <a:pPr marL="76200" indent="0">
              <a:spcBef>
                <a:spcPts val="0"/>
              </a:spcBef>
              <a:buNone/>
            </a:pPr>
            <a:br>
              <a:rPr lang="en-US" sz="1600" dirty="0">
                <a:latin typeface="Times New Roman"/>
              </a:rPr>
            </a:br>
            <a:endParaRPr lang="en-US" sz="1600" dirty="0">
              <a:latin typeface="Times New Roman"/>
              <a:hlinkClick r:id="rId3"/>
            </a:endParaRPr>
          </a:p>
          <a:p>
            <a:pPr marL="76200" indent="0">
              <a:spcBef>
                <a:spcPts val="0"/>
              </a:spcBef>
              <a:buNone/>
            </a:pPr>
            <a:r>
              <a:rPr lang="en-US" sz="1600" dirty="0">
                <a:latin typeface="Times New Roman"/>
                <a:hlinkClick r:id="rId4"/>
              </a:rPr>
              <a:t>SQL TutorialW3Schoolshttps://www.w3schools.com › sql</a:t>
            </a:r>
            <a:br>
              <a:rPr lang="en-US" sz="1600" dirty="0">
                <a:latin typeface="Times New Roman"/>
              </a:rPr>
            </a:br>
            <a:br>
              <a:rPr lang="en-US" sz="1600" dirty="0">
                <a:latin typeface="Times New Roman"/>
              </a:rPr>
            </a:br>
            <a:r>
              <a:rPr lang="en-US" sz="1600" dirty="0">
                <a:latin typeface="Times New Roman"/>
                <a:hlinkClick r:id="rId5"/>
              </a:rPr>
              <a:t> SQL TutorialGeeksforGeekshttps://www.geeksforgeeks.org › sql-tutorial</a:t>
            </a:r>
            <a:br>
              <a:rPr lang="en-US" sz="1600" dirty="0">
                <a:latin typeface="Times New Roman"/>
              </a:rPr>
            </a:br>
            <a:br>
              <a:rPr lang="en-US" sz="1600" dirty="0">
                <a:latin typeface="Times New Roman"/>
              </a:rPr>
            </a:br>
            <a:endParaRPr lang="en-US" sz="1600"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3122488" y="6433019"/>
            <a:ext cx="2895601" cy="246179"/>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888888"/>
              </a:buClr>
              <a:buSzPts val="1000"/>
              <a:buFont typeface="Calibri"/>
              <a:buNone/>
            </a:pPr>
            <a:r>
              <a:rPr lang="en-US" sz="1000" b="0" i="0" u="none" strike="noStrike" cap="none">
                <a:solidFill>
                  <a:srgbClr val="888888"/>
                </a:solidFill>
                <a:latin typeface="Calibri"/>
                <a:ea typeface="Calibri"/>
                <a:cs typeface="Calibri"/>
                <a:sym typeface="Calibri"/>
              </a:rPr>
              <a:t> </a:t>
            </a:r>
            <a:endParaRPr/>
          </a:p>
        </p:txBody>
      </p:sp>
      <p:sp>
        <p:nvSpPr>
          <p:cNvPr id="64" name="Google Shape;64;p2"/>
          <p:cNvSpPr txBox="1">
            <a:spLocks noGrp="1"/>
          </p:cNvSpPr>
          <p:nvPr>
            <p:ph type="title"/>
          </p:nvPr>
        </p:nvSpPr>
        <p:spPr>
          <a:xfrm>
            <a:off x="457200" y="1295400"/>
            <a:ext cx="8229600" cy="914400"/>
          </a:xfrm>
          <a:prstGeom prst="rect">
            <a:avLst/>
          </a:prstGeom>
          <a:noFill/>
          <a:ln>
            <a:noFill/>
          </a:ln>
        </p:spPr>
        <p:txBody>
          <a:bodyPr spcFirstLastPara="1" wrap="square" lIns="45675" tIns="45675" rIns="45675" bIns="45675"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Presentation Agenda</a:t>
            </a:r>
            <a:endParaRPr/>
          </a:p>
        </p:txBody>
      </p:sp>
      <p:sp>
        <p:nvSpPr>
          <p:cNvPr id="65" name="Google Shape;65;p2"/>
          <p:cNvSpPr txBox="1">
            <a:spLocks noGrp="1"/>
          </p:cNvSpPr>
          <p:nvPr>
            <p:ph type="body" idx="1"/>
          </p:nvPr>
        </p:nvSpPr>
        <p:spPr>
          <a:xfrm>
            <a:off x="457200" y="2286000"/>
            <a:ext cx="8229600" cy="4070352"/>
          </a:xfrm>
          <a:prstGeom prst="rect">
            <a:avLst/>
          </a:prstGeom>
          <a:noFill/>
          <a:ln>
            <a:noFill/>
          </a:ln>
        </p:spPr>
        <p:txBody>
          <a:bodyPr spcFirstLastPara="1" wrap="square" lIns="45675" tIns="45675" rIns="45675" bIns="45675" anchor="t" anchorCtr="0">
            <a:normAutofit lnSpcReduction="10000"/>
          </a:bodyPr>
          <a:lstStyle/>
          <a:p>
            <a:pPr marL="342900" lvl="0" indent="-342900" algn="l" rtl="0">
              <a:lnSpc>
                <a:spcPct val="100000"/>
              </a:lnSpc>
              <a:spcBef>
                <a:spcPts val="0"/>
              </a:spcBef>
              <a:spcAft>
                <a:spcPts val="0"/>
              </a:spcAft>
              <a:buSzPts val="2400"/>
              <a:buChar char="❑"/>
            </a:pPr>
            <a:r>
              <a:rPr lang="en-US" dirty="0"/>
              <a:t>Introduction </a:t>
            </a:r>
            <a:endParaRPr dirty="0"/>
          </a:p>
          <a:p>
            <a:pPr marL="342900" lvl="0" indent="-342900" algn="l" rtl="0">
              <a:lnSpc>
                <a:spcPct val="100000"/>
              </a:lnSpc>
              <a:spcBef>
                <a:spcPts val="0"/>
              </a:spcBef>
              <a:spcAft>
                <a:spcPts val="0"/>
              </a:spcAft>
              <a:buSzPts val="2400"/>
              <a:buChar char="❑"/>
            </a:pPr>
            <a:r>
              <a:rPr lang="en-US" dirty="0"/>
              <a:t>Project Overview</a:t>
            </a:r>
            <a:endParaRPr dirty="0"/>
          </a:p>
          <a:p>
            <a:pPr marL="342900" lvl="0" indent="-342900" algn="l" rtl="0">
              <a:lnSpc>
                <a:spcPct val="100000"/>
              </a:lnSpc>
              <a:spcBef>
                <a:spcPts val="400"/>
              </a:spcBef>
              <a:spcAft>
                <a:spcPts val="0"/>
              </a:spcAft>
              <a:buSzPts val="2400"/>
              <a:buChar char="❑"/>
            </a:pPr>
            <a:r>
              <a:rPr lang="en-US" dirty="0"/>
              <a:t>Project Workflow (EER)</a:t>
            </a:r>
            <a:endParaRPr dirty="0"/>
          </a:p>
          <a:p>
            <a:pPr marL="342900" lvl="0" indent="-342900" algn="l" rtl="0">
              <a:lnSpc>
                <a:spcPct val="100000"/>
              </a:lnSpc>
              <a:spcBef>
                <a:spcPts val="400"/>
              </a:spcBef>
              <a:spcAft>
                <a:spcPts val="0"/>
              </a:spcAft>
              <a:buSzPts val="2400"/>
              <a:buChar char="❑"/>
            </a:pPr>
            <a:r>
              <a:rPr lang="en-US" dirty="0"/>
              <a:t>Technologies Used</a:t>
            </a:r>
            <a:endParaRPr dirty="0"/>
          </a:p>
          <a:p>
            <a:pPr marL="342900" lvl="0" indent="-342900" algn="l" rtl="0">
              <a:lnSpc>
                <a:spcPct val="100000"/>
              </a:lnSpc>
              <a:spcBef>
                <a:spcPts val="400"/>
              </a:spcBef>
              <a:spcAft>
                <a:spcPts val="0"/>
              </a:spcAft>
              <a:buSzPts val="2400"/>
              <a:buChar char="❑"/>
            </a:pPr>
            <a:r>
              <a:rPr lang="en-US" dirty="0"/>
              <a:t>Schema Diagram</a:t>
            </a:r>
            <a:endParaRPr dirty="0"/>
          </a:p>
          <a:p>
            <a:pPr marL="342900" lvl="0" indent="-342900" algn="l" rtl="0">
              <a:lnSpc>
                <a:spcPct val="100000"/>
              </a:lnSpc>
              <a:spcBef>
                <a:spcPts val="400"/>
              </a:spcBef>
              <a:spcAft>
                <a:spcPts val="0"/>
              </a:spcAft>
              <a:buSzPts val="2400"/>
              <a:buChar char="❑"/>
            </a:pPr>
            <a:r>
              <a:rPr lang="en-US" dirty="0"/>
              <a:t>Query</a:t>
            </a:r>
            <a:endParaRPr dirty="0"/>
          </a:p>
          <a:p>
            <a:pPr marL="342900" lvl="0" indent="-342900" algn="l" rtl="0">
              <a:lnSpc>
                <a:spcPct val="100000"/>
              </a:lnSpc>
              <a:spcBef>
                <a:spcPts val="400"/>
              </a:spcBef>
              <a:spcAft>
                <a:spcPts val="0"/>
              </a:spcAft>
              <a:buSzPts val="2400"/>
              <a:buChar char="❑"/>
            </a:pPr>
            <a:r>
              <a:rPr lang="en-US" dirty="0"/>
              <a:t>Self Learning</a:t>
            </a:r>
            <a:endParaRPr dirty="0"/>
          </a:p>
          <a:p>
            <a:pPr marL="342900" lvl="0" indent="-342900" algn="l" rtl="0">
              <a:lnSpc>
                <a:spcPct val="100000"/>
              </a:lnSpc>
              <a:spcBef>
                <a:spcPts val="400"/>
              </a:spcBef>
              <a:spcAft>
                <a:spcPts val="0"/>
              </a:spcAft>
              <a:buSzPts val="2400"/>
              <a:buChar char="❑"/>
            </a:pPr>
            <a:r>
              <a:rPr lang="en-US" dirty="0"/>
              <a:t>Lessons Learned</a:t>
            </a:r>
            <a:endParaRPr dirty="0"/>
          </a:p>
          <a:p>
            <a:pPr marL="342900" lvl="0" indent="-342900" algn="l" rtl="0">
              <a:lnSpc>
                <a:spcPct val="100000"/>
              </a:lnSpc>
              <a:spcBef>
                <a:spcPts val="400"/>
              </a:spcBef>
              <a:spcAft>
                <a:spcPts val="0"/>
              </a:spcAft>
              <a:buSzPts val="2400"/>
              <a:buChar char="❑"/>
            </a:pPr>
            <a:r>
              <a:rPr lang="en-US" dirty="0"/>
              <a:t>Challenges Faced</a:t>
            </a:r>
            <a:endParaRPr dirty="0"/>
          </a:p>
          <a:p>
            <a:pPr marL="342900" lvl="0" indent="-342900" algn="l" rtl="0">
              <a:lnSpc>
                <a:spcPct val="100000"/>
              </a:lnSpc>
              <a:spcBef>
                <a:spcPts val="400"/>
              </a:spcBef>
              <a:spcAft>
                <a:spcPts val="0"/>
              </a:spcAft>
              <a:buSzPts val="2400"/>
              <a:buChar char="❑"/>
            </a:pPr>
            <a:r>
              <a:rPr lang="en-US" dirty="0"/>
              <a:t>References</a:t>
            </a:r>
            <a:endParaRPr dirty="0"/>
          </a:p>
        </p:txBody>
      </p:sp>
      <p:sp>
        <p:nvSpPr>
          <p:cNvPr id="66" name="Google Shape;66;p2"/>
          <p:cNvSpPr txBox="1">
            <a:spLocks noGrp="1"/>
          </p:cNvSpPr>
          <p:nvPr>
            <p:ph type="sldNum" idx="12"/>
          </p:nvPr>
        </p:nvSpPr>
        <p:spPr>
          <a:xfrm>
            <a:off x="8516099" y="6440558"/>
            <a:ext cx="170701" cy="231101"/>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000"/>
              <a:buFont typeface="Calibri"/>
              <a:buNone/>
            </a:pPr>
            <a:fld id="{00000000-1234-1234-1234-123412341234}" type="slidenum">
              <a:rPr lang="en-US" sz="1000">
                <a:solidFill>
                  <a:srgbClr val="888888"/>
                </a:solidFill>
                <a:latin typeface="Calibri"/>
                <a:ea typeface="Calibri"/>
                <a:cs typeface="Calibri"/>
                <a:sym typeface="Calibri"/>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7200" y="1253324"/>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Introduction</a:t>
            </a:r>
            <a:endParaRPr dirty="0"/>
          </a:p>
        </p:txBody>
      </p:sp>
      <p:sp>
        <p:nvSpPr>
          <p:cNvPr id="72" name="Google Shape;72;p3"/>
          <p:cNvSpPr txBox="1">
            <a:spLocks noGrp="1"/>
          </p:cNvSpPr>
          <p:nvPr>
            <p:ph type="body" idx="1"/>
          </p:nvPr>
        </p:nvSpPr>
        <p:spPr>
          <a:xfrm>
            <a:off x="457199" y="2096151"/>
            <a:ext cx="5182235" cy="4024686"/>
          </a:xfrm>
          <a:prstGeom prst="rect">
            <a:avLst/>
          </a:prstGeom>
          <a:noFill/>
          <a:ln>
            <a:noFill/>
          </a:ln>
        </p:spPr>
        <p:txBody>
          <a:bodyPr spcFirstLastPara="1" wrap="square" lIns="91400" tIns="91400" rIns="91400" bIns="91400" anchor="t" anchorCtr="0">
            <a:noAutofit/>
          </a:bodyPr>
          <a:lstStyle/>
          <a:p>
            <a:pPr marL="76200" lvl="0" indent="0" algn="just" rtl="0">
              <a:lnSpc>
                <a:spcPct val="100000"/>
              </a:lnSpc>
              <a:spcBef>
                <a:spcPts val="0"/>
              </a:spcBef>
              <a:spcAft>
                <a:spcPts val="0"/>
              </a:spcAft>
              <a:buSzPts val="2400"/>
              <a:buNone/>
            </a:pPr>
            <a:r>
              <a:rPr lang="en-US" sz="1800" dirty="0"/>
              <a:t>A well-organized Gym Management Database serves as a central hub, storing crucial information about the fitness center, including member details, subscription plans, and equipment inventory. This enables streamlined management of subscriptions, billing, and member communication, while also ensuring optimal maintenance of gym equipment. Additionally, the database facilitates easy access to class schedules and sign-ups, enhancing member experience and enabling data-driven decision-making. Our project aims to leverage this technology to enhance gym operations, ultimately improving the overall experience for both members and staff.</a:t>
            </a:r>
            <a:endParaRPr sz="1800" dirty="0"/>
          </a:p>
        </p:txBody>
      </p:sp>
      <p:pic>
        <p:nvPicPr>
          <p:cNvPr id="2050" name="Picture 2" descr="Premium Vector | Sport activity with character vector">
            <a:extLst>
              <a:ext uri="{FF2B5EF4-FFF2-40B4-BE49-F238E27FC236}">
                <a16:creationId xmlns:a16="http://schemas.microsoft.com/office/drawing/2014/main" id="{60E3A1C6-2185-BE1F-18F7-2BA9A8DDF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155" y="2096151"/>
            <a:ext cx="3504565" cy="3504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Project Overview</a:t>
            </a:r>
            <a:endParaRPr dirty="0"/>
          </a:p>
        </p:txBody>
      </p:sp>
      <p:sp>
        <p:nvSpPr>
          <p:cNvPr id="79" name="Google Shape;79;p4"/>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fontScale="92500" lnSpcReduction="10000"/>
          </a:bodyPr>
          <a:lstStyle/>
          <a:p>
            <a:pPr marL="457200" lvl="0" indent="-304800" algn="l" rtl="0">
              <a:lnSpc>
                <a:spcPct val="115000"/>
              </a:lnSpc>
              <a:spcBef>
                <a:spcPts val="0"/>
              </a:spcBef>
              <a:spcAft>
                <a:spcPts val="0"/>
              </a:spcAft>
              <a:buClr>
                <a:schemeClr val="dk1"/>
              </a:buClr>
              <a:buSzPts val="1200"/>
              <a:buFont typeface="Roboto"/>
              <a:buChar char="●"/>
            </a:pPr>
            <a:r>
              <a:rPr lang="en-US" sz="1800" b="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Goal: </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Our project aims to revolutionize gym management by introducing a comprehensive Gym Management Database, streamlining operations, and enhancing the overall gym experience for both members and staff.</a:t>
            </a:r>
          </a:p>
          <a:p>
            <a:pPr marL="457200" lvl="0" indent="-304800" algn="l" rtl="0">
              <a:lnSpc>
                <a:spcPct val="115000"/>
              </a:lnSpc>
              <a:spcBef>
                <a:spcPts val="0"/>
              </a:spcBef>
              <a:spcAft>
                <a:spcPts val="0"/>
              </a:spcAft>
              <a:buClr>
                <a:schemeClr val="dk1"/>
              </a:buClr>
              <a:buSzPts val="1200"/>
              <a:buFont typeface="Roboto"/>
              <a:buChar char="●"/>
            </a:pPr>
            <a:endPar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800" b="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What it Does: </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The Gym Management Database serves as a centralized platform to store crucial information such as member details, subscription plans, equipment inventory, and class schedules. It facilitates efficient management of subscriptions, billing, member communication, equipment maintenance, and class scheduling.</a:t>
            </a:r>
          </a:p>
          <a:p>
            <a:pPr marL="457200" lvl="0" indent="-304800" algn="l" rtl="0">
              <a:lnSpc>
                <a:spcPct val="115000"/>
              </a:lnSpc>
              <a:spcBef>
                <a:spcPts val="0"/>
              </a:spcBef>
              <a:spcAft>
                <a:spcPts val="0"/>
              </a:spcAft>
              <a:buClr>
                <a:schemeClr val="dk1"/>
              </a:buClr>
              <a:buSzPts val="1200"/>
              <a:buFont typeface="Roboto"/>
              <a:buChar char="●"/>
            </a:pPr>
            <a:endPar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800" b="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For Staff: </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Staff members benefit from streamlined workflows enabled by the Gym Management Database. It simplifies tasks such as member registration, subscription management, billing, equipment maintenance scheduling, and class scheduling. This allows staff to focus more on delivering exceptional service and fostering a positive gym environment.</a:t>
            </a:r>
          </a:p>
        </p:txBody>
      </p:sp>
    </p:spTree>
    <p:extLst>
      <p:ext uri="{BB962C8B-B14F-4D97-AF65-F5344CB8AC3E}">
        <p14:creationId xmlns:p14="http://schemas.microsoft.com/office/powerpoint/2010/main" val="257078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Project Overview</a:t>
            </a:r>
            <a:endParaRPr dirty="0"/>
          </a:p>
        </p:txBody>
      </p:sp>
      <p:sp>
        <p:nvSpPr>
          <p:cNvPr id="79" name="Google Shape;79;p4"/>
          <p:cNvSpPr txBox="1">
            <a:spLocks noGrp="1"/>
          </p:cNvSpPr>
          <p:nvPr>
            <p:ph type="body" idx="1"/>
          </p:nvPr>
        </p:nvSpPr>
        <p:spPr>
          <a:xfrm>
            <a:off x="457200" y="2099187"/>
            <a:ext cx="8229600" cy="4070352"/>
          </a:xfrm>
          <a:prstGeom prst="rect">
            <a:avLst/>
          </a:prstGeom>
          <a:noFill/>
          <a:ln>
            <a:noFill/>
          </a:ln>
        </p:spPr>
        <p:txBody>
          <a:bodyPr spcFirstLastPara="1" wrap="square" lIns="91400" tIns="91400" rIns="91400" bIns="91400" anchor="t" anchorCtr="0">
            <a:normAutofit lnSpcReduction="10000"/>
          </a:bodyPr>
          <a:lstStyle/>
          <a:p>
            <a:pPr marL="457200" lvl="0" indent="-304800" algn="l" rtl="0">
              <a:lnSpc>
                <a:spcPct val="115000"/>
              </a:lnSpc>
              <a:spcBef>
                <a:spcPts val="0"/>
              </a:spcBef>
              <a:spcAft>
                <a:spcPts val="0"/>
              </a:spcAft>
              <a:buClr>
                <a:schemeClr val="dk1"/>
              </a:buClr>
              <a:buSzPts val="1200"/>
              <a:buFont typeface="Roboto"/>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800" b="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Using Tech: </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Our project leverages modern technology to create a user-friendly and efficient Gym Management Database. Features include web and mobile accessibility, automated processes for subscription management and billing, real-time equipment tracking, and easy-to-use interfaces for staff and members.</a:t>
            </a:r>
          </a:p>
          <a:p>
            <a:pPr marL="457200" lvl="0" indent="-304800" algn="l" rtl="0">
              <a:lnSpc>
                <a:spcPct val="115000"/>
              </a:lnSpc>
              <a:spcBef>
                <a:spcPts val="0"/>
              </a:spcBef>
              <a:spcAft>
                <a:spcPts val="0"/>
              </a:spcAft>
              <a:buClr>
                <a:schemeClr val="dk1"/>
              </a:buClr>
              <a:buSzPts val="1200"/>
              <a:buFont typeface="Roboto"/>
              <a:buChar char="●"/>
            </a:pPr>
            <a:endPar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a:p>
            <a:pPr marL="457200" lvl="0" indent="-304800" algn="l" rtl="0">
              <a:lnSpc>
                <a:spcPct val="115000"/>
              </a:lnSpc>
              <a:spcBef>
                <a:spcPts val="0"/>
              </a:spcBef>
              <a:spcAft>
                <a:spcPts val="0"/>
              </a:spcAft>
              <a:buClr>
                <a:schemeClr val="dk1"/>
              </a:buClr>
              <a:buSzPts val="1200"/>
              <a:buFont typeface="Roboto"/>
              <a:buChar char="●"/>
            </a:pPr>
            <a:r>
              <a:rPr lang="en-US" sz="1800" b="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Big Picture: </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The implementation of the Gym Management Database represents a significant step towards transforming gym operations. By centralizing information and automating processes, we aim to improve efficiency, enhance member experience, and empower staff to deliver exceptional service. Ultimately, our project contributes to the growth and success of fitness centers by enabling data-driven decision-making and fostering a positive gym environment.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583340" y="1175494"/>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Project Workflow (EER)</a:t>
            </a:r>
            <a:endParaRPr dirty="0"/>
          </a:p>
        </p:txBody>
      </p:sp>
      <p:pic>
        <p:nvPicPr>
          <p:cNvPr id="2" name="Picture 1">
            <a:extLst>
              <a:ext uri="{FF2B5EF4-FFF2-40B4-BE49-F238E27FC236}">
                <a16:creationId xmlns:a16="http://schemas.microsoft.com/office/drawing/2014/main" id="{14862A92-D1C0-7654-F906-380943280D61}"/>
              </a:ext>
            </a:extLst>
          </p:cNvPr>
          <p:cNvPicPr>
            <a:picLocks noChangeAspect="1"/>
          </p:cNvPicPr>
          <p:nvPr/>
        </p:nvPicPr>
        <p:blipFill>
          <a:blip r:embed="rId3"/>
          <a:stretch>
            <a:fillRect/>
          </a:stretch>
        </p:blipFill>
        <p:spPr>
          <a:xfrm>
            <a:off x="389074" y="1877961"/>
            <a:ext cx="8423866" cy="47057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457200" y="126194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Technologies Used</a:t>
            </a:r>
            <a:endParaRPr/>
          </a:p>
        </p:txBody>
      </p:sp>
      <p:sp>
        <p:nvSpPr>
          <p:cNvPr id="91" name="Google Shape;91;p6"/>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p>
            <a:pPr marL="571500" indent="-342900">
              <a:spcBef>
                <a:spcPts val="0"/>
              </a:spcBef>
              <a:buFont typeface="Arial"/>
              <a:buChar char="•"/>
            </a:pPr>
            <a:r>
              <a:rPr lang="en-US" dirty="0">
                <a:latin typeface="Times New Roman"/>
              </a:rPr>
              <a:t>MySQL Workbench</a:t>
            </a:r>
            <a:br>
              <a:rPr lang="en-US" dirty="0">
                <a:latin typeface="Times New Roman"/>
              </a:rPr>
            </a:br>
            <a:br>
              <a:rPr lang="en-US" dirty="0">
                <a:latin typeface="Times New Roman"/>
              </a:rPr>
            </a:br>
            <a:br>
              <a:rPr lang="en-US" dirty="0">
                <a:latin typeface="Times New Roman"/>
              </a:rPr>
            </a:br>
            <a:br>
              <a:rPr lang="en-US" dirty="0">
                <a:latin typeface="Times New Roman"/>
              </a:rPr>
            </a:br>
            <a:endParaRPr lang="en-US" dirty="0">
              <a:latin typeface="Times New Roman"/>
            </a:endParaRPr>
          </a:p>
          <a:p>
            <a:pPr marL="571500" indent="-342900">
              <a:spcBef>
                <a:spcPts val="0"/>
              </a:spcBef>
              <a:buFont typeface="Arial"/>
              <a:buChar char="•"/>
            </a:pPr>
            <a:r>
              <a:rPr lang="en-US" dirty="0">
                <a:latin typeface="Times New Roman"/>
              </a:rPr>
              <a:t>Draw.io</a:t>
            </a:r>
          </a:p>
        </p:txBody>
      </p:sp>
      <p:pic>
        <p:nvPicPr>
          <p:cNvPr id="1026" name="Picture 2">
            <a:extLst>
              <a:ext uri="{FF2B5EF4-FFF2-40B4-BE49-F238E27FC236}">
                <a16:creationId xmlns:a16="http://schemas.microsoft.com/office/drawing/2014/main" id="{B8F6DD93-644A-890C-4195-60FF5C3C6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4762934"/>
            <a:ext cx="3767689" cy="119245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54AF5C9D-A521-5CCF-7546-CD93B0FBA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080271"/>
            <a:ext cx="3767689" cy="7094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86EC686-ADD6-ADF6-31A7-75895EFE640D}"/>
              </a:ext>
            </a:extLst>
          </p:cNvPr>
          <p:cNvSpPr>
            <a:spLocks noChangeArrowheads="1"/>
          </p:cNvSpPr>
          <p:nvPr/>
        </p:nvSpPr>
        <p:spPr bwMode="auto">
          <a:xfrm>
            <a:off x="2418080" y="314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AE44263B-08A8-A95F-3887-EA95D2958AB9}"/>
              </a:ext>
            </a:extLst>
          </p:cNvPr>
          <p:cNvSpPr>
            <a:spLocks noChangeArrowheads="1"/>
          </p:cNvSpPr>
          <p:nvPr/>
        </p:nvSpPr>
        <p:spPr bwMode="auto">
          <a:xfrm>
            <a:off x="2875280" y="409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D3D40A8B-5CD9-F3A8-66A7-934290F2CB81}"/>
              </a:ext>
            </a:extLst>
          </p:cNvPr>
          <p:cNvSpPr>
            <a:spLocks noChangeArrowheads="1"/>
          </p:cNvSpPr>
          <p:nvPr/>
        </p:nvSpPr>
        <p:spPr bwMode="auto">
          <a:xfrm>
            <a:off x="2875280" y="4497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66769" y="1169909"/>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Schema Diagram</a:t>
            </a:r>
            <a:endParaRPr dirty="0"/>
          </a:p>
        </p:txBody>
      </p:sp>
      <p:pic>
        <p:nvPicPr>
          <p:cNvPr id="3" name="Picture 2">
            <a:extLst>
              <a:ext uri="{FF2B5EF4-FFF2-40B4-BE49-F238E27FC236}">
                <a16:creationId xmlns:a16="http://schemas.microsoft.com/office/drawing/2014/main" id="{195CED44-7802-4EF6-FD58-88C18E64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8" y="1957029"/>
            <a:ext cx="8893616" cy="4217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57200" y="89395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Queries</a:t>
            </a:r>
            <a:endParaRPr dirty="0"/>
          </a:p>
        </p:txBody>
      </p:sp>
      <p:sp>
        <p:nvSpPr>
          <p:cNvPr id="10" name="TextBox 9">
            <a:extLst>
              <a:ext uri="{FF2B5EF4-FFF2-40B4-BE49-F238E27FC236}">
                <a16:creationId xmlns:a16="http://schemas.microsoft.com/office/drawing/2014/main" id="{FA02FD98-AA09-A49E-A747-731CA0334169}"/>
              </a:ext>
            </a:extLst>
          </p:cNvPr>
          <p:cNvSpPr txBox="1"/>
          <p:nvPr/>
        </p:nvSpPr>
        <p:spPr>
          <a:xfrm>
            <a:off x="0" y="1808356"/>
            <a:ext cx="8486823" cy="2285882"/>
          </a:xfrm>
          <a:prstGeom prst="rect">
            <a:avLst/>
          </a:prstGeom>
          <a:noFill/>
        </p:spPr>
        <p:txBody>
          <a:bodyPr wrap="square">
            <a:spAutoFit/>
          </a:bodyPr>
          <a:lstStyle/>
          <a:p>
            <a:pPr marL="457200">
              <a:lnSpc>
                <a:spcPct val="115000"/>
              </a:lnSpc>
              <a:spcAft>
                <a:spcPts val="600"/>
              </a:spcAft>
            </a:pPr>
            <a:r>
              <a:rPr lang="en-US" sz="1800" b="1" dirty="0">
                <a:solidFill>
                  <a:srgbClr val="222222"/>
                </a:solidFill>
                <a:latin typeface="Times New Roman" panose="02020603050405020304" pitchFamily="18" charset="0"/>
                <a:ea typeface="Times New Roman" panose="02020603050405020304" pitchFamily="18" charset="0"/>
              </a:rPr>
              <a:t>Here are some queries we implemented in the following project.</a:t>
            </a:r>
          </a:p>
          <a:p>
            <a:pPr marL="800100" indent="-342900">
              <a:lnSpc>
                <a:spcPct val="115000"/>
              </a:lnSpc>
              <a:spcAft>
                <a:spcPts val="600"/>
              </a:spcAft>
              <a:buAutoNum type="arabicParenR"/>
            </a:pPr>
            <a:r>
              <a:rPr lang="en-US" sz="1800" dirty="0">
                <a:solidFill>
                  <a:srgbClr val="222222"/>
                </a:solidFill>
                <a:effectLst/>
                <a:latin typeface="Times New Roman" panose="02020603050405020304" pitchFamily="18" charset="0"/>
                <a:ea typeface="Times New Roman" panose="02020603050405020304" pitchFamily="18" charset="0"/>
              </a:rPr>
              <a:t>Retrieve all members along with their membership details</a:t>
            </a:r>
          </a:p>
          <a:p>
            <a:pPr marL="457200">
              <a:lnSpc>
                <a:spcPct val="115000"/>
              </a:lnSpc>
              <a:spcAft>
                <a:spcPts val="600"/>
              </a:spcAft>
            </a:pPr>
            <a:r>
              <a:rPr lang="en-US" sz="1800" u="sng" dirty="0">
                <a:solidFill>
                  <a:srgbClr val="222222"/>
                </a:solidFill>
                <a:latin typeface="Times New Roman" panose="02020603050405020304" pitchFamily="18" charset="0"/>
                <a:ea typeface="Times New Roman" panose="02020603050405020304" pitchFamily="18" charset="0"/>
              </a:rPr>
              <a:t>CODE:</a:t>
            </a:r>
            <a:endParaRPr lang="en-IN" sz="1800" u="sng" dirty="0">
              <a:effectLst/>
              <a:latin typeface="Times New Roman" panose="02020603050405020304" pitchFamily="18" charset="0"/>
              <a:ea typeface="Times New Roman" panose="02020603050405020304" pitchFamily="18" charset="0"/>
            </a:endParaRPr>
          </a:p>
          <a:p>
            <a:pPr marL="457200">
              <a:lnSpc>
                <a:spcPct val="115000"/>
              </a:lnSpc>
              <a:spcAft>
                <a:spcPts val="600"/>
              </a:spcAft>
            </a:pPr>
            <a:r>
              <a:rPr lang="en-US" sz="1800" dirty="0">
                <a:solidFill>
                  <a:srgbClr val="222222"/>
                </a:solidFill>
                <a:effectLst/>
                <a:latin typeface="Times New Roman" panose="02020603050405020304" pitchFamily="18" charset="0"/>
                <a:ea typeface="Times New Roman" panose="02020603050405020304" pitchFamily="18" charset="0"/>
              </a:rPr>
              <a:t>SELECT Member., Membership. FROM Member JOIN Membership ON </a:t>
            </a:r>
            <a:r>
              <a:rPr lang="en-US" sz="1800" dirty="0" err="1">
                <a:solidFill>
                  <a:srgbClr val="222222"/>
                </a:solidFill>
                <a:effectLst/>
                <a:latin typeface="Times New Roman" panose="02020603050405020304" pitchFamily="18" charset="0"/>
                <a:ea typeface="Times New Roman" panose="02020603050405020304" pitchFamily="18" charset="0"/>
              </a:rPr>
              <a:t>Member.member_id</a:t>
            </a:r>
            <a:r>
              <a:rPr lang="en-US" sz="1800" dirty="0">
                <a:solidFill>
                  <a:srgbClr val="222222"/>
                </a:solidFill>
                <a:effectLst/>
                <a:latin typeface="Times New Roman" panose="02020603050405020304" pitchFamily="18" charset="0"/>
                <a:ea typeface="Times New Roman" panose="02020603050405020304" pitchFamily="18" charset="0"/>
              </a:rPr>
              <a:t> = </a:t>
            </a:r>
            <a:r>
              <a:rPr lang="en-US" sz="1800" dirty="0" err="1">
                <a:solidFill>
                  <a:srgbClr val="222222"/>
                </a:solidFill>
                <a:effectLst/>
                <a:latin typeface="Times New Roman" panose="02020603050405020304" pitchFamily="18" charset="0"/>
                <a:ea typeface="Times New Roman" panose="02020603050405020304" pitchFamily="18" charset="0"/>
              </a:rPr>
              <a:t>Membership.member_id</a:t>
            </a:r>
            <a:r>
              <a:rPr lang="en-US" sz="1800" dirty="0">
                <a:solidFill>
                  <a:srgbClr val="222222"/>
                </a:solidFill>
                <a:effectLst/>
                <a:latin typeface="Times New Roman" panose="02020603050405020304" pitchFamily="18" charset="0"/>
                <a:ea typeface="Times New Roman" panose="02020603050405020304" pitchFamily="18" charset="0"/>
              </a:rPr>
              <a:t>;</a:t>
            </a:r>
          </a:p>
          <a:p>
            <a:pPr marL="457200">
              <a:lnSpc>
                <a:spcPct val="115000"/>
              </a:lnSpc>
              <a:spcAft>
                <a:spcPts val="600"/>
              </a:spcAft>
            </a:pPr>
            <a:r>
              <a:rPr lang="en-US" sz="1800" u="sng" dirty="0">
                <a:solidFill>
                  <a:srgbClr val="222222"/>
                </a:solidFill>
                <a:latin typeface="Times New Roman" panose="02020603050405020304" pitchFamily="18" charset="0"/>
                <a:ea typeface="Times New Roman" panose="02020603050405020304" pitchFamily="18" charset="0"/>
              </a:rPr>
              <a:t>OUTPUT:</a:t>
            </a:r>
            <a:endParaRPr lang="en-IN" sz="1800" u="sng"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1604F212-8784-9224-B9C6-C370C9C266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068" y="4173469"/>
            <a:ext cx="8400732" cy="1883882"/>
          </a:xfrm>
          <a:prstGeom prst="rect">
            <a:avLst/>
          </a:prstGeom>
          <a:noFill/>
          <a:ln>
            <a:noFill/>
          </a:ln>
        </p:spPr>
      </p:pic>
    </p:spTree>
  </p:cSld>
  <p:clrMapOvr>
    <a:masterClrMapping/>
  </p:clrMapOvr>
</p:sld>
</file>

<file path=ppt/theme/theme1.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926</Words>
  <Application>Microsoft Office PowerPoint</Application>
  <PresentationFormat>On-screen Show (4:3)</PresentationFormat>
  <Paragraphs>100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Roboto</vt:lpstr>
      <vt:lpstr>Arial</vt:lpstr>
      <vt:lpstr>Calibri</vt:lpstr>
      <vt:lpstr>Helvetica Neue</vt:lpstr>
      <vt:lpstr>MPSTME</vt:lpstr>
      <vt:lpstr>Gym Management</vt:lpstr>
      <vt:lpstr>Presentation Agenda</vt:lpstr>
      <vt:lpstr>Introduction</vt:lpstr>
      <vt:lpstr>Project Overview</vt:lpstr>
      <vt:lpstr>Project Overview</vt:lpstr>
      <vt:lpstr>Project Workflow (EER)</vt:lpstr>
      <vt:lpstr>Technologies Used</vt:lpstr>
      <vt:lpstr>Schema Diagram</vt:lpstr>
      <vt:lpstr>Queries</vt:lpstr>
      <vt:lpstr>Queries</vt:lpstr>
      <vt:lpstr>Queries</vt:lpstr>
      <vt:lpstr>Self Learning</vt:lpstr>
      <vt:lpstr>Lessons Learned</vt:lpstr>
      <vt:lpstr>Challenges Faced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T Vijayetha</dc:creator>
  <cp:lastModifiedBy>Samkit Sanghvi</cp:lastModifiedBy>
  <cp:revision>246</cp:revision>
  <dcterms:modified xsi:type="dcterms:W3CDTF">2024-03-28T13:42:05Z</dcterms:modified>
</cp:coreProperties>
</file>