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68" r:id="rId4"/>
    <p:sldId id="269" r:id="rId5"/>
    <p:sldId id="273" r:id="rId6"/>
    <p:sldId id="271" r:id="rId7"/>
    <p:sldId id="257" r:id="rId8"/>
    <p:sldId id="267" r:id="rId9"/>
    <p:sldId id="266" r:id="rId10"/>
    <p:sldId id="265" r:id="rId11"/>
    <p:sldId id="264" r:id="rId12"/>
    <p:sldId id="263" r:id="rId13"/>
    <p:sldId id="262" r:id="rId14"/>
    <p:sldId id="261" r:id="rId15"/>
    <p:sldId id="260"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659E7-C58D-4D03-9A97-C44C48BD5FEF}" type="doc">
      <dgm:prSet loTypeId="urn:microsoft.com/office/officeart/2005/8/layout/hProcess11" loCatId="process" qsTypeId="urn:microsoft.com/office/officeart/2005/8/quickstyle/3d7" qsCatId="3D" csTypeId="urn:microsoft.com/office/officeart/2005/8/colors/colorful1" csCatId="colorful"/>
      <dgm:spPr/>
      <dgm:t>
        <a:bodyPr/>
        <a:lstStyle/>
        <a:p>
          <a:endParaRPr lang="en-IN"/>
        </a:p>
      </dgm:t>
    </dgm:pt>
    <dgm:pt modelId="{5F160513-CEB1-4BC0-85F1-96F8F8BA29A5}">
      <dgm:prSet/>
      <dgm:spPr/>
      <dgm:t>
        <a:bodyPr/>
        <a:lstStyle/>
        <a:p>
          <a:r>
            <a:rPr lang="en-US" b="1" i="0" baseline="0" dirty="0" err="1"/>
            <a:t>i</a:t>
          </a:r>
          <a:r>
            <a:rPr lang="en-US" b="1" i="0" baseline="0" dirty="0"/>
            <a:t>)Improving People Skills</a:t>
          </a:r>
          <a:endParaRPr lang="en-IN" b="1" dirty="0"/>
        </a:p>
      </dgm:t>
    </dgm:pt>
    <dgm:pt modelId="{997FB133-C167-460A-83A5-CED7A13FD642}" type="parTrans" cxnId="{51607098-67D5-4A25-9D0F-3D936400BA63}">
      <dgm:prSet/>
      <dgm:spPr/>
      <dgm:t>
        <a:bodyPr/>
        <a:lstStyle/>
        <a:p>
          <a:endParaRPr lang="en-IN"/>
        </a:p>
      </dgm:t>
    </dgm:pt>
    <dgm:pt modelId="{89AF7BC7-7CE5-4834-BA4B-EB57BAA8AC21}" type="sibTrans" cxnId="{51607098-67D5-4A25-9D0F-3D936400BA63}">
      <dgm:prSet/>
      <dgm:spPr/>
      <dgm:t>
        <a:bodyPr/>
        <a:lstStyle/>
        <a:p>
          <a:endParaRPr lang="en-IN"/>
        </a:p>
      </dgm:t>
    </dgm:pt>
    <dgm:pt modelId="{6707051B-CD03-4699-AC3D-919736A29BEA}">
      <dgm:prSet/>
      <dgm:spPr/>
      <dgm:t>
        <a:bodyPr/>
        <a:lstStyle/>
        <a:p>
          <a:r>
            <a:rPr lang="en-US" b="1" i="0" baseline="0" dirty="0"/>
            <a:t>ii) Improving Quality and Productivity</a:t>
          </a:r>
          <a:endParaRPr lang="en-IN" b="1" dirty="0"/>
        </a:p>
      </dgm:t>
    </dgm:pt>
    <dgm:pt modelId="{41F89AAE-D1F2-4019-8FD6-ECAF971DCBB9}" type="parTrans" cxnId="{08EBC700-AB98-46DD-8AAE-B2D45EF3170E}">
      <dgm:prSet/>
      <dgm:spPr/>
      <dgm:t>
        <a:bodyPr/>
        <a:lstStyle/>
        <a:p>
          <a:endParaRPr lang="en-IN"/>
        </a:p>
      </dgm:t>
    </dgm:pt>
    <dgm:pt modelId="{3DE7A441-CA5C-476A-8162-8DE6401A648C}" type="sibTrans" cxnId="{08EBC700-AB98-46DD-8AAE-B2D45EF3170E}">
      <dgm:prSet/>
      <dgm:spPr/>
      <dgm:t>
        <a:bodyPr/>
        <a:lstStyle/>
        <a:p>
          <a:endParaRPr lang="en-IN"/>
        </a:p>
      </dgm:t>
    </dgm:pt>
    <dgm:pt modelId="{3D2E8D93-4805-44DF-8C74-13EC57FC4F55}">
      <dgm:prSet/>
      <dgm:spPr/>
      <dgm:t>
        <a:bodyPr/>
        <a:lstStyle/>
        <a:p>
          <a:r>
            <a:rPr lang="en-US" b="1" i="0" baseline="0" dirty="0"/>
            <a:t>iii) Managing Workforce Diversity</a:t>
          </a:r>
          <a:endParaRPr lang="en-IN" b="1" dirty="0"/>
        </a:p>
      </dgm:t>
    </dgm:pt>
    <dgm:pt modelId="{21AA0BA2-2B06-4A65-8331-7DC96E57C509}" type="parTrans" cxnId="{B053E9B6-DC56-435D-8E47-1CAB611E0017}">
      <dgm:prSet/>
      <dgm:spPr/>
      <dgm:t>
        <a:bodyPr/>
        <a:lstStyle/>
        <a:p>
          <a:endParaRPr lang="en-IN"/>
        </a:p>
      </dgm:t>
    </dgm:pt>
    <dgm:pt modelId="{25277AAD-16F6-4298-80B9-31C6201D2AB7}" type="sibTrans" cxnId="{B053E9B6-DC56-435D-8E47-1CAB611E0017}">
      <dgm:prSet/>
      <dgm:spPr/>
      <dgm:t>
        <a:bodyPr/>
        <a:lstStyle/>
        <a:p>
          <a:endParaRPr lang="en-IN"/>
        </a:p>
      </dgm:t>
    </dgm:pt>
    <dgm:pt modelId="{5A937F96-157C-4C42-9089-9A3E34BBD6E5}">
      <dgm:prSet/>
      <dgm:spPr/>
      <dgm:t>
        <a:bodyPr/>
        <a:lstStyle/>
        <a:p>
          <a:r>
            <a:rPr lang="en-US" b="1" i="0" baseline="0" dirty="0"/>
            <a:t>iv) Responding to Globalization</a:t>
          </a:r>
          <a:endParaRPr lang="en-IN" b="1" dirty="0"/>
        </a:p>
      </dgm:t>
    </dgm:pt>
    <dgm:pt modelId="{BBBE6AB3-03BA-4552-8729-7ED98CF3727F}" type="parTrans" cxnId="{D237BB31-59A6-4780-B05F-0BF84C6A31A3}">
      <dgm:prSet/>
      <dgm:spPr/>
      <dgm:t>
        <a:bodyPr/>
        <a:lstStyle/>
        <a:p>
          <a:endParaRPr lang="en-IN"/>
        </a:p>
      </dgm:t>
    </dgm:pt>
    <dgm:pt modelId="{0ABB5ABC-05E2-4ACB-8A86-5E69951E2F93}" type="sibTrans" cxnId="{D237BB31-59A6-4780-B05F-0BF84C6A31A3}">
      <dgm:prSet/>
      <dgm:spPr/>
      <dgm:t>
        <a:bodyPr/>
        <a:lstStyle/>
        <a:p>
          <a:endParaRPr lang="en-IN"/>
        </a:p>
      </dgm:t>
    </dgm:pt>
    <dgm:pt modelId="{D4969053-E703-481E-A68A-1BF8A5049A48}">
      <dgm:prSet/>
      <dgm:spPr/>
      <dgm:t>
        <a:bodyPr/>
        <a:lstStyle/>
        <a:p>
          <a:r>
            <a:rPr lang="en-US" b="1" i="0" baseline="0" dirty="0"/>
            <a:t>v) Empowering People</a:t>
          </a:r>
          <a:endParaRPr lang="en-IN" b="1" dirty="0"/>
        </a:p>
      </dgm:t>
    </dgm:pt>
    <dgm:pt modelId="{8DB2AD70-200F-4A2B-831B-14866FA66C98}" type="parTrans" cxnId="{399DF077-4420-4B28-9DDF-BC3C9E4D4D2E}">
      <dgm:prSet/>
      <dgm:spPr/>
      <dgm:t>
        <a:bodyPr/>
        <a:lstStyle/>
        <a:p>
          <a:endParaRPr lang="en-IN"/>
        </a:p>
      </dgm:t>
    </dgm:pt>
    <dgm:pt modelId="{4592E63C-7952-4D07-8CB0-8E5C67371B45}" type="sibTrans" cxnId="{399DF077-4420-4B28-9DDF-BC3C9E4D4D2E}">
      <dgm:prSet/>
      <dgm:spPr/>
      <dgm:t>
        <a:bodyPr/>
        <a:lstStyle/>
        <a:p>
          <a:endParaRPr lang="en-IN"/>
        </a:p>
      </dgm:t>
    </dgm:pt>
    <dgm:pt modelId="{980D2963-E09E-40F1-8152-DCB8612F571A}">
      <dgm:prSet/>
      <dgm:spPr/>
      <dgm:t>
        <a:bodyPr/>
        <a:lstStyle/>
        <a:p>
          <a:r>
            <a:rPr lang="en-US" b="1" i="0" baseline="0" dirty="0"/>
            <a:t>vi) Coping with Temporariness</a:t>
          </a:r>
          <a:endParaRPr lang="en-IN" b="1" dirty="0"/>
        </a:p>
      </dgm:t>
    </dgm:pt>
    <dgm:pt modelId="{131983AF-C646-4A83-AC18-8B0A135BD317}" type="parTrans" cxnId="{DC392AB1-5602-44C6-B372-BBB017310325}">
      <dgm:prSet/>
      <dgm:spPr/>
      <dgm:t>
        <a:bodyPr/>
        <a:lstStyle/>
        <a:p>
          <a:endParaRPr lang="en-IN"/>
        </a:p>
      </dgm:t>
    </dgm:pt>
    <dgm:pt modelId="{4E1A6F13-0BB2-4B2D-9D7E-88BF568DCB00}" type="sibTrans" cxnId="{DC392AB1-5602-44C6-B372-BBB017310325}">
      <dgm:prSet/>
      <dgm:spPr/>
      <dgm:t>
        <a:bodyPr/>
        <a:lstStyle/>
        <a:p>
          <a:endParaRPr lang="en-IN"/>
        </a:p>
      </dgm:t>
    </dgm:pt>
    <dgm:pt modelId="{E233044F-802C-40E5-83B2-20646ACE87BA}">
      <dgm:prSet/>
      <dgm:spPr/>
      <dgm:t>
        <a:bodyPr/>
        <a:lstStyle/>
        <a:p>
          <a:r>
            <a:rPr lang="en-US" b="1" i="0" baseline="0" dirty="0"/>
            <a:t>vii) Stimulating Innovation and Change</a:t>
          </a:r>
          <a:endParaRPr lang="en-IN" b="1" dirty="0"/>
        </a:p>
      </dgm:t>
    </dgm:pt>
    <dgm:pt modelId="{D5669F7D-FAE9-4C24-BA12-F1474E04B5B0}" type="parTrans" cxnId="{83642F8E-BFBF-4039-BB62-71C65F33DBC7}">
      <dgm:prSet/>
      <dgm:spPr/>
      <dgm:t>
        <a:bodyPr/>
        <a:lstStyle/>
        <a:p>
          <a:endParaRPr lang="en-IN"/>
        </a:p>
      </dgm:t>
    </dgm:pt>
    <dgm:pt modelId="{895588C6-6CB3-4B21-9178-AF069CD5527C}" type="sibTrans" cxnId="{83642F8E-BFBF-4039-BB62-71C65F33DBC7}">
      <dgm:prSet/>
      <dgm:spPr/>
      <dgm:t>
        <a:bodyPr/>
        <a:lstStyle/>
        <a:p>
          <a:endParaRPr lang="en-IN"/>
        </a:p>
      </dgm:t>
    </dgm:pt>
    <dgm:pt modelId="{26589D50-2A09-471D-98ED-5BBA3AB98ABD}">
      <dgm:prSet/>
      <dgm:spPr/>
      <dgm:t>
        <a:bodyPr/>
        <a:lstStyle/>
        <a:p>
          <a:r>
            <a:rPr lang="en-US" b="1" i="0" baseline="0" dirty="0"/>
            <a:t>viii) Improving Ethical Behavior</a:t>
          </a:r>
          <a:endParaRPr lang="en-IN" b="1" dirty="0"/>
        </a:p>
      </dgm:t>
    </dgm:pt>
    <dgm:pt modelId="{A194E85F-ED36-4F21-AAC0-DBB3BBEF6A69}" type="parTrans" cxnId="{0DEF556F-1CED-4C66-84B6-5E98F319BA3B}">
      <dgm:prSet/>
      <dgm:spPr/>
      <dgm:t>
        <a:bodyPr/>
        <a:lstStyle/>
        <a:p>
          <a:endParaRPr lang="en-IN"/>
        </a:p>
      </dgm:t>
    </dgm:pt>
    <dgm:pt modelId="{2A740194-F135-43B6-A3B3-E9C118E9702F}" type="sibTrans" cxnId="{0DEF556F-1CED-4C66-84B6-5E98F319BA3B}">
      <dgm:prSet/>
      <dgm:spPr/>
      <dgm:t>
        <a:bodyPr/>
        <a:lstStyle/>
        <a:p>
          <a:endParaRPr lang="en-IN"/>
        </a:p>
      </dgm:t>
    </dgm:pt>
    <dgm:pt modelId="{3B4932FE-91A4-4392-AEEC-E64D46EC76F8}" type="pres">
      <dgm:prSet presAssocID="{AD5659E7-C58D-4D03-9A97-C44C48BD5FEF}" presName="Name0" presStyleCnt="0">
        <dgm:presLayoutVars>
          <dgm:dir/>
          <dgm:resizeHandles val="exact"/>
        </dgm:presLayoutVars>
      </dgm:prSet>
      <dgm:spPr/>
    </dgm:pt>
    <dgm:pt modelId="{663B41B1-4E7D-4046-9D78-5C718B40852F}" type="pres">
      <dgm:prSet presAssocID="{AD5659E7-C58D-4D03-9A97-C44C48BD5FEF}" presName="arrow" presStyleLbl="bgShp" presStyleIdx="0" presStyleCnt="1"/>
      <dgm:spPr/>
    </dgm:pt>
    <dgm:pt modelId="{08BA82B7-E8A2-4095-BB52-2107BE34C9B5}" type="pres">
      <dgm:prSet presAssocID="{AD5659E7-C58D-4D03-9A97-C44C48BD5FEF}" presName="points" presStyleCnt="0"/>
      <dgm:spPr/>
    </dgm:pt>
    <dgm:pt modelId="{1D25A0C3-EAAA-4F97-9A6F-A3BACC901737}" type="pres">
      <dgm:prSet presAssocID="{5F160513-CEB1-4BC0-85F1-96F8F8BA29A5}" presName="compositeA" presStyleCnt="0"/>
      <dgm:spPr/>
    </dgm:pt>
    <dgm:pt modelId="{1E01CC06-3C0F-46FF-87F8-14D471BAD751}" type="pres">
      <dgm:prSet presAssocID="{5F160513-CEB1-4BC0-85F1-96F8F8BA29A5}" presName="textA" presStyleLbl="revTx" presStyleIdx="0" presStyleCnt="8">
        <dgm:presLayoutVars>
          <dgm:bulletEnabled val="1"/>
        </dgm:presLayoutVars>
      </dgm:prSet>
      <dgm:spPr/>
    </dgm:pt>
    <dgm:pt modelId="{224C4593-E1AE-49C1-9422-771E6AE52C0A}" type="pres">
      <dgm:prSet presAssocID="{5F160513-CEB1-4BC0-85F1-96F8F8BA29A5}" presName="circleA" presStyleLbl="node1" presStyleIdx="0" presStyleCnt="8"/>
      <dgm:spPr/>
    </dgm:pt>
    <dgm:pt modelId="{23A94310-3927-47D0-950F-DE1667DCA64A}" type="pres">
      <dgm:prSet presAssocID="{5F160513-CEB1-4BC0-85F1-96F8F8BA29A5}" presName="spaceA" presStyleCnt="0"/>
      <dgm:spPr/>
    </dgm:pt>
    <dgm:pt modelId="{6E02DD7C-F762-4C99-8625-D90E041FCCC2}" type="pres">
      <dgm:prSet presAssocID="{89AF7BC7-7CE5-4834-BA4B-EB57BAA8AC21}" presName="space" presStyleCnt="0"/>
      <dgm:spPr/>
    </dgm:pt>
    <dgm:pt modelId="{1704A6F3-DDEC-44CC-9752-2F4BE815BCFF}" type="pres">
      <dgm:prSet presAssocID="{6707051B-CD03-4699-AC3D-919736A29BEA}" presName="compositeB" presStyleCnt="0"/>
      <dgm:spPr/>
    </dgm:pt>
    <dgm:pt modelId="{D33DC450-4F7A-4670-B8C2-7EE460706134}" type="pres">
      <dgm:prSet presAssocID="{6707051B-CD03-4699-AC3D-919736A29BEA}" presName="textB" presStyleLbl="revTx" presStyleIdx="1" presStyleCnt="8">
        <dgm:presLayoutVars>
          <dgm:bulletEnabled val="1"/>
        </dgm:presLayoutVars>
      </dgm:prSet>
      <dgm:spPr/>
    </dgm:pt>
    <dgm:pt modelId="{860D7396-5D88-40B2-AFBC-BD3196C86BBE}" type="pres">
      <dgm:prSet presAssocID="{6707051B-CD03-4699-AC3D-919736A29BEA}" presName="circleB" presStyleLbl="node1" presStyleIdx="1" presStyleCnt="8"/>
      <dgm:spPr/>
    </dgm:pt>
    <dgm:pt modelId="{049460D6-BF76-4CE0-994D-CABBA89BABA6}" type="pres">
      <dgm:prSet presAssocID="{6707051B-CD03-4699-AC3D-919736A29BEA}" presName="spaceB" presStyleCnt="0"/>
      <dgm:spPr/>
    </dgm:pt>
    <dgm:pt modelId="{181563EE-7266-4482-89F0-0918E9260D79}" type="pres">
      <dgm:prSet presAssocID="{3DE7A441-CA5C-476A-8162-8DE6401A648C}" presName="space" presStyleCnt="0"/>
      <dgm:spPr/>
    </dgm:pt>
    <dgm:pt modelId="{7F2C7724-BCD9-4A0E-9928-F7D98FF8A832}" type="pres">
      <dgm:prSet presAssocID="{3D2E8D93-4805-44DF-8C74-13EC57FC4F55}" presName="compositeA" presStyleCnt="0"/>
      <dgm:spPr/>
    </dgm:pt>
    <dgm:pt modelId="{7443E836-837D-4032-8F02-7D19CC7CE0B1}" type="pres">
      <dgm:prSet presAssocID="{3D2E8D93-4805-44DF-8C74-13EC57FC4F55}" presName="textA" presStyleLbl="revTx" presStyleIdx="2" presStyleCnt="8">
        <dgm:presLayoutVars>
          <dgm:bulletEnabled val="1"/>
        </dgm:presLayoutVars>
      </dgm:prSet>
      <dgm:spPr/>
    </dgm:pt>
    <dgm:pt modelId="{815E20D6-B40D-403D-AE77-90622D2A464B}" type="pres">
      <dgm:prSet presAssocID="{3D2E8D93-4805-44DF-8C74-13EC57FC4F55}" presName="circleA" presStyleLbl="node1" presStyleIdx="2" presStyleCnt="8"/>
      <dgm:spPr/>
    </dgm:pt>
    <dgm:pt modelId="{91A6795A-EC54-4D9A-9CA3-C1D6ABAB69ED}" type="pres">
      <dgm:prSet presAssocID="{3D2E8D93-4805-44DF-8C74-13EC57FC4F55}" presName="spaceA" presStyleCnt="0"/>
      <dgm:spPr/>
    </dgm:pt>
    <dgm:pt modelId="{20A3ACA2-BD1D-4A65-A9B6-D425505C6BEB}" type="pres">
      <dgm:prSet presAssocID="{25277AAD-16F6-4298-80B9-31C6201D2AB7}" presName="space" presStyleCnt="0"/>
      <dgm:spPr/>
    </dgm:pt>
    <dgm:pt modelId="{5A02892A-EEE5-4ED4-A4A7-954FFD07A91D}" type="pres">
      <dgm:prSet presAssocID="{5A937F96-157C-4C42-9089-9A3E34BBD6E5}" presName="compositeB" presStyleCnt="0"/>
      <dgm:spPr/>
    </dgm:pt>
    <dgm:pt modelId="{9DE9B907-BDFC-4F2A-9EEC-9CED0729BD9D}" type="pres">
      <dgm:prSet presAssocID="{5A937F96-157C-4C42-9089-9A3E34BBD6E5}" presName="textB" presStyleLbl="revTx" presStyleIdx="3" presStyleCnt="8">
        <dgm:presLayoutVars>
          <dgm:bulletEnabled val="1"/>
        </dgm:presLayoutVars>
      </dgm:prSet>
      <dgm:spPr/>
    </dgm:pt>
    <dgm:pt modelId="{71A92D3F-9DA1-4F4C-B65E-292EEFE4F993}" type="pres">
      <dgm:prSet presAssocID="{5A937F96-157C-4C42-9089-9A3E34BBD6E5}" presName="circleB" presStyleLbl="node1" presStyleIdx="3" presStyleCnt="8"/>
      <dgm:spPr/>
    </dgm:pt>
    <dgm:pt modelId="{644A7AD6-5DD3-4144-884B-BF7284D1A74E}" type="pres">
      <dgm:prSet presAssocID="{5A937F96-157C-4C42-9089-9A3E34BBD6E5}" presName="spaceB" presStyleCnt="0"/>
      <dgm:spPr/>
    </dgm:pt>
    <dgm:pt modelId="{B91D2D43-B4E3-41DA-927C-3965ED168A3A}" type="pres">
      <dgm:prSet presAssocID="{0ABB5ABC-05E2-4ACB-8A86-5E69951E2F93}" presName="space" presStyleCnt="0"/>
      <dgm:spPr/>
    </dgm:pt>
    <dgm:pt modelId="{473D84F4-8CAE-4BD6-9816-B7F6125E8B2E}" type="pres">
      <dgm:prSet presAssocID="{D4969053-E703-481E-A68A-1BF8A5049A48}" presName="compositeA" presStyleCnt="0"/>
      <dgm:spPr/>
    </dgm:pt>
    <dgm:pt modelId="{C6A385F3-1846-400B-8530-55CFE4AE96C5}" type="pres">
      <dgm:prSet presAssocID="{D4969053-E703-481E-A68A-1BF8A5049A48}" presName="textA" presStyleLbl="revTx" presStyleIdx="4" presStyleCnt="8">
        <dgm:presLayoutVars>
          <dgm:bulletEnabled val="1"/>
        </dgm:presLayoutVars>
      </dgm:prSet>
      <dgm:spPr/>
    </dgm:pt>
    <dgm:pt modelId="{05ADEB78-9F17-4A34-AE09-28285DA03296}" type="pres">
      <dgm:prSet presAssocID="{D4969053-E703-481E-A68A-1BF8A5049A48}" presName="circleA" presStyleLbl="node1" presStyleIdx="4" presStyleCnt="8"/>
      <dgm:spPr/>
    </dgm:pt>
    <dgm:pt modelId="{01C41F83-1E19-4810-9802-248A550C6C31}" type="pres">
      <dgm:prSet presAssocID="{D4969053-E703-481E-A68A-1BF8A5049A48}" presName="spaceA" presStyleCnt="0"/>
      <dgm:spPr/>
    </dgm:pt>
    <dgm:pt modelId="{200A8FE5-BD25-4FCF-957E-19E51630454C}" type="pres">
      <dgm:prSet presAssocID="{4592E63C-7952-4D07-8CB0-8E5C67371B45}" presName="space" presStyleCnt="0"/>
      <dgm:spPr/>
    </dgm:pt>
    <dgm:pt modelId="{126893B4-61D6-43D8-8D43-957F1214E59F}" type="pres">
      <dgm:prSet presAssocID="{980D2963-E09E-40F1-8152-DCB8612F571A}" presName="compositeB" presStyleCnt="0"/>
      <dgm:spPr/>
    </dgm:pt>
    <dgm:pt modelId="{F8C05D96-11A6-40B1-B065-066268602096}" type="pres">
      <dgm:prSet presAssocID="{980D2963-E09E-40F1-8152-DCB8612F571A}" presName="textB" presStyleLbl="revTx" presStyleIdx="5" presStyleCnt="8">
        <dgm:presLayoutVars>
          <dgm:bulletEnabled val="1"/>
        </dgm:presLayoutVars>
      </dgm:prSet>
      <dgm:spPr/>
    </dgm:pt>
    <dgm:pt modelId="{74B8A491-A2B2-4A27-82D9-511B09254715}" type="pres">
      <dgm:prSet presAssocID="{980D2963-E09E-40F1-8152-DCB8612F571A}" presName="circleB" presStyleLbl="node1" presStyleIdx="5" presStyleCnt="8"/>
      <dgm:spPr/>
    </dgm:pt>
    <dgm:pt modelId="{C3DAFCFC-A8B4-407A-AE5C-F509E184E8B8}" type="pres">
      <dgm:prSet presAssocID="{980D2963-E09E-40F1-8152-DCB8612F571A}" presName="spaceB" presStyleCnt="0"/>
      <dgm:spPr/>
    </dgm:pt>
    <dgm:pt modelId="{F363F6DB-1E14-4C16-A424-74140C920144}" type="pres">
      <dgm:prSet presAssocID="{4E1A6F13-0BB2-4B2D-9D7E-88BF568DCB00}" presName="space" presStyleCnt="0"/>
      <dgm:spPr/>
    </dgm:pt>
    <dgm:pt modelId="{920D0D5C-04B1-4286-A018-809CDB0D225C}" type="pres">
      <dgm:prSet presAssocID="{E233044F-802C-40E5-83B2-20646ACE87BA}" presName="compositeA" presStyleCnt="0"/>
      <dgm:spPr/>
    </dgm:pt>
    <dgm:pt modelId="{D6FBCC82-B0D6-4C48-9EBC-0306FB643EA3}" type="pres">
      <dgm:prSet presAssocID="{E233044F-802C-40E5-83B2-20646ACE87BA}" presName="textA" presStyleLbl="revTx" presStyleIdx="6" presStyleCnt="8">
        <dgm:presLayoutVars>
          <dgm:bulletEnabled val="1"/>
        </dgm:presLayoutVars>
      </dgm:prSet>
      <dgm:spPr/>
    </dgm:pt>
    <dgm:pt modelId="{30723904-F4F2-41FF-BEEB-3B5E1D2D25E6}" type="pres">
      <dgm:prSet presAssocID="{E233044F-802C-40E5-83B2-20646ACE87BA}" presName="circleA" presStyleLbl="node1" presStyleIdx="6" presStyleCnt="8"/>
      <dgm:spPr/>
    </dgm:pt>
    <dgm:pt modelId="{E88A2546-CC17-488F-9DB0-9C4E77B85392}" type="pres">
      <dgm:prSet presAssocID="{E233044F-802C-40E5-83B2-20646ACE87BA}" presName="spaceA" presStyleCnt="0"/>
      <dgm:spPr/>
    </dgm:pt>
    <dgm:pt modelId="{E73A9C77-C587-4C73-B600-03DCF161C5BE}" type="pres">
      <dgm:prSet presAssocID="{895588C6-6CB3-4B21-9178-AF069CD5527C}" presName="space" presStyleCnt="0"/>
      <dgm:spPr/>
    </dgm:pt>
    <dgm:pt modelId="{720650B4-65A2-4B7B-890C-3263688D976F}" type="pres">
      <dgm:prSet presAssocID="{26589D50-2A09-471D-98ED-5BBA3AB98ABD}" presName="compositeB" presStyleCnt="0"/>
      <dgm:spPr/>
    </dgm:pt>
    <dgm:pt modelId="{40329CA1-183B-4AB4-B465-AC8F5BAE987C}" type="pres">
      <dgm:prSet presAssocID="{26589D50-2A09-471D-98ED-5BBA3AB98ABD}" presName="textB" presStyleLbl="revTx" presStyleIdx="7" presStyleCnt="8">
        <dgm:presLayoutVars>
          <dgm:bulletEnabled val="1"/>
        </dgm:presLayoutVars>
      </dgm:prSet>
      <dgm:spPr/>
    </dgm:pt>
    <dgm:pt modelId="{DF095F7B-037E-42F8-805B-63568B67B498}" type="pres">
      <dgm:prSet presAssocID="{26589D50-2A09-471D-98ED-5BBA3AB98ABD}" presName="circleB" presStyleLbl="node1" presStyleIdx="7" presStyleCnt="8"/>
      <dgm:spPr/>
    </dgm:pt>
    <dgm:pt modelId="{1DD6D572-BC56-4451-913C-A86D1EFEF260}" type="pres">
      <dgm:prSet presAssocID="{26589D50-2A09-471D-98ED-5BBA3AB98ABD}" presName="spaceB" presStyleCnt="0"/>
      <dgm:spPr/>
    </dgm:pt>
  </dgm:ptLst>
  <dgm:cxnLst>
    <dgm:cxn modelId="{08EBC700-AB98-46DD-8AAE-B2D45EF3170E}" srcId="{AD5659E7-C58D-4D03-9A97-C44C48BD5FEF}" destId="{6707051B-CD03-4699-AC3D-919736A29BEA}" srcOrd="1" destOrd="0" parTransId="{41F89AAE-D1F2-4019-8FD6-ECAF971DCBB9}" sibTransId="{3DE7A441-CA5C-476A-8162-8DE6401A648C}"/>
    <dgm:cxn modelId="{F3A32809-18EC-42FC-B9DC-A382FCBB8C09}" type="presOf" srcId="{3D2E8D93-4805-44DF-8C74-13EC57FC4F55}" destId="{7443E836-837D-4032-8F02-7D19CC7CE0B1}" srcOrd="0" destOrd="0" presId="urn:microsoft.com/office/officeart/2005/8/layout/hProcess11"/>
    <dgm:cxn modelId="{9CD0D32C-9B24-40D2-80D7-3A77F9C961A3}" type="presOf" srcId="{980D2963-E09E-40F1-8152-DCB8612F571A}" destId="{F8C05D96-11A6-40B1-B065-066268602096}" srcOrd="0" destOrd="0" presId="urn:microsoft.com/office/officeart/2005/8/layout/hProcess11"/>
    <dgm:cxn modelId="{D237BB31-59A6-4780-B05F-0BF84C6A31A3}" srcId="{AD5659E7-C58D-4D03-9A97-C44C48BD5FEF}" destId="{5A937F96-157C-4C42-9089-9A3E34BBD6E5}" srcOrd="3" destOrd="0" parTransId="{BBBE6AB3-03BA-4552-8729-7ED98CF3727F}" sibTransId="{0ABB5ABC-05E2-4ACB-8A86-5E69951E2F93}"/>
    <dgm:cxn modelId="{2126B43E-7564-4F76-A207-675A8E095D46}" type="presOf" srcId="{6707051B-CD03-4699-AC3D-919736A29BEA}" destId="{D33DC450-4F7A-4670-B8C2-7EE460706134}" srcOrd="0" destOrd="0" presId="urn:microsoft.com/office/officeart/2005/8/layout/hProcess11"/>
    <dgm:cxn modelId="{BBBE0042-3A88-4E4A-9C35-FDA8A6F671CF}" type="presOf" srcId="{5A937F96-157C-4C42-9089-9A3E34BBD6E5}" destId="{9DE9B907-BDFC-4F2A-9EEC-9CED0729BD9D}" srcOrd="0" destOrd="0" presId="urn:microsoft.com/office/officeart/2005/8/layout/hProcess11"/>
    <dgm:cxn modelId="{0DEF556F-1CED-4C66-84B6-5E98F319BA3B}" srcId="{AD5659E7-C58D-4D03-9A97-C44C48BD5FEF}" destId="{26589D50-2A09-471D-98ED-5BBA3AB98ABD}" srcOrd="7" destOrd="0" parTransId="{A194E85F-ED36-4F21-AAC0-DBB3BBEF6A69}" sibTransId="{2A740194-F135-43B6-A3B3-E9C118E9702F}"/>
    <dgm:cxn modelId="{399DF077-4420-4B28-9DDF-BC3C9E4D4D2E}" srcId="{AD5659E7-C58D-4D03-9A97-C44C48BD5FEF}" destId="{D4969053-E703-481E-A68A-1BF8A5049A48}" srcOrd="4" destOrd="0" parTransId="{8DB2AD70-200F-4A2B-831B-14866FA66C98}" sibTransId="{4592E63C-7952-4D07-8CB0-8E5C67371B45}"/>
    <dgm:cxn modelId="{83642F8E-BFBF-4039-BB62-71C65F33DBC7}" srcId="{AD5659E7-C58D-4D03-9A97-C44C48BD5FEF}" destId="{E233044F-802C-40E5-83B2-20646ACE87BA}" srcOrd="6" destOrd="0" parTransId="{D5669F7D-FAE9-4C24-BA12-F1474E04B5B0}" sibTransId="{895588C6-6CB3-4B21-9178-AF069CD5527C}"/>
    <dgm:cxn modelId="{51607098-67D5-4A25-9D0F-3D936400BA63}" srcId="{AD5659E7-C58D-4D03-9A97-C44C48BD5FEF}" destId="{5F160513-CEB1-4BC0-85F1-96F8F8BA29A5}" srcOrd="0" destOrd="0" parTransId="{997FB133-C167-460A-83A5-CED7A13FD642}" sibTransId="{89AF7BC7-7CE5-4834-BA4B-EB57BAA8AC21}"/>
    <dgm:cxn modelId="{DC392AB1-5602-44C6-B372-BBB017310325}" srcId="{AD5659E7-C58D-4D03-9A97-C44C48BD5FEF}" destId="{980D2963-E09E-40F1-8152-DCB8612F571A}" srcOrd="5" destOrd="0" parTransId="{131983AF-C646-4A83-AC18-8B0A135BD317}" sibTransId="{4E1A6F13-0BB2-4B2D-9D7E-88BF568DCB00}"/>
    <dgm:cxn modelId="{B053E9B6-DC56-435D-8E47-1CAB611E0017}" srcId="{AD5659E7-C58D-4D03-9A97-C44C48BD5FEF}" destId="{3D2E8D93-4805-44DF-8C74-13EC57FC4F55}" srcOrd="2" destOrd="0" parTransId="{21AA0BA2-2B06-4A65-8331-7DC96E57C509}" sibTransId="{25277AAD-16F6-4298-80B9-31C6201D2AB7}"/>
    <dgm:cxn modelId="{FB1CA5CE-CE8C-4EF9-A937-C4262B0B5940}" type="presOf" srcId="{E233044F-802C-40E5-83B2-20646ACE87BA}" destId="{D6FBCC82-B0D6-4C48-9EBC-0306FB643EA3}" srcOrd="0" destOrd="0" presId="urn:microsoft.com/office/officeart/2005/8/layout/hProcess11"/>
    <dgm:cxn modelId="{8FF81FCF-BC65-42E5-A590-DD43C529C9E5}" type="presOf" srcId="{D4969053-E703-481E-A68A-1BF8A5049A48}" destId="{C6A385F3-1846-400B-8530-55CFE4AE96C5}" srcOrd="0" destOrd="0" presId="urn:microsoft.com/office/officeart/2005/8/layout/hProcess11"/>
    <dgm:cxn modelId="{7180B4CF-5CAD-4923-A1BB-1F66A3474110}" type="presOf" srcId="{AD5659E7-C58D-4D03-9A97-C44C48BD5FEF}" destId="{3B4932FE-91A4-4392-AEEC-E64D46EC76F8}" srcOrd="0" destOrd="0" presId="urn:microsoft.com/office/officeart/2005/8/layout/hProcess11"/>
    <dgm:cxn modelId="{74B58CD1-57E3-49B4-919E-C18CB3895CB8}" type="presOf" srcId="{5F160513-CEB1-4BC0-85F1-96F8F8BA29A5}" destId="{1E01CC06-3C0F-46FF-87F8-14D471BAD751}" srcOrd="0" destOrd="0" presId="urn:microsoft.com/office/officeart/2005/8/layout/hProcess11"/>
    <dgm:cxn modelId="{CC73DDFE-93D9-49A2-8C6E-4AF759625FF5}" type="presOf" srcId="{26589D50-2A09-471D-98ED-5BBA3AB98ABD}" destId="{40329CA1-183B-4AB4-B465-AC8F5BAE987C}" srcOrd="0" destOrd="0" presId="urn:microsoft.com/office/officeart/2005/8/layout/hProcess11"/>
    <dgm:cxn modelId="{0D0A7FF6-4A49-45E4-9D1D-5EA9194AFFCC}" type="presParOf" srcId="{3B4932FE-91A4-4392-AEEC-E64D46EC76F8}" destId="{663B41B1-4E7D-4046-9D78-5C718B40852F}" srcOrd="0" destOrd="0" presId="urn:microsoft.com/office/officeart/2005/8/layout/hProcess11"/>
    <dgm:cxn modelId="{8811E4E7-06FA-4110-9A80-885C29D10127}" type="presParOf" srcId="{3B4932FE-91A4-4392-AEEC-E64D46EC76F8}" destId="{08BA82B7-E8A2-4095-BB52-2107BE34C9B5}" srcOrd="1" destOrd="0" presId="urn:microsoft.com/office/officeart/2005/8/layout/hProcess11"/>
    <dgm:cxn modelId="{78E1BDA6-2052-432D-8190-8FDF5533E133}" type="presParOf" srcId="{08BA82B7-E8A2-4095-BB52-2107BE34C9B5}" destId="{1D25A0C3-EAAA-4F97-9A6F-A3BACC901737}" srcOrd="0" destOrd="0" presId="urn:microsoft.com/office/officeart/2005/8/layout/hProcess11"/>
    <dgm:cxn modelId="{FC310F4C-96F5-41AC-8F31-C07D5F6ABD6C}" type="presParOf" srcId="{1D25A0C3-EAAA-4F97-9A6F-A3BACC901737}" destId="{1E01CC06-3C0F-46FF-87F8-14D471BAD751}" srcOrd="0" destOrd="0" presId="urn:microsoft.com/office/officeart/2005/8/layout/hProcess11"/>
    <dgm:cxn modelId="{57018D7C-A8B8-4813-A8E5-D3D7B440EF71}" type="presParOf" srcId="{1D25A0C3-EAAA-4F97-9A6F-A3BACC901737}" destId="{224C4593-E1AE-49C1-9422-771E6AE52C0A}" srcOrd="1" destOrd="0" presId="urn:microsoft.com/office/officeart/2005/8/layout/hProcess11"/>
    <dgm:cxn modelId="{ACB31F84-DC66-4091-8498-2CA2D1F4EB27}" type="presParOf" srcId="{1D25A0C3-EAAA-4F97-9A6F-A3BACC901737}" destId="{23A94310-3927-47D0-950F-DE1667DCA64A}" srcOrd="2" destOrd="0" presId="urn:microsoft.com/office/officeart/2005/8/layout/hProcess11"/>
    <dgm:cxn modelId="{AD9CE966-DAEF-422A-B8AB-82D642D21872}" type="presParOf" srcId="{08BA82B7-E8A2-4095-BB52-2107BE34C9B5}" destId="{6E02DD7C-F762-4C99-8625-D90E041FCCC2}" srcOrd="1" destOrd="0" presId="urn:microsoft.com/office/officeart/2005/8/layout/hProcess11"/>
    <dgm:cxn modelId="{E7E75228-60DC-4EA0-AEC8-EFAE77D4B1AF}" type="presParOf" srcId="{08BA82B7-E8A2-4095-BB52-2107BE34C9B5}" destId="{1704A6F3-DDEC-44CC-9752-2F4BE815BCFF}" srcOrd="2" destOrd="0" presId="urn:microsoft.com/office/officeart/2005/8/layout/hProcess11"/>
    <dgm:cxn modelId="{BD06B602-6AC5-4B55-A5B6-84A7D7E788FE}" type="presParOf" srcId="{1704A6F3-DDEC-44CC-9752-2F4BE815BCFF}" destId="{D33DC450-4F7A-4670-B8C2-7EE460706134}" srcOrd="0" destOrd="0" presId="urn:microsoft.com/office/officeart/2005/8/layout/hProcess11"/>
    <dgm:cxn modelId="{86F795E1-9DBE-40E9-93B7-8240AC24D6D0}" type="presParOf" srcId="{1704A6F3-DDEC-44CC-9752-2F4BE815BCFF}" destId="{860D7396-5D88-40B2-AFBC-BD3196C86BBE}" srcOrd="1" destOrd="0" presId="urn:microsoft.com/office/officeart/2005/8/layout/hProcess11"/>
    <dgm:cxn modelId="{7DA79711-B7EE-4B37-89EF-0DF78D41D3DF}" type="presParOf" srcId="{1704A6F3-DDEC-44CC-9752-2F4BE815BCFF}" destId="{049460D6-BF76-4CE0-994D-CABBA89BABA6}" srcOrd="2" destOrd="0" presId="urn:microsoft.com/office/officeart/2005/8/layout/hProcess11"/>
    <dgm:cxn modelId="{FB9C96F7-7487-4DB2-97F0-4C0723A369B1}" type="presParOf" srcId="{08BA82B7-E8A2-4095-BB52-2107BE34C9B5}" destId="{181563EE-7266-4482-89F0-0918E9260D79}" srcOrd="3" destOrd="0" presId="urn:microsoft.com/office/officeart/2005/8/layout/hProcess11"/>
    <dgm:cxn modelId="{818FA978-4C9F-4E0C-88C5-820134C7C5E4}" type="presParOf" srcId="{08BA82B7-E8A2-4095-BB52-2107BE34C9B5}" destId="{7F2C7724-BCD9-4A0E-9928-F7D98FF8A832}" srcOrd="4" destOrd="0" presId="urn:microsoft.com/office/officeart/2005/8/layout/hProcess11"/>
    <dgm:cxn modelId="{770412E0-D8A1-41D7-B0E4-7BA6E70671EA}" type="presParOf" srcId="{7F2C7724-BCD9-4A0E-9928-F7D98FF8A832}" destId="{7443E836-837D-4032-8F02-7D19CC7CE0B1}" srcOrd="0" destOrd="0" presId="urn:microsoft.com/office/officeart/2005/8/layout/hProcess11"/>
    <dgm:cxn modelId="{F2DFE97D-595D-4F30-ABAF-308484CAB1B1}" type="presParOf" srcId="{7F2C7724-BCD9-4A0E-9928-F7D98FF8A832}" destId="{815E20D6-B40D-403D-AE77-90622D2A464B}" srcOrd="1" destOrd="0" presId="urn:microsoft.com/office/officeart/2005/8/layout/hProcess11"/>
    <dgm:cxn modelId="{386917D0-2226-4ED0-AD1B-AA1E8204456B}" type="presParOf" srcId="{7F2C7724-BCD9-4A0E-9928-F7D98FF8A832}" destId="{91A6795A-EC54-4D9A-9CA3-C1D6ABAB69ED}" srcOrd="2" destOrd="0" presId="urn:microsoft.com/office/officeart/2005/8/layout/hProcess11"/>
    <dgm:cxn modelId="{F47AEE95-87AE-42BF-95E2-6D440342D70D}" type="presParOf" srcId="{08BA82B7-E8A2-4095-BB52-2107BE34C9B5}" destId="{20A3ACA2-BD1D-4A65-A9B6-D425505C6BEB}" srcOrd="5" destOrd="0" presId="urn:microsoft.com/office/officeart/2005/8/layout/hProcess11"/>
    <dgm:cxn modelId="{02A35A01-80B5-47EA-9C55-F36170AC2580}" type="presParOf" srcId="{08BA82B7-E8A2-4095-BB52-2107BE34C9B5}" destId="{5A02892A-EEE5-4ED4-A4A7-954FFD07A91D}" srcOrd="6" destOrd="0" presId="urn:microsoft.com/office/officeart/2005/8/layout/hProcess11"/>
    <dgm:cxn modelId="{2FAFD6BE-D56D-4AC6-BCB7-C26D9C85482B}" type="presParOf" srcId="{5A02892A-EEE5-4ED4-A4A7-954FFD07A91D}" destId="{9DE9B907-BDFC-4F2A-9EEC-9CED0729BD9D}" srcOrd="0" destOrd="0" presId="urn:microsoft.com/office/officeart/2005/8/layout/hProcess11"/>
    <dgm:cxn modelId="{91434008-F17D-4C6F-9F23-DC3E20031694}" type="presParOf" srcId="{5A02892A-EEE5-4ED4-A4A7-954FFD07A91D}" destId="{71A92D3F-9DA1-4F4C-B65E-292EEFE4F993}" srcOrd="1" destOrd="0" presId="urn:microsoft.com/office/officeart/2005/8/layout/hProcess11"/>
    <dgm:cxn modelId="{EC640FDC-00D2-45A9-B105-589E8DF9015A}" type="presParOf" srcId="{5A02892A-EEE5-4ED4-A4A7-954FFD07A91D}" destId="{644A7AD6-5DD3-4144-884B-BF7284D1A74E}" srcOrd="2" destOrd="0" presId="urn:microsoft.com/office/officeart/2005/8/layout/hProcess11"/>
    <dgm:cxn modelId="{98F1159B-D392-499A-A3C5-8CB246CC0A70}" type="presParOf" srcId="{08BA82B7-E8A2-4095-BB52-2107BE34C9B5}" destId="{B91D2D43-B4E3-41DA-927C-3965ED168A3A}" srcOrd="7" destOrd="0" presId="urn:microsoft.com/office/officeart/2005/8/layout/hProcess11"/>
    <dgm:cxn modelId="{D9558101-F404-4D3C-8F2E-4AED87A4F570}" type="presParOf" srcId="{08BA82B7-E8A2-4095-BB52-2107BE34C9B5}" destId="{473D84F4-8CAE-4BD6-9816-B7F6125E8B2E}" srcOrd="8" destOrd="0" presId="urn:microsoft.com/office/officeart/2005/8/layout/hProcess11"/>
    <dgm:cxn modelId="{C9D4D364-6790-4CC2-A67C-1C7D44EC45A9}" type="presParOf" srcId="{473D84F4-8CAE-4BD6-9816-B7F6125E8B2E}" destId="{C6A385F3-1846-400B-8530-55CFE4AE96C5}" srcOrd="0" destOrd="0" presId="urn:microsoft.com/office/officeart/2005/8/layout/hProcess11"/>
    <dgm:cxn modelId="{990AF0EE-C79C-4805-808F-81E664D02E57}" type="presParOf" srcId="{473D84F4-8CAE-4BD6-9816-B7F6125E8B2E}" destId="{05ADEB78-9F17-4A34-AE09-28285DA03296}" srcOrd="1" destOrd="0" presId="urn:microsoft.com/office/officeart/2005/8/layout/hProcess11"/>
    <dgm:cxn modelId="{11DF923D-3F53-4776-B8BB-0BB7CF52E61C}" type="presParOf" srcId="{473D84F4-8CAE-4BD6-9816-B7F6125E8B2E}" destId="{01C41F83-1E19-4810-9802-248A550C6C31}" srcOrd="2" destOrd="0" presId="urn:microsoft.com/office/officeart/2005/8/layout/hProcess11"/>
    <dgm:cxn modelId="{1799E20A-9525-4B03-95DE-5F34C1AFC13B}" type="presParOf" srcId="{08BA82B7-E8A2-4095-BB52-2107BE34C9B5}" destId="{200A8FE5-BD25-4FCF-957E-19E51630454C}" srcOrd="9" destOrd="0" presId="urn:microsoft.com/office/officeart/2005/8/layout/hProcess11"/>
    <dgm:cxn modelId="{6F97DCE6-686D-41CF-966C-794C2F5DFF67}" type="presParOf" srcId="{08BA82B7-E8A2-4095-BB52-2107BE34C9B5}" destId="{126893B4-61D6-43D8-8D43-957F1214E59F}" srcOrd="10" destOrd="0" presId="urn:microsoft.com/office/officeart/2005/8/layout/hProcess11"/>
    <dgm:cxn modelId="{FE2C396D-DAF5-4AA9-B283-268F6D0EDBCC}" type="presParOf" srcId="{126893B4-61D6-43D8-8D43-957F1214E59F}" destId="{F8C05D96-11A6-40B1-B065-066268602096}" srcOrd="0" destOrd="0" presId="urn:microsoft.com/office/officeart/2005/8/layout/hProcess11"/>
    <dgm:cxn modelId="{27D79DB3-81F3-4968-8EFE-FB75F0AAF3DF}" type="presParOf" srcId="{126893B4-61D6-43D8-8D43-957F1214E59F}" destId="{74B8A491-A2B2-4A27-82D9-511B09254715}" srcOrd="1" destOrd="0" presId="urn:microsoft.com/office/officeart/2005/8/layout/hProcess11"/>
    <dgm:cxn modelId="{F2E8AF66-A47B-4E1D-A78A-165B456CC9C1}" type="presParOf" srcId="{126893B4-61D6-43D8-8D43-957F1214E59F}" destId="{C3DAFCFC-A8B4-407A-AE5C-F509E184E8B8}" srcOrd="2" destOrd="0" presId="urn:microsoft.com/office/officeart/2005/8/layout/hProcess11"/>
    <dgm:cxn modelId="{3C53DF82-5096-4F6B-B6C2-EB4030E3FDB5}" type="presParOf" srcId="{08BA82B7-E8A2-4095-BB52-2107BE34C9B5}" destId="{F363F6DB-1E14-4C16-A424-74140C920144}" srcOrd="11" destOrd="0" presId="urn:microsoft.com/office/officeart/2005/8/layout/hProcess11"/>
    <dgm:cxn modelId="{225CE749-C547-41ED-8052-B8671BFF90DB}" type="presParOf" srcId="{08BA82B7-E8A2-4095-BB52-2107BE34C9B5}" destId="{920D0D5C-04B1-4286-A018-809CDB0D225C}" srcOrd="12" destOrd="0" presId="urn:microsoft.com/office/officeart/2005/8/layout/hProcess11"/>
    <dgm:cxn modelId="{CCFF1B80-3534-4D1E-9B01-2F9F456D913A}" type="presParOf" srcId="{920D0D5C-04B1-4286-A018-809CDB0D225C}" destId="{D6FBCC82-B0D6-4C48-9EBC-0306FB643EA3}" srcOrd="0" destOrd="0" presId="urn:microsoft.com/office/officeart/2005/8/layout/hProcess11"/>
    <dgm:cxn modelId="{70717AFD-9DD2-4992-B6DB-6883C950F8C1}" type="presParOf" srcId="{920D0D5C-04B1-4286-A018-809CDB0D225C}" destId="{30723904-F4F2-41FF-BEEB-3B5E1D2D25E6}" srcOrd="1" destOrd="0" presId="urn:microsoft.com/office/officeart/2005/8/layout/hProcess11"/>
    <dgm:cxn modelId="{047AF222-1A85-4B76-AE30-3EDA368C4A17}" type="presParOf" srcId="{920D0D5C-04B1-4286-A018-809CDB0D225C}" destId="{E88A2546-CC17-488F-9DB0-9C4E77B85392}" srcOrd="2" destOrd="0" presId="urn:microsoft.com/office/officeart/2005/8/layout/hProcess11"/>
    <dgm:cxn modelId="{CD417BA2-E0F8-4304-A49D-59AA00596615}" type="presParOf" srcId="{08BA82B7-E8A2-4095-BB52-2107BE34C9B5}" destId="{E73A9C77-C587-4C73-B600-03DCF161C5BE}" srcOrd="13" destOrd="0" presId="urn:microsoft.com/office/officeart/2005/8/layout/hProcess11"/>
    <dgm:cxn modelId="{8137F7A3-60D1-4359-984A-DC915D6E546A}" type="presParOf" srcId="{08BA82B7-E8A2-4095-BB52-2107BE34C9B5}" destId="{720650B4-65A2-4B7B-890C-3263688D976F}" srcOrd="14" destOrd="0" presId="urn:microsoft.com/office/officeart/2005/8/layout/hProcess11"/>
    <dgm:cxn modelId="{57335FB8-F48F-4C1C-8C9F-22810E7C5BC6}" type="presParOf" srcId="{720650B4-65A2-4B7B-890C-3263688D976F}" destId="{40329CA1-183B-4AB4-B465-AC8F5BAE987C}" srcOrd="0" destOrd="0" presId="urn:microsoft.com/office/officeart/2005/8/layout/hProcess11"/>
    <dgm:cxn modelId="{045DA3CD-A342-4468-8115-A52766998A6F}" type="presParOf" srcId="{720650B4-65A2-4B7B-890C-3263688D976F}" destId="{DF095F7B-037E-42F8-805B-63568B67B498}" srcOrd="1" destOrd="0" presId="urn:microsoft.com/office/officeart/2005/8/layout/hProcess11"/>
    <dgm:cxn modelId="{1E24DC3F-2F1E-492F-BA87-6955E1B7F6DA}" type="presParOf" srcId="{720650B4-65A2-4B7B-890C-3263688D976F}" destId="{1DD6D572-BC56-4451-913C-A86D1EFEF26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B41B1-4E7D-4046-9D78-5C718B40852F}">
      <dsp:nvSpPr>
        <dsp:cNvPr id="0" name=""/>
        <dsp:cNvSpPr/>
      </dsp:nvSpPr>
      <dsp:spPr>
        <a:xfrm>
          <a:off x="0" y="1234273"/>
          <a:ext cx="11958060" cy="1645698"/>
        </a:xfrm>
        <a:prstGeom prst="notchedRightArrow">
          <a:avLst/>
        </a:prstGeom>
        <a:solidFill>
          <a:schemeClr val="accent2">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E01CC06-3C0F-46FF-87F8-14D471BAD751}">
      <dsp:nvSpPr>
        <dsp:cNvPr id="0" name=""/>
        <dsp:cNvSpPr/>
      </dsp:nvSpPr>
      <dsp:spPr>
        <a:xfrm>
          <a:off x="426" y="0"/>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baseline="0" dirty="0" err="1"/>
            <a:t>i</a:t>
          </a:r>
          <a:r>
            <a:rPr lang="en-US" sz="1400" b="1" i="0" kern="1200" baseline="0" dirty="0"/>
            <a:t>)Improving People Skills</a:t>
          </a:r>
          <a:endParaRPr lang="en-IN" sz="1400" b="1" kern="1200" dirty="0"/>
        </a:p>
      </dsp:txBody>
      <dsp:txXfrm>
        <a:off x="426" y="0"/>
        <a:ext cx="1288790" cy="1645698"/>
      </dsp:txXfrm>
    </dsp:sp>
    <dsp:sp modelId="{224C4593-E1AE-49C1-9422-771E6AE52C0A}">
      <dsp:nvSpPr>
        <dsp:cNvPr id="0" name=""/>
        <dsp:cNvSpPr/>
      </dsp:nvSpPr>
      <dsp:spPr>
        <a:xfrm>
          <a:off x="439109" y="1851410"/>
          <a:ext cx="411424" cy="411424"/>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33DC450-4F7A-4670-B8C2-7EE460706134}">
      <dsp:nvSpPr>
        <dsp:cNvPr id="0" name=""/>
        <dsp:cNvSpPr/>
      </dsp:nvSpPr>
      <dsp:spPr>
        <a:xfrm>
          <a:off x="1353656" y="2468547"/>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baseline="0" dirty="0"/>
            <a:t>ii) Improving Quality and Productivity</a:t>
          </a:r>
          <a:endParaRPr lang="en-IN" sz="1400" b="1" kern="1200" dirty="0"/>
        </a:p>
      </dsp:txBody>
      <dsp:txXfrm>
        <a:off x="1353656" y="2468547"/>
        <a:ext cx="1288790" cy="1645698"/>
      </dsp:txXfrm>
    </dsp:sp>
    <dsp:sp modelId="{860D7396-5D88-40B2-AFBC-BD3196C86BBE}">
      <dsp:nvSpPr>
        <dsp:cNvPr id="0" name=""/>
        <dsp:cNvSpPr/>
      </dsp:nvSpPr>
      <dsp:spPr>
        <a:xfrm>
          <a:off x="1792339" y="1851410"/>
          <a:ext cx="411424" cy="411424"/>
        </a:xfrm>
        <a:prstGeom prst="ellipse">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7443E836-837D-4032-8F02-7D19CC7CE0B1}">
      <dsp:nvSpPr>
        <dsp:cNvPr id="0" name=""/>
        <dsp:cNvSpPr/>
      </dsp:nvSpPr>
      <dsp:spPr>
        <a:xfrm>
          <a:off x="2706886" y="0"/>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baseline="0" dirty="0"/>
            <a:t>iii) Managing Workforce Diversity</a:t>
          </a:r>
          <a:endParaRPr lang="en-IN" sz="1400" b="1" kern="1200" dirty="0"/>
        </a:p>
      </dsp:txBody>
      <dsp:txXfrm>
        <a:off x="2706886" y="0"/>
        <a:ext cx="1288790" cy="1645698"/>
      </dsp:txXfrm>
    </dsp:sp>
    <dsp:sp modelId="{815E20D6-B40D-403D-AE77-90622D2A464B}">
      <dsp:nvSpPr>
        <dsp:cNvPr id="0" name=""/>
        <dsp:cNvSpPr/>
      </dsp:nvSpPr>
      <dsp:spPr>
        <a:xfrm>
          <a:off x="3145569" y="1851410"/>
          <a:ext cx="411424" cy="411424"/>
        </a:xfrm>
        <a:prstGeom prst="ellipse">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DE9B907-BDFC-4F2A-9EEC-9CED0729BD9D}">
      <dsp:nvSpPr>
        <dsp:cNvPr id="0" name=""/>
        <dsp:cNvSpPr/>
      </dsp:nvSpPr>
      <dsp:spPr>
        <a:xfrm>
          <a:off x="4060116" y="2468547"/>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baseline="0" dirty="0"/>
            <a:t>iv) Responding to Globalization</a:t>
          </a:r>
          <a:endParaRPr lang="en-IN" sz="1400" b="1" kern="1200" dirty="0"/>
        </a:p>
      </dsp:txBody>
      <dsp:txXfrm>
        <a:off x="4060116" y="2468547"/>
        <a:ext cx="1288790" cy="1645698"/>
      </dsp:txXfrm>
    </dsp:sp>
    <dsp:sp modelId="{71A92D3F-9DA1-4F4C-B65E-292EEFE4F993}">
      <dsp:nvSpPr>
        <dsp:cNvPr id="0" name=""/>
        <dsp:cNvSpPr/>
      </dsp:nvSpPr>
      <dsp:spPr>
        <a:xfrm>
          <a:off x="4498799" y="1851410"/>
          <a:ext cx="411424" cy="411424"/>
        </a:xfrm>
        <a:prstGeom prst="ellips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6A385F3-1846-400B-8530-55CFE4AE96C5}">
      <dsp:nvSpPr>
        <dsp:cNvPr id="0" name=""/>
        <dsp:cNvSpPr/>
      </dsp:nvSpPr>
      <dsp:spPr>
        <a:xfrm>
          <a:off x="5413346" y="0"/>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baseline="0" dirty="0"/>
            <a:t>v) Empowering People</a:t>
          </a:r>
          <a:endParaRPr lang="en-IN" sz="1400" b="1" kern="1200" dirty="0"/>
        </a:p>
      </dsp:txBody>
      <dsp:txXfrm>
        <a:off x="5413346" y="0"/>
        <a:ext cx="1288790" cy="1645698"/>
      </dsp:txXfrm>
    </dsp:sp>
    <dsp:sp modelId="{05ADEB78-9F17-4A34-AE09-28285DA03296}">
      <dsp:nvSpPr>
        <dsp:cNvPr id="0" name=""/>
        <dsp:cNvSpPr/>
      </dsp:nvSpPr>
      <dsp:spPr>
        <a:xfrm>
          <a:off x="5852029" y="1851410"/>
          <a:ext cx="411424" cy="411424"/>
        </a:xfrm>
        <a:prstGeom prst="ellips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8C05D96-11A6-40B1-B065-066268602096}">
      <dsp:nvSpPr>
        <dsp:cNvPr id="0" name=""/>
        <dsp:cNvSpPr/>
      </dsp:nvSpPr>
      <dsp:spPr>
        <a:xfrm>
          <a:off x="6766576" y="2468547"/>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baseline="0" dirty="0"/>
            <a:t>vi) Coping with Temporariness</a:t>
          </a:r>
          <a:endParaRPr lang="en-IN" sz="1400" b="1" kern="1200" dirty="0"/>
        </a:p>
      </dsp:txBody>
      <dsp:txXfrm>
        <a:off x="6766576" y="2468547"/>
        <a:ext cx="1288790" cy="1645698"/>
      </dsp:txXfrm>
    </dsp:sp>
    <dsp:sp modelId="{74B8A491-A2B2-4A27-82D9-511B09254715}">
      <dsp:nvSpPr>
        <dsp:cNvPr id="0" name=""/>
        <dsp:cNvSpPr/>
      </dsp:nvSpPr>
      <dsp:spPr>
        <a:xfrm>
          <a:off x="7205259" y="1851410"/>
          <a:ext cx="411424" cy="411424"/>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6FBCC82-B0D6-4C48-9EBC-0306FB643EA3}">
      <dsp:nvSpPr>
        <dsp:cNvPr id="0" name=""/>
        <dsp:cNvSpPr/>
      </dsp:nvSpPr>
      <dsp:spPr>
        <a:xfrm>
          <a:off x="8119806" y="0"/>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i="0" kern="1200" baseline="0" dirty="0"/>
            <a:t>vii) Stimulating Innovation and Change</a:t>
          </a:r>
          <a:endParaRPr lang="en-IN" sz="1400" b="1" kern="1200" dirty="0"/>
        </a:p>
      </dsp:txBody>
      <dsp:txXfrm>
        <a:off x="8119806" y="0"/>
        <a:ext cx="1288790" cy="1645698"/>
      </dsp:txXfrm>
    </dsp:sp>
    <dsp:sp modelId="{30723904-F4F2-41FF-BEEB-3B5E1D2D25E6}">
      <dsp:nvSpPr>
        <dsp:cNvPr id="0" name=""/>
        <dsp:cNvSpPr/>
      </dsp:nvSpPr>
      <dsp:spPr>
        <a:xfrm>
          <a:off x="8558489" y="1851410"/>
          <a:ext cx="411424" cy="411424"/>
        </a:xfrm>
        <a:prstGeom prst="ellipse">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0329CA1-183B-4AB4-B465-AC8F5BAE987C}">
      <dsp:nvSpPr>
        <dsp:cNvPr id="0" name=""/>
        <dsp:cNvSpPr/>
      </dsp:nvSpPr>
      <dsp:spPr>
        <a:xfrm>
          <a:off x="9473036" y="2468547"/>
          <a:ext cx="1288790" cy="164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i="0" kern="1200" baseline="0" dirty="0"/>
            <a:t>viii) Improving Ethical Behavior</a:t>
          </a:r>
          <a:endParaRPr lang="en-IN" sz="1400" b="1" kern="1200" dirty="0"/>
        </a:p>
      </dsp:txBody>
      <dsp:txXfrm>
        <a:off x="9473036" y="2468547"/>
        <a:ext cx="1288790" cy="1645698"/>
      </dsp:txXfrm>
    </dsp:sp>
    <dsp:sp modelId="{DF095F7B-037E-42F8-805B-63568B67B498}">
      <dsp:nvSpPr>
        <dsp:cNvPr id="0" name=""/>
        <dsp:cNvSpPr/>
      </dsp:nvSpPr>
      <dsp:spPr>
        <a:xfrm>
          <a:off x="9911719" y="1851410"/>
          <a:ext cx="411424" cy="411424"/>
        </a:xfrm>
        <a:prstGeom prst="ellipse">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A843-3354-4A51-BDD5-871C99643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3A1545-8496-4709-B698-74316DC10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BD5450-21AB-442B-814E-31C12CDDC4F3}"/>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0FE9A2A9-5FEF-4A10-A0EC-79E052B43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EFB6C-5B68-4A96-8C12-819B5F93EFA5}"/>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1011246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276F-A622-42F4-8788-5A41790F9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DE48A-59EE-4280-96CD-72F50764B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D5811-398E-4D8C-BCF8-34195156AF91}"/>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75BEECF1-87A5-41C6-A44C-F26ACB842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815EF-DC69-4A76-8173-C55A96947400}"/>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25134761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23584-CC49-42DE-ADA5-C7CC66C779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C5C5B-7E06-42E0-8DCD-95B4F12D9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B29AB-5EDE-4951-8353-11C3C857C308}"/>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57C9F02D-2D45-4F68-923A-72BCB3877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004A7-1762-4A96-A6C0-B3DC39948C87}"/>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41073646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7895-735A-4C45-89D9-D3E01E7CD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CB3736-992B-412B-BFC8-D247DE3EC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E79C5F-59F9-4150-9BC9-20D8FCD09FAB}"/>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63637D00-800E-4B71-91A5-1E4C4FFD4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35B69-4239-43ED-94B0-EF800999B60B}"/>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84399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056A-617B-4FB2-898B-330D4624C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93A2E-88D0-417B-A941-E37A278ED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A453-FE07-4B06-BBF5-04BBFCE474D6}"/>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C013B11C-A978-40C9-AD3F-29F6C0599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DAA66-5463-4B99-8CD5-648B881E5E70}"/>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65653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ABFC-E726-4665-AF01-A2CB18737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E45E34-5305-409F-9067-6580743D1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9A8A0-D413-4A53-9673-814FA3F0E01B}"/>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C8839596-29CF-47D8-BC70-428A8F542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766E3-51FB-40DA-B81C-ED2524280E50}"/>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393526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77EF-FFD1-4A4A-B86D-4EB66CF37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7DA78-67F2-4E77-81FF-CB517EDA9E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71CB3-20E9-44A7-811F-D5B6B1F9D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04A5B7-108A-478F-A805-66BDC942E6CA}"/>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6" name="Footer Placeholder 5">
            <a:extLst>
              <a:ext uri="{FF2B5EF4-FFF2-40B4-BE49-F238E27FC236}">
                <a16:creationId xmlns:a16="http://schemas.microsoft.com/office/drawing/2014/main" id="{FC9440AD-2668-47C0-A9CC-CBD6BB4AE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6C82E0-BAFF-447C-92B0-A25313351D24}"/>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120588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F6D7-FB55-4FBD-B227-4B54F966B1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DCB7C-4680-45D1-9909-D2936626A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E2FC15-3C02-484F-9879-85D247881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6749F1-9FEE-44DD-8203-B661F5DAD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E6970-2B8F-44E3-B9F3-C2A5650A9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EA6AE6-E11C-401F-8FDC-488F38280DBE}"/>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8" name="Footer Placeholder 7">
            <a:extLst>
              <a:ext uri="{FF2B5EF4-FFF2-40B4-BE49-F238E27FC236}">
                <a16:creationId xmlns:a16="http://schemas.microsoft.com/office/drawing/2014/main" id="{1CB05DC2-C6D8-43B8-8E58-E7B3EEA284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EABAA7-3FFE-4AAE-B05F-E322A1F414F5}"/>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330264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85F5-B7D1-44CE-B442-9F364CC4D7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BC039D-50E5-490C-8A8B-B6400A80AD4D}"/>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4" name="Footer Placeholder 3">
            <a:extLst>
              <a:ext uri="{FF2B5EF4-FFF2-40B4-BE49-F238E27FC236}">
                <a16:creationId xmlns:a16="http://schemas.microsoft.com/office/drawing/2014/main" id="{B530DB25-D7A5-47C8-B0BB-430025126C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A4D699-CEBA-4947-B356-8199A84C6140}"/>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683602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6682A-9879-46F7-AE14-82EF932C3E9D}"/>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3" name="Footer Placeholder 2">
            <a:extLst>
              <a:ext uri="{FF2B5EF4-FFF2-40B4-BE49-F238E27FC236}">
                <a16:creationId xmlns:a16="http://schemas.microsoft.com/office/drawing/2014/main" id="{B698A00E-C819-488F-B229-A418703913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B8B65-1C78-4CB2-B4FA-7B1BA281F41D}"/>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398033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145D-82EC-4D95-AB75-CD64723EF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353478-E0E4-49B9-BAF0-E3DFF43FC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B5CF13-A1C1-4749-AD00-E1EA2A5BB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0AB64-4546-4E8D-A525-9715EC6C2513}"/>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6" name="Footer Placeholder 5">
            <a:extLst>
              <a:ext uri="{FF2B5EF4-FFF2-40B4-BE49-F238E27FC236}">
                <a16:creationId xmlns:a16="http://schemas.microsoft.com/office/drawing/2014/main" id="{A50BCB03-4ADE-4AB3-95E2-3B568A7EA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A0B36-6690-4429-A24E-04E52AB76344}"/>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16717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D754-AA02-4A8D-81F2-D3954AD18F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2669D-9BD9-40EB-99D2-27BBA0BC9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7E442-C096-4450-9CFE-D68144E7B5D7}"/>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400EA304-8DCD-4603-A7D7-4D7E38362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6C585-3F0C-4FEB-A2C4-F0D99DF0DEAB}"/>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3328120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3D1F-47FE-4CF6-A9ED-F3D91EF2E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39F1AE-DD8A-4CB0-8AD0-0C1B8F386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FEABF6-69F7-4777-BB81-CE436D570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0FD5A-8BDB-418F-B174-3DA940BD0221}"/>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6" name="Footer Placeholder 5">
            <a:extLst>
              <a:ext uri="{FF2B5EF4-FFF2-40B4-BE49-F238E27FC236}">
                <a16:creationId xmlns:a16="http://schemas.microsoft.com/office/drawing/2014/main" id="{618CB2C3-00DF-4535-95FF-14CBDF77F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78720-D882-4139-90DC-811FA6CDDF1E}"/>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774220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A1C9-66FF-4E55-B2EC-573E9A33CD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F20288-63B3-49C4-B0A4-4E813AF20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9B58B-1623-42FC-9F75-342FB1DBF214}"/>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633F61AA-AC08-4783-AE3F-EAD56FF3F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952D2-09ED-43DB-BE16-ECF004903323}"/>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422404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8DA72-AACE-4A50-BC32-4EF50BC7AD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9CEEE4-4E31-40AF-AABD-417B4F01D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EAD19-DEB7-4D25-8EBF-0CF21DBD1E1F}"/>
              </a:ext>
            </a:extLst>
          </p:cNvPr>
          <p:cNvSpPr>
            <a:spLocks noGrp="1"/>
          </p:cNvSpPr>
          <p:nvPr>
            <p:ph type="dt" sz="half" idx="10"/>
          </p:nvPr>
        </p:nvSpPr>
        <p:spPr/>
        <p:txBody>
          <a:body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334297AA-FCCA-4C13-B6D1-6C76299F3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566FC-CA52-48A8-868C-17B4BFF12211}"/>
              </a:ext>
            </a:extLst>
          </p:cNvPr>
          <p:cNvSpPr>
            <a:spLocks noGrp="1"/>
          </p:cNvSpPr>
          <p:nvPr>
            <p:ph type="sldNum" sz="quarter" idx="12"/>
          </p:nvPr>
        </p:nvSpPr>
        <p:spPr/>
        <p:txBody>
          <a:bodyPr/>
          <a:lstStyle/>
          <a:p>
            <a:fld id="{2C505D47-8EF0-4AF6-BE23-515EC81B5E42}" type="slidenum">
              <a:rPr lang="en-IN" smtClean="0"/>
              <a:t>‹#›</a:t>
            </a:fld>
            <a:endParaRPr lang="en-IN"/>
          </a:p>
        </p:txBody>
      </p:sp>
    </p:spTree>
    <p:extLst>
      <p:ext uri="{BB962C8B-B14F-4D97-AF65-F5344CB8AC3E}">
        <p14:creationId xmlns:p14="http://schemas.microsoft.com/office/powerpoint/2010/main" val="207670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4209-EAE7-4170-9303-21DD976E6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8C8546-2144-4DB4-8980-C79FF918A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4BEC2-DB90-49E3-901C-187587156C3C}"/>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6E185D3C-62ED-44F4-9A92-1D090346A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24C7D-2BA4-4595-AE88-3A3884603F42}"/>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1514214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0BDC-7E02-4D00-B37C-A51595EA8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0EF9AC-D140-43ED-A235-0A26539C2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327D98-8E22-4522-B609-CEE1B7A3D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57E1CC-3BCD-42D2-8467-1B377ED8A5BE}"/>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6" name="Footer Placeholder 5">
            <a:extLst>
              <a:ext uri="{FF2B5EF4-FFF2-40B4-BE49-F238E27FC236}">
                <a16:creationId xmlns:a16="http://schemas.microsoft.com/office/drawing/2014/main" id="{21C6D641-16E0-45C1-A11B-4B6928820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A1F3C-383F-4D39-9CA6-4B70B068BA39}"/>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3231837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6059-0E1D-4415-BC46-55743CC3B4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9948D-13AF-411F-8621-3B896F07A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8D5EB-0E8B-47FE-8F4B-5D630BDFE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F15FD3-9787-4CA3-859D-AEA95F363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7F072-2841-40E9-B693-EE8033877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D77D90-5B15-4FC2-BBEC-655664A3A920}"/>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8" name="Footer Placeholder 7">
            <a:extLst>
              <a:ext uri="{FF2B5EF4-FFF2-40B4-BE49-F238E27FC236}">
                <a16:creationId xmlns:a16="http://schemas.microsoft.com/office/drawing/2014/main" id="{13E7FDBB-8A14-4921-BEBD-BFD407104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F69F9E-A291-4F78-8798-1995B75A4DB3}"/>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3087980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B724-F1E3-422B-AD4D-83307647E9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49007A-B643-4E60-BF23-972E3DC0B2AD}"/>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4" name="Footer Placeholder 3">
            <a:extLst>
              <a:ext uri="{FF2B5EF4-FFF2-40B4-BE49-F238E27FC236}">
                <a16:creationId xmlns:a16="http://schemas.microsoft.com/office/drawing/2014/main" id="{2A6CDE57-54F2-4E3E-8933-508E898B52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7E8640-6238-47CD-B70A-3DB20B078EF2}"/>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1714213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628E9-6A27-436C-A681-329FBFFF6F51}"/>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3" name="Footer Placeholder 2">
            <a:extLst>
              <a:ext uri="{FF2B5EF4-FFF2-40B4-BE49-F238E27FC236}">
                <a16:creationId xmlns:a16="http://schemas.microsoft.com/office/drawing/2014/main" id="{BFFDFCBD-42F5-4FC7-852F-4A7BDD1D53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3A6518-9205-43B4-92C5-7C01BDA34026}"/>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3005031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855B-8424-4B19-A5B9-21B37561E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55441-FFF3-46A7-BEEA-D5580A717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924B6A-FC65-48A2-BF4A-F6223EA9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C0B03-586E-4E9E-9F8E-EE7785E3DB7A}"/>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6" name="Footer Placeholder 5">
            <a:extLst>
              <a:ext uri="{FF2B5EF4-FFF2-40B4-BE49-F238E27FC236}">
                <a16:creationId xmlns:a16="http://schemas.microsoft.com/office/drawing/2014/main" id="{32DC83F1-9C35-4905-B7D3-277E66D92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C6A25-077A-4BB6-B5C6-B4B11BD3118D}"/>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881856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DDD1-9585-419F-9939-37F9D78E6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D3FB16-B957-4EC6-8A90-1FC102DA2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E598D5-4157-48B6-A19D-1F0B3562E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47D97-6918-4D1C-B4D6-15B9078A4262}"/>
              </a:ext>
            </a:extLst>
          </p:cNvPr>
          <p:cNvSpPr>
            <a:spLocks noGrp="1"/>
          </p:cNvSpPr>
          <p:nvPr>
            <p:ph type="dt" sz="half" idx="10"/>
          </p:nvPr>
        </p:nvSpPr>
        <p:spPr/>
        <p:txBody>
          <a:bodyPr/>
          <a:lstStyle/>
          <a:p>
            <a:fld id="{41535397-C1CF-4268-AB11-9133E62DC995}" type="datetimeFigureOut">
              <a:rPr lang="en-IN" smtClean="0"/>
              <a:t>05-09-2020</a:t>
            </a:fld>
            <a:endParaRPr lang="en-IN"/>
          </a:p>
        </p:txBody>
      </p:sp>
      <p:sp>
        <p:nvSpPr>
          <p:cNvPr id="6" name="Footer Placeholder 5">
            <a:extLst>
              <a:ext uri="{FF2B5EF4-FFF2-40B4-BE49-F238E27FC236}">
                <a16:creationId xmlns:a16="http://schemas.microsoft.com/office/drawing/2014/main" id="{C799A54C-6D9B-40C4-A5D2-A971C975D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03D67-2240-4A33-AAD6-9CFC4138C0A5}"/>
              </a:ext>
            </a:extLst>
          </p:cNvPr>
          <p:cNvSpPr>
            <a:spLocks noGrp="1"/>
          </p:cNvSpPr>
          <p:nvPr>
            <p:ph type="sldNum" sz="quarter" idx="12"/>
          </p:nvPr>
        </p:nvSpPr>
        <p:spPr/>
        <p:txBody>
          <a:bodyPr/>
          <a:lstStyle/>
          <a:p>
            <a:fld id="{2E2FFF51-6E37-4F02-B679-5A8C25F40A60}" type="slidenum">
              <a:rPr lang="en-IN" smtClean="0"/>
              <a:t>‹#›</a:t>
            </a:fld>
            <a:endParaRPr lang="en-IN"/>
          </a:p>
        </p:txBody>
      </p:sp>
    </p:spTree>
    <p:extLst>
      <p:ext uri="{BB962C8B-B14F-4D97-AF65-F5344CB8AC3E}">
        <p14:creationId xmlns:p14="http://schemas.microsoft.com/office/powerpoint/2010/main" val="6023381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BB752-2AA7-4D29-B269-17C654958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4F0FBF-B8B0-442D-91CA-B6BCA9398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50942-31E2-48AD-B4CF-3B6D800E0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35397-C1CF-4268-AB11-9133E62DC995}" type="datetimeFigureOut">
              <a:rPr lang="en-IN" smtClean="0"/>
              <a:t>05-09-2020</a:t>
            </a:fld>
            <a:endParaRPr lang="en-IN"/>
          </a:p>
        </p:txBody>
      </p:sp>
      <p:sp>
        <p:nvSpPr>
          <p:cNvPr id="5" name="Footer Placeholder 4">
            <a:extLst>
              <a:ext uri="{FF2B5EF4-FFF2-40B4-BE49-F238E27FC236}">
                <a16:creationId xmlns:a16="http://schemas.microsoft.com/office/drawing/2014/main" id="{38CCF031-1682-47B4-A4DF-6324B9F65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5BEC24-60E2-405E-BB7C-83E11721F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FFF51-6E37-4F02-B679-5A8C25F40A60}" type="slidenum">
              <a:rPr lang="en-IN" smtClean="0"/>
              <a:t>‹#›</a:t>
            </a:fld>
            <a:endParaRPr lang="en-IN"/>
          </a:p>
        </p:txBody>
      </p:sp>
    </p:spTree>
    <p:extLst>
      <p:ext uri="{BB962C8B-B14F-4D97-AF65-F5344CB8AC3E}">
        <p14:creationId xmlns:p14="http://schemas.microsoft.com/office/powerpoint/2010/main" val="258338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18526-045D-4E08-9484-1C9A039B5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45BAB3-6761-4931-865D-8C9173CBE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3B170-611F-4338-BD9B-37EF81F52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BE723-8B1D-4E8B-B606-3DC57EB227FA}" type="datetimeFigureOut">
              <a:rPr lang="en-IN" smtClean="0"/>
              <a:t>05-09-2020</a:t>
            </a:fld>
            <a:endParaRPr lang="en-IN"/>
          </a:p>
        </p:txBody>
      </p:sp>
      <p:sp>
        <p:nvSpPr>
          <p:cNvPr id="5" name="Footer Placeholder 4">
            <a:extLst>
              <a:ext uri="{FF2B5EF4-FFF2-40B4-BE49-F238E27FC236}">
                <a16:creationId xmlns:a16="http://schemas.microsoft.com/office/drawing/2014/main" id="{570EAC4B-BB88-4FAA-975F-FF5BC035B5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6C886A-5A26-4E3F-A082-64AA62EE3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05D47-8EF0-4AF6-BE23-515EC81B5E42}" type="slidenum">
              <a:rPr lang="en-IN" smtClean="0"/>
              <a:t>‹#›</a:t>
            </a:fld>
            <a:endParaRPr lang="en-IN"/>
          </a:p>
        </p:txBody>
      </p:sp>
    </p:spTree>
    <p:extLst>
      <p:ext uri="{BB962C8B-B14F-4D97-AF65-F5344CB8AC3E}">
        <p14:creationId xmlns:p14="http://schemas.microsoft.com/office/powerpoint/2010/main" val="3886792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40B759-72D8-49B4-A45E-FC14B743CC10}"/>
              </a:ext>
            </a:extLst>
          </p:cNvPr>
          <p:cNvSpPr/>
          <p:nvPr/>
        </p:nvSpPr>
        <p:spPr>
          <a:xfrm>
            <a:off x="0" y="0"/>
            <a:ext cx="12192000" cy="6858000"/>
          </a:xfrm>
          <a:prstGeom prst="rect">
            <a:avLst/>
          </a:prstGeom>
          <a:blipFill>
            <a:blip r:embed="rId2"/>
            <a:tile tx="0" ty="0" sx="100000" sy="100000" flip="none" algn="tl"/>
          </a:blipFill>
          <a:scene3d>
            <a:camera prst="orthographicFront"/>
            <a:lightRig rig="threePt" dir="t"/>
          </a:scene3d>
          <a:sp3d>
            <a:bevelT w="165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gradFill>
                <a:gsLst>
                  <a:gs pos="88000">
                    <a:srgbClr val="A49836"/>
                  </a:gs>
                  <a:gs pos="100000">
                    <a:srgbClr val="FF8000"/>
                  </a:gs>
                  <a:gs pos="100000">
                    <a:srgbClr val="00B050"/>
                  </a:gs>
                  <a:gs pos="88000">
                    <a:prstClr val="white"/>
                  </a:gs>
                  <a:gs pos="77000">
                    <a:prstClr val="white"/>
                  </a:gs>
                </a:gsLst>
                <a:lin ang="5400000" scaled="1"/>
              </a:gradFill>
              <a:effectLst/>
              <a:uLnTx/>
              <a:uFillTx/>
              <a:latin typeface="French Script MT" panose="03020402040607040605" pitchFamily="66" charset="0"/>
              <a:ea typeface="+mn-ea"/>
              <a:cs typeface="+mn-cs"/>
            </a:endParaRPr>
          </a:p>
        </p:txBody>
      </p:sp>
      <p:pic>
        <p:nvPicPr>
          <p:cNvPr id="8" name="Picture 7">
            <a:extLst>
              <a:ext uri="{FF2B5EF4-FFF2-40B4-BE49-F238E27FC236}">
                <a16:creationId xmlns:a16="http://schemas.microsoft.com/office/drawing/2014/main" id="{FBA2510D-6F7C-4FF5-B53B-EB6C0B2B79E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188" b="93194" l="0" r="32576">
                        <a14:foregroundMark x1="10227" y1="90052" x2="10227" y2="90052"/>
                        <a14:foregroundMark x1="18182" y1="88482" x2="18182" y2="88482"/>
                        <a14:foregroundMark x1="29167" y1="49738" x2="29167" y2="49738"/>
                        <a14:foregroundMark x1="31061" y1="47120" x2="31061" y2="47120"/>
                        <a14:foregroundMark x1="26515" y1="46073" x2="26515" y2="46073"/>
                        <a14:foregroundMark x1="31439" y1="46073" x2="31439" y2="46073"/>
                        <a14:foregroundMark x1="11364" y1="18848" x2="11364" y2="18848"/>
                        <a14:foregroundMark x1="20455" y1="7853" x2="20455" y2="7853"/>
                        <a14:foregroundMark x1="22348" y1="9424" x2="22348" y2="9424"/>
                        <a14:foregroundMark x1="23864" y1="6806" x2="23864" y2="6806"/>
                        <a14:foregroundMark x1="24242" y1="5759" x2="24242" y2="5759"/>
                        <a14:foregroundMark x1="27273" y1="20419" x2="27273" y2="20419"/>
                        <a14:foregroundMark x1="27652" y1="18325" x2="27652" y2="18325"/>
                        <a14:foregroundMark x1="28030" y1="16754" x2="28030" y2="16754"/>
                        <a14:foregroundMark x1="8712" y1="33508" x2="7312" y2="33508"/>
                        <a14:foregroundMark x1="7179" y1="33832" x2="8333" y2="34031"/>
                        <a14:foregroundMark x1="7955" y1="32984" x2="7500" y2="33047"/>
                        <a14:foregroundMark x1="6077" y1="36526" x2="6818" y2="37696"/>
                        <a14:foregroundMark x1="6818" y1="37696" x2="8333" y2="31414"/>
                        <a14:foregroundMark x1="8333" y1="31414" x2="8333" y2="31012"/>
                        <a14:foregroundMark x1="2588" y1="77334" x2="2652" y2="77356"/>
                        <a14:foregroundMark x1="614" y1="76652" x2="962" y2="76772"/>
                        <a14:foregroundMark x1="31439" y1="43979" x2="31439" y2="43979"/>
                        <a14:foregroundMark x1="9848" y1="93717" x2="9848" y2="93717"/>
                        <a14:foregroundMark x1="7955" y1="32984" x2="6550" y2="33567"/>
                        <a14:foregroundMark x1="7576" y1="32461" x2="6856" y2="32903"/>
                        <a14:foregroundMark x1="4167" y1="35602" x2="4167" y2="35602"/>
                        <a14:foregroundMark x1="7197" y1="22513" x2="7197" y2="22513"/>
                        <a14:foregroundMark x1="15909" y1="12565" x2="15909" y2="12565"/>
                        <a14:foregroundMark x1="15909" y1="12565" x2="15909" y2="12565"/>
                        <a14:foregroundMark x1="14773" y1="14136" x2="14773" y2="14136"/>
                        <a14:foregroundMark x1="18561" y1="7853" x2="15530" y2="4188"/>
                        <a14:foregroundMark x1="15530" y1="4188" x2="12121" y2="5759"/>
                        <a14:foregroundMark x1="12121" y1="5759" x2="10606" y2="11518"/>
                        <a14:foregroundMark x1="10606" y1="11518" x2="13258" y2="16754"/>
                        <a14:foregroundMark x1="13258" y1="16754" x2="18182" y2="7853"/>
                        <a14:backgroundMark x1="3822" y1="34181" x2="3915" y2="34110"/>
                        <a14:backgroundMark x1="7442" y1="32079" x2="7955" y2="31937"/>
                        <a14:backgroundMark x1="2778" y1="35602" x2="5303" y2="32984"/>
                        <a14:backgroundMark x1="2273" y1="36126" x2="2778" y2="35602"/>
                        <a14:backgroundMark x1="5303" y1="32984" x2="6818" y2="32984"/>
                        <a14:backgroundMark x1="379" y1="62304" x2="758" y2="75916"/>
                        <a14:backgroundMark x1="758" y1="75916" x2="0" y2="66492"/>
                        <a14:backgroundMark x1="0" y1="66492" x2="379" y2="62827"/>
                        <a14:backgroundMark x1="0" y1="75393" x2="0" y2="75916"/>
                        <a14:backgroundMark x1="758" y1="76963" x2="0" y2="76963"/>
                        <a14:backgroundMark x1="9780" y1="12215" x2="9652" y2="11058"/>
                        <a14:backgroundMark x1="11482" y1="5451" x2="11697" y2="5026"/>
                      </a14:backgroundRemoval>
                    </a14:imgEffect>
                  </a14:imgLayer>
                </a14:imgProps>
              </a:ext>
              <a:ext uri="{28A0092B-C50C-407E-A947-70E740481C1C}">
                <a14:useLocalDpi xmlns:a14="http://schemas.microsoft.com/office/drawing/2010/main" val="0"/>
              </a:ext>
            </a:extLst>
          </a:blip>
          <a:srcRect t="2695" r="63478"/>
          <a:stretch/>
        </p:blipFill>
        <p:spPr>
          <a:xfrm>
            <a:off x="-322729" y="0"/>
            <a:ext cx="4020670" cy="7503459"/>
          </a:xfrm>
          <a:prstGeom prst="rect">
            <a:avLst/>
          </a:prstGeom>
        </p:spPr>
      </p:pic>
      <p:sp>
        <p:nvSpPr>
          <p:cNvPr id="10" name="TextBox 9">
            <a:extLst>
              <a:ext uri="{FF2B5EF4-FFF2-40B4-BE49-F238E27FC236}">
                <a16:creationId xmlns:a16="http://schemas.microsoft.com/office/drawing/2014/main" id="{B616BD57-42CE-4C22-9040-2DDF58E248C3}"/>
              </a:ext>
            </a:extLst>
          </p:cNvPr>
          <p:cNvSpPr txBox="1"/>
          <p:nvPr/>
        </p:nvSpPr>
        <p:spPr>
          <a:xfrm>
            <a:off x="2689412" y="389965"/>
            <a:ext cx="7288306" cy="707886"/>
          </a:xfrm>
          <a:prstGeom prst="rect">
            <a:avLst/>
          </a:prstGeom>
          <a:noFill/>
        </p:spPr>
        <p:txBody>
          <a:bodyPr wrap="square" rtlCol="0">
            <a:spAutoFit/>
            <a:scene3d>
              <a:camera prst="orthographicFront">
                <a:rot lat="0" lon="1200000" rev="0"/>
              </a:camera>
              <a:lightRig rig="flood" dir="t"/>
            </a:scene3d>
            <a:sp3d extrusionH="57150" prstMaterial="metal">
              <a:bevelT w="209550" h="38100"/>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gradFill>
                  <a:gsLst>
                    <a:gs pos="18000">
                      <a:srgbClr val="FF0000"/>
                    </a:gs>
                    <a:gs pos="68000">
                      <a:srgbClr val="49B06C"/>
                    </a:gs>
                    <a:gs pos="38000">
                      <a:srgbClr val="FFFF00"/>
                    </a:gs>
                    <a:gs pos="91000">
                      <a:srgbClr val="002060"/>
                    </a:gs>
                  </a:gsLst>
                  <a:lin ang="5400000" scaled="1"/>
                </a:gradFill>
                <a:effectLst/>
                <a:uLnTx/>
                <a:uFillTx/>
                <a:latin typeface="Berlin Sans FB Demi" panose="020E0802020502020306" pitchFamily="34" charset="0"/>
                <a:ea typeface="+mn-ea"/>
                <a:cs typeface="+mn-cs"/>
              </a:rPr>
              <a:t>Organisational Behaviour </a:t>
            </a:r>
          </a:p>
        </p:txBody>
      </p:sp>
      <p:sp>
        <p:nvSpPr>
          <p:cNvPr id="12" name="TextBox 11">
            <a:extLst>
              <a:ext uri="{FF2B5EF4-FFF2-40B4-BE49-F238E27FC236}">
                <a16:creationId xmlns:a16="http://schemas.microsoft.com/office/drawing/2014/main" id="{1DD7F304-9ACB-4CA6-B072-510503F5058A}"/>
              </a:ext>
            </a:extLst>
          </p:cNvPr>
          <p:cNvSpPr txBox="1"/>
          <p:nvPr/>
        </p:nvSpPr>
        <p:spPr>
          <a:xfrm>
            <a:off x="2689412" y="1976718"/>
            <a:ext cx="739588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srgbClr val="FFFF00"/>
                </a:solidFill>
                <a:effectLst/>
                <a:uLnTx/>
                <a:uFillTx/>
                <a:latin typeface="French Script MT" panose="03020402040607040605" pitchFamily="66" charset="0"/>
                <a:ea typeface="+mn-ea"/>
                <a:cs typeface="+mn-cs"/>
              </a:rPr>
              <a:t>Topic name-</a:t>
            </a:r>
            <a:r>
              <a:rPr lang="en-IN" sz="4800" dirty="0">
                <a:solidFill>
                  <a:srgbClr val="FFFF00"/>
                </a:solidFill>
                <a:latin typeface="French Script MT" panose="03020402040607040605" pitchFamily="66" charset="0"/>
              </a:rPr>
              <a:t>Introduction to OB</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2EA43A76-53C7-4366-9545-4D1507983E15}"/>
              </a:ext>
            </a:extLst>
          </p:cNvPr>
          <p:cNvSpPr txBox="1"/>
          <p:nvPr/>
        </p:nvSpPr>
        <p:spPr>
          <a:xfrm>
            <a:off x="3119718" y="3630706"/>
            <a:ext cx="907228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sng" strike="noStrike" kern="1200" cap="none" spc="0" normalizeH="0" baseline="0" noProof="0" dirty="0">
                <a:ln>
                  <a:noFill/>
                </a:ln>
                <a:gradFill>
                  <a:gsLst>
                    <a:gs pos="18000">
                      <a:srgbClr val="FF0000"/>
                    </a:gs>
                    <a:gs pos="68000">
                      <a:srgbClr val="49B06C"/>
                    </a:gs>
                    <a:gs pos="38000">
                      <a:srgbClr val="FFFF00"/>
                    </a:gs>
                    <a:gs pos="91000">
                      <a:srgbClr val="002060"/>
                    </a:gs>
                  </a:gsLst>
                  <a:lin ang="5400000" scaled="1"/>
                </a:gradFill>
                <a:effectLst>
                  <a:outerShdw blurRad="38100" dist="38100" dir="2700000" algn="tl">
                    <a:srgbClr val="000000">
                      <a:alpha val="43137"/>
                    </a:srgbClr>
                  </a:outerShdw>
                </a:effectLst>
                <a:uLnTx/>
                <a:uFillTx/>
                <a:latin typeface="Baskerville Old Face" panose="02020602080505020303" pitchFamily="18" charset="0"/>
                <a:ea typeface="+mn-ea"/>
                <a:cs typeface="+mn-cs"/>
              </a:rPr>
              <a:t>Submitted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gradFill>
                  <a:gsLst>
                    <a:gs pos="90000">
                      <a:srgbClr val="00B0F0"/>
                    </a:gs>
                    <a:gs pos="39000">
                      <a:prstClr val="white"/>
                    </a:gs>
                    <a:gs pos="59000">
                      <a:srgbClr val="0070C0"/>
                    </a:gs>
                    <a:gs pos="22000">
                      <a:prstClr val="white"/>
                    </a:gs>
                  </a:gsLst>
                  <a:lin ang="5400000" scaled="1"/>
                </a:gradFill>
                <a:effectLst/>
                <a:uLnTx/>
                <a:uFillTx/>
                <a:latin typeface="Baskerville Old Face" panose="02020602080505020303" pitchFamily="18" charset="0"/>
                <a:ea typeface="+mn-ea"/>
                <a:cs typeface="+mn-cs"/>
              </a:rPr>
              <a:t>Prasant </a:t>
            </a:r>
            <a:r>
              <a:rPr kumimoji="0" lang="en-IN" sz="3600" b="0" i="0" u="none" strike="noStrike" kern="1200" cap="none" spc="0" normalizeH="0" baseline="0" noProof="0" dirty="0" err="1">
                <a:ln>
                  <a:noFill/>
                </a:ln>
                <a:gradFill>
                  <a:gsLst>
                    <a:gs pos="90000">
                      <a:srgbClr val="00B0F0"/>
                    </a:gs>
                    <a:gs pos="39000">
                      <a:prstClr val="white"/>
                    </a:gs>
                    <a:gs pos="59000">
                      <a:srgbClr val="0070C0"/>
                    </a:gs>
                    <a:gs pos="22000">
                      <a:prstClr val="white"/>
                    </a:gs>
                  </a:gsLst>
                  <a:lin ang="5400000" scaled="1"/>
                </a:gradFill>
                <a:effectLst/>
                <a:uLnTx/>
                <a:uFillTx/>
                <a:latin typeface="Baskerville Old Face" panose="02020602080505020303" pitchFamily="18" charset="0"/>
                <a:ea typeface="+mn-ea"/>
                <a:cs typeface="+mn-cs"/>
              </a:rPr>
              <a:t>Barla</a:t>
            </a:r>
            <a:endParaRPr kumimoji="0" lang="en-IN" sz="3600" b="0" i="0" u="none" strike="noStrike" kern="1200" cap="none" spc="0" normalizeH="0" baseline="0" noProof="0" dirty="0">
              <a:ln>
                <a:noFill/>
              </a:ln>
              <a:gradFill>
                <a:gsLst>
                  <a:gs pos="90000">
                    <a:srgbClr val="00B0F0"/>
                  </a:gs>
                  <a:gs pos="39000">
                    <a:prstClr val="white"/>
                  </a:gs>
                  <a:gs pos="59000">
                    <a:srgbClr val="0070C0"/>
                  </a:gs>
                  <a:gs pos="22000">
                    <a:prstClr val="white"/>
                  </a:gs>
                </a:gsLst>
                <a:lin ang="5400000" scaled="1"/>
              </a:gra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gradFill>
                  <a:gsLst>
                    <a:gs pos="90000">
                      <a:srgbClr val="00B0F0"/>
                    </a:gs>
                    <a:gs pos="39000">
                      <a:prstClr val="white"/>
                    </a:gs>
                    <a:gs pos="59000">
                      <a:srgbClr val="0070C0"/>
                    </a:gs>
                    <a:gs pos="22000">
                      <a:prstClr val="white"/>
                    </a:gs>
                  </a:gsLst>
                  <a:lin ang="5400000" scaled="1"/>
                </a:gradFill>
                <a:effectLst/>
                <a:uLnTx/>
                <a:uFillTx/>
                <a:latin typeface="Baskerville Old Face" panose="02020602080505020303" pitchFamily="18" charset="0"/>
                <a:ea typeface="+mn-ea"/>
                <a:cs typeface="+mn-cs"/>
              </a:rPr>
              <a:t>Asst. professor in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gradFill>
                  <a:gsLst>
                    <a:gs pos="63000">
                      <a:srgbClr val="00B0F0"/>
                    </a:gs>
                    <a:gs pos="54000">
                      <a:prstClr val="white"/>
                    </a:gs>
                    <a:gs pos="82000">
                      <a:srgbClr val="0070C0"/>
                    </a:gs>
                    <a:gs pos="43000">
                      <a:srgbClr val="FFFFFF"/>
                    </a:gs>
                    <a:gs pos="9000">
                      <a:srgbClr val="00B050"/>
                    </a:gs>
                  </a:gsLst>
                  <a:lin ang="5400000" scaled="1"/>
                </a:gradFill>
                <a:effectLst/>
                <a:uLnTx/>
                <a:uFillTx/>
                <a:latin typeface="Baskerville Old Face" panose="02020602080505020303" pitchFamily="18" charset="0"/>
                <a:ea typeface="+mn-ea"/>
                <a:cs typeface="+mn-cs"/>
              </a:rPr>
              <a:t>Veer Surendra Sai University Technology, Burla</a:t>
            </a:r>
          </a:p>
        </p:txBody>
      </p:sp>
    </p:spTree>
    <p:extLst>
      <p:ext uri="{BB962C8B-B14F-4D97-AF65-F5344CB8AC3E}">
        <p14:creationId xmlns:p14="http://schemas.microsoft.com/office/powerpoint/2010/main" val="332210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14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1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130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par>
                                <p:cTn id="23" presetID="22" presetClass="entr" presetSubtype="8" fill="hold" nodeType="withEffect">
                                  <p:stCondLst>
                                    <p:cond delay="200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wipe(left)">
                                      <p:cBhvr>
                                        <p:cTn id="25" dur="500"/>
                                        <p:tgtEl>
                                          <p:spTgt spid="13">
                                            <p:txEl>
                                              <p:pRg st="1" end="1"/>
                                            </p:txEl>
                                          </p:spTgt>
                                        </p:tgtEl>
                                      </p:cBhvr>
                                    </p:animEffect>
                                  </p:childTnLst>
                                </p:cTn>
                              </p:par>
                              <p:par>
                                <p:cTn id="26" presetID="22" presetClass="entr" presetSubtype="8" fill="hold" nodeType="withEffect">
                                  <p:stCondLst>
                                    <p:cond delay="280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wipe(left)">
                                      <p:cBhvr>
                                        <p:cTn id="28" dur="500"/>
                                        <p:tgtEl>
                                          <p:spTgt spid="13">
                                            <p:txEl>
                                              <p:pRg st="2" end="2"/>
                                            </p:txEl>
                                          </p:spTgt>
                                        </p:tgtEl>
                                      </p:cBhvr>
                                    </p:animEffect>
                                  </p:childTnLst>
                                </p:cTn>
                              </p:par>
                              <p:par>
                                <p:cTn id="29" presetID="22" presetClass="entr" presetSubtype="8" fill="hold" nodeType="withEffect">
                                  <p:stCondLst>
                                    <p:cond delay="350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17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85F92CD-A56D-4125-B1E0-8B7281D55012}"/>
              </a:ext>
            </a:extLst>
          </p:cNvPr>
          <p:cNvGrpSpPr/>
          <p:nvPr/>
        </p:nvGrpSpPr>
        <p:grpSpPr>
          <a:xfrm>
            <a:off x="9446203" y="4807986"/>
            <a:ext cx="2074296" cy="1934570"/>
            <a:chOff x="9446203" y="4807986"/>
            <a:chExt cx="2074296" cy="1934570"/>
          </a:xfrm>
        </p:grpSpPr>
        <p:sp>
          <p:nvSpPr>
            <p:cNvPr id="13" name="Speech Bubble: Oval 12">
              <a:extLst>
                <a:ext uri="{FF2B5EF4-FFF2-40B4-BE49-F238E27FC236}">
                  <a16:creationId xmlns:a16="http://schemas.microsoft.com/office/drawing/2014/main" id="{AF2B0D8F-1429-49C9-8771-824AA7EFDB14}"/>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2274FFF-975C-40F1-9EA4-AD6F920F534D}"/>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808DFA7-6BBB-45FA-8E29-2FC95C6C2702}"/>
              </a:ext>
            </a:extLst>
          </p:cNvPr>
          <p:cNvSpPr txBox="1"/>
          <p:nvPr/>
        </p:nvSpPr>
        <p:spPr>
          <a:xfrm>
            <a:off x="924560" y="2776389"/>
            <a:ext cx="10139680" cy="3170099"/>
          </a:xfrm>
          <a:prstGeom prst="rect">
            <a:avLst/>
          </a:prstGeom>
          <a:noFill/>
        </p:spPr>
        <p:txBody>
          <a:bodyPr wrap="square" rtlCol="0">
            <a:spAutoFit/>
          </a:bodyPr>
          <a:lstStyle/>
          <a:p>
            <a:r>
              <a:rPr lang="en-US" sz="2000" b="1" dirty="0">
                <a:latin typeface="Baskerville Old Face" panose="02020602080505020303" pitchFamily="18" charset="0"/>
              </a:rPr>
              <a:t>Today’s business is mostly market driven; wherever the demands exist irrespective of</a:t>
            </a:r>
          </a:p>
          <a:p>
            <a:r>
              <a:rPr lang="en-US" sz="2000" b="1" dirty="0">
                <a:latin typeface="Baskerville Old Face" panose="02020602080505020303" pitchFamily="18" charset="0"/>
              </a:rPr>
              <a:t>distance, locations, climatic conditions, the business operations are expanded to gain their market</a:t>
            </a:r>
          </a:p>
          <a:p>
            <a:r>
              <a:rPr lang="en-US" sz="2000" b="1" dirty="0">
                <a:latin typeface="Baskerville Old Face" panose="02020602080505020303" pitchFamily="18" charset="0"/>
              </a:rPr>
              <a:t>share and to remain in the top rank etc. Business operations are no longer restricted to a</a:t>
            </a:r>
          </a:p>
          <a:p>
            <a:r>
              <a:rPr lang="en-US" sz="2000" b="1" dirty="0">
                <a:latin typeface="Baskerville Old Face" panose="02020602080505020303" pitchFamily="18" charset="0"/>
              </a:rPr>
              <a:t>particular locality or region. Company’s products or services are spreading across the nations</a:t>
            </a:r>
          </a:p>
          <a:p>
            <a:r>
              <a:rPr lang="en-US" sz="2000" b="1" dirty="0">
                <a:latin typeface="Baskerville Old Face" panose="02020602080505020303" pitchFamily="18" charset="0"/>
              </a:rPr>
              <a:t>using mass communication, internet, faster transportation etc. An Australian wine producer now</a:t>
            </a:r>
          </a:p>
          <a:p>
            <a:r>
              <a:rPr lang="en-US" sz="2000" b="1" dirty="0">
                <a:latin typeface="Baskerville Old Face" panose="02020602080505020303" pitchFamily="18" charset="0"/>
              </a:rPr>
              <a:t>sells more wine through the Internet than through outlets across the country. More than 95% of</a:t>
            </a:r>
          </a:p>
          <a:p>
            <a:r>
              <a:rPr lang="en-US" sz="2000" b="1" dirty="0">
                <a:latin typeface="Baskerville Old Face" panose="02020602080505020303" pitchFamily="18" charset="0"/>
              </a:rPr>
              <a:t>Nokia hand phones are being sold outside of their home country Finland. Japanese cars are being</a:t>
            </a:r>
          </a:p>
          <a:p>
            <a:r>
              <a:rPr lang="en-US" sz="2000" b="1" dirty="0">
                <a:latin typeface="Baskerville Old Face" panose="02020602080505020303" pitchFamily="18" charset="0"/>
              </a:rPr>
              <a:t>sold in different parts of globe. Sri Lankan tea is exported to many cities across the globe.</a:t>
            </a:r>
          </a:p>
          <a:p>
            <a:r>
              <a:rPr lang="en-US" sz="2000" b="1" dirty="0">
                <a:latin typeface="Baskerville Old Face" panose="02020602080505020303" pitchFamily="18" charset="0"/>
              </a:rPr>
              <a:t>Executives of Multinational Corporation are very mobile and move from one subsidiary to</a:t>
            </a:r>
          </a:p>
          <a:p>
            <a:r>
              <a:rPr lang="en-US" sz="2000" b="1" dirty="0">
                <a:latin typeface="Baskerville Old Face" panose="02020602080505020303" pitchFamily="18" charset="0"/>
              </a:rPr>
              <a:t>another more frequently.</a:t>
            </a:r>
            <a:endParaRPr lang="en-IN" sz="2000" b="1" dirty="0">
              <a:latin typeface="Baskerville Old Face" panose="02020602080505020303" pitchFamily="18" charset="0"/>
            </a:endParaRPr>
          </a:p>
        </p:txBody>
      </p:sp>
      <p:sp>
        <p:nvSpPr>
          <p:cNvPr id="10" name="TextBox 9">
            <a:extLst>
              <a:ext uri="{FF2B5EF4-FFF2-40B4-BE49-F238E27FC236}">
                <a16:creationId xmlns:a16="http://schemas.microsoft.com/office/drawing/2014/main" id="{94F70083-EF57-44CB-966D-3140C860C3DB}"/>
              </a:ext>
            </a:extLst>
          </p:cNvPr>
          <p:cNvSpPr txBox="1"/>
          <p:nvPr/>
        </p:nvSpPr>
        <p:spPr>
          <a:xfrm rot="20731172">
            <a:off x="835882" y="1370693"/>
            <a:ext cx="4460240" cy="400110"/>
          </a:xfrm>
          <a:prstGeom prst="rect">
            <a:avLst/>
          </a:prstGeom>
          <a:noFill/>
          <a:effectLst>
            <a:outerShdw blurRad="50800" dist="38100" algn="l" rotWithShape="0">
              <a:prstClr val="black">
                <a:alpha val="40000"/>
              </a:prstClr>
            </a:outerShdw>
          </a:effectLst>
          <a:scene3d>
            <a:camera prst="orthographicFront"/>
            <a:lightRig rig="threePt" dir="t"/>
          </a:scene3d>
          <a:sp3d>
            <a:bevelT w="101600" prst="riblet"/>
          </a:sp3d>
        </p:spPr>
        <p:txBody>
          <a:bodyPr wrap="square" rtlCol="0">
            <a:spAutoFit/>
          </a:bodyPr>
          <a:lstStyle/>
          <a:p>
            <a:r>
              <a:rPr lang="en-I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Responding to Globalization:</a:t>
            </a:r>
          </a:p>
        </p:txBody>
      </p:sp>
    </p:spTree>
    <p:extLst>
      <p:ext uri="{BB962C8B-B14F-4D97-AF65-F5344CB8AC3E}">
        <p14:creationId xmlns:p14="http://schemas.microsoft.com/office/powerpoint/2010/main" val="464100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dissolve">
                                      <p:cBhvr>
                                        <p:cTn id="33" dur="500"/>
                                        <p:tgtEl>
                                          <p:spTgt spid="2">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800" decel="100000"/>
                                        <p:tgtEl>
                                          <p:spTgt spid="12"/>
                                        </p:tgtEl>
                                      </p:cBhvr>
                                    </p:animEffect>
                                    <p:anim calcmode="lin" valueType="num">
                                      <p:cBhvr>
                                        <p:cTn id="45" dur="800" decel="100000" fill="hold"/>
                                        <p:tgtEl>
                                          <p:spTgt spid="12"/>
                                        </p:tgtEl>
                                        <p:attrNameLst>
                                          <p:attrName>style.rotation</p:attrName>
                                        </p:attrNameLst>
                                      </p:cBhvr>
                                      <p:tavLst>
                                        <p:tav tm="0">
                                          <p:val>
                                            <p:fltVal val="-90"/>
                                          </p:val>
                                        </p:tav>
                                        <p:tav tm="100000">
                                          <p:val>
                                            <p:fltVal val="0"/>
                                          </p:val>
                                        </p:tav>
                                      </p:tavLst>
                                    </p:anim>
                                    <p:anim calcmode="lin" valueType="num">
                                      <p:cBhvr>
                                        <p:cTn id="46" dur="800" decel="100000" fill="hold"/>
                                        <p:tgtEl>
                                          <p:spTgt spid="12"/>
                                        </p:tgtEl>
                                        <p:attrNameLst>
                                          <p:attrName>ppt_x</p:attrName>
                                        </p:attrNameLst>
                                      </p:cBhvr>
                                      <p:tavLst>
                                        <p:tav tm="0">
                                          <p:val>
                                            <p:strVal val="#ppt_x+0.4"/>
                                          </p:val>
                                        </p:tav>
                                        <p:tav tm="100000">
                                          <p:val>
                                            <p:strVal val="#ppt_x-0.05"/>
                                          </p:val>
                                        </p:tav>
                                      </p:tavLst>
                                    </p:anim>
                                    <p:anim calcmode="lin" valueType="num">
                                      <p:cBhvr>
                                        <p:cTn id="47" dur="800" decel="100000" fill="hold"/>
                                        <p:tgtEl>
                                          <p:spTgt spid="12"/>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33C1F9D-E239-45F1-A440-7FBE495735BA}"/>
              </a:ext>
            </a:extLst>
          </p:cNvPr>
          <p:cNvSpPr txBox="1"/>
          <p:nvPr/>
        </p:nvSpPr>
        <p:spPr>
          <a:xfrm>
            <a:off x="447871" y="3167624"/>
            <a:ext cx="11604774" cy="3139321"/>
          </a:xfrm>
          <a:prstGeom prst="rect">
            <a:avLst/>
          </a:prstGeom>
          <a:noFill/>
        </p:spPr>
        <p:txBody>
          <a:bodyPr wrap="square" rtlCol="0">
            <a:spAutoFit/>
          </a:bodyPr>
          <a:lstStyle/>
          <a:p>
            <a:r>
              <a:rPr lang="en-US" b="1" dirty="0">
                <a:latin typeface="Baskerville Old Face" panose="02020602080505020303" pitchFamily="18" charset="0"/>
              </a:rPr>
              <a:t>The main issue is delegating more power and responsibility to the lower level cadre of</a:t>
            </a:r>
          </a:p>
          <a:p>
            <a:r>
              <a:rPr lang="en-US" b="1" dirty="0">
                <a:latin typeface="Baskerville Old Face" panose="02020602080505020303" pitchFamily="18" charset="0"/>
              </a:rPr>
              <a:t>employees and assigning more freedom to make choices about their schedules, operations,</a:t>
            </a:r>
          </a:p>
          <a:p>
            <a:r>
              <a:rPr lang="en-US" b="1" dirty="0">
                <a:latin typeface="Baskerville Old Face" panose="02020602080505020303" pitchFamily="18" charset="0"/>
              </a:rPr>
              <a:t>procedures and the method of solving their work-related problems. Encouraging the employees</a:t>
            </a:r>
          </a:p>
          <a:p>
            <a:r>
              <a:rPr lang="en-US" b="1" dirty="0">
                <a:latin typeface="Baskerville Old Face" panose="02020602080505020303" pitchFamily="18" charset="0"/>
              </a:rPr>
              <a:t>to participate in work related decision will sizably enhance their commitment at work.</a:t>
            </a:r>
          </a:p>
          <a:p>
            <a:r>
              <a:rPr lang="en-US" b="1" dirty="0">
                <a:latin typeface="Baskerville Old Face" panose="02020602080505020303" pitchFamily="18" charset="0"/>
              </a:rPr>
              <a:t>Empowerment is defined as putting employees in charge of what they do by eliciting some sort</a:t>
            </a:r>
          </a:p>
          <a:p>
            <a:r>
              <a:rPr lang="en-US" b="1" dirty="0">
                <a:latin typeface="Baskerville Old Face" panose="02020602080505020303" pitchFamily="18" charset="0"/>
              </a:rPr>
              <a:t>of ownership in them. Managers are doing considerably further by allowing employees full</a:t>
            </a:r>
          </a:p>
          <a:p>
            <a:r>
              <a:rPr lang="en-US" b="1" dirty="0">
                <a:latin typeface="Baskerville Old Face" panose="02020602080505020303" pitchFamily="18" charset="0"/>
              </a:rPr>
              <a:t>control of their work. An increasing number of organizations are using self-managed teams,</a:t>
            </a:r>
          </a:p>
          <a:p>
            <a:r>
              <a:rPr lang="en-US" b="1" dirty="0">
                <a:latin typeface="Baskerville Old Face" panose="02020602080505020303" pitchFamily="18" charset="0"/>
              </a:rPr>
              <a:t>where workers operate largely without boss. Due to the implementation of empowerment</a:t>
            </a:r>
          </a:p>
          <a:p>
            <a:r>
              <a:rPr lang="en-US" b="1" dirty="0">
                <a:latin typeface="Baskerville Old Face" panose="02020602080505020303" pitchFamily="18" charset="0"/>
              </a:rPr>
              <a:t>concepts across all the levels, the relationship between managers and the employees is reshaped.</a:t>
            </a:r>
          </a:p>
          <a:p>
            <a:r>
              <a:rPr lang="en-US" b="1" dirty="0">
                <a:latin typeface="Baskerville Old Face" panose="02020602080505020303" pitchFamily="18" charset="0"/>
              </a:rPr>
              <a:t>Managers will act as coaches, advisors, sponsors, facilitators and help their subordinates to do</a:t>
            </a:r>
          </a:p>
          <a:p>
            <a:r>
              <a:rPr lang="en-US" b="1" dirty="0">
                <a:latin typeface="Baskerville Old Face" panose="02020602080505020303" pitchFamily="18" charset="0"/>
              </a:rPr>
              <a:t>their task with minimal guidance</a:t>
            </a:r>
            <a:endParaRPr lang="en-IN" b="1" dirty="0">
              <a:latin typeface="Baskerville Old Face" panose="02020602080505020303" pitchFamily="18" charset="0"/>
            </a:endParaRPr>
          </a:p>
        </p:txBody>
      </p:sp>
      <p:sp>
        <p:nvSpPr>
          <p:cNvPr id="5" name="TextBox 4">
            <a:extLst>
              <a:ext uri="{FF2B5EF4-FFF2-40B4-BE49-F238E27FC236}">
                <a16:creationId xmlns:a16="http://schemas.microsoft.com/office/drawing/2014/main" id="{43EBE15C-9BC3-439D-8FC2-285683110F73}"/>
              </a:ext>
            </a:extLst>
          </p:cNvPr>
          <p:cNvSpPr txBox="1"/>
          <p:nvPr/>
        </p:nvSpPr>
        <p:spPr>
          <a:xfrm rot="20762344">
            <a:off x="584995" y="1143897"/>
            <a:ext cx="5001208" cy="707886"/>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01600" prst="riblet"/>
          </a:sp3d>
        </p:spPr>
        <p:txBody>
          <a:bodyPr wrap="square" rtlCol="0">
            <a:spAutoFit/>
          </a:bodyPr>
          <a:lstStyle/>
          <a:p>
            <a:r>
              <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Empowering People:</a:t>
            </a:r>
          </a:p>
        </p:txBody>
      </p:sp>
      <p:grpSp>
        <p:nvGrpSpPr>
          <p:cNvPr id="10" name="Group 9">
            <a:extLst>
              <a:ext uri="{FF2B5EF4-FFF2-40B4-BE49-F238E27FC236}">
                <a16:creationId xmlns:a16="http://schemas.microsoft.com/office/drawing/2014/main" id="{2DC0908E-08E8-4CAD-9B8E-AD2D8D69B46E}"/>
              </a:ext>
            </a:extLst>
          </p:cNvPr>
          <p:cNvGrpSpPr/>
          <p:nvPr/>
        </p:nvGrpSpPr>
        <p:grpSpPr>
          <a:xfrm>
            <a:off x="9446203" y="4807986"/>
            <a:ext cx="2074296" cy="1934570"/>
            <a:chOff x="9446203" y="4807986"/>
            <a:chExt cx="2074296" cy="1934570"/>
          </a:xfrm>
        </p:grpSpPr>
        <p:sp>
          <p:nvSpPr>
            <p:cNvPr id="11" name="Speech Bubble: Oval 10">
              <a:extLst>
                <a:ext uri="{FF2B5EF4-FFF2-40B4-BE49-F238E27FC236}">
                  <a16:creationId xmlns:a16="http://schemas.microsoft.com/office/drawing/2014/main" id="{A1746AF4-650D-4B08-84A5-E9AC25159FCD}"/>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750ACEB-FDE1-441E-921A-ABB80582039A}"/>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Tree>
    <p:extLst>
      <p:ext uri="{BB962C8B-B14F-4D97-AF65-F5344CB8AC3E}">
        <p14:creationId xmlns:p14="http://schemas.microsoft.com/office/powerpoint/2010/main" val="957006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up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dissolve">
                                      <p:cBhvr>
                                        <p:cTn id="33" dur="500"/>
                                        <p:tgtEl>
                                          <p:spTgt spid="2">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dissolv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800" decel="100000"/>
                                        <p:tgtEl>
                                          <p:spTgt spid="10"/>
                                        </p:tgtEl>
                                      </p:cBhvr>
                                    </p:animEffect>
                                    <p:anim calcmode="lin" valueType="num">
                                      <p:cBhvr>
                                        <p:cTn id="48" dur="800" decel="100000" fill="hold"/>
                                        <p:tgtEl>
                                          <p:spTgt spid="10"/>
                                        </p:tgtEl>
                                        <p:attrNameLst>
                                          <p:attrName>style.rotation</p:attrName>
                                        </p:attrNameLst>
                                      </p:cBhvr>
                                      <p:tavLst>
                                        <p:tav tm="0">
                                          <p:val>
                                            <p:fltVal val="-90"/>
                                          </p:val>
                                        </p:tav>
                                        <p:tav tm="100000">
                                          <p:val>
                                            <p:fltVal val="0"/>
                                          </p:val>
                                        </p:tav>
                                      </p:tavLst>
                                    </p:anim>
                                    <p:anim calcmode="lin" valueType="num">
                                      <p:cBhvr>
                                        <p:cTn id="49" dur="800" decel="100000" fill="hold"/>
                                        <p:tgtEl>
                                          <p:spTgt spid="10"/>
                                        </p:tgtEl>
                                        <p:attrNameLst>
                                          <p:attrName>ppt_x</p:attrName>
                                        </p:attrNameLst>
                                      </p:cBhvr>
                                      <p:tavLst>
                                        <p:tav tm="0">
                                          <p:val>
                                            <p:strVal val="#ppt_x+0.4"/>
                                          </p:val>
                                        </p:tav>
                                        <p:tav tm="100000">
                                          <p:val>
                                            <p:strVal val="#ppt_x-0.05"/>
                                          </p:val>
                                        </p:tav>
                                      </p:tavLst>
                                    </p:anim>
                                    <p:anim calcmode="lin" valueType="num">
                                      <p:cBhvr>
                                        <p:cTn id="50" dur="800" decel="100000" fill="hold"/>
                                        <p:tgtEl>
                                          <p:spTgt spid="10"/>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A61DE12-BFA9-4891-93CB-DE83F3DD79F5}"/>
              </a:ext>
            </a:extLst>
          </p:cNvPr>
          <p:cNvGrpSpPr/>
          <p:nvPr/>
        </p:nvGrpSpPr>
        <p:grpSpPr>
          <a:xfrm>
            <a:off x="9446203" y="4807986"/>
            <a:ext cx="2074296" cy="1934570"/>
            <a:chOff x="9446203" y="4807986"/>
            <a:chExt cx="2074296" cy="1934570"/>
          </a:xfrm>
        </p:grpSpPr>
        <p:sp>
          <p:nvSpPr>
            <p:cNvPr id="11" name="Speech Bubble: Oval 10">
              <a:extLst>
                <a:ext uri="{FF2B5EF4-FFF2-40B4-BE49-F238E27FC236}">
                  <a16:creationId xmlns:a16="http://schemas.microsoft.com/office/drawing/2014/main" id="{4F6CA319-A65E-4ECB-9413-541F19F96A5B}"/>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E249BD9-EEBB-4CD4-9F83-3DAF1F5F4F12}"/>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0C2057F-EDB3-41CA-82D2-7FA4EC20E420}"/>
              </a:ext>
            </a:extLst>
          </p:cNvPr>
          <p:cNvSpPr txBox="1"/>
          <p:nvPr/>
        </p:nvSpPr>
        <p:spPr>
          <a:xfrm>
            <a:off x="487680" y="3048000"/>
            <a:ext cx="11470378" cy="3170099"/>
          </a:xfrm>
          <a:prstGeom prst="rect">
            <a:avLst/>
          </a:prstGeom>
          <a:noFill/>
        </p:spPr>
        <p:txBody>
          <a:bodyPr wrap="square" rtlCol="0">
            <a:spAutoFit/>
          </a:bodyPr>
          <a:lstStyle/>
          <a:p>
            <a:r>
              <a:rPr lang="en-US" sz="2000" b="1" dirty="0">
                <a:latin typeface="Baskerville Old Face" panose="02020602080505020303" pitchFamily="18" charset="0"/>
              </a:rPr>
              <a:t>In recent times, the Product life cycles are slimming, the methods of operations are</a:t>
            </a:r>
          </a:p>
          <a:p>
            <a:r>
              <a:rPr lang="en-US" sz="2000" b="1" dirty="0">
                <a:latin typeface="Baskerville Old Face" panose="02020602080505020303" pitchFamily="18" charset="0"/>
              </a:rPr>
              <a:t>improving, and fashions are changing very fast. In those days, the managers needed to introduce</a:t>
            </a:r>
          </a:p>
          <a:p>
            <a:r>
              <a:rPr lang="en-US" sz="2000" b="1" dirty="0">
                <a:latin typeface="Baskerville Old Face" panose="02020602080505020303" pitchFamily="18" charset="0"/>
              </a:rPr>
              <a:t>major change programs once or twice a decade. Today, change is an ongoing activity for most</a:t>
            </a:r>
          </a:p>
          <a:p>
            <a:r>
              <a:rPr lang="en-US" sz="2000" b="1" dirty="0">
                <a:latin typeface="Baskerville Old Face" panose="02020602080505020303" pitchFamily="18" charset="0"/>
              </a:rPr>
              <a:t>managers. The concept of continuous improvement implies constant change. In yester years,</a:t>
            </a:r>
          </a:p>
          <a:p>
            <a:r>
              <a:rPr lang="en-US" sz="2000" b="1" dirty="0">
                <a:latin typeface="Baskerville Old Face" panose="02020602080505020303" pitchFamily="18" charset="0"/>
              </a:rPr>
              <a:t>there used to be a long period of stability and occasionally interrupted by short period of change,</a:t>
            </a:r>
          </a:p>
          <a:p>
            <a:r>
              <a:rPr lang="en-US" sz="2000" b="1" dirty="0">
                <a:latin typeface="Baskerville Old Face" panose="02020602080505020303" pitchFamily="18" charset="0"/>
              </a:rPr>
              <a:t>but at present the change process is an ongoing activity due to competitiveness in developing</a:t>
            </a:r>
          </a:p>
          <a:p>
            <a:r>
              <a:rPr lang="en-US" sz="2000" b="1" dirty="0">
                <a:latin typeface="Baskerville Old Face" panose="02020602080505020303" pitchFamily="18" charset="0"/>
              </a:rPr>
              <a:t>new products and services with better features. Everyone in the organization faces today is one</a:t>
            </a:r>
          </a:p>
          <a:p>
            <a:r>
              <a:rPr lang="en-US" sz="2000" b="1" dirty="0">
                <a:latin typeface="Baskerville Old Face" panose="02020602080505020303" pitchFamily="18" charset="0"/>
              </a:rPr>
              <a:t>of permanent temporariness. The actual jobs that workers perform are in a permanent state of</a:t>
            </a:r>
          </a:p>
          <a:p>
            <a:r>
              <a:rPr lang="en-US" sz="2000" b="1" dirty="0">
                <a:latin typeface="Baskerville Old Face" panose="02020602080505020303" pitchFamily="18" charset="0"/>
              </a:rPr>
              <a:t>flux. So, workers need to continually update their knowledge and skills to perform new job</a:t>
            </a:r>
          </a:p>
          <a:p>
            <a:r>
              <a:rPr lang="en-US" sz="2000" b="1" dirty="0">
                <a:latin typeface="Baskerville Old Face" panose="02020602080505020303" pitchFamily="18" charset="0"/>
              </a:rPr>
              <a:t>requirements.</a:t>
            </a:r>
            <a:endParaRPr lang="en-IN" sz="2000" b="1" dirty="0">
              <a:latin typeface="Baskerville Old Face" panose="02020602080505020303" pitchFamily="18" charset="0"/>
            </a:endParaRPr>
          </a:p>
        </p:txBody>
      </p:sp>
      <p:sp>
        <p:nvSpPr>
          <p:cNvPr id="5" name="TextBox 4">
            <a:extLst>
              <a:ext uri="{FF2B5EF4-FFF2-40B4-BE49-F238E27FC236}">
                <a16:creationId xmlns:a16="http://schemas.microsoft.com/office/drawing/2014/main" id="{F81821F2-1C76-4746-A0D0-5B1349A51085}"/>
              </a:ext>
            </a:extLst>
          </p:cNvPr>
          <p:cNvSpPr txBox="1"/>
          <p:nvPr/>
        </p:nvSpPr>
        <p:spPr>
          <a:xfrm rot="20720581">
            <a:off x="450263" y="1319626"/>
            <a:ext cx="5171440" cy="52322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01600" prst="riblet"/>
          </a:sp3d>
        </p:spPr>
        <p:txBody>
          <a:bodyPr wrap="square" rtlCol="0">
            <a:spAutoFit/>
          </a:bodyPr>
          <a:lstStyle/>
          <a:p>
            <a:r>
              <a:rPr lang="en-I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Coping with ‘Temporariness:</a:t>
            </a:r>
          </a:p>
        </p:txBody>
      </p:sp>
    </p:spTree>
    <p:extLst>
      <p:ext uri="{BB962C8B-B14F-4D97-AF65-F5344CB8AC3E}">
        <p14:creationId xmlns:p14="http://schemas.microsoft.com/office/powerpoint/2010/main" val="3440776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dissolve">
                                      <p:cBhvr>
                                        <p:cTn id="33" dur="500"/>
                                        <p:tgtEl>
                                          <p:spTgt spid="2">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800" decel="100000"/>
                                        <p:tgtEl>
                                          <p:spTgt spid="10"/>
                                        </p:tgtEl>
                                      </p:cBhvr>
                                    </p:animEffect>
                                    <p:anim calcmode="lin" valueType="num">
                                      <p:cBhvr>
                                        <p:cTn id="45" dur="800" decel="100000" fill="hold"/>
                                        <p:tgtEl>
                                          <p:spTgt spid="10"/>
                                        </p:tgtEl>
                                        <p:attrNameLst>
                                          <p:attrName>style.rotation</p:attrName>
                                        </p:attrNameLst>
                                      </p:cBhvr>
                                      <p:tavLst>
                                        <p:tav tm="0">
                                          <p:val>
                                            <p:fltVal val="-90"/>
                                          </p:val>
                                        </p:tav>
                                        <p:tav tm="100000">
                                          <p:val>
                                            <p:fltVal val="0"/>
                                          </p:val>
                                        </p:tav>
                                      </p:tavLst>
                                    </p:anim>
                                    <p:anim calcmode="lin" valueType="num">
                                      <p:cBhvr>
                                        <p:cTn id="46" dur="800" decel="100000" fill="hold"/>
                                        <p:tgtEl>
                                          <p:spTgt spid="10"/>
                                        </p:tgtEl>
                                        <p:attrNameLst>
                                          <p:attrName>ppt_x</p:attrName>
                                        </p:attrNameLst>
                                      </p:cBhvr>
                                      <p:tavLst>
                                        <p:tav tm="0">
                                          <p:val>
                                            <p:strVal val="#ppt_x+0.4"/>
                                          </p:val>
                                        </p:tav>
                                        <p:tav tm="100000">
                                          <p:val>
                                            <p:strVal val="#ppt_x-0.05"/>
                                          </p:val>
                                        </p:tav>
                                      </p:tavLst>
                                    </p:anim>
                                    <p:anim calcmode="lin" valueType="num">
                                      <p:cBhvr>
                                        <p:cTn id="47" dur="800" decel="100000" fill="hold"/>
                                        <p:tgtEl>
                                          <p:spTgt spid="10"/>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F36DAF0-951C-4BDD-B234-A6C52BFFCBFC}"/>
              </a:ext>
            </a:extLst>
          </p:cNvPr>
          <p:cNvGrpSpPr/>
          <p:nvPr/>
        </p:nvGrpSpPr>
        <p:grpSpPr>
          <a:xfrm>
            <a:off x="9446203" y="4807986"/>
            <a:ext cx="2074296" cy="1934570"/>
            <a:chOff x="9446203" y="4807986"/>
            <a:chExt cx="2074296" cy="1934570"/>
          </a:xfrm>
        </p:grpSpPr>
        <p:sp>
          <p:nvSpPr>
            <p:cNvPr id="11" name="Speech Bubble: Oval 10">
              <a:extLst>
                <a:ext uri="{FF2B5EF4-FFF2-40B4-BE49-F238E27FC236}">
                  <a16:creationId xmlns:a16="http://schemas.microsoft.com/office/drawing/2014/main" id="{13DB4C30-B1CF-4F5D-A5F5-C12F49AE1A4B}"/>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7D917EB-51A6-4036-8C08-B208E1E9B3FB}"/>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9FE8BA2-A23E-4AAF-A52C-5F31F92231AD}"/>
              </a:ext>
            </a:extLst>
          </p:cNvPr>
          <p:cNvSpPr txBox="1"/>
          <p:nvPr/>
        </p:nvSpPr>
        <p:spPr>
          <a:xfrm>
            <a:off x="568960" y="2997200"/>
            <a:ext cx="10993120" cy="2862322"/>
          </a:xfrm>
          <a:prstGeom prst="rect">
            <a:avLst/>
          </a:prstGeom>
          <a:noFill/>
        </p:spPr>
        <p:txBody>
          <a:bodyPr wrap="square" rtlCol="0">
            <a:spAutoFit/>
          </a:bodyPr>
          <a:lstStyle/>
          <a:p>
            <a:r>
              <a:rPr lang="en-US" sz="2000" b="1" dirty="0">
                <a:latin typeface="Baskerville Old Face" panose="02020602080505020303" pitchFamily="18" charset="0"/>
              </a:rPr>
              <a:t>Today’s successful organizations must foster innovation and be proficient in the art of</a:t>
            </a:r>
          </a:p>
          <a:p>
            <a:r>
              <a:rPr lang="en-US" sz="2000" b="1" dirty="0">
                <a:latin typeface="Baskerville Old Face" panose="02020602080505020303" pitchFamily="18" charset="0"/>
              </a:rPr>
              <a:t>change; otherwise they will become candidates for extinction in due course of time and vanished</a:t>
            </a:r>
          </a:p>
          <a:p>
            <a:r>
              <a:rPr lang="en-US" sz="2000" b="1" dirty="0">
                <a:latin typeface="Baskerville Old Face" panose="02020602080505020303" pitchFamily="18" charset="0"/>
              </a:rPr>
              <a:t>from their field of business. Victory will go to those organizations that maintain flexibility,</a:t>
            </a:r>
          </a:p>
          <a:p>
            <a:r>
              <a:rPr lang="en-US" sz="2000" b="1" dirty="0">
                <a:latin typeface="Baskerville Old Face" panose="02020602080505020303" pitchFamily="18" charset="0"/>
              </a:rPr>
              <a:t>continually improve their quality, and beat the competition to the market place with a constant</a:t>
            </a:r>
          </a:p>
          <a:p>
            <a:r>
              <a:rPr lang="en-US" sz="2000" b="1" dirty="0">
                <a:latin typeface="Baskerville Old Face" panose="02020602080505020303" pitchFamily="18" charset="0"/>
              </a:rPr>
              <a:t>stream of innovative products and services. For example, Compaq succeeded by creating more</a:t>
            </a:r>
          </a:p>
          <a:p>
            <a:r>
              <a:rPr lang="en-US" sz="2000" b="1" dirty="0">
                <a:latin typeface="Baskerville Old Face" panose="02020602080505020303" pitchFamily="18" charset="0"/>
              </a:rPr>
              <a:t>powerful personal computers for the same or less money than IBNM or Apple, and by putting</a:t>
            </a:r>
          </a:p>
          <a:p>
            <a:r>
              <a:rPr lang="en-US" sz="2000" b="1" dirty="0">
                <a:latin typeface="Baskerville Old Face" panose="02020602080505020303" pitchFamily="18" charset="0"/>
              </a:rPr>
              <a:t>their products to market quicker than the bigger competitors. Amazon.com is putting a lot of</a:t>
            </a:r>
          </a:p>
          <a:p>
            <a:r>
              <a:rPr lang="en-US" sz="2000" b="1" dirty="0">
                <a:latin typeface="Baskerville Old Face" panose="02020602080505020303" pitchFamily="18" charset="0"/>
              </a:rPr>
              <a:t>independent bookstores out of business as it proves you can successfully sell books from an</a:t>
            </a:r>
          </a:p>
          <a:p>
            <a:r>
              <a:rPr lang="en-US" sz="2000" b="1" dirty="0">
                <a:latin typeface="Baskerville Old Face" panose="02020602080505020303" pitchFamily="18" charset="0"/>
              </a:rPr>
              <a:t>Internet website.</a:t>
            </a:r>
            <a:endParaRPr lang="en-IN" sz="2000" b="1" dirty="0">
              <a:latin typeface="Baskerville Old Face" panose="02020602080505020303" pitchFamily="18" charset="0"/>
            </a:endParaRPr>
          </a:p>
        </p:txBody>
      </p:sp>
      <p:sp>
        <p:nvSpPr>
          <p:cNvPr id="5" name="TextBox 4">
            <a:extLst>
              <a:ext uri="{FF2B5EF4-FFF2-40B4-BE49-F238E27FC236}">
                <a16:creationId xmlns:a16="http://schemas.microsoft.com/office/drawing/2014/main" id="{D4EF46E1-AE37-45AA-B390-C60E5B259179}"/>
              </a:ext>
            </a:extLst>
          </p:cNvPr>
          <p:cNvSpPr txBox="1"/>
          <p:nvPr/>
        </p:nvSpPr>
        <p:spPr>
          <a:xfrm rot="20738568">
            <a:off x="480583" y="1261657"/>
            <a:ext cx="5466080" cy="523220"/>
          </a:xfrm>
          <a:prstGeom prst="rect">
            <a:avLst/>
          </a:prstGeom>
          <a:noFill/>
          <a:ln>
            <a:noFill/>
          </a:ln>
          <a:effectLst>
            <a:outerShdw blurRad="50800" dist="38100" dir="18900000" algn="bl" rotWithShape="0">
              <a:prstClr val="black">
                <a:alpha val="40000"/>
              </a:prstClr>
            </a:outerShdw>
          </a:effectLst>
          <a:scene3d>
            <a:camera prst="orthographicFront"/>
            <a:lightRig rig="glow" dir="t"/>
          </a:scene3d>
          <a:sp3d prstMaterial="plastic">
            <a:bevelT w="209550" h="146050" prst="riblet"/>
          </a:sp3d>
        </p:spPr>
        <p:txBody>
          <a:bodyPr wrap="square" rtlCol="0">
            <a:spAutoFit/>
            <a:sp3d prstMaterial="dkEdge"/>
          </a:bodyPr>
          <a:lstStyle/>
          <a:p>
            <a:r>
              <a:rPr lang="en-IN" sz="2800" b="1" dirty="0">
                <a:ln w="9525">
                  <a:noFill/>
                  <a:prstDash val="solid"/>
                </a:ln>
                <a:gradFill>
                  <a:gsLst>
                    <a:gs pos="0">
                      <a:srgbClr val="FF0000"/>
                    </a:gs>
                    <a:gs pos="74000">
                      <a:srgbClr val="FFC000"/>
                    </a:gs>
                    <a:gs pos="83000">
                      <a:srgbClr val="FFFF00"/>
                    </a:gs>
                    <a:gs pos="100000">
                      <a:srgbClr val="00B050"/>
                    </a:gs>
                  </a:gsLst>
                  <a:lin ang="5400000" scaled="1"/>
                </a:gradFill>
                <a:effectLst>
                  <a:outerShdw blurRad="12700" dist="38100" dir="2700000" algn="tl" rotWithShape="0">
                    <a:schemeClr val="bg1">
                      <a:lumMod val="50000"/>
                    </a:schemeClr>
                  </a:outerShdw>
                </a:effectLst>
              </a:rPr>
              <a:t>Stimulating Innovation and Change:</a:t>
            </a:r>
          </a:p>
        </p:txBody>
      </p:sp>
    </p:spTree>
    <p:extLst>
      <p:ext uri="{BB962C8B-B14F-4D97-AF65-F5344CB8AC3E}">
        <p14:creationId xmlns:p14="http://schemas.microsoft.com/office/powerpoint/2010/main" val="2478289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17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dissolve">
                                      <p:cBhvr>
                                        <p:cTn id="33" dur="500"/>
                                        <p:tgtEl>
                                          <p:spTgt spid="2">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800" decel="100000"/>
                                        <p:tgtEl>
                                          <p:spTgt spid="10"/>
                                        </p:tgtEl>
                                      </p:cBhvr>
                                    </p:animEffect>
                                    <p:anim calcmode="lin" valueType="num">
                                      <p:cBhvr>
                                        <p:cTn id="42" dur="800" decel="100000" fill="hold"/>
                                        <p:tgtEl>
                                          <p:spTgt spid="10"/>
                                        </p:tgtEl>
                                        <p:attrNameLst>
                                          <p:attrName>style.rotation</p:attrName>
                                        </p:attrNameLst>
                                      </p:cBhvr>
                                      <p:tavLst>
                                        <p:tav tm="0">
                                          <p:val>
                                            <p:fltVal val="-90"/>
                                          </p:val>
                                        </p:tav>
                                        <p:tav tm="100000">
                                          <p:val>
                                            <p:fltVal val="0"/>
                                          </p:val>
                                        </p:tav>
                                      </p:tavLst>
                                    </p:anim>
                                    <p:anim calcmode="lin" valueType="num">
                                      <p:cBhvr>
                                        <p:cTn id="43" dur="800" decel="100000" fill="hold"/>
                                        <p:tgtEl>
                                          <p:spTgt spid="10"/>
                                        </p:tgtEl>
                                        <p:attrNameLst>
                                          <p:attrName>ppt_x</p:attrName>
                                        </p:attrNameLst>
                                      </p:cBhvr>
                                      <p:tavLst>
                                        <p:tav tm="0">
                                          <p:val>
                                            <p:strVal val="#ppt_x+0.4"/>
                                          </p:val>
                                        </p:tav>
                                        <p:tav tm="100000">
                                          <p:val>
                                            <p:strVal val="#ppt_x-0.05"/>
                                          </p:val>
                                        </p:tav>
                                      </p:tavLst>
                                    </p:anim>
                                    <p:anim calcmode="lin" valueType="num">
                                      <p:cBhvr>
                                        <p:cTn id="44" dur="800" decel="100000" fill="hold"/>
                                        <p:tgtEl>
                                          <p:spTgt spid="10"/>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92CBE2-3CF5-4EFE-BE26-64CAA58539CD}"/>
              </a:ext>
            </a:extLst>
          </p:cNvPr>
          <p:cNvGrpSpPr/>
          <p:nvPr/>
        </p:nvGrpSpPr>
        <p:grpSpPr>
          <a:xfrm>
            <a:off x="9446203" y="4807986"/>
            <a:ext cx="2074296" cy="1934570"/>
            <a:chOff x="9446203" y="4807986"/>
            <a:chExt cx="2074296" cy="1934570"/>
          </a:xfrm>
        </p:grpSpPr>
        <p:sp>
          <p:nvSpPr>
            <p:cNvPr id="11" name="Speech Bubble: Oval 10">
              <a:extLst>
                <a:ext uri="{FF2B5EF4-FFF2-40B4-BE49-F238E27FC236}">
                  <a16:creationId xmlns:a16="http://schemas.microsoft.com/office/drawing/2014/main" id="{5C176F6E-2205-4B85-A58F-EEC6B4BD9245}"/>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BDC205C-613D-4073-BCC9-350CEC6E47BB}"/>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A12CCEB-BE93-4672-B79A-3AD7EBBE302D}"/>
              </a:ext>
            </a:extLst>
          </p:cNvPr>
          <p:cNvSpPr txBox="1"/>
          <p:nvPr/>
        </p:nvSpPr>
        <p:spPr>
          <a:xfrm>
            <a:off x="670560" y="3048000"/>
            <a:ext cx="11287498" cy="2308324"/>
          </a:xfrm>
          <a:prstGeom prst="rect">
            <a:avLst/>
          </a:prstGeom>
          <a:noFill/>
        </p:spPr>
        <p:txBody>
          <a:bodyPr wrap="square" rtlCol="0">
            <a:spAutoFit/>
          </a:bodyPr>
          <a:lstStyle/>
          <a:p>
            <a:r>
              <a:rPr lang="en-US" sz="2400" b="1" dirty="0">
                <a:latin typeface="Baskerville Old Face" panose="02020602080505020303" pitchFamily="18" charset="0"/>
              </a:rPr>
              <a:t>The complexity in business operations is forcing the workforce to face ethical dilemmas,</a:t>
            </a:r>
          </a:p>
          <a:p>
            <a:r>
              <a:rPr lang="en-US" sz="2400" b="1" dirty="0">
                <a:latin typeface="Baskerville Old Face" panose="02020602080505020303" pitchFamily="18" charset="0"/>
              </a:rPr>
              <a:t>where they are required to define right and wrong conduct in order to complete their assigned activities. For example, Should the employees of chemical company blow the whistle if they uncover the discharging its untreated effluents into the river are polluting its water resources? Do  managers give an inflated performance evaluation to an employee they like, knowing that such an evaluation could save that employee’s job?</a:t>
            </a:r>
            <a:endParaRPr lang="en-IN" sz="2400" b="1" dirty="0">
              <a:latin typeface="Baskerville Old Face" panose="02020602080505020303" pitchFamily="18" charset="0"/>
            </a:endParaRPr>
          </a:p>
        </p:txBody>
      </p:sp>
      <p:sp>
        <p:nvSpPr>
          <p:cNvPr id="5" name="TextBox 4">
            <a:extLst>
              <a:ext uri="{FF2B5EF4-FFF2-40B4-BE49-F238E27FC236}">
                <a16:creationId xmlns:a16="http://schemas.microsoft.com/office/drawing/2014/main" id="{3F059183-95AD-4960-963F-6108053702B9}"/>
              </a:ext>
            </a:extLst>
          </p:cNvPr>
          <p:cNvSpPr txBox="1"/>
          <p:nvPr/>
        </p:nvSpPr>
        <p:spPr>
          <a:xfrm rot="20709044">
            <a:off x="237999" y="1199282"/>
            <a:ext cx="5974080" cy="584775"/>
          </a:xfrm>
          <a:prstGeom prst="rect">
            <a:avLst/>
          </a:prstGeom>
          <a:noFill/>
          <a:effectLst>
            <a:outerShdw blurRad="50800" dist="38100" dir="2700000" algn="tl" rotWithShape="0">
              <a:prstClr val="black">
                <a:alpha val="40000"/>
              </a:prstClr>
            </a:outerShdw>
          </a:effectLst>
          <a:scene3d>
            <a:camera prst="orthographicFront"/>
            <a:lightRig rig="soft" dir="t"/>
          </a:scene3d>
          <a:sp3d>
            <a:bevelT w="101600" prst="riblet"/>
          </a:sp3d>
        </p:spPr>
        <p:txBody>
          <a:bodyPr wrap="square" rtlCol="0">
            <a:spAutoFit/>
            <a:sp3d prstMaterial="plastic"/>
          </a:bodyPr>
          <a:lstStyle/>
          <a:p>
            <a:r>
              <a:rPr lang="en-IN" sz="3200" b="1" dirty="0">
                <a:ln w="13462">
                  <a:noFill/>
                  <a:prstDash val="solid"/>
                </a:ln>
                <a:gradFill>
                  <a:gsLst>
                    <a:gs pos="0">
                      <a:srgbClr val="FF0000"/>
                    </a:gs>
                    <a:gs pos="74000">
                      <a:srgbClr val="FFC000"/>
                    </a:gs>
                    <a:gs pos="83000">
                      <a:srgbClr val="FFFF00"/>
                    </a:gs>
                    <a:gs pos="100000">
                      <a:srgbClr val="00B050"/>
                    </a:gs>
                  </a:gsLst>
                  <a:lin ang="5400000" scaled="1"/>
                </a:gradFill>
                <a:effectLst>
                  <a:outerShdw dist="38100" dir="2700000" algn="bl" rotWithShape="0">
                    <a:schemeClr val="accent5"/>
                  </a:outerShdw>
                </a:effectLst>
              </a:rPr>
              <a:t>Improving Ethical behaviour:</a:t>
            </a:r>
          </a:p>
        </p:txBody>
      </p:sp>
    </p:spTree>
    <p:extLst>
      <p:ext uri="{BB962C8B-B14F-4D97-AF65-F5344CB8AC3E}">
        <p14:creationId xmlns:p14="http://schemas.microsoft.com/office/powerpoint/2010/main" val="24037352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16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800" decel="100000"/>
                                        <p:tgtEl>
                                          <p:spTgt spid="10"/>
                                        </p:tgtEl>
                                      </p:cBhvr>
                                    </p:animEffect>
                                    <p:anim calcmode="lin" valueType="num">
                                      <p:cBhvr>
                                        <p:cTn id="21" dur="800" decel="100000" fill="hold"/>
                                        <p:tgtEl>
                                          <p:spTgt spid="10"/>
                                        </p:tgtEl>
                                        <p:attrNameLst>
                                          <p:attrName>style.rotation</p:attrName>
                                        </p:attrNameLst>
                                      </p:cBhvr>
                                      <p:tavLst>
                                        <p:tav tm="0">
                                          <p:val>
                                            <p:fltVal val="-90"/>
                                          </p:val>
                                        </p:tav>
                                        <p:tav tm="100000">
                                          <p:val>
                                            <p:fltVal val="0"/>
                                          </p:val>
                                        </p:tav>
                                      </p:tavLst>
                                    </p:anim>
                                    <p:anim calcmode="lin" valueType="num">
                                      <p:cBhvr>
                                        <p:cTn id="22" dur="800" decel="100000" fill="hold"/>
                                        <p:tgtEl>
                                          <p:spTgt spid="10"/>
                                        </p:tgtEl>
                                        <p:attrNameLst>
                                          <p:attrName>ppt_x</p:attrName>
                                        </p:attrNameLst>
                                      </p:cBhvr>
                                      <p:tavLst>
                                        <p:tav tm="0">
                                          <p:val>
                                            <p:strVal val="#ppt_x+0.4"/>
                                          </p:val>
                                        </p:tav>
                                        <p:tav tm="100000">
                                          <p:val>
                                            <p:strVal val="#ppt_x-0.05"/>
                                          </p:val>
                                        </p:tav>
                                      </p:tavLst>
                                    </p:anim>
                                    <p:anim calcmode="lin" valueType="num">
                                      <p:cBhvr>
                                        <p:cTn id="23" dur="800" decel="100000" fill="hold"/>
                                        <p:tgtEl>
                                          <p:spTgt spid="10"/>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7317A0C-3980-410D-9C0D-964FC6C6309D}"/>
              </a:ext>
            </a:extLst>
          </p:cNvPr>
          <p:cNvSpPr txBox="1"/>
          <p:nvPr/>
        </p:nvSpPr>
        <p:spPr>
          <a:xfrm rot="20665161">
            <a:off x="1007706" y="799610"/>
            <a:ext cx="4693298" cy="1015663"/>
          </a:xfrm>
          <a:prstGeom prst="rect">
            <a:avLst/>
          </a:prstGeom>
          <a:noFill/>
        </p:spPr>
        <p:txBody>
          <a:bodyPr wrap="square" rtlCol="0">
            <a:spAutoFit/>
          </a:bodyPr>
          <a:lstStyle/>
          <a:p>
            <a:r>
              <a:rPr lang="en-US" sz="6000" dirty="0">
                <a:ln>
                  <a:solidFill>
                    <a:sysClr val="windowText" lastClr="000000"/>
                  </a:solidFill>
                </a:ln>
                <a:gradFill>
                  <a:gsLst>
                    <a:gs pos="0">
                      <a:schemeClr val="accent1">
                        <a:lumMod val="5000"/>
                        <a:lumOff val="95000"/>
                      </a:schemeClr>
                    </a:gs>
                    <a:gs pos="74000">
                      <a:schemeClr val="accent1">
                        <a:lumMod val="45000"/>
                        <a:lumOff val="55000"/>
                      </a:schemeClr>
                    </a:gs>
                    <a:gs pos="83000">
                      <a:srgbClr val="002060"/>
                    </a:gs>
                    <a:gs pos="100000">
                      <a:srgbClr val="002060"/>
                    </a:gs>
                  </a:gsLst>
                  <a:lin ang="5400000" scaled="1"/>
                </a:gradFill>
                <a:latin typeface="French Script MT" panose="03020402040607040605" pitchFamily="66" charset="0"/>
              </a:rPr>
              <a:t>Thank u….</a:t>
            </a:r>
            <a:endParaRPr lang="en-IN" sz="6000" dirty="0">
              <a:ln>
                <a:solidFill>
                  <a:sysClr val="windowText" lastClr="000000"/>
                </a:solidFill>
              </a:ln>
              <a:gradFill>
                <a:gsLst>
                  <a:gs pos="0">
                    <a:schemeClr val="accent1">
                      <a:lumMod val="5000"/>
                      <a:lumOff val="95000"/>
                    </a:schemeClr>
                  </a:gs>
                  <a:gs pos="74000">
                    <a:schemeClr val="accent1">
                      <a:lumMod val="45000"/>
                      <a:lumOff val="55000"/>
                    </a:schemeClr>
                  </a:gs>
                  <a:gs pos="83000">
                    <a:srgbClr val="002060"/>
                  </a:gs>
                  <a:gs pos="100000">
                    <a:srgbClr val="002060"/>
                  </a:gs>
                </a:gsLst>
                <a:lin ang="5400000" scaled="1"/>
              </a:gradFill>
              <a:latin typeface="French Script MT" panose="03020402040607040605" pitchFamily="66" charset="0"/>
            </a:endParaRPr>
          </a:p>
        </p:txBody>
      </p:sp>
    </p:spTree>
    <p:extLst>
      <p:ext uri="{BB962C8B-B14F-4D97-AF65-F5344CB8AC3E}">
        <p14:creationId xmlns:p14="http://schemas.microsoft.com/office/powerpoint/2010/main" val="1947376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3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gradFill>
                  <a:gsLst>
                    <a:gs pos="0">
                      <a:srgbClr val="00B050"/>
                    </a:gs>
                    <a:gs pos="71000">
                      <a:srgbClr val="FF8000"/>
                    </a:gs>
                    <a:gs pos="58000">
                      <a:srgbClr val="92D050"/>
                    </a:gs>
                    <a:gs pos="86000">
                      <a:srgbClr val="FF0000"/>
                    </a:gs>
                    <a:gs pos="100000">
                      <a:srgbClr val="C00000"/>
                    </a:gs>
                  </a:gsLst>
                  <a:lin ang="5400000" scaled="1"/>
                </a:gradFill>
                <a:effectLst/>
                <a:uLnTx/>
                <a:uFillTx/>
                <a:latin typeface="Bernard MT Condensed" panose="02050806060905020404" pitchFamily="18" charset="0"/>
              </a:rPr>
              <a:t>Introduction to OB</a:t>
            </a: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0BECFD4-30D2-4253-84ED-501F0BDBF6F2}"/>
              </a:ext>
            </a:extLst>
          </p:cNvPr>
          <p:cNvPicPr>
            <a:picLocks noChangeAspect="1"/>
          </p:cNvPicPr>
          <p:nvPr/>
        </p:nvPicPr>
        <p:blipFill rotWithShape="1">
          <a:blip r:embed="rId2"/>
          <a:srcRect b="9596"/>
          <a:stretch/>
        </p:blipFill>
        <p:spPr>
          <a:xfrm>
            <a:off x="1939845" y="2505085"/>
            <a:ext cx="9330612" cy="3849062"/>
          </a:xfrm>
          <a:prstGeom prst="rect">
            <a:avLst/>
          </a:prstGeom>
          <a:gradFill>
            <a:gsLst>
              <a:gs pos="0">
                <a:srgbClr val="00B050"/>
              </a:gs>
              <a:gs pos="74000">
                <a:schemeClr val="accent1">
                  <a:lumMod val="45000"/>
                  <a:lumOff val="55000"/>
                </a:schemeClr>
              </a:gs>
              <a:gs pos="83000">
                <a:schemeClr val="accent1">
                  <a:lumMod val="45000"/>
                  <a:lumOff val="55000"/>
                </a:schemeClr>
              </a:gs>
              <a:gs pos="100000">
                <a:srgbClr val="002060"/>
              </a:gs>
            </a:gsLst>
            <a:lin ang="5400000" scaled="1"/>
          </a:gradFill>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89544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400" fill="hold"/>
                                        <p:tgtEl>
                                          <p:spTgt spid="3"/>
                                        </p:tgtEl>
                                        <p:attrNameLst>
                                          <p:attrName>ppt_x</p:attrName>
                                        </p:attrNameLst>
                                      </p:cBhvr>
                                      <p:tavLst>
                                        <p:tav tm="0">
                                          <p:val>
                                            <p:strVal val="0-#ppt_w/2"/>
                                          </p:val>
                                        </p:tav>
                                        <p:tav tm="100000">
                                          <p:val>
                                            <p:strVal val="#ppt_x"/>
                                          </p:val>
                                        </p:tav>
                                      </p:tavLst>
                                    </p:anim>
                                    <p:anim calcmode="lin" valueType="num">
                                      <p:cBhvr additive="base">
                                        <p:cTn id="8" dur="14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19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4923531-6B78-400A-9637-E4CCD545DF5B}"/>
              </a:ext>
            </a:extLst>
          </p:cNvPr>
          <p:cNvSpPr txBox="1"/>
          <p:nvPr/>
        </p:nvSpPr>
        <p:spPr>
          <a:xfrm rot="20718202">
            <a:off x="769774" y="1065028"/>
            <a:ext cx="6096000" cy="646331"/>
          </a:xfrm>
          <a:prstGeom prst="rect">
            <a:avLst/>
          </a:prstGeom>
          <a:noFill/>
        </p:spPr>
        <p:txBody>
          <a:bodyPr wrap="square">
            <a:spAutoFit/>
            <a:scene3d>
              <a:camera prst="orthographicFront"/>
              <a:lightRig rig="flat" dir="t"/>
            </a:scene3d>
            <a:sp3d extrusionH="57150" prstMaterial="softEdge">
              <a:bevelT w="50800" h="38100" prst="riblet"/>
            </a:sp3d>
          </a:bodyPr>
          <a:lstStyle/>
          <a:p>
            <a:r>
              <a:rPr kumimoji="0" lang="en-US" altLang="en-US" sz="3600" b="1" i="0" u="none" strike="noStrike" kern="0" cap="none" spc="0" normalizeH="0" baseline="0" noProof="0" dirty="0">
                <a:ln>
                  <a:noFill/>
                </a:ln>
                <a:solidFill>
                  <a:srgbClr val="990000"/>
                </a:solidFill>
                <a:uLnTx/>
                <a:uFillTx/>
                <a:latin typeface="Tahoma" pitchFamily="34" charset="0"/>
                <a:ea typeface="Tahoma" pitchFamily="34" charset="0"/>
                <a:cs typeface="Tahoma" pitchFamily="34" charset="0"/>
              </a:rPr>
              <a:t>Focal Points of OB</a:t>
            </a:r>
            <a:endParaRPr lang="en-IN" sz="3600" dirty="0"/>
          </a:p>
        </p:txBody>
      </p:sp>
      <p:pic>
        <p:nvPicPr>
          <p:cNvPr id="13" name="Picture 12">
            <a:extLst>
              <a:ext uri="{FF2B5EF4-FFF2-40B4-BE49-F238E27FC236}">
                <a16:creationId xmlns:a16="http://schemas.microsoft.com/office/drawing/2014/main" id="{C421B952-06DD-40C6-A2D2-D13452BE2FF1}"/>
              </a:ext>
            </a:extLst>
          </p:cNvPr>
          <p:cNvPicPr>
            <a:picLocks noChangeAspect="1"/>
          </p:cNvPicPr>
          <p:nvPr/>
        </p:nvPicPr>
        <p:blipFill>
          <a:blip r:embed="rId2"/>
          <a:stretch>
            <a:fillRect/>
          </a:stretch>
        </p:blipFill>
        <p:spPr>
          <a:xfrm>
            <a:off x="1133717" y="2553595"/>
            <a:ext cx="4822354" cy="4383404"/>
          </a:xfrm>
          <a:prstGeom prst="rect">
            <a:avLst/>
          </a:prstGeom>
        </p:spPr>
      </p:pic>
      <p:pic>
        <p:nvPicPr>
          <p:cNvPr id="15" name="Picture 14">
            <a:extLst>
              <a:ext uri="{FF2B5EF4-FFF2-40B4-BE49-F238E27FC236}">
                <a16:creationId xmlns:a16="http://schemas.microsoft.com/office/drawing/2014/main" id="{BC588D5A-F824-42B1-AE52-D4CB85D99F33}"/>
              </a:ext>
            </a:extLst>
          </p:cNvPr>
          <p:cNvPicPr>
            <a:picLocks noChangeAspect="1"/>
          </p:cNvPicPr>
          <p:nvPr/>
        </p:nvPicPr>
        <p:blipFill>
          <a:blip r:embed="rId3"/>
          <a:stretch>
            <a:fillRect/>
          </a:stretch>
        </p:blipFill>
        <p:spPr>
          <a:xfrm>
            <a:off x="6966194" y="2201477"/>
            <a:ext cx="3048264" cy="4487045"/>
          </a:xfrm>
          <a:prstGeom prst="rect">
            <a:avLst/>
          </a:prstGeom>
        </p:spPr>
      </p:pic>
    </p:spTree>
    <p:extLst>
      <p:ext uri="{BB962C8B-B14F-4D97-AF65-F5344CB8AC3E}">
        <p14:creationId xmlns:p14="http://schemas.microsoft.com/office/powerpoint/2010/main" val="30696497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800" fill="hold"/>
                                        <p:tgtEl>
                                          <p:spTgt spid="3"/>
                                        </p:tgtEl>
                                        <p:attrNameLst>
                                          <p:attrName>ppt_x</p:attrName>
                                        </p:attrNameLst>
                                      </p:cBhvr>
                                      <p:tavLst>
                                        <p:tav tm="0">
                                          <p:val>
                                            <p:strVal val="0-#ppt_w/2"/>
                                          </p:val>
                                        </p:tav>
                                        <p:tav tm="100000">
                                          <p:val>
                                            <p:strVal val="#ppt_x"/>
                                          </p:val>
                                        </p:tav>
                                      </p:tavLst>
                                    </p:anim>
                                    <p:anim calcmode="lin" valueType="num">
                                      <p:cBhvr additive="base">
                                        <p:cTn id="8" dur="18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61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A5F9CAB8-0083-46B8-B28D-A63F96B5A802}"/>
              </a:ext>
            </a:extLst>
          </p:cNvPr>
          <p:cNvSpPr txBox="1"/>
          <p:nvPr/>
        </p:nvSpPr>
        <p:spPr>
          <a:xfrm rot="20784430">
            <a:off x="632154" y="1194299"/>
            <a:ext cx="5211034" cy="461665"/>
          </a:xfrm>
          <a:prstGeom prst="rect">
            <a:avLst/>
          </a:prstGeom>
          <a:noFill/>
        </p:spPr>
        <p:txBody>
          <a:bodyPr wrap="square">
            <a:spAutoFit/>
          </a:bodyPr>
          <a:lstStyle/>
          <a:p>
            <a:r>
              <a:rPr kumimoji="0" lang="en-US" altLang="en-US" sz="2400" b="1" i="0" u="none" strike="noStrike" kern="0" cap="none" spc="0" normalizeH="0" baseline="0" noProof="0" dirty="0">
                <a:ln>
                  <a:noFill/>
                </a:ln>
                <a:solidFill>
                  <a:srgbClr val="990000"/>
                </a:solidFill>
                <a:effectLst/>
                <a:uLnTx/>
                <a:uFillTx/>
                <a:latin typeface="Tahoma" pitchFamily="34" charset="0"/>
                <a:ea typeface="Tahoma" pitchFamily="34" charset="0"/>
                <a:cs typeface="Tahoma" pitchFamily="34" charset="0"/>
              </a:rPr>
              <a:t>Evidence-Based Management</a:t>
            </a:r>
            <a:endParaRPr lang="en-IN" sz="2400" dirty="0"/>
          </a:p>
        </p:txBody>
      </p:sp>
      <p:sp>
        <p:nvSpPr>
          <p:cNvPr id="11" name="TextBox 10">
            <a:extLst>
              <a:ext uri="{FF2B5EF4-FFF2-40B4-BE49-F238E27FC236}">
                <a16:creationId xmlns:a16="http://schemas.microsoft.com/office/drawing/2014/main" id="{F0E17548-6796-490E-9A35-9D79ACDC6D29}"/>
              </a:ext>
            </a:extLst>
          </p:cNvPr>
          <p:cNvSpPr txBox="1"/>
          <p:nvPr/>
        </p:nvSpPr>
        <p:spPr>
          <a:xfrm>
            <a:off x="759846" y="2855917"/>
            <a:ext cx="6096000" cy="324396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3200" b="0" i="0" u="none" strike="noStrike" kern="0" cap="none" spc="0" normalizeH="0" baseline="0" noProof="0" dirty="0">
                <a:ln>
                  <a:noFill/>
                </a:ln>
                <a:solidFill>
                  <a:srgbClr val="161616"/>
                </a:solidFill>
                <a:effectLst/>
                <a:uLnTx/>
                <a:uFillTx/>
                <a:latin typeface="Tahoma" pitchFamily="34" charset="0"/>
                <a:ea typeface="Tahoma" pitchFamily="34" charset="0"/>
                <a:cs typeface="Tahoma" pitchFamily="34" charset="0"/>
              </a:rPr>
              <a:t>Complements systematic study.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3200" b="0" i="0" u="none" strike="noStrike" kern="0" cap="none" spc="0" normalizeH="0" baseline="0" noProof="0" dirty="0">
                <a:ln>
                  <a:noFill/>
                </a:ln>
                <a:solidFill>
                  <a:srgbClr val="161616"/>
                </a:solidFill>
                <a:effectLst/>
                <a:uLnTx/>
                <a:uFillTx/>
                <a:latin typeface="Tahoma" pitchFamily="34" charset="0"/>
                <a:ea typeface="Tahoma" pitchFamily="34" charset="0"/>
                <a:cs typeface="Tahoma" pitchFamily="34" charset="0"/>
              </a:rPr>
              <a:t>Bases decisions on the best available scientific evidence.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3200" b="0" i="0" u="none" strike="noStrike" kern="0" cap="none" spc="0" normalizeH="0" baseline="0" noProof="0" dirty="0">
                <a:ln>
                  <a:noFill/>
                </a:ln>
                <a:solidFill>
                  <a:srgbClr val="161616"/>
                </a:solidFill>
                <a:effectLst/>
                <a:uLnTx/>
                <a:uFillTx/>
                <a:latin typeface="Tahoma" pitchFamily="34" charset="0"/>
                <a:ea typeface="Tahoma" pitchFamily="34" charset="0"/>
                <a:cs typeface="Tahoma" pitchFamily="34" charset="0"/>
              </a:rPr>
              <a:t>Forces managers to become more scientific in their thinking</a:t>
            </a:r>
            <a:endParaRPr lang="en-IN" dirty="0"/>
          </a:p>
        </p:txBody>
      </p:sp>
      <p:pic>
        <p:nvPicPr>
          <p:cNvPr id="13" name="Picture 12">
            <a:extLst>
              <a:ext uri="{FF2B5EF4-FFF2-40B4-BE49-F238E27FC236}">
                <a16:creationId xmlns:a16="http://schemas.microsoft.com/office/drawing/2014/main" id="{0B86B318-532D-4570-81C7-5C31C093C2FF}"/>
              </a:ext>
            </a:extLst>
          </p:cNvPr>
          <p:cNvPicPr>
            <a:picLocks noChangeAspect="1"/>
          </p:cNvPicPr>
          <p:nvPr/>
        </p:nvPicPr>
        <p:blipFill>
          <a:blip r:embed="rId2"/>
          <a:stretch>
            <a:fillRect/>
          </a:stretch>
        </p:blipFill>
        <p:spPr>
          <a:xfrm>
            <a:off x="7016994" y="2855918"/>
            <a:ext cx="4415160" cy="3243964"/>
          </a:xfrm>
          <a:prstGeom prst="rect">
            <a:avLst/>
          </a:prstGeom>
        </p:spPr>
      </p:pic>
    </p:spTree>
    <p:extLst>
      <p:ext uri="{BB962C8B-B14F-4D97-AF65-F5344CB8AC3E}">
        <p14:creationId xmlns:p14="http://schemas.microsoft.com/office/powerpoint/2010/main" val="10583697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4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6" grpId="0" animBg="1"/>
      <p:bldP spid="9"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10" name="Arc 9">
            <a:extLst>
              <a:ext uri="{FF2B5EF4-FFF2-40B4-BE49-F238E27FC236}">
                <a16:creationId xmlns:a16="http://schemas.microsoft.com/office/drawing/2014/main" id="{709F3C4F-16F6-4DD7-AA1B-6E34D4EB3675}"/>
              </a:ext>
            </a:extLst>
          </p:cNvPr>
          <p:cNvSpPr/>
          <p:nvPr/>
        </p:nvSpPr>
        <p:spPr>
          <a:xfrm>
            <a:off x="2382511" y="101601"/>
            <a:ext cx="391169" cy="2066742"/>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397636" y="1185676"/>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249441" y="749626"/>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en-US" sz="2800" b="1" kern="0" dirty="0">
                <a:solidFill>
                  <a:srgbClr val="990000"/>
                </a:solidFill>
                <a:latin typeface="Tahoma" pitchFamily="34" charset="0"/>
                <a:ea typeface="Tahoma" pitchFamily="34" charset="0"/>
                <a:cs typeface="Tahoma" pitchFamily="34" charset="0"/>
              </a:rPr>
              <a:t>Contributing Disciplines </a:t>
            </a:r>
            <a:br>
              <a:rPr lang="en-US" altLang="en-US" sz="2800" b="1" kern="0" dirty="0">
                <a:solidFill>
                  <a:srgbClr val="990000"/>
                </a:solidFill>
                <a:latin typeface="Tahoma" pitchFamily="34" charset="0"/>
                <a:ea typeface="Tahoma" pitchFamily="34" charset="0"/>
                <a:cs typeface="Tahoma" pitchFamily="34" charset="0"/>
              </a:rPr>
            </a:br>
            <a:r>
              <a:rPr lang="en-US" altLang="en-US" sz="2800" b="1" kern="0" dirty="0">
                <a:solidFill>
                  <a:srgbClr val="990000"/>
                </a:solidFill>
                <a:latin typeface="Tahoma" pitchFamily="34" charset="0"/>
                <a:ea typeface="Tahoma" pitchFamily="34" charset="0"/>
                <a:cs typeface="Tahoma" pitchFamily="34" charset="0"/>
              </a:rPr>
              <a:t>to the OB Field</a:t>
            </a:r>
            <a:endParaRPr kumimoji="0" lang="en-IN" sz="2800" b="0" i="0" u="none" strike="noStrike" kern="1200" cap="none" spc="0" normalizeH="0" baseline="0" noProof="0" dirty="0">
              <a:ln>
                <a:noFill/>
              </a:ln>
              <a:solidFill>
                <a:prstClr val="white"/>
              </a:solidFill>
              <a:effectLst/>
              <a:uLnTx/>
              <a:uFillTx/>
              <a:latin typeface="Calibri" panose="020F0502020204030204"/>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96836" y="925348"/>
            <a:ext cx="237284" cy="182092"/>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E6BC31C0-E6AE-41FC-96B7-649F93AA35FF}"/>
              </a:ext>
            </a:extLst>
          </p:cNvPr>
          <p:cNvSpPr/>
          <p:nvPr/>
        </p:nvSpPr>
        <p:spPr>
          <a:xfrm rot="1339534">
            <a:off x="514037" y="34995"/>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0951E027-2CC1-47C0-A86B-992C862F4AFE}"/>
              </a:ext>
            </a:extLst>
          </p:cNvPr>
          <p:cNvSpPr/>
          <p:nvPr/>
        </p:nvSpPr>
        <p:spPr>
          <a:xfrm>
            <a:off x="2564756" y="856946"/>
            <a:ext cx="496787" cy="278026"/>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0DB90938-D870-4EB5-8130-FB76BB672128}"/>
              </a:ext>
            </a:extLst>
          </p:cNvPr>
          <p:cNvPicPr>
            <a:picLocks noChangeAspect="1"/>
          </p:cNvPicPr>
          <p:nvPr/>
        </p:nvPicPr>
        <p:blipFill>
          <a:blip r:embed="rId2"/>
          <a:stretch>
            <a:fillRect/>
          </a:stretch>
        </p:blipFill>
        <p:spPr>
          <a:xfrm>
            <a:off x="5029200" y="2029767"/>
            <a:ext cx="4406553" cy="4627265"/>
          </a:xfrm>
          <a:prstGeom prst="rect">
            <a:avLst/>
          </a:prstGeom>
        </p:spPr>
      </p:pic>
      <p:grpSp>
        <p:nvGrpSpPr>
          <p:cNvPr id="13" name="Group 12">
            <a:extLst>
              <a:ext uri="{FF2B5EF4-FFF2-40B4-BE49-F238E27FC236}">
                <a16:creationId xmlns:a16="http://schemas.microsoft.com/office/drawing/2014/main" id="{62244190-1E2B-468A-AD85-D99262C40820}"/>
              </a:ext>
            </a:extLst>
          </p:cNvPr>
          <p:cNvGrpSpPr/>
          <p:nvPr/>
        </p:nvGrpSpPr>
        <p:grpSpPr>
          <a:xfrm>
            <a:off x="7308503" y="2473044"/>
            <a:ext cx="3401060" cy="929977"/>
            <a:chOff x="3075934" y="523750"/>
            <a:chExt cx="3401060" cy="929977"/>
          </a:xfrm>
          <a:scene3d>
            <a:camera prst="orthographicFront"/>
            <a:lightRig rig="threePt" dir="t">
              <a:rot lat="0" lon="0" rev="7500000"/>
            </a:lightRig>
          </a:scene3d>
        </p:grpSpPr>
        <p:sp>
          <p:nvSpPr>
            <p:cNvPr id="23" name="Rectangle: Rounded Corners 22">
              <a:extLst>
                <a:ext uri="{FF2B5EF4-FFF2-40B4-BE49-F238E27FC236}">
                  <a16:creationId xmlns:a16="http://schemas.microsoft.com/office/drawing/2014/main" id="{E1989DD5-E250-4922-9A72-E895701B070E}"/>
                </a:ext>
              </a:extLst>
            </p:cNvPr>
            <p:cNvSpPr/>
            <p:nvPr/>
          </p:nvSpPr>
          <p:spPr>
            <a:xfrm>
              <a:off x="3075934" y="523750"/>
              <a:ext cx="3401060" cy="929977"/>
            </a:xfrm>
            <a:prstGeom prst="roundRect">
              <a:avLst/>
            </a:prstGeom>
            <a:solidFill>
              <a:srgbClr val="FFFFFF">
                <a:alpha val="90000"/>
                <a:hueOff val="0"/>
                <a:satOff val="0"/>
                <a:lumOff val="0"/>
                <a:alphaOff val="0"/>
              </a:srgbClr>
            </a:solidFill>
            <a:ln w="9525" cap="flat" cmpd="sng" algn="ctr">
              <a:solidFill>
                <a:srgbClr val="00CC99">
                  <a:hueOff val="0"/>
                  <a:satOff val="0"/>
                  <a:lumOff val="0"/>
                  <a:alphaOff val="0"/>
                  <a:shade val="95000"/>
                  <a:satMod val="105000"/>
                </a:srgbClr>
              </a:solidFill>
              <a:prstDash val="solid"/>
            </a:ln>
            <a:effectLst>
              <a:outerShdw blurRad="40000" dist="23000" dir="5400000" rotWithShape="0">
                <a:srgbClr val="000000">
                  <a:alpha val="35000"/>
                </a:srgbClr>
              </a:outerShdw>
            </a:effectLst>
            <a:sp3d z="152400" extrusionH="63500" prstMaterial="dkEdge">
              <a:bevelT w="135400" h="16350" prst="relaxedInset"/>
              <a:contourClr>
                <a:srgbClr val="FFFFFF"/>
              </a:contourClr>
            </a:sp3d>
          </p:spPr>
        </p:sp>
        <p:sp>
          <p:nvSpPr>
            <p:cNvPr id="24" name="Rectangle: Rounded Corners 4">
              <a:extLst>
                <a:ext uri="{FF2B5EF4-FFF2-40B4-BE49-F238E27FC236}">
                  <a16:creationId xmlns:a16="http://schemas.microsoft.com/office/drawing/2014/main" id="{60C6E1D3-7311-4F5D-BAFE-70C6DDC7F88B}"/>
                </a:ext>
              </a:extLst>
            </p:cNvPr>
            <p:cNvSpPr txBox="1"/>
            <p:nvPr/>
          </p:nvSpPr>
          <p:spPr>
            <a:xfrm>
              <a:off x="3121332" y="569148"/>
              <a:ext cx="3310264" cy="839181"/>
            </a:xfrm>
            <a:prstGeom prst="rect">
              <a:avLst/>
            </a:prstGeom>
            <a:noFill/>
            <a:ln>
              <a:noFill/>
            </a:ln>
            <a:effectLst/>
            <a:sp3d z="152400"/>
          </p:spPr>
          <p:txBody>
            <a:bodyPr spcFirstLastPara="0" vert="horz" wrap="square" lIns="110490" tIns="110490" rIns="110490" bIns="110490"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a:ln>
                    <a:noFill/>
                  </a:ln>
                  <a:solidFill>
                    <a:srgbClr val="DADADA">
                      <a:lumMod val="10000"/>
                    </a:srgbClr>
                  </a:solidFill>
                  <a:effectLst/>
                  <a:uLnTx/>
                  <a:uFillTx/>
                  <a:latin typeface="Arial"/>
                  <a:ea typeface="+mn-ea"/>
                  <a:cs typeface="+mn-cs"/>
                </a:rPr>
                <a:t>Psychology</a:t>
              </a:r>
            </a:p>
          </p:txBody>
        </p:sp>
      </p:grpSp>
      <p:grpSp>
        <p:nvGrpSpPr>
          <p:cNvPr id="14" name="Group 13">
            <a:extLst>
              <a:ext uri="{FF2B5EF4-FFF2-40B4-BE49-F238E27FC236}">
                <a16:creationId xmlns:a16="http://schemas.microsoft.com/office/drawing/2014/main" id="{8BE26335-A4D1-41EE-9E2A-05BF4EAB1410}"/>
              </a:ext>
            </a:extLst>
          </p:cNvPr>
          <p:cNvGrpSpPr/>
          <p:nvPr/>
        </p:nvGrpSpPr>
        <p:grpSpPr>
          <a:xfrm>
            <a:off x="7360226" y="3542039"/>
            <a:ext cx="3401060" cy="929977"/>
            <a:chOff x="3075934" y="1569975"/>
            <a:chExt cx="3401060" cy="929977"/>
          </a:xfrm>
          <a:scene3d>
            <a:camera prst="orthographicFront"/>
            <a:lightRig rig="threePt" dir="t">
              <a:rot lat="0" lon="0" rev="7500000"/>
            </a:lightRig>
          </a:scene3d>
        </p:grpSpPr>
        <p:sp>
          <p:nvSpPr>
            <p:cNvPr id="21" name="Rectangle: Rounded Corners 20">
              <a:extLst>
                <a:ext uri="{FF2B5EF4-FFF2-40B4-BE49-F238E27FC236}">
                  <a16:creationId xmlns:a16="http://schemas.microsoft.com/office/drawing/2014/main" id="{8AB321E6-718C-4FBE-8166-A8636176B7C2}"/>
                </a:ext>
              </a:extLst>
            </p:cNvPr>
            <p:cNvSpPr/>
            <p:nvPr/>
          </p:nvSpPr>
          <p:spPr>
            <a:xfrm>
              <a:off x="3075934" y="1569975"/>
              <a:ext cx="3401060" cy="929977"/>
            </a:xfrm>
            <a:prstGeom prst="roundRect">
              <a:avLst/>
            </a:prstGeom>
            <a:solidFill>
              <a:srgbClr val="FFFFFF">
                <a:alpha val="90000"/>
                <a:hueOff val="0"/>
                <a:satOff val="0"/>
                <a:lumOff val="0"/>
                <a:alphaOff val="0"/>
              </a:srgbClr>
            </a:solidFill>
            <a:ln w="9525" cap="flat" cmpd="sng" algn="ctr">
              <a:solidFill>
                <a:srgbClr val="00CC99">
                  <a:hueOff val="0"/>
                  <a:satOff val="0"/>
                  <a:lumOff val="0"/>
                  <a:alphaOff val="0"/>
                  <a:shade val="95000"/>
                  <a:satMod val="105000"/>
                </a:srgbClr>
              </a:solidFill>
              <a:prstDash val="solid"/>
            </a:ln>
            <a:effectLst>
              <a:outerShdw blurRad="40000" dist="23000" dir="5400000" rotWithShape="0">
                <a:srgbClr val="000000">
                  <a:alpha val="35000"/>
                </a:srgbClr>
              </a:outerShdw>
            </a:effectLst>
            <a:sp3d z="152400" extrusionH="63500" prstMaterial="dkEdge">
              <a:bevelT w="135400" h="16350" prst="relaxedInset"/>
              <a:contourClr>
                <a:srgbClr val="FFFFFF"/>
              </a:contourClr>
            </a:sp3d>
          </p:spPr>
        </p:sp>
        <p:sp>
          <p:nvSpPr>
            <p:cNvPr id="22" name="Rectangle: Rounded Corners 6">
              <a:extLst>
                <a:ext uri="{FF2B5EF4-FFF2-40B4-BE49-F238E27FC236}">
                  <a16:creationId xmlns:a16="http://schemas.microsoft.com/office/drawing/2014/main" id="{532453AF-E276-4F08-83F7-4F66D6403733}"/>
                </a:ext>
              </a:extLst>
            </p:cNvPr>
            <p:cNvSpPr txBox="1"/>
            <p:nvPr/>
          </p:nvSpPr>
          <p:spPr>
            <a:xfrm>
              <a:off x="3121332" y="1615373"/>
              <a:ext cx="3310264" cy="839181"/>
            </a:xfrm>
            <a:prstGeom prst="rect">
              <a:avLst/>
            </a:prstGeom>
            <a:noFill/>
            <a:ln>
              <a:noFill/>
            </a:ln>
            <a:effectLst/>
            <a:sp3d z="152400"/>
          </p:spPr>
          <p:txBody>
            <a:bodyPr spcFirstLastPara="0" vert="horz" wrap="square" lIns="110490" tIns="110490" rIns="110490" bIns="110490"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a:ln>
                    <a:noFill/>
                  </a:ln>
                  <a:solidFill>
                    <a:srgbClr val="DADADA">
                      <a:lumMod val="10000"/>
                    </a:srgbClr>
                  </a:solidFill>
                  <a:effectLst/>
                  <a:uLnTx/>
                  <a:uFillTx/>
                  <a:latin typeface="Arial"/>
                  <a:ea typeface="+mn-ea"/>
                  <a:cs typeface="+mn-cs"/>
                </a:rPr>
                <a:t>Social Psychology</a:t>
              </a:r>
            </a:p>
          </p:txBody>
        </p:sp>
      </p:grpSp>
      <p:grpSp>
        <p:nvGrpSpPr>
          <p:cNvPr id="15" name="Group 14">
            <a:extLst>
              <a:ext uri="{FF2B5EF4-FFF2-40B4-BE49-F238E27FC236}">
                <a16:creationId xmlns:a16="http://schemas.microsoft.com/office/drawing/2014/main" id="{D3925770-1649-49D1-A5F9-B1A1C9A15B58}"/>
              </a:ext>
            </a:extLst>
          </p:cNvPr>
          <p:cNvGrpSpPr/>
          <p:nvPr/>
        </p:nvGrpSpPr>
        <p:grpSpPr>
          <a:xfrm>
            <a:off x="7360226" y="4517414"/>
            <a:ext cx="3401060" cy="932203"/>
            <a:chOff x="2700937" y="2729766"/>
            <a:chExt cx="3401060" cy="932203"/>
          </a:xfrm>
          <a:scene3d>
            <a:camera prst="orthographicFront"/>
            <a:lightRig rig="threePt" dir="t">
              <a:rot lat="0" lon="0" rev="7500000"/>
            </a:lightRig>
          </a:scene3d>
        </p:grpSpPr>
        <p:sp>
          <p:nvSpPr>
            <p:cNvPr id="19" name="Rectangle: Rounded Corners 18">
              <a:extLst>
                <a:ext uri="{FF2B5EF4-FFF2-40B4-BE49-F238E27FC236}">
                  <a16:creationId xmlns:a16="http://schemas.microsoft.com/office/drawing/2014/main" id="{36C9685E-AC52-447C-BB8B-F9A3A65A4230}"/>
                </a:ext>
              </a:extLst>
            </p:cNvPr>
            <p:cNvSpPr/>
            <p:nvPr/>
          </p:nvSpPr>
          <p:spPr>
            <a:xfrm>
              <a:off x="2700937" y="2729766"/>
              <a:ext cx="3401060" cy="929977"/>
            </a:xfrm>
            <a:prstGeom prst="roundRect">
              <a:avLst/>
            </a:prstGeom>
            <a:solidFill>
              <a:srgbClr val="FFFFFF">
                <a:alpha val="90000"/>
                <a:hueOff val="0"/>
                <a:satOff val="0"/>
                <a:lumOff val="0"/>
                <a:alphaOff val="0"/>
              </a:srgbClr>
            </a:solidFill>
            <a:ln w="9525" cap="flat" cmpd="sng" algn="ctr">
              <a:solidFill>
                <a:srgbClr val="00CC99">
                  <a:hueOff val="0"/>
                  <a:satOff val="0"/>
                  <a:lumOff val="0"/>
                  <a:alphaOff val="0"/>
                  <a:shade val="95000"/>
                  <a:satMod val="105000"/>
                </a:srgbClr>
              </a:solidFill>
              <a:prstDash val="solid"/>
            </a:ln>
            <a:effectLst>
              <a:outerShdw blurRad="40000" dist="23000" dir="5400000" rotWithShape="0">
                <a:srgbClr val="000000">
                  <a:alpha val="35000"/>
                </a:srgbClr>
              </a:outerShdw>
            </a:effectLst>
            <a:sp3d z="152400" extrusionH="63500" prstMaterial="dkEdge">
              <a:bevelT w="135400" h="16350" prst="relaxedInset"/>
              <a:contourClr>
                <a:srgbClr val="FFFFFF"/>
              </a:contourClr>
            </a:sp3d>
          </p:spPr>
        </p:sp>
        <p:sp>
          <p:nvSpPr>
            <p:cNvPr id="20" name="Rectangle: Rounded Corners 8">
              <a:extLst>
                <a:ext uri="{FF2B5EF4-FFF2-40B4-BE49-F238E27FC236}">
                  <a16:creationId xmlns:a16="http://schemas.microsoft.com/office/drawing/2014/main" id="{A964704B-FE0A-4F33-A17B-1DF982974175}"/>
                </a:ext>
              </a:extLst>
            </p:cNvPr>
            <p:cNvSpPr txBox="1"/>
            <p:nvPr/>
          </p:nvSpPr>
          <p:spPr>
            <a:xfrm>
              <a:off x="2791733" y="2822788"/>
              <a:ext cx="3310264" cy="839181"/>
            </a:xfrm>
            <a:prstGeom prst="rect">
              <a:avLst/>
            </a:prstGeom>
            <a:noFill/>
            <a:ln>
              <a:noFill/>
            </a:ln>
            <a:effectLst/>
            <a:sp3d z="152400"/>
          </p:spPr>
          <p:txBody>
            <a:bodyPr spcFirstLastPara="0" vert="horz" wrap="square" lIns="110490" tIns="110490" rIns="110490" bIns="110490"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a:ln>
                    <a:noFill/>
                  </a:ln>
                  <a:solidFill>
                    <a:srgbClr val="DADADA">
                      <a:lumMod val="10000"/>
                    </a:srgbClr>
                  </a:solidFill>
                  <a:effectLst/>
                  <a:uLnTx/>
                  <a:uFillTx/>
                  <a:latin typeface="Arial"/>
                  <a:ea typeface="+mn-ea"/>
                  <a:cs typeface="+mn-cs"/>
                </a:rPr>
                <a:t>Sociology</a:t>
              </a:r>
            </a:p>
          </p:txBody>
        </p:sp>
      </p:grpSp>
      <p:grpSp>
        <p:nvGrpSpPr>
          <p:cNvPr id="16" name="Group 15">
            <a:extLst>
              <a:ext uri="{FF2B5EF4-FFF2-40B4-BE49-F238E27FC236}">
                <a16:creationId xmlns:a16="http://schemas.microsoft.com/office/drawing/2014/main" id="{1ABB2A89-8CDC-4F5C-8997-110C966C8742}"/>
              </a:ext>
            </a:extLst>
          </p:cNvPr>
          <p:cNvGrpSpPr/>
          <p:nvPr/>
        </p:nvGrpSpPr>
        <p:grpSpPr>
          <a:xfrm>
            <a:off x="7411584" y="5540413"/>
            <a:ext cx="3401060" cy="929977"/>
            <a:chOff x="3075934" y="3662424"/>
            <a:chExt cx="3401060" cy="929977"/>
          </a:xfrm>
          <a:scene3d>
            <a:camera prst="orthographicFront"/>
            <a:lightRig rig="threePt" dir="t">
              <a:rot lat="0" lon="0" rev="7500000"/>
            </a:lightRig>
          </a:scene3d>
        </p:grpSpPr>
        <p:sp>
          <p:nvSpPr>
            <p:cNvPr id="17" name="Rectangle: Rounded Corners 16">
              <a:extLst>
                <a:ext uri="{FF2B5EF4-FFF2-40B4-BE49-F238E27FC236}">
                  <a16:creationId xmlns:a16="http://schemas.microsoft.com/office/drawing/2014/main" id="{3EEE86CC-E515-487D-A369-A0B51F9B2504}"/>
                </a:ext>
              </a:extLst>
            </p:cNvPr>
            <p:cNvSpPr/>
            <p:nvPr/>
          </p:nvSpPr>
          <p:spPr>
            <a:xfrm>
              <a:off x="3075934" y="3662424"/>
              <a:ext cx="3401060" cy="929977"/>
            </a:xfrm>
            <a:prstGeom prst="roundRect">
              <a:avLst/>
            </a:prstGeom>
            <a:solidFill>
              <a:srgbClr val="FFFFFF">
                <a:alpha val="90000"/>
                <a:hueOff val="0"/>
                <a:satOff val="0"/>
                <a:lumOff val="0"/>
                <a:alphaOff val="0"/>
              </a:srgbClr>
            </a:solidFill>
            <a:ln w="9525" cap="flat" cmpd="sng" algn="ctr">
              <a:solidFill>
                <a:srgbClr val="00CC99">
                  <a:hueOff val="0"/>
                  <a:satOff val="0"/>
                  <a:lumOff val="0"/>
                  <a:alphaOff val="0"/>
                  <a:shade val="95000"/>
                  <a:satMod val="105000"/>
                </a:srgbClr>
              </a:solidFill>
              <a:prstDash val="solid"/>
            </a:ln>
            <a:effectLst>
              <a:outerShdw blurRad="40000" dist="23000" dir="5400000" rotWithShape="0">
                <a:srgbClr val="000000">
                  <a:alpha val="35000"/>
                </a:srgbClr>
              </a:outerShdw>
            </a:effectLst>
            <a:sp3d z="152400" extrusionH="63500" prstMaterial="dkEdge">
              <a:bevelT w="135400" h="16350" prst="relaxedInset"/>
              <a:contourClr>
                <a:srgbClr val="FFFFFF"/>
              </a:contourClr>
            </a:sp3d>
          </p:spPr>
        </p:sp>
        <p:sp>
          <p:nvSpPr>
            <p:cNvPr id="18" name="Rectangle: Rounded Corners 10">
              <a:extLst>
                <a:ext uri="{FF2B5EF4-FFF2-40B4-BE49-F238E27FC236}">
                  <a16:creationId xmlns:a16="http://schemas.microsoft.com/office/drawing/2014/main" id="{B35FB7D1-B01C-4F20-97E9-DE03521CA0AB}"/>
                </a:ext>
              </a:extLst>
            </p:cNvPr>
            <p:cNvSpPr txBox="1"/>
            <p:nvPr/>
          </p:nvSpPr>
          <p:spPr>
            <a:xfrm>
              <a:off x="3121332" y="3707822"/>
              <a:ext cx="3310264" cy="839181"/>
            </a:xfrm>
            <a:prstGeom prst="rect">
              <a:avLst/>
            </a:prstGeom>
            <a:noFill/>
            <a:ln>
              <a:noFill/>
            </a:ln>
            <a:effectLst/>
            <a:sp3d z="152400"/>
          </p:spPr>
          <p:txBody>
            <a:bodyPr spcFirstLastPara="0" vert="horz" wrap="square" lIns="110490" tIns="110490" rIns="110490" bIns="110490"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a:ln>
                    <a:noFill/>
                  </a:ln>
                  <a:solidFill>
                    <a:srgbClr val="DADADA">
                      <a:lumMod val="10000"/>
                    </a:srgbClr>
                  </a:solidFill>
                  <a:effectLst/>
                  <a:uLnTx/>
                  <a:uFillTx/>
                  <a:latin typeface="Arial"/>
                  <a:ea typeface="+mn-ea"/>
                  <a:cs typeface="+mn-cs"/>
                </a:rPr>
                <a:t>Anthropology</a:t>
              </a:r>
            </a:p>
          </p:txBody>
        </p:sp>
      </p:grpSp>
      <p:grpSp>
        <p:nvGrpSpPr>
          <p:cNvPr id="25" name="Group 11">
            <a:extLst>
              <a:ext uri="{FF2B5EF4-FFF2-40B4-BE49-F238E27FC236}">
                <a16:creationId xmlns:a16="http://schemas.microsoft.com/office/drawing/2014/main" id="{779840C4-22AF-4E73-AC80-00A68A4F0741}"/>
              </a:ext>
            </a:extLst>
          </p:cNvPr>
          <p:cNvGrpSpPr>
            <a:grpSpLocks/>
          </p:cNvGrpSpPr>
          <p:nvPr/>
        </p:nvGrpSpPr>
        <p:grpSpPr bwMode="auto">
          <a:xfrm>
            <a:off x="1219200" y="1447800"/>
            <a:ext cx="4053483" cy="2569154"/>
            <a:chOff x="765074" y="326129"/>
            <a:chExt cx="4053734" cy="2568387"/>
          </a:xfrm>
        </p:grpSpPr>
        <p:sp>
          <p:nvSpPr>
            <p:cNvPr id="26" name="Rectangle 25">
              <a:extLst>
                <a:ext uri="{FF2B5EF4-FFF2-40B4-BE49-F238E27FC236}">
                  <a16:creationId xmlns:a16="http://schemas.microsoft.com/office/drawing/2014/main" id="{14A3C067-2A00-44B9-B4BE-419591DDA57F}"/>
                </a:ext>
              </a:extLst>
            </p:cNvPr>
            <p:cNvSpPr/>
            <p:nvPr/>
          </p:nvSpPr>
          <p:spPr>
            <a:xfrm>
              <a:off x="765074" y="326129"/>
              <a:ext cx="1749533" cy="2340864"/>
            </a:xfrm>
            <a:prstGeom prst="rect">
              <a:avLst/>
            </a:prstGeom>
            <a:noFill/>
            <a:ln>
              <a:noFill/>
            </a:ln>
            <a:effectLst/>
          </p:spPr>
        </p:sp>
        <p:sp>
          <p:nvSpPr>
            <p:cNvPr id="27" name="Rectangle 26">
              <a:extLst>
                <a:ext uri="{FF2B5EF4-FFF2-40B4-BE49-F238E27FC236}">
                  <a16:creationId xmlns:a16="http://schemas.microsoft.com/office/drawing/2014/main" id="{9F2E567D-C692-4BCD-BB69-5E9208FF2756}"/>
                </a:ext>
              </a:extLst>
            </p:cNvPr>
            <p:cNvSpPr/>
            <p:nvPr/>
          </p:nvSpPr>
          <p:spPr>
            <a:xfrm>
              <a:off x="3069275" y="553652"/>
              <a:ext cx="1749533" cy="2340864"/>
            </a:xfrm>
            <a:prstGeom prst="rect">
              <a:avLst/>
            </a:prstGeom>
            <a:noFill/>
            <a:ln>
              <a:noFill/>
            </a:ln>
            <a:effectLst/>
          </p:spPr>
          <p:txBody>
            <a:bodyPr lIns="170688" tIns="0" rIns="170688" bIns="170688" spcCol="1270" anchor="ctr"/>
            <a:lstStyle/>
            <a:p>
              <a:pPr marL="0" marR="0" lvl="0" indent="0" algn="ctr" defTabSz="1066800" eaLnBrk="1" fontAlgn="base" latinLnBrk="0" hangingPunct="1">
                <a:lnSpc>
                  <a:spcPct val="9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DADADA">
                      <a:lumMod val="10000"/>
                    </a:srgbClr>
                  </a:solidFill>
                  <a:effectLst/>
                  <a:uLnTx/>
                  <a:uFillTx/>
                  <a:latin typeface="Arial"/>
                  <a:ea typeface="+mn-ea"/>
                  <a:cs typeface="+mn-cs"/>
                </a:rPr>
                <a:t>Micro</a:t>
              </a:r>
              <a:r>
                <a:rPr kumimoji="0" lang="en-US" sz="2400" b="0" i="0" u="none" strike="noStrike" kern="0" cap="none" spc="0" normalizeH="0" baseline="0" noProof="0" dirty="0">
                  <a:ln>
                    <a:noFill/>
                  </a:ln>
                  <a:solidFill>
                    <a:srgbClr val="DADADA">
                      <a:lumMod val="10000"/>
                    </a:srgbClr>
                  </a:solidFill>
                  <a:effectLst/>
                  <a:uLnTx/>
                  <a:uFillTx/>
                  <a:latin typeface="Arial"/>
                  <a:ea typeface="+mn-ea"/>
                  <a:cs typeface="+mn-cs"/>
                </a:rPr>
                <a:t>:</a:t>
              </a:r>
            </a:p>
            <a:p>
              <a:pPr marL="0" marR="0" lvl="0" indent="0" algn="ctr" defTabSz="1066800" eaLnBrk="1" fontAlgn="base"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DADADA">
                      <a:lumMod val="10000"/>
                    </a:srgbClr>
                  </a:solidFill>
                  <a:effectLst/>
                  <a:uLnTx/>
                  <a:uFillTx/>
                  <a:latin typeface="Arial"/>
                  <a:ea typeface="+mn-ea"/>
                  <a:cs typeface="+mn-cs"/>
                </a:rPr>
                <a:t>The Individual</a:t>
              </a:r>
            </a:p>
          </p:txBody>
        </p:sp>
      </p:grpSp>
      <p:sp>
        <p:nvSpPr>
          <p:cNvPr id="28" name="Rectangle 27">
            <a:extLst>
              <a:ext uri="{FF2B5EF4-FFF2-40B4-BE49-F238E27FC236}">
                <a16:creationId xmlns:a16="http://schemas.microsoft.com/office/drawing/2014/main" id="{D77CB096-C39E-455C-91AE-57D7ED31E6BC}"/>
              </a:ext>
            </a:extLst>
          </p:cNvPr>
          <p:cNvSpPr/>
          <p:nvPr/>
        </p:nvSpPr>
        <p:spPr>
          <a:xfrm>
            <a:off x="2907191" y="4610436"/>
            <a:ext cx="2362200" cy="2427288"/>
          </a:xfrm>
          <a:prstGeom prst="rect">
            <a:avLst/>
          </a:prstGeom>
          <a:noFill/>
          <a:ln>
            <a:noFill/>
          </a:ln>
          <a:effectLst/>
        </p:spPr>
        <p:txBody>
          <a:bodyPr lIns="170688" tIns="0" rIns="170688" bIns="170688" spcCol="1270" anchor="ctr"/>
          <a:lstStyle/>
          <a:p>
            <a:pPr marL="0" marR="0" lvl="0" indent="0" algn="ctr" defTabSz="1066800" eaLnBrk="1" fontAlgn="base" latinLnBrk="0" hangingPunct="1">
              <a:lnSpc>
                <a:spcPct val="90000"/>
              </a:lnSpc>
              <a:spcBef>
                <a:spcPct val="0"/>
              </a:spcBef>
              <a:spcAft>
                <a:spcPct val="35000"/>
              </a:spcAft>
              <a:buClrTx/>
              <a:buSzTx/>
              <a:buFontTx/>
              <a:buNone/>
              <a:tabLst/>
              <a:defRPr/>
            </a:pPr>
            <a:r>
              <a:rPr kumimoji="0" lang="en-US" sz="2400" b="1" i="0" u="none" strike="noStrike" kern="0" cap="none" spc="0" normalizeH="0" baseline="0" noProof="0" dirty="0">
                <a:ln>
                  <a:noFill/>
                </a:ln>
                <a:solidFill>
                  <a:srgbClr val="DADADA">
                    <a:lumMod val="10000"/>
                  </a:srgbClr>
                </a:solidFill>
                <a:effectLst/>
                <a:uLnTx/>
                <a:uFillTx/>
                <a:latin typeface="Arial"/>
                <a:ea typeface="+mn-ea"/>
                <a:cs typeface="+mn-cs"/>
              </a:rPr>
              <a:t>Macro</a:t>
            </a:r>
            <a:r>
              <a:rPr kumimoji="0" lang="en-US" sz="2400" b="0" i="0" u="none" strike="noStrike" kern="0" cap="none" spc="0" normalizeH="0" baseline="0" noProof="0" dirty="0">
                <a:ln>
                  <a:noFill/>
                </a:ln>
                <a:solidFill>
                  <a:srgbClr val="DADADA">
                    <a:lumMod val="10000"/>
                  </a:srgbClr>
                </a:solidFill>
                <a:effectLst/>
                <a:uLnTx/>
                <a:uFillTx/>
                <a:latin typeface="Arial"/>
                <a:ea typeface="+mn-ea"/>
                <a:cs typeface="+mn-cs"/>
              </a:rPr>
              <a:t>:</a:t>
            </a:r>
          </a:p>
          <a:p>
            <a:pPr marL="0" marR="0" lvl="0" indent="0" algn="ctr" defTabSz="1066800" eaLnBrk="1" fontAlgn="base"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DADADA">
                    <a:lumMod val="10000"/>
                  </a:srgbClr>
                </a:solidFill>
                <a:effectLst/>
                <a:uLnTx/>
                <a:uFillTx/>
                <a:latin typeface="Arial"/>
                <a:ea typeface="+mn-ea"/>
                <a:cs typeface="+mn-cs"/>
              </a:rPr>
              <a:t>Groups &amp;</a:t>
            </a:r>
          </a:p>
          <a:p>
            <a:pPr marL="0" marR="0" lvl="0" indent="0" algn="ctr" defTabSz="1066800" eaLnBrk="1" fontAlgn="base"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srgbClr val="DADADA">
                    <a:lumMod val="10000"/>
                  </a:srgbClr>
                </a:solidFill>
                <a:effectLst/>
                <a:uLnTx/>
                <a:uFillTx/>
                <a:latin typeface="Arial"/>
                <a:ea typeface="+mn-ea"/>
                <a:cs typeface="+mn-cs"/>
              </a:rPr>
              <a:t>Organizations</a:t>
            </a:r>
          </a:p>
        </p:txBody>
      </p:sp>
      <p:sp useBgFill="1">
        <p:nvSpPr>
          <p:cNvPr id="29" name="Up-Down Arrow 19">
            <a:extLst>
              <a:ext uri="{FF2B5EF4-FFF2-40B4-BE49-F238E27FC236}">
                <a16:creationId xmlns:a16="http://schemas.microsoft.com/office/drawing/2014/main" id="{3BBDE4EF-EE9B-4B65-9724-7FA92E98ED5A}"/>
              </a:ext>
            </a:extLst>
          </p:cNvPr>
          <p:cNvSpPr/>
          <p:nvPr/>
        </p:nvSpPr>
        <p:spPr bwMode="auto">
          <a:xfrm>
            <a:off x="4147432" y="3638361"/>
            <a:ext cx="381000" cy="1219200"/>
          </a:xfrm>
          <a:prstGeom prst="upDownArrow">
            <a:avLst/>
          </a:prstGeom>
          <a:ln w="9525" cap="flat" cmpd="sng" algn="ctr">
            <a:solidFill>
              <a:srgbClr val="DADADA">
                <a:lumMod val="1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charset="0"/>
            </a:endParaRPr>
          </a:p>
        </p:txBody>
      </p:sp>
    </p:spTree>
    <p:extLst>
      <p:ext uri="{BB962C8B-B14F-4D97-AF65-F5344CB8AC3E}">
        <p14:creationId xmlns:p14="http://schemas.microsoft.com/office/powerpoint/2010/main" val="7394987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2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1750"/>
                                        <p:tgtEl>
                                          <p:spTgt spid="2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1750"/>
                                        <p:tgtEl>
                                          <p:spTgt spid="2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75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26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3000"/>
                                        <p:tgtEl>
                                          <p:spTgt spid="13"/>
                                        </p:tgtEl>
                                      </p:cBhvr>
                                    </p:animEffect>
                                  </p:childTnLst>
                                </p:cTn>
                              </p:par>
                              <p:par>
                                <p:cTn id="54" presetID="22" presetClass="entr" presetSubtype="2"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right)">
                                      <p:cBhvr>
                                        <p:cTn id="56" dur="3000"/>
                                        <p:tgtEl>
                                          <p:spTgt spid="14"/>
                                        </p:tgtEl>
                                      </p:cBhvr>
                                    </p:animEffect>
                                  </p:childTnLst>
                                </p:cTn>
                              </p:par>
                              <p:par>
                                <p:cTn id="57" presetID="22" presetClass="entr" presetSubtype="2"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3000"/>
                                        <p:tgtEl>
                                          <p:spTgt spid="15"/>
                                        </p:tgtEl>
                                      </p:cBhvr>
                                    </p:animEffect>
                                  </p:childTnLst>
                                </p:cTn>
                              </p:par>
                              <p:par>
                                <p:cTn id="60" presetID="22" presetClass="entr" presetSubtype="2"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3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3" grpId="0" animBg="1"/>
      <p:bldP spid="11" grpId="0" animBg="1"/>
      <p:bldP spid="12" grpId="0" animBg="1"/>
      <p:bldP spid="28"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
        <p:nvSpPr>
          <p:cNvPr id="2" name="TextBox 1">
            <a:extLst>
              <a:ext uri="{FF2B5EF4-FFF2-40B4-BE49-F238E27FC236}">
                <a16:creationId xmlns:a16="http://schemas.microsoft.com/office/drawing/2014/main" id="{EDE37442-2C18-4A61-BE7A-6DB3FEC1C37F}"/>
              </a:ext>
            </a:extLst>
          </p:cNvPr>
          <p:cNvSpPr txBox="1"/>
          <p:nvPr/>
        </p:nvSpPr>
        <p:spPr>
          <a:xfrm rot="20723996">
            <a:off x="519654" y="1321404"/>
            <a:ext cx="5271796" cy="400110"/>
          </a:xfrm>
          <a:prstGeom prst="rect">
            <a:avLst/>
          </a:prstGeom>
          <a:noFill/>
        </p:spPr>
        <p:txBody>
          <a:bodyPr wrap="square" rtlCol="0">
            <a:spAutoFit/>
            <a:scene3d>
              <a:camera prst="orthographicFront"/>
              <a:lightRig rig="soft" dir="t"/>
            </a:scene3d>
            <a:sp3d prstMaterial="metal"/>
          </a:bodyPr>
          <a:lstStyle/>
          <a:p>
            <a:r>
              <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Challenges and opportunities for OB</a:t>
            </a:r>
            <a:endParaRPr lang="en-I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10" name="TextBox 9">
            <a:extLst>
              <a:ext uri="{FF2B5EF4-FFF2-40B4-BE49-F238E27FC236}">
                <a16:creationId xmlns:a16="http://schemas.microsoft.com/office/drawing/2014/main" id="{35A3E5B1-290C-4BD7-BBD8-1877603EB01D}"/>
              </a:ext>
            </a:extLst>
          </p:cNvPr>
          <p:cNvSpPr txBox="1"/>
          <p:nvPr/>
        </p:nvSpPr>
        <p:spPr>
          <a:xfrm>
            <a:off x="1095375" y="2952750"/>
            <a:ext cx="10248900" cy="1477328"/>
          </a:xfrm>
          <a:prstGeom prst="rect">
            <a:avLst/>
          </a:prstGeom>
          <a:noFill/>
        </p:spPr>
        <p:txBody>
          <a:bodyPr wrap="square" rtlCol="0">
            <a:spAutoFit/>
          </a:bodyPr>
          <a:lstStyle/>
          <a:p>
            <a:r>
              <a:rPr lang="en-US" dirty="0">
                <a:latin typeface="Bahnschrift SemiBold" panose="020B0502040204020203" pitchFamily="34" charset="0"/>
              </a:rPr>
              <a:t>There are many challenges and opportunities for managers to use Organizational Behavior concepts to enhance the overall effectiveness of individuals, groups and organization. The following are some of the critical issues confronting managers for which the knowledge of Organizational Behavior offers worthy solutions based on behavioral science and other interdisciplinary fields. </a:t>
            </a:r>
          </a:p>
        </p:txBody>
      </p:sp>
      <p:graphicFrame>
        <p:nvGraphicFramePr>
          <p:cNvPr id="14" name="Diagram 13">
            <a:extLst>
              <a:ext uri="{FF2B5EF4-FFF2-40B4-BE49-F238E27FC236}">
                <a16:creationId xmlns:a16="http://schemas.microsoft.com/office/drawing/2014/main" id="{B3C145DE-A23D-41D0-A260-70074A4BD3AC}"/>
              </a:ext>
            </a:extLst>
          </p:cNvPr>
          <p:cNvGraphicFramePr/>
          <p:nvPr>
            <p:extLst>
              <p:ext uri="{D42A27DB-BD31-4B8C-83A1-F6EECF244321}">
                <p14:modId xmlns:p14="http://schemas.microsoft.com/office/powerpoint/2010/main" val="3870962697"/>
              </p:ext>
            </p:extLst>
          </p:nvPr>
        </p:nvGraphicFramePr>
        <p:xfrm>
          <a:off x="-328035" y="3620054"/>
          <a:ext cx="11958060" cy="4114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14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upRigh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68EAE22-AA52-4896-B451-AC5E76D1E392}"/>
              </a:ext>
            </a:extLst>
          </p:cNvPr>
          <p:cNvGrpSpPr/>
          <p:nvPr/>
        </p:nvGrpSpPr>
        <p:grpSpPr>
          <a:xfrm>
            <a:off x="9446203" y="4807986"/>
            <a:ext cx="2074296" cy="1934570"/>
            <a:chOff x="9446203" y="4807986"/>
            <a:chExt cx="2074296" cy="1934570"/>
          </a:xfrm>
        </p:grpSpPr>
        <p:sp>
          <p:nvSpPr>
            <p:cNvPr id="10" name="Speech Bubble: Oval 9">
              <a:extLst>
                <a:ext uri="{FF2B5EF4-FFF2-40B4-BE49-F238E27FC236}">
                  <a16:creationId xmlns:a16="http://schemas.microsoft.com/office/drawing/2014/main" id="{20E902DC-8218-43A3-A3D7-D3EEBDBB73ED}"/>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9B23506-48D6-49F2-ACD6-FF5344495DEE}"/>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61863"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578B3C9-C066-4550-90DA-DF8E7A57A34C}"/>
              </a:ext>
            </a:extLst>
          </p:cNvPr>
          <p:cNvSpPr txBox="1"/>
          <p:nvPr/>
        </p:nvSpPr>
        <p:spPr>
          <a:xfrm>
            <a:off x="1046480" y="3058160"/>
            <a:ext cx="10393680" cy="2554545"/>
          </a:xfrm>
          <a:prstGeom prst="rect">
            <a:avLst/>
          </a:prstGeom>
          <a:noFill/>
        </p:spPr>
        <p:txBody>
          <a:bodyPr wrap="square" rtlCol="0">
            <a:spAutoFit/>
          </a:bodyPr>
          <a:lstStyle/>
          <a:p>
            <a:pPr algn="just"/>
            <a:r>
              <a:rPr lang="en-US" sz="2000" b="1" dirty="0">
                <a:latin typeface="Baskerville Old Face" panose="02020602080505020303" pitchFamily="18" charset="0"/>
              </a:rPr>
              <a:t>Technological changes, structural changes, environmental changes are accelerated at a</a:t>
            </a:r>
          </a:p>
          <a:p>
            <a:pPr algn="just"/>
            <a:r>
              <a:rPr lang="en-US" sz="2000" b="1" dirty="0">
                <a:latin typeface="Baskerville Old Face" panose="02020602080505020303" pitchFamily="18" charset="0"/>
              </a:rPr>
              <a:t>faster rate in business field. Unless employees and executives are equipped to possess the</a:t>
            </a:r>
          </a:p>
          <a:p>
            <a:pPr algn="just"/>
            <a:r>
              <a:rPr lang="en-US" sz="2000" b="1" dirty="0">
                <a:latin typeface="Baskerville Old Face" panose="02020602080505020303" pitchFamily="18" charset="0"/>
              </a:rPr>
              <a:t>required skills to adapt those changes, the achievement of the targeted goals cannot be achieved</a:t>
            </a:r>
          </a:p>
          <a:p>
            <a:pPr algn="just"/>
            <a:r>
              <a:rPr lang="en-US" sz="2000" b="1" dirty="0">
                <a:latin typeface="Baskerville Old Face" panose="02020602080505020303" pitchFamily="18" charset="0"/>
              </a:rPr>
              <a:t>in time. There two different categories of skills – managerial skills and technical skills. Some of</a:t>
            </a:r>
          </a:p>
          <a:p>
            <a:pPr algn="just"/>
            <a:r>
              <a:rPr lang="en-US" sz="2000" b="1" dirty="0">
                <a:latin typeface="Baskerville Old Face" panose="02020602080505020303" pitchFamily="18" charset="0"/>
              </a:rPr>
              <a:t>the managerial skills include listening skills, motivating skills, planning and organizing skills,</a:t>
            </a:r>
          </a:p>
          <a:p>
            <a:pPr algn="just"/>
            <a:r>
              <a:rPr lang="en-US" sz="2000" b="1" dirty="0">
                <a:latin typeface="Baskerville Old Face" panose="02020602080505020303" pitchFamily="18" charset="0"/>
              </a:rPr>
              <a:t>leading skills, problem solving skill, decision making skills etc. These skills can be enhanced by</a:t>
            </a:r>
          </a:p>
          <a:p>
            <a:pPr algn="just"/>
            <a:r>
              <a:rPr lang="en-US" sz="2000" b="1" dirty="0">
                <a:latin typeface="Baskerville Old Face" panose="02020602080505020303" pitchFamily="18" charset="0"/>
              </a:rPr>
              <a:t>organizing a series of training and development programs, career development programs,</a:t>
            </a:r>
          </a:p>
          <a:p>
            <a:pPr algn="just"/>
            <a:r>
              <a:rPr lang="en-US" sz="2000" b="1" dirty="0">
                <a:latin typeface="Baskerville Old Face" panose="02020602080505020303" pitchFamily="18" charset="0"/>
              </a:rPr>
              <a:t>induction and socialization etc.</a:t>
            </a:r>
          </a:p>
        </p:txBody>
      </p:sp>
      <p:sp>
        <p:nvSpPr>
          <p:cNvPr id="5" name="TextBox 4">
            <a:extLst>
              <a:ext uri="{FF2B5EF4-FFF2-40B4-BE49-F238E27FC236}">
                <a16:creationId xmlns:a16="http://schemas.microsoft.com/office/drawing/2014/main" id="{8537F79B-82E6-4A1B-BCDD-0E993B0F6EC7}"/>
              </a:ext>
            </a:extLst>
          </p:cNvPr>
          <p:cNvSpPr txBox="1"/>
          <p:nvPr/>
        </p:nvSpPr>
        <p:spPr>
          <a:xfrm rot="20673727">
            <a:off x="812800" y="1212602"/>
            <a:ext cx="4297680" cy="584775"/>
          </a:xfrm>
          <a:prstGeom prst="rect">
            <a:avLst/>
          </a:prstGeom>
          <a:noFill/>
        </p:spPr>
        <p:txBody>
          <a:bodyPr wrap="square" rtlCol="0">
            <a:spAutoFit/>
            <a:scene3d>
              <a:camera prst="orthographicFront"/>
              <a:lightRig rig="harsh" dir="t"/>
            </a:scene3d>
            <a:sp3d extrusionH="57150" prstMaterial="dkEdge">
              <a:bevelT w="152400" h="38100" prst="coolSlant"/>
              <a:bevelB w="82550"/>
            </a:sp3d>
          </a:bodyPr>
          <a:lstStyle/>
          <a:p>
            <a:r>
              <a:rPr lang="en-IN" sz="3200" b="1" dirty="0">
                <a:ln w="9525">
                  <a:solidFill>
                    <a:schemeClr val="bg1"/>
                  </a:solidFill>
                  <a:prstDash val="solid"/>
                </a:ln>
                <a:effectLst>
                  <a:outerShdw blurRad="12700" dist="38100" dir="2700000" algn="tl" rotWithShape="0">
                    <a:schemeClr val="bg1">
                      <a:lumMod val="50000"/>
                    </a:schemeClr>
                  </a:outerShdw>
                </a:effectLst>
                <a:latin typeface="Bahnschrift Condensed" panose="020B0502040204020203" pitchFamily="34" charset="0"/>
              </a:rPr>
              <a:t>Improving People Skills:</a:t>
            </a:r>
          </a:p>
        </p:txBody>
      </p:sp>
    </p:spTree>
    <p:extLst>
      <p:ext uri="{BB962C8B-B14F-4D97-AF65-F5344CB8AC3E}">
        <p14:creationId xmlns:p14="http://schemas.microsoft.com/office/powerpoint/2010/main" val="347135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iterate type="wd">
                                    <p:tmPct val="10000"/>
                                  </p:iterate>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up)">
                                      <p:cBhvr>
                                        <p:cTn id="14" dur="500"/>
                                        <p:tgtEl>
                                          <p:spTgt spid="2">
                                            <p:txEl>
                                              <p:pRg st="0" end="0"/>
                                            </p:txEl>
                                          </p:spTgt>
                                        </p:tgtEl>
                                      </p:cBhvr>
                                    </p:animEffect>
                                  </p:childTnLst>
                                </p:cTn>
                              </p:par>
                              <p:par>
                                <p:cTn id="15" presetID="22" presetClass="entr" presetSubtype="1" fill="hold" nodeType="withEffect">
                                  <p:stCondLst>
                                    <p:cond delay="0"/>
                                  </p:stCondLst>
                                  <p:iterate type="wd">
                                    <p:tmPct val="10000"/>
                                  </p:iterate>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up)">
                                      <p:cBhvr>
                                        <p:cTn id="17" dur="500"/>
                                        <p:tgtEl>
                                          <p:spTgt spid="2">
                                            <p:txEl>
                                              <p:pRg st="1" end="1"/>
                                            </p:txEl>
                                          </p:spTgt>
                                        </p:tgtEl>
                                      </p:cBhvr>
                                    </p:animEffect>
                                  </p:childTnLst>
                                </p:cTn>
                              </p:par>
                              <p:par>
                                <p:cTn id="18" presetID="22" presetClass="entr" presetSubtype="1" fill="hold" nodeType="withEffect">
                                  <p:stCondLst>
                                    <p:cond delay="0"/>
                                  </p:stCondLst>
                                  <p:iterate type="wd">
                                    <p:tmPct val="10000"/>
                                  </p:iterate>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up)">
                                      <p:cBhvr>
                                        <p:cTn id="20" dur="500"/>
                                        <p:tgtEl>
                                          <p:spTgt spid="2">
                                            <p:txEl>
                                              <p:pRg st="2" end="2"/>
                                            </p:txEl>
                                          </p:spTgt>
                                        </p:tgtEl>
                                      </p:cBhvr>
                                    </p:animEffect>
                                  </p:childTnLst>
                                </p:cTn>
                              </p:par>
                              <p:par>
                                <p:cTn id="21" presetID="22" presetClass="entr" presetSubtype="1" fill="hold" nodeType="withEffect">
                                  <p:stCondLst>
                                    <p:cond delay="0"/>
                                  </p:stCondLst>
                                  <p:iterate type="wd">
                                    <p:tmPct val="10000"/>
                                  </p:iterate>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up)">
                                      <p:cBhvr>
                                        <p:cTn id="23" dur="500"/>
                                        <p:tgtEl>
                                          <p:spTgt spid="2">
                                            <p:txEl>
                                              <p:pRg st="3" end="3"/>
                                            </p:txEl>
                                          </p:spTgt>
                                        </p:tgtEl>
                                      </p:cBhvr>
                                    </p:animEffect>
                                  </p:childTnLst>
                                </p:cTn>
                              </p:par>
                              <p:par>
                                <p:cTn id="24" presetID="22" presetClass="entr" presetSubtype="1" fill="hold" nodeType="withEffect">
                                  <p:stCondLst>
                                    <p:cond delay="0"/>
                                  </p:stCondLst>
                                  <p:iterate type="wd">
                                    <p:tmPct val="10000"/>
                                  </p:iterate>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up)">
                                      <p:cBhvr>
                                        <p:cTn id="26" dur="500"/>
                                        <p:tgtEl>
                                          <p:spTgt spid="2">
                                            <p:txEl>
                                              <p:pRg st="4" end="4"/>
                                            </p:txEl>
                                          </p:spTgt>
                                        </p:tgtEl>
                                      </p:cBhvr>
                                    </p:animEffect>
                                  </p:childTnLst>
                                </p:cTn>
                              </p:par>
                              <p:par>
                                <p:cTn id="27" presetID="22" presetClass="entr" presetSubtype="1" fill="hold" nodeType="withEffect">
                                  <p:stCondLst>
                                    <p:cond delay="0"/>
                                  </p:stCondLst>
                                  <p:iterate type="wd">
                                    <p:tmPct val="10000"/>
                                  </p:iterate>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up)">
                                      <p:cBhvr>
                                        <p:cTn id="29" dur="500"/>
                                        <p:tgtEl>
                                          <p:spTgt spid="2">
                                            <p:txEl>
                                              <p:pRg st="5" end="5"/>
                                            </p:txEl>
                                          </p:spTgt>
                                        </p:tgtEl>
                                      </p:cBhvr>
                                    </p:animEffect>
                                  </p:childTnLst>
                                </p:cTn>
                              </p:par>
                              <p:par>
                                <p:cTn id="30" presetID="22" presetClass="entr" presetSubtype="1" fill="hold" nodeType="withEffect">
                                  <p:stCondLst>
                                    <p:cond delay="0"/>
                                  </p:stCondLst>
                                  <p:iterate type="wd">
                                    <p:tmPct val="10000"/>
                                  </p:iterate>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up)">
                                      <p:cBhvr>
                                        <p:cTn id="32" dur="500"/>
                                        <p:tgtEl>
                                          <p:spTgt spid="2">
                                            <p:txEl>
                                              <p:pRg st="6" end="6"/>
                                            </p:txEl>
                                          </p:spTgt>
                                        </p:tgtEl>
                                      </p:cBhvr>
                                    </p:animEffect>
                                  </p:childTnLst>
                                </p:cTn>
                              </p:par>
                              <p:par>
                                <p:cTn id="33" presetID="22" presetClass="entr" presetSubtype="1" fill="hold" nodeType="withEffect">
                                  <p:stCondLst>
                                    <p:cond delay="0"/>
                                  </p:stCondLst>
                                  <p:iterate type="wd">
                                    <p:tmPct val="10000"/>
                                  </p:iterate>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800" decel="100000"/>
                                        <p:tgtEl>
                                          <p:spTgt spid="12"/>
                                        </p:tgtEl>
                                      </p:cBhvr>
                                    </p:animEffect>
                                    <p:anim calcmode="lin" valueType="num">
                                      <p:cBhvr>
                                        <p:cTn id="41" dur="800" decel="100000" fill="hold"/>
                                        <p:tgtEl>
                                          <p:spTgt spid="12"/>
                                        </p:tgtEl>
                                        <p:attrNameLst>
                                          <p:attrName>style.rotation</p:attrName>
                                        </p:attrNameLst>
                                      </p:cBhvr>
                                      <p:tavLst>
                                        <p:tav tm="0">
                                          <p:val>
                                            <p:fltVal val="-90"/>
                                          </p:val>
                                        </p:tav>
                                        <p:tav tm="100000">
                                          <p:val>
                                            <p:fltVal val="0"/>
                                          </p:val>
                                        </p:tav>
                                      </p:tavLst>
                                    </p:anim>
                                    <p:anim calcmode="lin" valueType="num">
                                      <p:cBhvr>
                                        <p:cTn id="42" dur="800" decel="100000" fill="hold"/>
                                        <p:tgtEl>
                                          <p:spTgt spid="12"/>
                                        </p:tgtEl>
                                        <p:attrNameLst>
                                          <p:attrName>ppt_x</p:attrName>
                                        </p:attrNameLst>
                                      </p:cBhvr>
                                      <p:tavLst>
                                        <p:tav tm="0">
                                          <p:val>
                                            <p:strVal val="#ppt_x+0.4"/>
                                          </p:val>
                                        </p:tav>
                                        <p:tav tm="100000">
                                          <p:val>
                                            <p:strVal val="#ppt_x-0.05"/>
                                          </p:val>
                                        </p:tav>
                                      </p:tavLst>
                                    </p:anim>
                                    <p:anim calcmode="lin" valueType="num">
                                      <p:cBhvr>
                                        <p:cTn id="43" dur="800" decel="100000" fill="hold"/>
                                        <p:tgtEl>
                                          <p:spTgt spid="12"/>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5444DFF-A2D3-4FFC-8C59-07175BCDA923}"/>
              </a:ext>
            </a:extLst>
          </p:cNvPr>
          <p:cNvSpPr txBox="1"/>
          <p:nvPr/>
        </p:nvSpPr>
        <p:spPr>
          <a:xfrm>
            <a:off x="1239520" y="2776389"/>
            <a:ext cx="9926320" cy="2542363"/>
          </a:xfrm>
          <a:prstGeom prst="rect">
            <a:avLst/>
          </a:prstGeom>
          <a:noFill/>
        </p:spPr>
        <p:txBody>
          <a:bodyPr wrap="square" rtlCol="0">
            <a:spAutoFit/>
          </a:bodyPr>
          <a:lstStyle/>
          <a:p>
            <a:pPr algn="just">
              <a:lnSpc>
                <a:spcPct val="150000"/>
              </a:lnSpc>
            </a:pPr>
            <a:r>
              <a:rPr lang="en-US" b="1" dirty="0"/>
              <a:t>Quality is the extent to which the customers or users believe the product or service</a:t>
            </a:r>
          </a:p>
          <a:p>
            <a:pPr algn="just">
              <a:lnSpc>
                <a:spcPct val="150000"/>
              </a:lnSpc>
            </a:pPr>
            <a:r>
              <a:rPr lang="en-US" b="1" dirty="0"/>
              <a:t>surpasses their needs and expectations. For example, a customer who purchases an automobile</a:t>
            </a:r>
          </a:p>
          <a:p>
            <a:pPr algn="just">
              <a:lnSpc>
                <a:spcPct val="150000"/>
              </a:lnSpc>
            </a:pPr>
            <a:r>
              <a:rPr lang="en-US" b="1" dirty="0"/>
              <a:t>has certain expectation, one of which is that the automobile engine will start when it is turned on.</a:t>
            </a:r>
          </a:p>
          <a:p>
            <a:pPr algn="just">
              <a:lnSpc>
                <a:spcPct val="150000"/>
              </a:lnSpc>
            </a:pPr>
            <a:r>
              <a:rPr lang="en-US" b="1" dirty="0"/>
              <a:t>If the engine fails to start, the customer’s expectations will not have been met and the customer</a:t>
            </a:r>
          </a:p>
          <a:p>
            <a:pPr algn="just">
              <a:lnSpc>
                <a:spcPct val="150000"/>
              </a:lnSpc>
            </a:pPr>
            <a:r>
              <a:rPr lang="en-US" b="1" dirty="0"/>
              <a:t>will perceive the quality of the car as poor. Deming defined quality as a predictable degree of</a:t>
            </a:r>
          </a:p>
          <a:p>
            <a:pPr algn="just">
              <a:lnSpc>
                <a:spcPct val="150000"/>
              </a:lnSpc>
            </a:pPr>
            <a:r>
              <a:rPr lang="en-US" b="1" dirty="0"/>
              <a:t>uniformity and dependability, at low cost and suited to the market. </a:t>
            </a:r>
            <a:endParaRPr lang="en-IN" b="1" dirty="0"/>
          </a:p>
        </p:txBody>
      </p:sp>
      <p:sp>
        <p:nvSpPr>
          <p:cNvPr id="10" name="TextBox 9">
            <a:extLst>
              <a:ext uri="{FF2B5EF4-FFF2-40B4-BE49-F238E27FC236}">
                <a16:creationId xmlns:a16="http://schemas.microsoft.com/office/drawing/2014/main" id="{A47838FD-ACCC-4E6A-B415-D2885BFCE5E0}"/>
              </a:ext>
            </a:extLst>
          </p:cNvPr>
          <p:cNvSpPr txBox="1"/>
          <p:nvPr/>
        </p:nvSpPr>
        <p:spPr>
          <a:xfrm rot="20724840">
            <a:off x="497840" y="1208713"/>
            <a:ext cx="5394960" cy="46166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square" rtlCol="0">
            <a:spAutoFit/>
          </a:bodyPr>
          <a:lstStyle/>
          <a:p>
            <a:r>
              <a:rPr lang="en-IN"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Improving Quality and Productivity:</a:t>
            </a:r>
          </a:p>
        </p:txBody>
      </p:sp>
      <p:grpSp>
        <p:nvGrpSpPr>
          <p:cNvPr id="11" name="Group 10">
            <a:extLst>
              <a:ext uri="{FF2B5EF4-FFF2-40B4-BE49-F238E27FC236}">
                <a16:creationId xmlns:a16="http://schemas.microsoft.com/office/drawing/2014/main" id="{6D89034F-4247-41ED-85E9-E8DADE8B72DC}"/>
              </a:ext>
            </a:extLst>
          </p:cNvPr>
          <p:cNvGrpSpPr/>
          <p:nvPr/>
        </p:nvGrpSpPr>
        <p:grpSpPr>
          <a:xfrm>
            <a:off x="9446203" y="4807986"/>
            <a:ext cx="2074296" cy="1934570"/>
            <a:chOff x="9446203" y="4807986"/>
            <a:chExt cx="2074296" cy="1934570"/>
          </a:xfrm>
        </p:grpSpPr>
        <p:sp>
          <p:nvSpPr>
            <p:cNvPr id="12" name="Speech Bubble: Oval 11">
              <a:extLst>
                <a:ext uri="{FF2B5EF4-FFF2-40B4-BE49-F238E27FC236}">
                  <a16:creationId xmlns:a16="http://schemas.microsoft.com/office/drawing/2014/main" id="{4FB2EA03-50B0-4B1D-8DC6-3D626CD96760}"/>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DBD94162-057D-4743-BA76-3CE6388ADF86}"/>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Tree>
    <p:extLst>
      <p:ext uri="{BB962C8B-B14F-4D97-AF65-F5344CB8AC3E}">
        <p14:creationId xmlns:p14="http://schemas.microsoft.com/office/powerpoint/2010/main" val="9954783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trips(upRigh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800" decel="100000"/>
                                        <p:tgtEl>
                                          <p:spTgt spid="11"/>
                                        </p:tgtEl>
                                      </p:cBhvr>
                                    </p:animEffect>
                                    <p:anim calcmode="lin" valueType="num">
                                      <p:cBhvr>
                                        <p:cTn id="33" dur="800" decel="100000" fill="hold"/>
                                        <p:tgtEl>
                                          <p:spTgt spid="11"/>
                                        </p:tgtEl>
                                        <p:attrNameLst>
                                          <p:attrName>style.rotation</p:attrName>
                                        </p:attrNameLst>
                                      </p:cBhvr>
                                      <p:tavLst>
                                        <p:tav tm="0">
                                          <p:val>
                                            <p:fltVal val="-90"/>
                                          </p:val>
                                        </p:tav>
                                        <p:tav tm="100000">
                                          <p:val>
                                            <p:fltVal val="0"/>
                                          </p:val>
                                        </p:tav>
                                      </p:tavLst>
                                    </p:anim>
                                    <p:anim calcmode="lin" valueType="num">
                                      <p:cBhvr>
                                        <p:cTn id="34" dur="800" decel="100000" fill="hold"/>
                                        <p:tgtEl>
                                          <p:spTgt spid="11"/>
                                        </p:tgtEl>
                                        <p:attrNameLst>
                                          <p:attrName>ppt_x</p:attrName>
                                        </p:attrNameLst>
                                      </p:cBhvr>
                                      <p:tavLst>
                                        <p:tav tm="0">
                                          <p:val>
                                            <p:strVal val="#ppt_x+0.4"/>
                                          </p:val>
                                        </p:tav>
                                        <p:tav tm="100000">
                                          <p:val>
                                            <p:strVal val="#ppt_x-0.05"/>
                                          </p:val>
                                        </p:tav>
                                      </p:tavLst>
                                    </p:anim>
                                    <p:anim calcmode="lin" valueType="num">
                                      <p:cBhvr>
                                        <p:cTn id="35" dur="800" decel="100000" fill="hold"/>
                                        <p:tgtEl>
                                          <p:spTgt spid="11"/>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C7D73D6-7ED4-499D-A598-DD5B9BA03B56}"/>
              </a:ext>
            </a:extLst>
          </p:cNvPr>
          <p:cNvGrpSpPr/>
          <p:nvPr/>
        </p:nvGrpSpPr>
        <p:grpSpPr>
          <a:xfrm>
            <a:off x="9446203" y="4807986"/>
            <a:ext cx="2074296" cy="1934570"/>
            <a:chOff x="9446203" y="4807986"/>
            <a:chExt cx="2074296" cy="1934570"/>
          </a:xfrm>
        </p:grpSpPr>
        <p:sp>
          <p:nvSpPr>
            <p:cNvPr id="11" name="Speech Bubble: Oval 10">
              <a:extLst>
                <a:ext uri="{FF2B5EF4-FFF2-40B4-BE49-F238E27FC236}">
                  <a16:creationId xmlns:a16="http://schemas.microsoft.com/office/drawing/2014/main" id="{19E5B874-FF06-42D9-B7DE-64B31C12FE9C}"/>
                </a:ext>
              </a:extLst>
            </p:cNvPr>
            <p:cNvSpPr/>
            <p:nvPr/>
          </p:nvSpPr>
          <p:spPr>
            <a:xfrm rot="1384751">
              <a:off x="9446203" y="4807986"/>
              <a:ext cx="2074296" cy="1934570"/>
            </a:xfrm>
            <a:prstGeom prst="wedgeEllipseCallout">
              <a:avLst/>
            </a:prstGeom>
            <a:solidFill>
              <a:schemeClr val="accent3">
                <a:lumMod val="60000"/>
                <a:lumOff val="40000"/>
              </a:schemeClr>
            </a:solidFill>
            <a:ln>
              <a:noFill/>
            </a:ln>
            <a:effectLst>
              <a:glow rad="139700">
                <a:schemeClr val="accent1">
                  <a:satMod val="175000"/>
                  <a:alpha val="40000"/>
                </a:schemeClr>
              </a:glow>
              <a:outerShdw blurRad="50800" dist="38100" dir="18900000" algn="bl"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C58FF3B-513B-4073-A8BD-309FDF5A0E8F}"/>
                </a:ext>
              </a:extLst>
            </p:cNvPr>
            <p:cNvSpPr txBox="1"/>
            <p:nvPr/>
          </p:nvSpPr>
          <p:spPr>
            <a:xfrm>
              <a:off x="9667875" y="5612705"/>
              <a:ext cx="1477645" cy="646331"/>
            </a:xfrm>
            <a:prstGeom prst="rect">
              <a:avLst/>
            </a:prstGeom>
            <a:noFill/>
            <a:effectLst>
              <a:glow rad="139700">
                <a:schemeClr val="accent1">
                  <a:satMod val="175000"/>
                  <a:alpha val="40000"/>
                </a:schemeClr>
              </a:glow>
            </a:effectLst>
            <a:scene3d>
              <a:camera prst="obliqueBottomRight"/>
              <a:lightRig rig="threePt" dir="t"/>
            </a:scene3d>
            <a:sp3d extrusionH="31750">
              <a:bevelT w="177800" h="228600"/>
            </a:sp3d>
          </p:spPr>
          <p:txBody>
            <a:bodyPr wrap="square" rtlCol="0">
              <a:spAutoFit/>
            </a:bodyPr>
            <a:lstStyle/>
            <a:p>
              <a:r>
                <a:rPr lang="en-US" dirty="0">
                  <a:solidFill>
                    <a:srgbClr val="002060"/>
                  </a:solidFill>
                  <a:latin typeface="Gigi" panose="04040504061007020D02" pitchFamily="82" charset="0"/>
                </a:rPr>
                <a:t>Managerial implications</a:t>
              </a:r>
              <a:endParaRPr lang="en-IN" dirty="0">
                <a:solidFill>
                  <a:srgbClr val="002060"/>
                </a:solidFill>
                <a:latin typeface="Gigi" panose="04040504061007020D02" pitchFamily="82" charset="0"/>
              </a:endParaRPr>
            </a:p>
          </p:txBody>
        </p:sp>
      </p:grpSp>
      <p:sp>
        <p:nvSpPr>
          <p:cNvPr id="7" name="Arc 6">
            <a:extLst>
              <a:ext uri="{FF2B5EF4-FFF2-40B4-BE49-F238E27FC236}">
                <a16:creationId xmlns:a16="http://schemas.microsoft.com/office/drawing/2014/main" id="{3EC291DD-7F97-444F-BEF2-2A9051F85E83}"/>
              </a:ext>
            </a:extLst>
          </p:cNvPr>
          <p:cNvSpPr/>
          <p:nvPr/>
        </p:nvSpPr>
        <p:spPr>
          <a:xfrm>
            <a:off x="2333624" y="85725"/>
            <a:ext cx="314325" cy="1838325"/>
          </a:xfrm>
          <a:prstGeom prst="arc">
            <a:avLst/>
          </a:prstGeom>
          <a:ln>
            <a:solidFill>
              <a:schemeClr val="accent2">
                <a:lumMod val="60000"/>
                <a:lumOff val="40000"/>
              </a:schemeClr>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FBEC4DE-C240-4F48-A04D-54B76012E54D}"/>
              </a:ext>
            </a:extLst>
          </p:cNvPr>
          <p:cNvSpPr/>
          <p:nvPr/>
        </p:nvSpPr>
        <p:spPr>
          <a:xfrm rot="20731149">
            <a:off x="290223" y="1088830"/>
            <a:ext cx="6509342" cy="1277131"/>
          </a:xfrm>
          <a:prstGeom prst="rect">
            <a:avLst/>
          </a:prstGeom>
          <a:solidFill>
            <a:schemeClr val="tx1">
              <a:lumMod val="95000"/>
              <a:lumOff val="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F5089E-2605-4DCD-ACAC-01E6F065FF4E}"/>
              </a:ext>
            </a:extLst>
          </p:cNvPr>
          <p:cNvSpPr/>
          <p:nvPr/>
        </p:nvSpPr>
        <p:spPr>
          <a:xfrm rot="20731149">
            <a:off x="134657" y="749628"/>
            <a:ext cx="6157935" cy="1277131"/>
          </a:xfrm>
          <a:prstGeom prst="rect">
            <a:avLst/>
          </a:prstGeom>
          <a:gradFill>
            <a:gsLst>
              <a:gs pos="12000">
                <a:schemeClr val="accent1">
                  <a:lumMod val="5000"/>
                  <a:lumOff val="95000"/>
                </a:schemeClr>
              </a:gs>
              <a:gs pos="32000">
                <a:srgbClr val="00B0F0"/>
              </a:gs>
              <a:gs pos="81500">
                <a:schemeClr val="bg1"/>
              </a:gs>
              <a:gs pos="100000">
                <a:srgbClr val="00206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938F8FCC-A6DE-484D-94E8-00A094613573}"/>
              </a:ext>
            </a:extLst>
          </p:cNvPr>
          <p:cNvSpPr/>
          <p:nvPr/>
        </p:nvSpPr>
        <p:spPr>
          <a:xfrm>
            <a:off x="2658316" y="955828"/>
            <a:ext cx="86501" cy="98118"/>
          </a:xfrm>
          <a:prstGeom prst="flowChartConnector">
            <a:avLst/>
          </a:prstGeom>
          <a:solidFill>
            <a:schemeClr val="tx2">
              <a:lumMod val="50000"/>
            </a:schemeClr>
          </a:solidFill>
          <a:ln w="28575">
            <a:solidFill>
              <a:schemeClr val="tx2">
                <a:lumMod val="7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5">
            <a:extLst>
              <a:ext uri="{FF2B5EF4-FFF2-40B4-BE49-F238E27FC236}">
                <a16:creationId xmlns:a16="http://schemas.microsoft.com/office/drawing/2014/main" id="{3FD4B23D-4A1A-4610-AC0D-DBA5FA7D8718}"/>
              </a:ext>
            </a:extLst>
          </p:cNvPr>
          <p:cNvSpPr/>
          <p:nvPr/>
        </p:nvSpPr>
        <p:spPr>
          <a:xfrm rot="1339534">
            <a:off x="357351" y="34999"/>
            <a:ext cx="2424095" cy="1128099"/>
          </a:xfrm>
          <a:prstGeom prst="arc">
            <a:avLst/>
          </a:prstGeom>
          <a:ln>
            <a:solidFill>
              <a:srgbClr val="FFC000"/>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6028233A-BC92-46FA-87D6-AD7293F12734}"/>
              </a:ext>
            </a:extLst>
          </p:cNvPr>
          <p:cNvSpPr/>
          <p:nvPr/>
        </p:nvSpPr>
        <p:spPr>
          <a:xfrm>
            <a:off x="2571750" y="876300"/>
            <a:ext cx="314325" cy="285750"/>
          </a:xfrm>
          <a:prstGeom prst="flowChartConnector">
            <a:avLst/>
          </a:prstGeom>
          <a:solidFill>
            <a:schemeClr val="bg1">
              <a:alpha val="1000"/>
            </a:schemeClr>
          </a:solidFill>
          <a:ln w="19050">
            <a:solidFill>
              <a:srgbClr val="FFC000"/>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no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9FD3D51-ADDD-4F2F-82EA-5D308585E687}"/>
              </a:ext>
            </a:extLst>
          </p:cNvPr>
          <p:cNvSpPr txBox="1"/>
          <p:nvPr/>
        </p:nvSpPr>
        <p:spPr>
          <a:xfrm>
            <a:off x="833120" y="2776389"/>
            <a:ext cx="10688320" cy="3790910"/>
          </a:xfrm>
          <a:prstGeom prst="rect">
            <a:avLst/>
          </a:prstGeom>
          <a:noFill/>
        </p:spPr>
        <p:txBody>
          <a:bodyPr wrap="square" rtlCol="0">
            <a:spAutoFit/>
          </a:bodyPr>
          <a:lstStyle/>
          <a:p>
            <a:pPr algn="just">
              <a:lnSpc>
                <a:spcPct val="150000"/>
              </a:lnSpc>
            </a:pPr>
            <a:r>
              <a:rPr lang="en-US" b="1" dirty="0">
                <a:latin typeface="Baskerville Old Face" panose="02020602080505020303" pitchFamily="18" charset="0"/>
              </a:rPr>
              <a:t>This refers to employing different categories of employees who are heterogeneous in</a:t>
            </a:r>
          </a:p>
          <a:p>
            <a:pPr algn="just">
              <a:lnSpc>
                <a:spcPct val="150000"/>
              </a:lnSpc>
            </a:pPr>
            <a:r>
              <a:rPr lang="en-US" b="1" dirty="0">
                <a:latin typeface="Baskerville Old Face" panose="02020602080505020303" pitchFamily="18" charset="0"/>
              </a:rPr>
              <a:t>terms of gender, race, ethnicity, relation, community, physically disadvantaged, homosexuals,</a:t>
            </a:r>
          </a:p>
          <a:p>
            <a:pPr algn="just">
              <a:lnSpc>
                <a:spcPct val="150000"/>
              </a:lnSpc>
            </a:pPr>
            <a:r>
              <a:rPr lang="en-US" b="1" dirty="0">
                <a:latin typeface="Baskerville Old Face" panose="02020602080505020303" pitchFamily="18" charset="0"/>
              </a:rPr>
              <a:t>elderly people etc. The primary reason to employ heterogeneous category of employees is to tap</a:t>
            </a:r>
          </a:p>
          <a:p>
            <a:pPr algn="just">
              <a:lnSpc>
                <a:spcPct val="150000"/>
              </a:lnSpc>
            </a:pPr>
            <a:r>
              <a:rPr lang="en-US" b="1" dirty="0">
                <a:latin typeface="Baskerville Old Face" panose="02020602080505020303" pitchFamily="18" charset="0"/>
              </a:rPr>
              <a:t>the talents and potentialities, harnessing the innovativeness, obtaining synergetic effect among</a:t>
            </a:r>
          </a:p>
          <a:p>
            <a:pPr algn="just">
              <a:lnSpc>
                <a:spcPct val="150000"/>
              </a:lnSpc>
            </a:pPr>
            <a:r>
              <a:rPr lang="en-US" b="1" dirty="0">
                <a:latin typeface="Baskerville Old Face" panose="02020602080505020303" pitchFamily="18" charset="0"/>
              </a:rPr>
              <a:t>the divorce workforce. In general, employees wanted to retain their individual and cultural</a:t>
            </a:r>
          </a:p>
          <a:p>
            <a:pPr algn="just">
              <a:lnSpc>
                <a:spcPct val="150000"/>
              </a:lnSpc>
            </a:pPr>
            <a:r>
              <a:rPr lang="en-US" b="1" dirty="0">
                <a:latin typeface="Baskerville Old Face" panose="02020602080505020303" pitchFamily="18" charset="0"/>
              </a:rPr>
              <a:t>identity, values and life styles even though they are working in the same organization with</a:t>
            </a:r>
          </a:p>
          <a:p>
            <a:pPr algn="just">
              <a:lnSpc>
                <a:spcPct val="150000"/>
              </a:lnSpc>
            </a:pPr>
            <a:r>
              <a:rPr lang="en-US" b="1" dirty="0">
                <a:latin typeface="Baskerville Old Face" panose="02020602080505020303" pitchFamily="18" charset="0"/>
              </a:rPr>
              <a:t>common rules and regulations. The major challenge for organizations is to become more</a:t>
            </a:r>
          </a:p>
          <a:p>
            <a:pPr algn="just">
              <a:lnSpc>
                <a:spcPct val="150000"/>
              </a:lnSpc>
            </a:pPr>
            <a:r>
              <a:rPr lang="en-US" b="1" dirty="0">
                <a:latin typeface="Baskerville Old Face" panose="02020602080505020303" pitchFamily="18" charset="0"/>
              </a:rPr>
              <a:t>accommodating to diverse groups of people by addressing their different life styles, family needs</a:t>
            </a:r>
          </a:p>
          <a:p>
            <a:pPr algn="just">
              <a:lnSpc>
                <a:spcPct val="150000"/>
              </a:lnSpc>
            </a:pPr>
            <a:r>
              <a:rPr lang="en-US" b="1" dirty="0">
                <a:latin typeface="Baskerville Old Face" panose="02020602080505020303" pitchFamily="18" charset="0"/>
              </a:rPr>
              <a:t>and work styles.</a:t>
            </a:r>
            <a:endParaRPr lang="en-IN" b="1" dirty="0">
              <a:latin typeface="Baskerville Old Face" panose="02020602080505020303" pitchFamily="18" charset="0"/>
            </a:endParaRPr>
          </a:p>
        </p:txBody>
      </p:sp>
      <p:sp>
        <p:nvSpPr>
          <p:cNvPr id="5" name="TextBox 4">
            <a:extLst>
              <a:ext uri="{FF2B5EF4-FFF2-40B4-BE49-F238E27FC236}">
                <a16:creationId xmlns:a16="http://schemas.microsoft.com/office/drawing/2014/main" id="{A1B1A017-7F1A-450F-9A18-EFCFC01AF998}"/>
              </a:ext>
            </a:extLst>
          </p:cNvPr>
          <p:cNvSpPr txBox="1"/>
          <p:nvPr/>
        </p:nvSpPr>
        <p:spPr>
          <a:xfrm rot="20745696">
            <a:off x="615151" y="1204389"/>
            <a:ext cx="5389255" cy="523220"/>
          </a:xfrm>
          <a:prstGeom prst="rect">
            <a:avLst/>
          </a:prstGeom>
          <a:no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rtlCol="0">
            <a:spAutoFit/>
          </a:bodyPr>
          <a:lstStyle/>
          <a:p>
            <a:r>
              <a:rPr lang="en-I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Managing Workforce Diversity:</a:t>
            </a:r>
          </a:p>
        </p:txBody>
      </p:sp>
    </p:spTree>
    <p:extLst>
      <p:ext uri="{BB962C8B-B14F-4D97-AF65-F5344CB8AC3E}">
        <p14:creationId xmlns:p14="http://schemas.microsoft.com/office/powerpoint/2010/main" val="1520381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up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dissolve">
                                      <p:cBhvr>
                                        <p:cTn id="27" dur="500"/>
                                        <p:tgtEl>
                                          <p:spTgt spid="2">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dissolve">
                                      <p:cBhvr>
                                        <p:cTn id="30" dur="500"/>
                                        <p:tgtEl>
                                          <p:spTgt spid="2">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dissolve">
                                      <p:cBhvr>
                                        <p:cTn id="33" dur="500"/>
                                        <p:tgtEl>
                                          <p:spTgt spid="2">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800" decel="100000"/>
                                        <p:tgtEl>
                                          <p:spTgt spid="10"/>
                                        </p:tgtEl>
                                      </p:cBhvr>
                                    </p:animEffect>
                                    <p:anim calcmode="lin" valueType="num">
                                      <p:cBhvr>
                                        <p:cTn id="42" dur="800" decel="100000" fill="hold"/>
                                        <p:tgtEl>
                                          <p:spTgt spid="10"/>
                                        </p:tgtEl>
                                        <p:attrNameLst>
                                          <p:attrName>style.rotation</p:attrName>
                                        </p:attrNameLst>
                                      </p:cBhvr>
                                      <p:tavLst>
                                        <p:tav tm="0">
                                          <p:val>
                                            <p:fltVal val="-90"/>
                                          </p:val>
                                        </p:tav>
                                        <p:tav tm="100000">
                                          <p:val>
                                            <p:fltVal val="0"/>
                                          </p:val>
                                        </p:tav>
                                      </p:tavLst>
                                    </p:anim>
                                    <p:anim calcmode="lin" valueType="num">
                                      <p:cBhvr>
                                        <p:cTn id="43" dur="800" decel="100000" fill="hold"/>
                                        <p:tgtEl>
                                          <p:spTgt spid="10"/>
                                        </p:tgtEl>
                                        <p:attrNameLst>
                                          <p:attrName>ppt_x</p:attrName>
                                        </p:attrNameLst>
                                      </p:cBhvr>
                                      <p:tavLst>
                                        <p:tav tm="0">
                                          <p:val>
                                            <p:strVal val="#ppt_x+0.4"/>
                                          </p:val>
                                        </p:tav>
                                        <p:tav tm="100000">
                                          <p:val>
                                            <p:strVal val="#ppt_x-0.05"/>
                                          </p:val>
                                        </p:tav>
                                      </p:tavLst>
                                    </p:anim>
                                    <p:anim calcmode="lin" valueType="num">
                                      <p:cBhvr>
                                        <p:cTn id="44" dur="800" decel="100000" fill="hold"/>
                                        <p:tgtEl>
                                          <p:spTgt spid="10"/>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1226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Arial</vt:lpstr>
      <vt:lpstr>Arial Black</vt:lpstr>
      <vt:lpstr>Bahnschrift Condensed</vt:lpstr>
      <vt:lpstr>Bahnschrift SemiBold</vt:lpstr>
      <vt:lpstr>Baskerville Old Face</vt:lpstr>
      <vt:lpstr>Berlin Sans FB Demi</vt:lpstr>
      <vt:lpstr>Bernard MT Condensed</vt:lpstr>
      <vt:lpstr>Calibri</vt:lpstr>
      <vt:lpstr>Calibri Light</vt:lpstr>
      <vt:lpstr>French Script MT</vt:lpstr>
      <vt:lpstr>Gigi</vt:lpstr>
      <vt:lpstr>Tahoma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 BARLA</dc:creator>
  <cp:lastModifiedBy>PRASANT BARLA</cp:lastModifiedBy>
  <cp:revision>27</cp:revision>
  <dcterms:created xsi:type="dcterms:W3CDTF">2020-08-12T05:39:09Z</dcterms:created>
  <dcterms:modified xsi:type="dcterms:W3CDTF">2020-09-05T18:23:17Z</dcterms:modified>
</cp:coreProperties>
</file>