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av" ContentType="audio/x-wav"/>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7"/>
  </p:notesMasterIdLst>
  <p:sldIdLst>
    <p:sldId id="277" r:id="rId2"/>
    <p:sldId id="300" r:id="rId3"/>
    <p:sldId id="258" r:id="rId4"/>
    <p:sldId id="269" r:id="rId5"/>
    <p:sldId id="270" r:id="rId6"/>
    <p:sldId id="271" r:id="rId7"/>
    <p:sldId id="260" r:id="rId8"/>
    <p:sldId id="263" r:id="rId9"/>
    <p:sldId id="264" r:id="rId10"/>
    <p:sldId id="268" r:id="rId11"/>
    <p:sldId id="299" r:id="rId12"/>
    <p:sldId id="265" r:id="rId13"/>
    <p:sldId id="278" r:id="rId14"/>
    <p:sldId id="281" r:id="rId15"/>
    <p:sldId id="282" r:id="rId16"/>
    <p:sldId id="283" r:id="rId17"/>
    <p:sldId id="284" r:id="rId18"/>
    <p:sldId id="285" r:id="rId19"/>
    <p:sldId id="266" r:id="rId20"/>
    <p:sldId id="273" r:id="rId21"/>
    <p:sldId id="274" r:id="rId22"/>
    <p:sldId id="267" r:id="rId23"/>
    <p:sldId id="275" r:id="rId24"/>
    <p:sldId id="286" r:id="rId25"/>
    <p:sldId id="287" r:id="rId26"/>
    <p:sldId id="288" r:id="rId27"/>
    <p:sldId id="289" r:id="rId28"/>
    <p:sldId id="290" r:id="rId29"/>
    <p:sldId id="291" r:id="rId30"/>
    <p:sldId id="292" r:id="rId31"/>
    <p:sldId id="293" r:id="rId32"/>
    <p:sldId id="294" r:id="rId33"/>
    <p:sldId id="295" r:id="rId34"/>
    <p:sldId id="297" r:id="rId35"/>
    <p:sldId id="298"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99"/>
    <a:srgbClr val="00CC66"/>
    <a:srgbClr val="00FF00"/>
    <a:srgbClr val="336699"/>
    <a:srgbClr val="8DFBBF"/>
    <a:srgbClr val="F5A32B"/>
    <a:srgbClr val="262B32"/>
    <a:srgbClr val="C5D0F1"/>
    <a:srgbClr val="FFFF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25" autoAdjust="0"/>
  </p:normalViewPr>
  <p:slideViewPr>
    <p:cSldViewPr snapToGrid="0">
      <p:cViewPr varScale="1">
        <p:scale>
          <a:sx n="78" d="100"/>
          <a:sy n="78" d="100"/>
        </p:scale>
        <p:origin x="878"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322D08-1A83-435F-BAA1-DBFB40A7C6C2}" type="datetimeFigureOut">
              <a:rPr lang="en-IN" smtClean="0"/>
              <a:t>03-02-2023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FC15A0-EB0E-40C2-8C3A-47DA47609623}" type="slidenum">
              <a:rPr lang="en-IN" smtClean="0"/>
              <a:t>‹#›</a:t>
            </a:fld>
            <a:endParaRPr lang="en-IN"/>
          </a:p>
        </p:txBody>
      </p:sp>
    </p:spTree>
    <p:extLst>
      <p:ext uri="{BB962C8B-B14F-4D97-AF65-F5344CB8AC3E}">
        <p14:creationId xmlns:p14="http://schemas.microsoft.com/office/powerpoint/2010/main" val="1440743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6" name="Group 25"/>
          <p:cNvGrpSpPr/>
          <p:nvPr/>
        </p:nvGrpSpPr>
        <p:grpSpPr>
          <a:xfrm>
            <a:off x="-1" y="-2313"/>
            <a:ext cx="12192001" cy="6924496"/>
            <a:chOff x="-1" y="-2313"/>
            <a:chExt cx="12192001" cy="6924496"/>
          </a:xfrm>
        </p:grpSpPr>
        <p:sp>
          <p:nvSpPr>
            <p:cNvPr id="25" name="Freeform 13"/>
            <p:cNvSpPr>
              <a:spLocks noEditPoints="1"/>
            </p:cNvSpPr>
            <p:nvPr/>
          </p:nvSpPr>
          <p:spPr bwMode="auto">
            <a:xfrm>
              <a:off x="233" y="-2312"/>
              <a:ext cx="12191767" cy="6864080"/>
            </a:xfrm>
            <a:custGeom>
              <a:avLst/>
              <a:gdLst/>
              <a:ahLst/>
              <a:cxnLst/>
              <a:rect l="0" t="0" r="r" b="b"/>
              <a:pathLst>
                <a:path w="3840" h="2161">
                  <a:moveTo>
                    <a:pt x="2652" y="274"/>
                  </a:moveTo>
                  <a:cubicBezTo>
                    <a:pt x="2722" y="253"/>
                    <a:pt x="2771" y="204"/>
                    <a:pt x="2817" y="150"/>
                  </a:cubicBezTo>
                  <a:cubicBezTo>
                    <a:pt x="2824" y="142"/>
                    <a:pt x="2831" y="133"/>
                    <a:pt x="2838" y="125"/>
                  </a:cubicBezTo>
                  <a:cubicBezTo>
                    <a:pt x="2839" y="124"/>
                    <a:pt x="2841" y="124"/>
                    <a:pt x="2846" y="124"/>
                  </a:cubicBezTo>
                  <a:cubicBezTo>
                    <a:pt x="2865" y="210"/>
                    <a:pt x="2890" y="295"/>
                    <a:pt x="2947" y="368"/>
                  </a:cubicBezTo>
                  <a:cubicBezTo>
                    <a:pt x="3012" y="310"/>
                    <a:pt x="3030" y="234"/>
                    <a:pt x="3034" y="155"/>
                  </a:cubicBezTo>
                  <a:cubicBezTo>
                    <a:pt x="3036" y="97"/>
                    <a:pt x="3021" y="46"/>
                    <a:pt x="2987" y="0"/>
                  </a:cubicBezTo>
                  <a:cubicBezTo>
                    <a:pt x="2796" y="0"/>
                    <a:pt x="2796" y="0"/>
                    <a:pt x="2796" y="0"/>
                  </a:cubicBezTo>
                  <a:cubicBezTo>
                    <a:pt x="2802" y="1"/>
                    <a:pt x="2808" y="4"/>
                    <a:pt x="2814" y="7"/>
                  </a:cubicBezTo>
                  <a:cubicBezTo>
                    <a:pt x="2778" y="53"/>
                    <a:pt x="2744" y="97"/>
                    <a:pt x="2710" y="141"/>
                  </a:cubicBezTo>
                  <a:cubicBezTo>
                    <a:pt x="2712" y="143"/>
                    <a:pt x="2714" y="144"/>
                    <a:pt x="2716" y="146"/>
                  </a:cubicBezTo>
                  <a:cubicBezTo>
                    <a:pt x="2754" y="107"/>
                    <a:pt x="2793" y="68"/>
                    <a:pt x="2838" y="22"/>
                  </a:cubicBezTo>
                  <a:cubicBezTo>
                    <a:pt x="2838" y="96"/>
                    <a:pt x="2800" y="142"/>
                    <a:pt x="2760" y="183"/>
                  </a:cubicBezTo>
                  <a:cubicBezTo>
                    <a:pt x="2721" y="222"/>
                    <a:pt x="2677" y="257"/>
                    <a:pt x="2613" y="257"/>
                  </a:cubicBezTo>
                  <a:cubicBezTo>
                    <a:pt x="2640" y="155"/>
                    <a:pt x="2694" y="74"/>
                    <a:pt x="2771" y="7"/>
                  </a:cubicBezTo>
                  <a:cubicBezTo>
                    <a:pt x="2775" y="3"/>
                    <a:pt x="2779" y="1"/>
                    <a:pt x="2783" y="0"/>
                  </a:cubicBezTo>
                  <a:cubicBezTo>
                    <a:pt x="2597" y="0"/>
                    <a:pt x="2597" y="0"/>
                    <a:pt x="2597" y="0"/>
                  </a:cubicBezTo>
                  <a:cubicBezTo>
                    <a:pt x="2634" y="15"/>
                    <a:pt x="2673" y="23"/>
                    <a:pt x="2716" y="21"/>
                  </a:cubicBezTo>
                  <a:cubicBezTo>
                    <a:pt x="2717" y="20"/>
                    <a:pt x="2718" y="23"/>
                    <a:pt x="2719" y="24"/>
                  </a:cubicBezTo>
                  <a:cubicBezTo>
                    <a:pt x="2653" y="98"/>
                    <a:pt x="2601" y="196"/>
                    <a:pt x="2588" y="270"/>
                  </a:cubicBezTo>
                  <a:cubicBezTo>
                    <a:pt x="2609" y="282"/>
                    <a:pt x="2630" y="280"/>
                    <a:pt x="2652" y="274"/>
                  </a:cubicBezTo>
                  <a:close/>
                  <a:moveTo>
                    <a:pt x="2870" y="108"/>
                  </a:moveTo>
                  <a:cubicBezTo>
                    <a:pt x="2872" y="76"/>
                    <a:pt x="2870" y="37"/>
                    <a:pt x="2912" y="17"/>
                  </a:cubicBezTo>
                  <a:cubicBezTo>
                    <a:pt x="2931" y="57"/>
                    <a:pt x="2929" y="100"/>
                    <a:pt x="2943" y="138"/>
                  </a:cubicBezTo>
                  <a:cubicBezTo>
                    <a:pt x="2959" y="97"/>
                    <a:pt x="2940" y="56"/>
                    <a:pt x="2941" y="13"/>
                  </a:cubicBezTo>
                  <a:cubicBezTo>
                    <a:pt x="2970" y="25"/>
                    <a:pt x="2991" y="44"/>
                    <a:pt x="3000" y="71"/>
                  </a:cubicBezTo>
                  <a:cubicBezTo>
                    <a:pt x="3028" y="166"/>
                    <a:pt x="3007" y="252"/>
                    <a:pt x="2954" y="335"/>
                  </a:cubicBezTo>
                  <a:cubicBezTo>
                    <a:pt x="2908" y="280"/>
                    <a:pt x="2865" y="171"/>
                    <a:pt x="2870" y="108"/>
                  </a:cubicBezTo>
                  <a:close/>
                  <a:moveTo>
                    <a:pt x="3414" y="0"/>
                  </a:moveTo>
                  <a:cubicBezTo>
                    <a:pt x="3375" y="0"/>
                    <a:pt x="3375" y="0"/>
                    <a:pt x="3375" y="0"/>
                  </a:cubicBezTo>
                  <a:cubicBezTo>
                    <a:pt x="3371" y="22"/>
                    <a:pt x="3362" y="41"/>
                    <a:pt x="3348" y="59"/>
                  </a:cubicBezTo>
                  <a:cubicBezTo>
                    <a:pt x="3302" y="115"/>
                    <a:pt x="3237" y="132"/>
                    <a:pt x="3169" y="144"/>
                  </a:cubicBezTo>
                  <a:cubicBezTo>
                    <a:pt x="3165" y="96"/>
                    <a:pt x="3176" y="44"/>
                    <a:pt x="3197" y="0"/>
                  </a:cubicBezTo>
                  <a:cubicBezTo>
                    <a:pt x="3171" y="0"/>
                    <a:pt x="3171" y="0"/>
                    <a:pt x="3171" y="0"/>
                  </a:cubicBezTo>
                  <a:cubicBezTo>
                    <a:pt x="3151" y="46"/>
                    <a:pt x="3143" y="98"/>
                    <a:pt x="3149" y="155"/>
                  </a:cubicBezTo>
                  <a:cubicBezTo>
                    <a:pt x="3231" y="183"/>
                    <a:pt x="3358" y="113"/>
                    <a:pt x="3414" y="0"/>
                  </a:cubicBezTo>
                  <a:close/>
                  <a:moveTo>
                    <a:pt x="77" y="680"/>
                  </a:moveTo>
                  <a:cubicBezTo>
                    <a:pt x="64" y="685"/>
                    <a:pt x="51" y="689"/>
                    <a:pt x="39" y="694"/>
                  </a:cubicBezTo>
                  <a:cubicBezTo>
                    <a:pt x="26" y="700"/>
                    <a:pt x="13" y="706"/>
                    <a:pt x="0" y="710"/>
                  </a:cubicBezTo>
                  <a:cubicBezTo>
                    <a:pt x="0" y="732"/>
                    <a:pt x="0" y="732"/>
                    <a:pt x="0" y="732"/>
                  </a:cubicBezTo>
                  <a:cubicBezTo>
                    <a:pt x="29" y="721"/>
                    <a:pt x="56" y="706"/>
                    <a:pt x="77" y="680"/>
                  </a:cubicBezTo>
                  <a:close/>
                  <a:moveTo>
                    <a:pt x="3289" y="0"/>
                  </a:moveTo>
                  <a:cubicBezTo>
                    <a:pt x="3279" y="13"/>
                    <a:pt x="3269" y="26"/>
                    <a:pt x="3260" y="40"/>
                  </a:cubicBezTo>
                  <a:cubicBezTo>
                    <a:pt x="3278" y="30"/>
                    <a:pt x="3296" y="16"/>
                    <a:pt x="3313" y="0"/>
                  </a:cubicBezTo>
                  <a:lnTo>
                    <a:pt x="3289" y="0"/>
                  </a:lnTo>
                  <a:close/>
                  <a:moveTo>
                    <a:pt x="3803" y="228"/>
                  </a:moveTo>
                  <a:cubicBezTo>
                    <a:pt x="3807" y="250"/>
                    <a:pt x="3809" y="270"/>
                    <a:pt x="3840" y="265"/>
                  </a:cubicBezTo>
                  <a:cubicBezTo>
                    <a:pt x="3840" y="261"/>
                    <a:pt x="3840" y="261"/>
                    <a:pt x="3840" y="261"/>
                  </a:cubicBezTo>
                  <a:cubicBezTo>
                    <a:pt x="3834" y="243"/>
                    <a:pt x="3828" y="228"/>
                    <a:pt x="3803" y="228"/>
                  </a:cubicBezTo>
                  <a:close/>
                  <a:moveTo>
                    <a:pt x="3788" y="152"/>
                  </a:moveTo>
                  <a:cubicBezTo>
                    <a:pt x="3765" y="165"/>
                    <a:pt x="3754" y="158"/>
                    <a:pt x="3747" y="141"/>
                  </a:cubicBezTo>
                  <a:cubicBezTo>
                    <a:pt x="3741" y="127"/>
                    <a:pt x="3731" y="114"/>
                    <a:pt x="3728" y="99"/>
                  </a:cubicBezTo>
                  <a:cubicBezTo>
                    <a:pt x="3722" y="76"/>
                    <a:pt x="3710" y="62"/>
                    <a:pt x="3685" y="60"/>
                  </a:cubicBezTo>
                  <a:cubicBezTo>
                    <a:pt x="3685" y="32"/>
                    <a:pt x="3673" y="14"/>
                    <a:pt x="3656" y="0"/>
                  </a:cubicBezTo>
                  <a:cubicBezTo>
                    <a:pt x="3596" y="0"/>
                    <a:pt x="3596" y="0"/>
                    <a:pt x="3596" y="0"/>
                  </a:cubicBezTo>
                  <a:cubicBezTo>
                    <a:pt x="3609" y="12"/>
                    <a:pt x="3620" y="25"/>
                    <a:pt x="3631" y="40"/>
                  </a:cubicBezTo>
                  <a:cubicBezTo>
                    <a:pt x="3646" y="60"/>
                    <a:pt x="3657" y="82"/>
                    <a:pt x="3685" y="89"/>
                  </a:cubicBezTo>
                  <a:cubicBezTo>
                    <a:pt x="3692" y="91"/>
                    <a:pt x="3700" y="100"/>
                    <a:pt x="3704" y="108"/>
                  </a:cubicBezTo>
                  <a:cubicBezTo>
                    <a:pt x="3760" y="203"/>
                    <a:pt x="3798" y="305"/>
                    <a:pt x="3820" y="413"/>
                  </a:cubicBezTo>
                  <a:cubicBezTo>
                    <a:pt x="3827" y="450"/>
                    <a:pt x="3825" y="488"/>
                    <a:pt x="3815" y="525"/>
                  </a:cubicBezTo>
                  <a:cubicBezTo>
                    <a:pt x="3811" y="539"/>
                    <a:pt x="3810" y="554"/>
                    <a:pt x="3807" y="568"/>
                  </a:cubicBezTo>
                  <a:cubicBezTo>
                    <a:pt x="3820" y="575"/>
                    <a:pt x="3830" y="577"/>
                    <a:pt x="3840" y="576"/>
                  </a:cubicBezTo>
                  <a:cubicBezTo>
                    <a:pt x="3840" y="343"/>
                    <a:pt x="3840" y="343"/>
                    <a:pt x="3840" y="343"/>
                  </a:cubicBezTo>
                  <a:cubicBezTo>
                    <a:pt x="3834" y="333"/>
                    <a:pt x="3829" y="322"/>
                    <a:pt x="3826" y="311"/>
                  </a:cubicBezTo>
                  <a:cubicBezTo>
                    <a:pt x="3810" y="261"/>
                    <a:pt x="3761" y="220"/>
                    <a:pt x="3788" y="152"/>
                  </a:cubicBezTo>
                  <a:close/>
                  <a:moveTo>
                    <a:pt x="3559" y="1512"/>
                  </a:moveTo>
                  <a:cubicBezTo>
                    <a:pt x="3526" y="1458"/>
                    <a:pt x="3479" y="1418"/>
                    <a:pt x="3424" y="1391"/>
                  </a:cubicBezTo>
                  <a:cubicBezTo>
                    <a:pt x="3381" y="1371"/>
                    <a:pt x="3333" y="1376"/>
                    <a:pt x="3287" y="1379"/>
                  </a:cubicBezTo>
                  <a:cubicBezTo>
                    <a:pt x="3246" y="1382"/>
                    <a:pt x="3208" y="1397"/>
                    <a:pt x="3172" y="1416"/>
                  </a:cubicBezTo>
                  <a:cubicBezTo>
                    <a:pt x="3159" y="1424"/>
                    <a:pt x="3145" y="1431"/>
                    <a:pt x="3126" y="1416"/>
                  </a:cubicBezTo>
                  <a:cubicBezTo>
                    <a:pt x="3185" y="1395"/>
                    <a:pt x="3225" y="1355"/>
                    <a:pt x="3260" y="1309"/>
                  </a:cubicBezTo>
                  <a:cubicBezTo>
                    <a:pt x="3297" y="1260"/>
                    <a:pt x="3310" y="1204"/>
                    <a:pt x="3318" y="1143"/>
                  </a:cubicBezTo>
                  <a:cubicBezTo>
                    <a:pt x="3236" y="1133"/>
                    <a:pt x="3166" y="1161"/>
                    <a:pt x="3103" y="1208"/>
                  </a:cubicBezTo>
                  <a:cubicBezTo>
                    <a:pt x="3041" y="1255"/>
                    <a:pt x="2998" y="1316"/>
                    <a:pt x="2990" y="1398"/>
                  </a:cubicBezTo>
                  <a:cubicBezTo>
                    <a:pt x="2841" y="1409"/>
                    <a:pt x="2710" y="1458"/>
                    <a:pt x="2597" y="1557"/>
                  </a:cubicBezTo>
                  <a:cubicBezTo>
                    <a:pt x="2618" y="1415"/>
                    <a:pt x="2674" y="1287"/>
                    <a:pt x="2740" y="1161"/>
                  </a:cubicBezTo>
                  <a:cubicBezTo>
                    <a:pt x="2766" y="1167"/>
                    <a:pt x="2788" y="1173"/>
                    <a:pt x="2811" y="1176"/>
                  </a:cubicBezTo>
                  <a:cubicBezTo>
                    <a:pt x="2886" y="1183"/>
                    <a:pt x="2957" y="1170"/>
                    <a:pt x="3022" y="1134"/>
                  </a:cubicBezTo>
                  <a:cubicBezTo>
                    <a:pt x="3053" y="1116"/>
                    <a:pt x="3079" y="1089"/>
                    <a:pt x="3105" y="1065"/>
                  </a:cubicBezTo>
                  <a:cubicBezTo>
                    <a:pt x="3116" y="1055"/>
                    <a:pt x="3113" y="1043"/>
                    <a:pt x="3104" y="1031"/>
                  </a:cubicBezTo>
                  <a:cubicBezTo>
                    <a:pt x="3081" y="999"/>
                    <a:pt x="3046" y="988"/>
                    <a:pt x="3012" y="977"/>
                  </a:cubicBezTo>
                  <a:cubicBezTo>
                    <a:pt x="2984" y="968"/>
                    <a:pt x="2955" y="968"/>
                    <a:pt x="2923" y="963"/>
                  </a:cubicBezTo>
                  <a:cubicBezTo>
                    <a:pt x="2962" y="910"/>
                    <a:pt x="3013" y="869"/>
                    <a:pt x="3065" y="824"/>
                  </a:cubicBezTo>
                  <a:cubicBezTo>
                    <a:pt x="3072" y="844"/>
                    <a:pt x="3076" y="863"/>
                    <a:pt x="3085" y="879"/>
                  </a:cubicBezTo>
                  <a:cubicBezTo>
                    <a:pt x="3108" y="919"/>
                    <a:pt x="3148" y="934"/>
                    <a:pt x="3190" y="938"/>
                  </a:cubicBezTo>
                  <a:cubicBezTo>
                    <a:pt x="3237" y="943"/>
                    <a:pt x="3283" y="935"/>
                    <a:pt x="3326" y="915"/>
                  </a:cubicBezTo>
                  <a:cubicBezTo>
                    <a:pt x="3348" y="904"/>
                    <a:pt x="3372" y="896"/>
                    <a:pt x="3396" y="887"/>
                  </a:cubicBezTo>
                  <a:cubicBezTo>
                    <a:pt x="3434" y="872"/>
                    <a:pt x="3474" y="864"/>
                    <a:pt x="3521" y="889"/>
                  </a:cubicBezTo>
                  <a:cubicBezTo>
                    <a:pt x="3503" y="843"/>
                    <a:pt x="3481" y="807"/>
                    <a:pt x="3448" y="787"/>
                  </a:cubicBezTo>
                  <a:cubicBezTo>
                    <a:pt x="3415" y="767"/>
                    <a:pt x="3375" y="761"/>
                    <a:pt x="3334" y="747"/>
                  </a:cubicBezTo>
                  <a:cubicBezTo>
                    <a:pt x="3401" y="673"/>
                    <a:pt x="3439" y="585"/>
                    <a:pt x="3461" y="484"/>
                  </a:cubicBezTo>
                  <a:cubicBezTo>
                    <a:pt x="3452" y="486"/>
                    <a:pt x="3446" y="486"/>
                    <a:pt x="3443" y="489"/>
                  </a:cubicBezTo>
                  <a:cubicBezTo>
                    <a:pt x="3406" y="525"/>
                    <a:pt x="3357" y="535"/>
                    <a:pt x="3311" y="549"/>
                  </a:cubicBezTo>
                  <a:cubicBezTo>
                    <a:pt x="3273" y="562"/>
                    <a:pt x="3233" y="570"/>
                    <a:pt x="3194" y="580"/>
                  </a:cubicBezTo>
                  <a:cubicBezTo>
                    <a:pt x="3181" y="555"/>
                    <a:pt x="3166" y="527"/>
                    <a:pt x="3153" y="498"/>
                  </a:cubicBezTo>
                  <a:cubicBezTo>
                    <a:pt x="3139" y="469"/>
                    <a:pt x="3127" y="440"/>
                    <a:pt x="3114" y="409"/>
                  </a:cubicBezTo>
                  <a:cubicBezTo>
                    <a:pt x="3041" y="440"/>
                    <a:pt x="3022" y="512"/>
                    <a:pt x="3003" y="581"/>
                  </a:cubicBezTo>
                  <a:cubicBezTo>
                    <a:pt x="2983" y="652"/>
                    <a:pt x="2986" y="723"/>
                    <a:pt x="3041" y="782"/>
                  </a:cubicBezTo>
                  <a:cubicBezTo>
                    <a:pt x="3007" y="807"/>
                    <a:pt x="2974" y="830"/>
                    <a:pt x="2944" y="854"/>
                  </a:cubicBezTo>
                  <a:cubicBezTo>
                    <a:pt x="2914" y="879"/>
                    <a:pt x="2886" y="906"/>
                    <a:pt x="2852" y="937"/>
                  </a:cubicBezTo>
                  <a:cubicBezTo>
                    <a:pt x="2855" y="813"/>
                    <a:pt x="2820" y="709"/>
                    <a:pt x="2724" y="630"/>
                  </a:cubicBezTo>
                  <a:cubicBezTo>
                    <a:pt x="2694" y="646"/>
                    <a:pt x="2682" y="675"/>
                    <a:pt x="2666" y="701"/>
                  </a:cubicBezTo>
                  <a:cubicBezTo>
                    <a:pt x="2626" y="765"/>
                    <a:pt x="2621" y="838"/>
                    <a:pt x="2628" y="912"/>
                  </a:cubicBezTo>
                  <a:cubicBezTo>
                    <a:pt x="2635" y="995"/>
                    <a:pt x="2666" y="1072"/>
                    <a:pt x="2699" y="1151"/>
                  </a:cubicBezTo>
                  <a:cubicBezTo>
                    <a:pt x="2639" y="1249"/>
                    <a:pt x="2586" y="1354"/>
                    <a:pt x="2552" y="1467"/>
                  </a:cubicBezTo>
                  <a:cubicBezTo>
                    <a:pt x="2518" y="1578"/>
                    <a:pt x="2495" y="1693"/>
                    <a:pt x="2467" y="1810"/>
                  </a:cubicBezTo>
                  <a:cubicBezTo>
                    <a:pt x="2456" y="1782"/>
                    <a:pt x="2446" y="1755"/>
                    <a:pt x="2437" y="1729"/>
                  </a:cubicBezTo>
                  <a:cubicBezTo>
                    <a:pt x="2515" y="1569"/>
                    <a:pt x="2524" y="1412"/>
                    <a:pt x="2421" y="1256"/>
                  </a:cubicBezTo>
                  <a:cubicBezTo>
                    <a:pt x="2369" y="1290"/>
                    <a:pt x="2340" y="1335"/>
                    <a:pt x="2328" y="1389"/>
                  </a:cubicBezTo>
                  <a:cubicBezTo>
                    <a:pt x="2317" y="1440"/>
                    <a:pt x="2313" y="1493"/>
                    <a:pt x="2306" y="1549"/>
                  </a:cubicBezTo>
                  <a:cubicBezTo>
                    <a:pt x="2228" y="1465"/>
                    <a:pt x="2129" y="1417"/>
                    <a:pt x="2022" y="1375"/>
                  </a:cubicBezTo>
                  <a:cubicBezTo>
                    <a:pt x="2019" y="1358"/>
                    <a:pt x="2013" y="1338"/>
                    <a:pt x="2011" y="1318"/>
                  </a:cubicBezTo>
                  <a:cubicBezTo>
                    <a:pt x="1998" y="1229"/>
                    <a:pt x="1944" y="1171"/>
                    <a:pt x="1871" y="1129"/>
                  </a:cubicBezTo>
                  <a:cubicBezTo>
                    <a:pt x="1842" y="1112"/>
                    <a:pt x="1811" y="1099"/>
                    <a:pt x="1779" y="1090"/>
                  </a:cubicBezTo>
                  <a:cubicBezTo>
                    <a:pt x="1742" y="1079"/>
                    <a:pt x="1727" y="1096"/>
                    <a:pt x="1734" y="1135"/>
                  </a:cubicBezTo>
                  <a:cubicBezTo>
                    <a:pt x="1747" y="1201"/>
                    <a:pt x="1768" y="1264"/>
                    <a:pt x="1818" y="1314"/>
                  </a:cubicBezTo>
                  <a:cubicBezTo>
                    <a:pt x="1819" y="1314"/>
                    <a:pt x="1818" y="1316"/>
                    <a:pt x="1818" y="1318"/>
                  </a:cubicBezTo>
                  <a:cubicBezTo>
                    <a:pt x="1718" y="1318"/>
                    <a:pt x="1610" y="1344"/>
                    <a:pt x="1547" y="1384"/>
                  </a:cubicBezTo>
                  <a:cubicBezTo>
                    <a:pt x="1551" y="1407"/>
                    <a:pt x="1567" y="1421"/>
                    <a:pt x="1586" y="1434"/>
                  </a:cubicBezTo>
                  <a:cubicBezTo>
                    <a:pt x="1648" y="1473"/>
                    <a:pt x="1718" y="1477"/>
                    <a:pt x="1789" y="1476"/>
                  </a:cubicBezTo>
                  <a:cubicBezTo>
                    <a:pt x="1800" y="1475"/>
                    <a:pt x="1810" y="1475"/>
                    <a:pt x="1821" y="1475"/>
                  </a:cubicBezTo>
                  <a:cubicBezTo>
                    <a:pt x="1822" y="1475"/>
                    <a:pt x="1823" y="1476"/>
                    <a:pt x="1827" y="1480"/>
                  </a:cubicBezTo>
                  <a:cubicBezTo>
                    <a:pt x="1775" y="1551"/>
                    <a:pt x="1728" y="1626"/>
                    <a:pt x="1711" y="1717"/>
                  </a:cubicBezTo>
                  <a:cubicBezTo>
                    <a:pt x="1798" y="1727"/>
                    <a:pt x="1866" y="1691"/>
                    <a:pt x="1928" y="1641"/>
                  </a:cubicBezTo>
                  <a:cubicBezTo>
                    <a:pt x="1992" y="1590"/>
                    <a:pt x="2021" y="1520"/>
                    <a:pt x="2021" y="1431"/>
                  </a:cubicBezTo>
                  <a:cubicBezTo>
                    <a:pt x="2130" y="1478"/>
                    <a:pt x="2221" y="1538"/>
                    <a:pt x="2292" y="1632"/>
                  </a:cubicBezTo>
                  <a:cubicBezTo>
                    <a:pt x="2177" y="1615"/>
                    <a:pt x="2081" y="1643"/>
                    <a:pt x="2005" y="1727"/>
                  </a:cubicBezTo>
                  <a:cubicBezTo>
                    <a:pt x="2046" y="1827"/>
                    <a:pt x="2249" y="1878"/>
                    <a:pt x="2382" y="1783"/>
                  </a:cubicBezTo>
                  <a:cubicBezTo>
                    <a:pt x="2410" y="1858"/>
                    <a:pt x="2428" y="1933"/>
                    <a:pt x="2411" y="2012"/>
                  </a:cubicBezTo>
                  <a:cubicBezTo>
                    <a:pt x="2406" y="2036"/>
                    <a:pt x="2397" y="2059"/>
                    <a:pt x="2410" y="2084"/>
                  </a:cubicBezTo>
                  <a:cubicBezTo>
                    <a:pt x="2413" y="2091"/>
                    <a:pt x="2411" y="2103"/>
                    <a:pt x="2408" y="2112"/>
                  </a:cubicBezTo>
                  <a:cubicBezTo>
                    <a:pt x="2403" y="2128"/>
                    <a:pt x="2397" y="2145"/>
                    <a:pt x="2391" y="2161"/>
                  </a:cubicBezTo>
                  <a:cubicBezTo>
                    <a:pt x="2414" y="2161"/>
                    <a:pt x="2414" y="2161"/>
                    <a:pt x="2414" y="2161"/>
                  </a:cubicBezTo>
                  <a:cubicBezTo>
                    <a:pt x="2419" y="2148"/>
                    <a:pt x="2422" y="2134"/>
                    <a:pt x="2430" y="2124"/>
                  </a:cubicBezTo>
                  <a:cubicBezTo>
                    <a:pt x="2444" y="2104"/>
                    <a:pt x="2446" y="2086"/>
                    <a:pt x="2432" y="2065"/>
                  </a:cubicBezTo>
                  <a:cubicBezTo>
                    <a:pt x="2465" y="2036"/>
                    <a:pt x="2459" y="1999"/>
                    <a:pt x="2451" y="1963"/>
                  </a:cubicBezTo>
                  <a:cubicBezTo>
                    <a:pt x="2438" y="1900"/>
                    <a:pt x="2429" y="1836"/>
                    <a:pt x="2405" y="1776"/>
                  </a:cubicBezTo>
                  <a:cubicBezTo>
                    <a:pt x="2399" y="1761"/>
                    <a:pt x="2399" y="1749"/>
                    <a:pt x="2417" y="1745"/>
                  </a:cubicBezTo>
                  <a:cubicBezTo>
                    <a:pt x="2455" y="1806"/>
                    <a:pt x="2444" y="1878"/>
                    <a:pt x="2464" y="1943"/>
                  </a:cubicBezTo>
                  <a:cubicBezTo>
                    <a:pt x="2471" y="1935"/>
                    <a:pt x="2476" y="1928"/>
                    <a:pt x="2478" y="1919"/>
                  </a:cubicBezTo>
                  <a:cubicBezTo>
                    <a:pt x="2495" y="1825"/>
                    <a:pt x="2514" y="1730"/>
                    <a:pt x="2529" y="1635"/>
                  </a:cubicBezTo>
                  <a:cubicBezTo>
                    <a:pt x="2544" y="1544"/>
                    <a:pt x="2573" y="1456"/>
                    <a:pt x="2609" y="1371"/>
                  </a:cubicBezTo>
                  <a:cubicBezTo>
                    <a:pt x="2616" y="1354"/>
                    <a:pt x="2625" y="1339"/>
                    <a:pt x="2633" y="1323"/>
                  </a:cubicBezTo>
                  <a:cubicBezTo>
                    <a:pt x="2627" y="1360"/>
                    <a:pt x="2612" y="1393"/>
                    <a:pt x="2602" y="1428"/>
                  </a:cubicBezTo>
                  <a:cubicBezTo>
                    <a:pt x="2567" y="1546"/>
                    <a:pt x="2542" y="1666"/>
                    <a:pt x="2521" y="1787"/>
                  </a:cubicBezTo>
                  <a:cubicBezTo>
                    <a:pt x="2503" y="1886"/>
                    <a:pt x="2489" y="1986"/>
                    <a:pt x="2473" y="2085"/>
                  </a:cubicBezTo>
                  <a:cubicBezTo>
                    <a:pt x="2469" y="2111"/>
                    <a:pt x="2464" y="2136"/>
                    <a:pt x="2457" y="2161"/>
                  </a:cubicBezTo>
                  <a:cubicBezTo>
                    <a:pt x="2479" y="2161"/>
                    <a:pt x="2479" y="2161"/>
                    <a:pt x="2479" y="2161"/>
                  </a:cubicBezTo>
                  <a:cubicBezTo>
                    <a:pt x="2485" y="2135"/>
                    <a:pt x="2490" y="2109"/>
                    <a:pt x="2495" y="2083"/>
                  </a:cubicBezTo>
                  <a:cubicBezTo>
                    <a:pt x="2497" y="2069"/>
                    <a:pt x="2502" y="2057"/>
                    <a:pt x="2506" y="2040"/>
                  </a:cubicBezTo>
                  <a:cubicBezTo>
                    <a:pt x="2516" y="2045"/>
                    <a:pt x="2523" y="2048"/>
                    <a:pt x="2529" y="2053"/>
                  </a:cubicBezTo>
                  <a:cubicBezTo>
                    <a:pt x="2596" y="2101"/>
                    <a:pt x="2669" y="2097"/>
                    <a:pt x="2742" y="2076"/>
                  </a:cubicBezTo>
                  <a:cubicBezTo>
                    <a:pt x="2781" y="2064"/>
                    <a:pt x="2818" y="2040"/>
                    <a:pt x="2853" y="2017"/>
                  </a:cubicBezTo>
                  <a:cubicBezTo>
                    <a:pt x="2878" y="2001"/>
                    <a:pt x="2897" y="1976"/>
                    <a:pt x="2919" y="1955"/>
                  </a:cubicBezTo>
                  <a:cubicBezTo>
                    <a:pt x="2891" y="1911"/>
                    <a:pt x="2844" y="1908"/>
                    <a:pt x="2801" y="1890"/>
                  </a:cubicBezTo>
                  <a:cubicBezTo>
                    <a:pt x="2874" y="1816"/>
                    <a:pt x="2911" y="1727"/>
                    <a:pt x="2937" y="1628"/>
                  </a:cubicBezTo>
                  <a:cubicBezTo>
                    <a:pt x="2930" y="1625"/>
                    <a:pt x="2923" y="1620"/>
                    <a:pt x="2916" y="1619"/>
                  </a:cubicBezTo>
                  <a:cubicBezTo>
                    <a:pt x="2824" y="1615"/>
                    <a:pt x="2739" y="1631"/>
                    <a:pt x="2666" y="1696"/>
                  </a:cubicBezTo>
                  <a:cubicBezTo>
                    <a:pt x="2621" y="1738"/>
                    <a:pt x="2574" y="1777"/>
                    <a:pt x="2539" y="1829"/>
                  </a:cubicBezTo>
                  <a:cubicBezTo>
                    <a:pt x="2555" y="1709"/>
                    <a:pt x="2601" y="1607"/>
                    <a:pt x="2709" y="1543"/>
                  </a:cubicBezTo>
                  <a:cubicBezTo>
                    <a:pt x="2766" y="1509"/>
                    <a:pt x="2824" y="1477"/>
                    <a:pt x="2889" y="1463"/>
                  </a:cubicBezTo>
                  <a:cubicBezTo>
                    <a:pt x="2969" y="1446"/>
                    <a:pt x="3051" y="1432"/>
                    <a:pt x="3136" y="1452"/>
                  </a:cubicBezTo>
                  <a:cubicBezTo>
                    <a:pt x="3111" y="1572"/>
                    <a:pt x="3197" y="1725"/>
                    <a:pt x="3381" y="1761"/>
                  </a:cubicBezTo>
                  <a:cubicBezTo>
                    <a:pt x="3415" y="1727"/>
                    <a:pt x="3407" y="1686"/>
                    <a:pt x="3397" y="1646"/>
                  </a:cubicBezTo>
                  <a:cubicBezTo>
                    <a:pt x="3390" y="1622"/>
                    <a:pt x="3379" y="1600"/>
                    <a:pt x="3370" y="1577"/>
                  </a:cubicBezTo>
                  <a:cubicBezTo>
                    <a:pt x="3436" y="1565"/>
                    <a:pt x="3498" y="1553"/>
                    <a:pt x="3563" y="1540"/>
                  </a:cubicBezTo>
                  <a:cubicBezTo>
                    <a:pt x="3561" y="1528"/>
                    <a:pt x="3563" y="1518"/>
                    <a:pt x="3559" y="1512"/>
                  </a:cubicBezTo>
                  <a:close/>
                  <a:moveTo>
                    <a:pt x="3423" y="797"/>
                  </a:moveTo>
                  <a:cubicBezTo>
                    <a:pt x="3443" y="804"/>
                    <a:pt x="3462" y="816"/>
                    <a:pt x="3470" y="842"/>
                  </a:cubicBezTo>
                  <a:cubicBezTo>
                    <a:pt x="3424" y="857"/>
                    <a:pt x="3382" y="868"/>
                    <a:pt x="3343" y="885"/>
                  </a:cubicBezTo>
                  <a:cubicBezTo>
                    <a:pt x="3310" y="900"/>
                    <a:pt x="3275" y="903"/>
                    <a:pt x="3241" y="903"/>
                  </a:cubicBezTo>
                  <a:cubicBezTo>
                    <a:pt x="3213" y="904"/>
                    <a:pt x="3188" y="894"/>
                    <a:pt x="3169" y="868"/>
                  </a:cubicBezTo>
                  <a:cubicBezTo>
                    <a:pt x="3199" y="864"/>
                    <a:pt x="3226" y="861"/>
                    <a:pt x="3253" y="858"/>
                  </a:cubicBezTo>
                  <a:cubicBezTo>
                    <a:pt x="3232" y="851"/>
                    <a:pt x="3211" y="850"/>
                    <a:pt x="3191" y="847"/>
                  </a:cubicBezTo>
                  <a:cubicBezTo>
                    <a:pt x="3171" y="844"/>
                    <a:pt x="3149" y="843"/>
                    <a:pt x="3140" y="817"/>
                  </a:cubicBezTo>
                  <a:cubicBezTo>
                    <a:pt x="3169" y="815"/>
                    <a:pt x="3197" y="814"/>
                    <a:pt x="3224" y="811"/>
                  </a:cubicBezTo>
                  <a:cubicBezTo>
                    <a:pt x="3253" y="807"/>
                    <a:pt x="3275" y="781"/>
                    <a:pt x="3307" y="789"/>
                  </a:cubicBezTo>
                  <a:cubicBezTo>
                    <a:pt x="3348" y="763"/>
                    <a:pt x="3386" y="784"/>
                    <a:pt x="3423" y="797"/>
                  </a:cubicBezTo>
                  <a:close/>
                  <a:moveTo>
                    <a:pt x="3269" y="582"/>
                  </a:moveTo>
                  <a:cubicBezTo>
                    <a:pt x="3321" y="570"/>
                    <a:pt x="3373" y="561"/>
                    <a:pt x="3425" y="534"/>
                  </a:cubicBezTo>
                  <a:cubicBezTo>
                    <a:pt x="3415" y="564"/>
                    <a:pt x="3406" y="594"/>
                    <a:pt x="3392" y="623"/>
                  </a:cubicBezTo>
                  <a:cubicBezTo>
                    <a:pt x="3367" y="675"/>
                    <a:pt x="3335" y="722"/>
                    <a:pt x="3288" y="757"/>
                  </a:cubicBezTo>
                  <a:cubicBezTo>
                    <a:pt x="3233" y="798"/>
                    <a:pt x="3195" y="800"/>
                    <a:pt x="3145" y="762"/>
                  </a:cubicBezTo>
                  <a:cubicBezTo>
                    <a:pt x="3184" y="737"/>
                    <a:pt x="3227" y="718"/>
                    <a:pt x="3256" y="679"/>
                  </a:cubicBezTo>
                  <a:cubicBezTo>
                    <a:pt x="3214" y="697"/>
                    <a:pt x="3177" y="727"/>
                    <a:pt x="3130" y="734"/>
                  </a:cubicBezTo>
                  <a:cubicBezTo>
                    <a:pt x="3128" y="728"/>
                    <a:pt x="3126" y="725"/>
                    <a:pt x="3126" y="723"/>
                  </a:cubicBezTo>
                  <a:cubicBezTo>
                    <a:pt x="3126" y="720"/>
                    <a:pt x="3126" y="717"/>
                    <a:pt x="3126" y="715"/>
                  </a:cubicBezTo>
                  <a:cubicBezTo>
                    <a:pt x="3149" y="643"/>
                    <a:pt x="3196" y="598"/>
                    <a:pt x="3269" y="582"/>
                  </a:cubicBezTo>
                  <a:close/>
                  <a:moveTo>
                    <a:pt x="3017" y="647"/>
                  </a:moveTo>
                  <a:cubicBezTo>
                    <a:pt x="3020" y="579"/>
                    <a:pt x="3041" y="516"/>
                    <a:pt x="3079" y="459"/>
                  </a:cubicBezTo>
                  <a:cubicBezTo>
                    <a:pt x="3084" y="452"/>
                    <a:pt x="3093" y="447"/>
                    <a:pt x="3097" y="444"/>
                  </a:cubicBezTo>
                  <a:cubicBezTo>
                    <a:pt x="3114" y="474"/>
                    <a:pt x="3129" y="503"/>
                    <a:pt x="3146" y="531"/>
                  </a:cubicBezTo>
                  <a:cubicBezTo>
                    <a:pt x="3161" y="555"/>
                    <a:pt x="3170" y="581"/>
                    <a:pt x="3166" y="605"/>
                  </a:cubicBezTo>
                  <a:cubicBezTo>
                    <a:pt x="3144" y="628"/>
                    <a:pt x="3125" y="648"/>
                    <a:pt x="3103" y="671"/>
                  </a:cubicBezTo>
                  <a:cubicBezTo>
                    <a:pt x="3099" y="640"/>
                    <a:pt x="3095" y="613"/>
                    <a:pt x="3091" y="586"/>
                  </a:cubicBezTo>
                  <a:cubicBezTo>
                    <a:pt x="3081" y="628"/>
                    <a:pt x="3090" y="672"/>
                    <a:pt x="3063" y="709"/>
                  </a:cubicBezTo>
                  <a:cubicBezTo>
                    <a:pt x="3027" y="695"/>
                    <a:pt x="3015" y="680"/>
                    <a:pt x="3017" y="647"/>
                  </a:cubicBezTo>
                  <a:close/>
                  <a:moveTo>
                    <a:pt x="3008" y="836"/>
                  </a:moveTo>
                  <a:cubicBezTo>
                    <a:pt x="2931" y="931"/>
                    <a:pt x="2890" y="969"/>
                    <a:pt x="2854" y="980"/>
                  </a:cubicBezTo>
                  <a:cubicBezTo>
                    <a:pt x="2896" y="917"/>
                    <a:pt x="2948" y="873"/>
                    <a:pt x="3008" y="836"/>
                  </a:cubicBezTo>
                  <a:close/>
                  <a:moveTo>
                    <a:pt x="2903" y="994"/>
                  </a:moveTo>
                  <a:cubicBezTo>
                    <a:pt x="2923" y="990"/>
                    <a:pt x="2943" y="986"/>
                    <a:pt x="2962" y="988"/>
                  </a:cubicBezTo>
                  <a:cubicBezTo>
                    <a:pt x="3008" y="993"/>
                    <a:pt x="3052" y="1005"/>
                    <a:pt x="3086" y="1041"/>
                  </a:cubicBezTo>
                  <a:cubicBezTo>
                    <a:pt x="3040" y="1135"/>
                    <a:pt x="2858" y="1187"/>
                    <a:pt x="2806" y="1123"/>
                  </a:cubicBezTo>
                  <a:cubicBezTo>
                    <a:pt x="2849" y="1079"/>
                    <a:pt x="2910" y="1074"/>
                    <a:pt x="2969" y="1051"/>
                  </a:cubicBezTo>
                  <a:cubicBezTo>
                    <a:pt x="2909" y="1043"/>
                    <a:pt x="2862" y="1071"/>
                    <a:pt x="2810" y="1085"/>
                  </a:cubicBezTo>
                  <a:cubicBezTo>
                    <a:pt x="2822" y="1029"/>
                    <a:pt x="2856" y="1003"/>
                    <a:pt x="2903" y="994"/>
                  </a:cubicBezTo>
                  <a:close/>
                  <a:moveTo>
                    <a:pt x="2653" y="927"/>
                  </a:moveTo>
                  <a:cubicBezTo>
                    <a:pt x="2630" y="829"/>
                    <a:pt x="2654" y="739"/>
                    <a:pt x="2722" y="660"/>
                  </a:cubicBezTo>
                  <a:cubicBezTo>
                    <a:pt x="2818" y="733"/>
                    <a:pt x="2852" y="877"/>
                    <a:pt x="2819" y="981"/>
                  </a:cubicBezTo>
                  <a:cubicBezTo>
                    <a:pt x="2811" y="1006"/>
                    <a:pt x="2796" y="1030"/>
                    <a:pt x="2765" y="1044"/>
                  </a:cubicBezTo>
                  <a:cubicBezTo>
                    <a:pt x="2758" y="995"/>
                    <a:pt x="2751" y="950"/>
                    <a:pt x="2744" y="904"/>
                  </a:cubicBezTo>
                  <a:cubicBezTo>
                    <a:pt x="2741" y="905"/>
                    <a:pt x="2738" y="905"/>
                    <a:pt x="2735" y="905"/>
                  </a:cubicBezTo>
                  <a:cubicBezTo>
                    <a:pt x="2736" y="951"/>
                    <a:pt x="2736" y="998"/>
                    <a:pt x="2736" y="1045"/>
                  </a:cubicBezTo>
                  <a:cubicBezTo>
                    <a:pt x="2701" y="1037"/>
                    <a:pt x="2671" y="1002"/>
                    <a:pt x="2653" y="927"/>
                  </a:cubicBezTo>
                  <a:close/>
                  <a:moveTo>
                    <a:pt x="1757" y="1111"/>
                  </a:moveTo>
                  <a:cubicBezTo>
                    <a:pt x="1842" y="1110"/>
                    <a:pt x="1959" y="1221"/>
                    <a:pt x="1959" y="1300"/>
                  </a:cubicBezTo>
                  <a:cubicBezTo>
                    <a:pt x="1925" y="1266"/>
                    <a:pt x="1889" y="1231"/>
                    <a:pt x="1853" y="1196"/>
                  </a:cubicBezTo>
                  <a:cubicBezTo>
                    <a:pt x="1851" y="1197"/>
                    <a:pt x="1849" y="1199"/>
                    <a:pt x="1847" y="1201"/>
                  </a:cubicBezTo>
                  <a:cubicBezTo>
                    <a:pt x="1877" y="1248"/>
                    <a:pt x="1928" y="1279"/>
                    <a:pt x="1947" y="1335"/>
                  </a:cubicBezTo>
                  <a:cubicBezTo>
                    <a:pt x="1817" y="1329"/>
                    <a:pt x="1758" y="1226"/>
                    <a:pt x="1757" y="1111"/>
                  </a:cubicBezTo>
                  <a:close/>
                  <a:moveTo>
                    <a:pt x="1726" y="1455"/>
                  </a:moveTo>
                  <a:cubicBezTo>
                    <a:pt x="1671" y="1452"/>
                    <a:pt x="1615" y="1441"/>
                    <a:pt x="1573" y="1394"/>
                  </a:cubicBezTo>
                  <a:cubicBezTo>
                    <a:pt x="1668" y="1346"/>
                    <a:pt x="1764" y="1333"/>
                    <a:pt x="1865" y="1346"/>
                  </a:cubicBezTo>
                  <a:cubicBezTo>
                    <a:pt x="1883" y="1348"/>
                    <a:pt x="1889" y="1361"/>
                    <a:pt x="1894" y="1378"/>
                  </a:cubicBezTo>
                  <a:cubicBezTo>
                    <a:pt x="1835" y="1382"/>
                    <a:pt x="1780" y="1386"/>
                    <a:pt x="1724" y="1389"/>
                  </a:cubicBezTo>
                  <a:cubicBezTo>
                    <a:pt x="1724" y="1392"/>
                    <a:pt x="1724" y="1394"/>
                    <a:pt x="1724" y="1397"/>
                  </a:cubicBezTo>
                  <a:cubicBezTo>
                    <a:pt x="1779" y="1400"/>
                    <a:pt x="1834" y="1403"/>
                    <a:pt x="1898" y="1407"/>
                  </a:cubicBezTo>
                  <a:cubicBezTo>
                    <a:pt x="1842" y="1456"/>
                    <a:pt x="1783" y="1458"/>
                    <a:pt x="1726" y="1455"/>
                  </a:cubicBezTo>
                  <a:close/>
                  <a:moveTo>
                    <a:pt x="1968" y="1560"/>
                  </a:moveTo>
                  <a:cubicBezTo>
                    <a:pt x="1916" y="1644"/>
                    <a:pt x="1838" y="1685"/>
                    <a:pt x="1741" y="1700"/>
                  </a:cubicBezTo>
                  <a:cubicBezTo>
                    <a:pt x="1751" y="1630"/>
                    <a:pt x="1804" y="1525"/>
                    <a:pt x="1855" y="1487"/>
                  </a:cubicBezTo>
                  <a:cubicBezTo>
                    <a:pt x="1880" y="1468"/>
                    <a:pt x="1908" y="1440"/>
                    <a:pt x="1951" y="1458"/>
                  </a:cubicBezTo>
                  <a:cubicBezTo>
                    <a:pt x="1934" y="1499"/>
                    <a:pt x="1900" y="1526"/>
                    <a:pt x="1881" y="1562"/>
                  </a:cubicBezTo>
                  <a:cubicBezTo>
                    <a:pt x="1922" y="1546"/>
                    <a:pt x="1940" y="1505"/>
                    <a:pt x="1973" y="1478"/>
                  </a:cubicBezTo>
                  <a:cubicBezTo>
                    <a:pt x="1983" y="1507"/>
                    <a:pt x="1983" y="1535"/>
                    <a:pt x="1968" y="1560"/>
                  </a:cubicBezTo>
                  <a:close/>
                  <a:moveTo>
                    <a:pt x="2205" y="1513"/>
                  </a:moveTo>
                  <a:cubicBezTo>
                    <a:pt x="2162" y="1479"/>
                    <a:pt x="2114" y="1453"/>
                    <a:pt x="2062" y="1420"/>
                  </a:cubicBezTo>
                  <a:cubicBezTo>
                    <a:pt x="2161" y="1446"/>
                    <a:pt x="2313" y="1557"/>
                    <a:pt x="2325" y="1625"/>
                  </a:cubicBezTo>
                  <a:cubicBezTo>
                    <a:pt x="2286" y="1588"/>
                    <a:pt x="2248" y="1547"/>
                    <a:pt x="2205" y="1513"/>
                  </a:cubicBezTo>
                  <a:close/>
                  <a:moveTo>
                    <a:pt x="2322" y="1740"/>
                  </a:moveTo>
                  <a:cubicBezTo>
                    <a:pt x="2291" y="1787"/>
                    <a:pt x="2255" y="1810"/>
                    <a:pt x="2208" y="1812"/>
                  </a:cubicBezTo>
                  <a:cubicBezTo>
                    <a:pt x="2136" y="1815"/>
                    <a:pt x="2080" y="1778"/>
                    <a:pt x="2026" y="1735"/>
                  </a:cubicBezTo>
                  <a:cubicBezTo>
                    <a:pt x="2100" y="1657"/>
                    <a:pt x="2240" y="1624"/>
                    <a:pt x="2304" y="1669"/>
                  </a:cubicBezTo>
                  <a:cubicBezTo>
                    <a:pt x="2311" y="1682"/>
                    <a:pt x="2318" y="1696"/>
                    <a:pt x="2326" y="1711"/>
                  </a:cubicBezTo>
                  <a:cubicBezTo>
                    <a:pt x="2273" y="1732"/>
                    <a:pt x="2220" y="1726"/>
                    <a:pt x="2164" y="1734"/>
                  </a:cubicBezTo>
                  <a:cubicBezTo>
                    <a:pt x="2208" y="1750"/>
                    <a:pt x="2261" y="1752"/>
                    <a:pt x="2322" y="1740"/>
                  </a:cubicBezTo>
                  <a:close/>
                  <a:moveTo>
                    <a:pt x="2419" y="1625"/>
                  </a:moveTo>
                  <a:cubicBezTo>
                    <a:pt x="2415" y="1564"/>
                    <a:pt x="2411" y="1504"/>
                    <a:pt x="2407" y="1444"/>
                  </a:cubicBezTo>
                  <a:cubicBezTo>
                    <a:pt x="2387" y="1509"/>
                    <a:pt x="2408" y="1577"/>
                    <a:pt x="2386" y="1647"/>
                  </a:cubicBezTo>
                  <a:cubicBezTo>
                    <a:pt x="2299" y="1561"/>
                    <a:pt x="2325" y="1355"/>
                    <a:pt x="2413" y="1285"/>
                  </a:cubicBezTo>
                  <a:cubicBezTo>
                    <a:pt x="2417" y="1290"/>
                    <a:pt x="2422" y="1295"/>
                    <a:pt x="2426" y="1301"/>
                  </a:cubicBezTo>
                  <a:cubicBezTo>
                    <a:pt x="2432" y="1310"/>
                    <a:pt x="2437" y="1320"/>
                    <a:pt x="2442" y="1330"/>
                  </a:cubicBezTo>
                  <a:cubicBezTo>
                    <a:pt x="2483" y="1417"/>
                    <a:pt x="2481" y="1506"/>
                    <a:pt x="2450" y="1595"/>
                  </a:cubicBezTo>
                  <a:cubicBezTo>
                    <a:pt x="2446" y="1607"/>
                    <a:pt x="2435" y="1617"/>
                    <a:pt x="2426" y="1629"/>
                  </a:cubicBezTo>
                  <a:cubicBezTo>
                    <a:pt x="2424" y="1627"/>
                    <a:pt x="2422" y="1626"/>
                    <a:pt x="2419" y="1625"/>
                  </a:cubicBezTo>
                  <a:close/>
                  <a:moveTo>
                    <a:pt x="2889" y="1952"/>
                  </a:moveTo>
                  <a:cubicBezTo>
                    <a:pt x="2863" y="1991"/>
                    <a:pt x="2825" y="2018"/>
                    <a:pt x="2769" y="2043"/>
                  </a:cubicBezTo>
                  <a:cubicBezTo>
                    <a:pt x="2733" y="2058"/>
                    <a:pt x="2697" y="2072"/>
                    <a:pt x="2656" y="2066"/>
                  </a:cubicBezTo>
                  <a:cubicBezTo>
                    <a:pt x="2624" y="2062"/>
                    <a:pt x="2611" y="2052"/>
                    <a:pt x="2597" y="2024"/>
                  </a:cubicBezTo>
                  <a:cubicBezTo>
                    <a:pt x="2651" y="1999"/>
                    <a:pt x="2719" y="2019"/>
                    <a:pt x="2775" y="1970"/>
                  </a:cubicBezTo>
                  <a:cubicBezTo>
                    <a:pt x="2749" y="1975"/>
                    <a:pt x="2732" y="1979"/>
                    <a:pt x="2712" y="1982"/>
                  </a:cubicBezTo>
                  <a:cubicBezTo>
                    <a:pt x="2764" y="1909"/>
                    <a:pt x="2818" y="1900"/>
                    <a:pt x="2889" y="1952"/>
                  </a:cubicBezTo>
                  <a:close/>
                  <a:moveTo>
                    <a:pt x="2564" y="1898"/>
                  </a:moveTo>
                  <a:cubicBezTo>
                    <a:pt x="2569" y="1845"/>
                    <a:pt x="2586" y="1798"/>
                    <a:pt x="2625" y="1760"/>
                  </a:cubicBezTo>
                  <a:cubicBezTo>
                    <a:pt x="2641" y="1743"/>
                    <a:pt x="2661" y="1729"/>
                    <a:pt x="2678" y="1712"/>
                  </a:cubicBezTo>
                  <a:cubicBezTo>
                    <a:pt x="2743" y="1650"/>
                    <a:pt x="2824" y="1638"/>
                    <a:pt x="2913" y="1638"/>
                  </a:cubicBezTo>
                  <a:cubicBezTo>
                    <a:pt x="2904" y="1670"/>
                    <a:pt x="2897" y="1700"/>
                    <a:pt x="2885" y="1728"/>
                  </a:cubicBezTo>
                  <a:cubicBezTo>
                    <a:pt x="2844" y="1831"/>
                    <a:pt x="2770" y="1906"/>
                    <a:pt x="2672" y="1955"/>
                  </a:cubicBezTo>
                  <a:cubicBezTo>
                    <a:pt x="2649" y="1967"/>
                    <a:pt x="2621" y="1967"/>
                    <a:pt x="2596" y="1944"/>
                  </a:cubicBezTo>
                  <a:cubicBezTo>
                    <a:pt x="2637" y="1887"/>
                    <a:pt x="2677" y="1830"/>
                    <a:pt x="2737" y="1776"/>
                  </a:cubicBezTo>
                  <a:cubicBezTo>
                    <a:pt x="2719" y="1784"/>
                    <a:pt x="2708" y="1785"/>
                    <a:pt x="2702" y="1791"/>
                  </a:cubicBezTo>
                  <a:cubicBezTo>
                    <a:pt x="2658" y="1834"/>
                    <a:pt x="2616" y="1877"/>
                    <a:pt x="2569" y="1924"/>
                  </a:cubicBezTo>
                  <a:cubicBezTo>
                    <a:pt x="2567" y="1914"/>
                    <a:pt x="2564" y="1906"/>
                    <a:pt x="2564" y="1898"/>
                  </a:cubicBezTo>
                  <a:close/>
                  <a:moveTo>
                    <a:pt x="2715" y="1511"/>
                  </a:moveTo>
                  <a:cubicBezTo>
                    <a:pt x="2755" y="1476"/>
                    <a:pt x="2822" y="1447"/>
                    <a:pt x="2868" y="1443"/>
                  </a:cubicBezTo>
                  <a:cubicBezTo>
                    <a:pt x="2814" y="1467"/>
                    <a:pt x="2765" y="1489"/>
                    <a:pt x="2715" y="1511"/>
                  </a:cubicBezTo>
                  <a:close/>
                  <a:moveTo>
                    <a:pt x="3071" y="1377"/>
                  </a:moveTo>
                  <a:cubicBezTo>
                    <a:pt x="3096" y="1332"/>
                    <a:pt x="3148" y="1310"/>
                    <a:pt x="3162" y="1261"/>
                  </a:cubicBezTo>
                  <a:cubicBezTo>
                    <a:pt x="3129" y="1288"/>
                    <a:pt x="3095" y="1315"/>
                    <a:pt x="3057" y="1345"/>
                  </a:cubicBezTo>
                  <a:cubicBezTo>
                    <a:pt x="3049" y="1311"/>
                    <a:pt x="3058" y="1290"/>
                    <a:pt x="3072" y="1270"/>
                  </a:cubicBezTo>
                  <a:cubicBezTo>
                    <a:pt x="3103" y="1230"/>
                    <a:pt x="3143" y="1204"/>
                    <a:pt x="3189" y="1184"/>
                  </a:cubicBezTo>
                  <a:cubicBezTo>
                    <a:pt x="3222" y="1169"/>
                    <a:pt x="3256" y="1159"/>
                    <a:pt x="3297" y="1166"/>
                  </a:cubicBezTo>
                  <a:cubicBezTo>
                    <a:pt x="3287" y="1196"/>
                    <a:pt x="3280" y="1224"/>
                    <a:pt x="3269" y="1250"/>
                  </a:cubicBezTo>
                  <a:cubicBezTo>
                    <a:pt x="3248" y="1302"/>
                    <a:pt x="3212" y="1343"/>
                    <a:pt x="3164" y="1372"/>
                  </a:cubicBezTo>
                  <a:cubicBezTo>
                    <a:pt x="3136" y="1388"/>
                    <a:pt x="3106" y="1397"/>
                    <a:pt x="3071" y="1377"/>
                  </a:cubicBezTo>
                  <a:close/>
                  <a:moveTo>
                    <a:pt x="3378" y="1738"/>
                  </a:moveTo>
                  <a:cubicBezTo>
                    <a:pt x="3301" y="1724"/>
                    <a:pt x="3241" y="1688"/>
                    <a:pt x="3197" y="1628"/>
                  </a:cubicBezTo>
                  <a:cubicBezTo>
                    <a:pt x="3176" y="1599"/>
                    <a:pt x="3160" y="1566"/>
                    <a:pt x="3174" y="1524"/>
                  </a:cubicBezTo>
                  <a:cubicBezTo>
                    <a:pt x="3219" y="1563"/>
                    <a:pt x="3251" y="1612"/>
                    <a:pt x="3305" y="1636"/>
                  </a:cubicBezTo>
                  <a:cubicBezTo>
                    <a:pt x="3280" y="1605"/>
                    <a:pt x="3255" y="1574"/>
                    <a:pt x="3225" y="1537"/>
                  </a:cubicBezTo>
                  <a:cubicBezTo>
                    <a:pt x="3266" y="1551"/>
                    <a:pt x="3300" y="1562"/>
                    <a:pt x="3334" y="1574"/>
                  </a:cubicBezTo>
                  <a:cubicBezTo>
                    <a:pt x="3337" y="1575"/>
                    <a:pt x="3340" y="1580"/>
                    <a:pt x="3342" y="1583"/>
                  </a:cubicBezTo>
                  <a:cubicBezTo>
                    <a:pt x="3372" y="1628"/>
                    <a:pt x="3391" y="1677"/>
                    <a:pt x="3378" y="1738"/>
                  </a:cubicBezTo>
                  <a:close/>
                  <a:moveTo>
                    <a:pt x="3366" y="1550"/>
                  </a:moveTo>
                  <a:cubicBezTo>
                    <a:pt x="3309" y="1547"/>
                    <a:pt x="3259" y="1533"/>
                    <a:pt x="3229" y="1472"/>
                  </a:cubicBezTo>
                  <a:cubicBezTo>
                    <a:pt x="3249" y="1469"/>
                    <a:pt x="3264" y="1466"/>
                    <a:pt x="3279" y="1465"/>
                  </a:cubicBezTo>
                  <a:cubicBezTo>
                    <a:pt x="3294" y="1465"/>
                    <a:pt x="3309" y="1469"/>
                    <a:pt x="3325" y="1471"/>
                  </a:cubicBezTo>
                  <a:cubicBezTo>
                    <a:pt x="3338" y="1472"/>
                    <a:pt x="3352" y="1473"/>
                    <a:pt x="3365" y="1475"/>
                  </a:cubicBezTo>
                  <a:cubicBezTo>
                    <a:pt x="3323" y="1444"/>
                    <a:pt x="3275" y="1442"/>
                    <a:pt x="3225" y="1442"/>
                  </a:cubicBezTo>
                  <a:cubicBezTo>
                    <a:pt x="3240" y="1410"/>
                    <a:pt x="3265" y="1402"/>
                    <a:pt x="3291" y="1399"/>
                  </a:cubicBezTo>
                  <a:cubicBezTo>
                    <a:pt x="3351" y="1393"/>
                    <a:pt x="3408" y="1395"/>
                    <a:pt x="3457" y="1438"/>
                  </a:cubicBezTo>
                  <a:cubicBezTo>
                    <a:pt x="3485" y="1462"/>
                    <a:pt x="3518" y="1481"/>
                    <a:pt x="3541" y="1523"/>
                  </a:cubicBezTo>
                  <a:cubicBezTo>
                    <a:pt x="3479" y="1528"/>
                    <a:pt x="3426" y="1554"/>
                    <a:pt x="3366" y="1550"/>
                  </a:cubicBezTo>
                  <a:close/>
                  <a:moveTo>
                    <a:pt x="18" y="867"/>
                  </a:moveTo>
                  <a:cubicBezTo>
                    <a:pt x="12" y="863"/>
                    <a:pt x="6" y="858"/>
                    <a:pt x="0" y="854"/>
                  </a:cubicBezTo>
                  <a:cubicBezTo>
                    <a:pt x="0" y="878"/>
                    <a:pt x="0" y="878"/>
                    <a:pt x="0" y="878"/>
                  </a:cubicBezTo>
                  <a:cubicBezTo>
                    <a:pt x="15" y="891"/>
                    <a:pt x="29" y="905"/>
                    <a:pt x="42" y="921"/>
                  </a:cubicBezTo>
                  <a:cubicBezTo>
                    <a:pt x="59" y="944"/>
                    <a:pt x="73" y="970"/>
                    <a:pt x="90" y="996"/>
                  </a:cubicBezTo>
                  <a:cubicBezTo>
                    <a:pt x="59" y="1011"/>
                    <a:pt x="29" y="1012"/>
                    <a:pt x="0" y="1009"/>
                  </a:cubicBezTo>
                  <a:cubicBezTo>
                    <a:pt x="0" y="1031"/>
                    <a:pt x="0" y="1031"/>
                    <a:pt x="0" y="1031"/>
                  </a:cubicBezTo>
                  <a:cubicBezTo>
                    <a:pt x="38" y="1033"/>
                    <a:pt x="77" y="1028"/>
                    <a:pt x="117" y="1012"/>
                  </a:cubicBezTo>
                  <a:cubicBezTo>
                    <a:pt x="93" y="956"/>
                    <a:pt x="66" y="905"/>
                    <a:pt x="18" y="867"/>
                  </a:cubicBezTo>
                  <a:close/>
                  <a:moveTo>
                    <a:pt x="55" y="580"/>
                  </a:moveTo>
                  <a:cubicBezTo>
                    <a:pt x="58" y="556"/>
                    <a:pt x="63" y="531"/>
                    <a:pt x="63" y="506"/>
                  </a:cubicBezTo>
                  <a:cubicBezTo>
                    <a:pt x="63" y="465"/>
                    <a:pt x="60" y="423"/>
                    <a:pt x="19" y="399"/>
                  </a:cubicBezTo>
                  <a:cubicBezTo>
                    <a:pt x="12" y="402"/>
                    <a:pt x="6" y="406"/>
                    <a:pt x="0" y="409"/>
                  </a:cubicBezTo>
                  <a:cubicBezTo>
                    <a:pt x="0" y="434"/>
                    <a:pt x="0" y="434"/>
                    <a:pt x="0" y="434"/>
                  </a:cubicBezTo>
                  <a:cubicBezTo>
                    <a:pt x="7" y="430"/>
                    <a:pt x="14" y="426"/>
                    <a:pt x="22" y="422"/>
                  </a:cubicBezTo>
                  <a:cubicBezTo>
                    <a:pt x="50" y="478"/>
                    <a:pt x="45" y="530"/>
                    <a:pt x="27" y="581"/>
                  </a:cubicBezTo>
                  <a:cubicBezTo>
                    <a:pt x="26" y="585"/>
                    <a:pt x="24" y="590"/>
                    <a:pt x="21" y="592"/>
                  </a:cubicBezTo>
                  <a:cubicBezTo>
                    <a:pt x="14" y="597"/>
                    <a:pt x="7" y="602"/>
                    <a:pt x="0" y="607"/>
                  </a:cubicBezTo>
                  <a:cubicBezTo>
                    <a:pt x="0" y="634"/>
                    <a:pt x="0" y="634"/>
                    <a:pt x="0" y="634"/>
                  </a:cubicBezTo>
                  <a:cubicBezTo>
                    <a:pt x="17" y="622"/>
                    <a:pt x="37" y="614"/>
                    <a:pt x="59" y="607"/>
                  </a:cubicBezTo>
                  <a:cubicBezTo>
                    <a:pt x="116" y="588"/>
                    <a:pt x="173" y="599"/>
                    <a:pt x="234" y="589"/>
                  </a:cubicBezTo>
                  <a:cubicBezTo>
                    <a:pt x="223" y="635"/>
                    <a:pt x="196" y="662"/>
                    <a:pt x="175" y="692"/>
                  </a:cubicBezTo>
                  <a:cubicBezTo>
                    <a:pt x="139" y="746"/>
                    <a:pt x="84" y="763"/>
                    <a:pt x="25" y="772"/>
                  </a:cubicBezTo>
                  <a:cubicBezTo>
                    <a:pt x="16" y="773"/>
                    <a:pt x="8" y="774"/>
                    <a:pt x="0" y="774"/>
                  </a:cubicBezTo>
                  <a:cubicBezTo>
                    <a:pt x="0" y="796"/>
                    <a:pt x="0" y="796"/>
                    <a:pt x="0" y="796"/>
                  </a:cubicBezTo>
                  <a:cubicBezTo>
                    <a:pt x="8" y="795"/>
                    <a:pt x="17" y="794"/>
                    <a:pt x="26" y="792"/>
                  </a:cubicBezTo>
                  <a:cubicBezTo>
                    <a:pt x="71" y="783"/>
                    <a:pt x="119" y="776"/>
                    <a:pt x="155" y="746"/>
                  </a:cubicBezTo>
                  <a:cubicBezTo>
                    <a:pt x="202" y="706"/>
                    <a:pt x="237" y="655"/>
                    <a:pt x="255" y="594"/>
                  </a:cubicBezTo>
                  <a:cubicBezTo>
                    <a:pt x="257" y="587"/>
                    <a:pt x="253" y="579"/>
                    <a:pt x="251" y="566"/>
                  </a:cubicBezTo>
                  <a:cubicBezTo>
                    <a:pt x="186" y="571"/>
                    <a:pt x="122" y="575"/>
                    <a:pt x="55" y="580"/>
                  </a:cubicBezTo>
                  <a:close/>
                  <a:moveTo>
                    <a:pt x="3740" y="24"/>
                  </a:moveTo>
                  <a:cubicBezTo>
                    <a:pt x="3734" y="17"/>
                    <a:pt x="3730" y="9"/>
                    <a:pt x="3724" y="0"/>
                  </a:cubicBezTo>
                  <a:cubicBezTo>
                    <a:pt x="3693" y="0"/>
                    <a:pt x="3693" y="0"/>
                    <a:pt x="3693" y="0"/>
                  </a:cubicBezTo>
                  <a:cubicBezTo>
                    <a:pt x="3705" y="14"/>
                    <a:pt x="3716" y="28"/>
                    <a:pt x="3728" y="42"/>
                  </a:cubicBezTo>
                  <a:cubicBezTo>
                    <a:pt x="3773" y="97"/>
                    <a:pt x="3810" y="157"/>
                    <a:pt x="3840" y="221"/>
                  </a:cubicBezTo>
                  <a:cubicBezTo>
                    <a:pt x="3840" y="174"/>
                    <a:pt x="3840" y="174"/>
                    <a:pt x="3840" y="174"/>
                  </a:cubicBezTo>
                  <a:cubicBezTo>
                    <a:pt x="3812" y="122"/>
                    <a:pt x="3779" y="72"/>
                    <a:pt x="3740" y="24"/>
                  </a:cubicBezTo>
                  <a:close/>
                </a:path>
              </a:pathLst>
            </a:custGeom>
            <a:solidFill>
              <a:schemeClr val="accent3"/>
            </a:solidFill>
            <a:ln>
              <a:noFill/>
            </a:ln>
          </p:spPr>
        </p:sp>
        <p:sp>
          <p:nvSpPr>
            <p:cNvPr id="18" name="Freeform 9"/>
            <p:cNvSpPr>
              <a:spLocks noEditPoints="1"/>
            </p:cNvSpPr>
            <p:nvPr/>
          </p:nvSpPr>
          <p:spPr bwMode="auto">
            <a:xfrm>
              <a:off x="0" y="-2313"/>
              <a:ext cx="12191768" cy="6864081"/>
            </a:xfrm>
            <a:custGeom>
              <a:avLst/>
              <a:gdLst/>
              <a:ahLst/>
              <a:cxnLst/>
              <a:rect l="0" t="0" r="r" b="b"/>
              <a:pathLst>
                <a:path w="3840" h="2161">
                  <a:moveTo>
                    <a:pt x="3767" y="2161"/>
                  </a:moveTo>
                  <a:cubicBezTo>
                    <a:pt x="3792" y="2161"/>
                    <a:pt x="3792" y="2161"/>
                    <a:pt x="3792" y="2161"/>
                  </a:cubicBezTo>
                  <a:cubicBezTo>
                    <a:pt x="3801" y="2150"/>
                    <a:pt x="3810" y="2139"/>
                    <a:pt x="3819" y="2129"/>
                  </a:cubicBezTo>
                  <a:cubicBezTo>
                    <a:pt x="3826" y="2122"/>
                    <a:pt x="3833" y="2116"/>
                    <a:pt x="3840" y="2109"/>
                  </a:cubicBezTo>
                  <a:cubicBezTo>
                    <a:pt x="3840" y="2086"/>
                    <a:pt x="3840" y="2086"/>
                    <a:pt x="3840" y="2086"/>
                  </a:cubicBezTo>
                  <a:cubicBezTo>
                    <a:pt x="3813" y="2108"/>
                    <a:pt x="3789" y="2134"/>
                    <a:pt x="3767" y="2161"/>
                  </a:cubicBezTo>
                  <a:close/>
                  <a:moveTo>
                    <a:pt x="2102" y="2102"/>
                  </a:moveTo>
                  <a:cubicBezTo>
                    <a:pt x="2066" y="2113"/>
                    <a:pt x="2034" y="2138"/>
                    <a:pt x="1997" y="2160"/>
                  </a:cubicBezTo>
                  <a:cubicBezTo>
                    <a:pt x="1986" y="2061"/>
                    <a:pt x="1945" y="1974"/>
                    <a:pt x="1884" y="1890"/>
                  </a:cubicBezTo>
                  <a:cubicBezTo>
                    <a:pt x="1880" y="1898"/>
                    <a:pt x="1875" y="1903"/>
                    <a:pt x="1876" y="1907"/>
                  </a:cubicBezTo>
                  <a:cubicBezTo>
                    <a:pt x="1878" y="1959"/>
                    <a:pt x="1853" y="2002"/>
                    <a:pt x="1834" y="2046"/>
                  </a:cubicBezTo>
                  <a:cubicBezTo>
                    <a:pt x="1817" y="2083"/>
                    <a:pt x="1797" y="2118"/>
                    <a:pt x="1779" y="2154"/>
                  </a:cubicBezTo>
                  <a:cubicBezTo>
                    <a:pt x="1751" y="2147"/>
                    <a:pt x="1721" y="2139"/>
                    <a:pt x="1690" y="2130"/>
                  </a:cubicBezTo>
                  <a:cubicBezTo>
                    <a:pt x="1660" y="2122"/>
                    <a:pt x="1630" y="2111"/>
                    <a:pt x="1598" y="2101"/>
                  </a:cubicBezTo>
                  <a:cubicBezTo>
                    <a:pt x="1591" y="2122"/>
                    <a:pt x="1589" y="2141"/>
                    <a:pt x="1591" y="2161"/>
                  </a:cubicBezTo>
                  <a:cubicBezTo>
                    <a:pt x="1612" y="2161"/>
                    <a:pt x="1612" y="2161"/>
                    <a:pt x="1612" y="2161"/>
                  </a:cubicBezTo>
                  <a:cubicBezTo>
                    <a:pt x="1612" y="2160"/>
                    <a:pt x="1612" y="2160"/>
                    <a:pt x="1612" y="2160"/>
                  </a:cubicBezTo>
                  <a:cubicBezTo>
                    <a:pt x="1610" y="2151"/>
                    <a:pt x="1612" y="2142"/>
                    <a:pt x="1612" y="2136"/>
                  </a:cubicBezTo>
                  <a:cubicBezTo>
                    <a:pt x="1646" y="2144"/>
                    <a:pt x="1678" y="2152"/>
                    <a:pt x="1710" y="2157"/>
                  </a:cubicBezTo>
                  <a:cubicBezTo>
                    <a:pt x="1715" y="2158"/>
                    <a:pt x="1720" y="2159"/>
                    <a:pt x="1725" y="2161"/>
                  </a:cubicBezTo>
                  <a:cubicBezTo>
                    <a:pt x="1807" y="2161"/>
                    <a:pt x="1807" y="2161"/>
                    <a:pt x="1807" y="2161"/>
                  </a:cubicBezTo>
                  <a:cubicBezTo>
                    <a:pt x="1811" y="2140"/>
                    <a:pt x="1819" y="2120"/>
                    <a:pt x="1830" y="2099"/>
                  </a:cubicBezTo>
                  <a:cubicBezTo>
                    <a:pt x="1855" y="2052"/>
                    <a:pt x="1883" y="2007"/>
                    <a:pt x="1898" y="1950"/>
                  </a:cubicBezTo>
                  <a:cubicBezTo>
                    <a:pt x="1913" y="1978"/>
                    <a:pt x="1930" y="2005"/>
                    <a:pt x="1942" y="2034"/>
                  </a:cubicBezTo>
                  <a:cubicBezTo>
                    <a:pt x="1959" y="2075"/>
                    <a:pt x="1971" y="2117"/>
                    <a:pt x="1974" y="2161"/>
                  </a:cubicBezTo>
                  <a:cubicBezTo>
                    <a:pt x="2037" y="2161"/>
                    <a:pt x="2037" y="2161"/>
                    <a:pt x="2037" y="2161"/>
                  </a:cubicBezTo>
                  <a:cubicBezTo>
                    <a:pt x="2053" y="2147"/>
                    <a:pt x="2074" y="2137"/>
                    <a:pt x="2093" y="2127"/>
                  </a:cubicBezTo>
                  <a:cubicBezTo>
                    <a:pt x="2112" y="2116"/>
                    <a:pt x="2133" y="2110"/>
                    <a:pt x="2158" y="2122"/>
                  </a:cubicBezTo>
                  <a:cubicBezTo>
                    <a:pt x="2152" y="2135"/>
                    <a:pt x="2146" y="2148"/>
                    <a:pt x="2140" y="2161"/>
                  </a:cubicBezTo>
                  <a:cubicBezTo>
                    <a:pt x="2165" y="2161"/>
                    <a:pt x="2165" y="2161"/>
                    <a:pt x="2165" y="2161"/>
                  </a:cubicBezTo>
                  <a:cubicBezTo>
                    <a:pt x="2179" y="2141"/>
                    <a:pt x="2198" y="2125"/>
                    <a:pt x="2227" y="2115"/>
                  </a:cubicBezTo>
                  <a:cubicBezTo>
                    <a:pt x="2180" y="2097"/>
                    <a:pt x="2139" y="2090"/>
                    <a:pt x="2102" y="2102"/>
                  </a:cubicBezTo>
                  <a:close/>
                  <a:moveTo>
                    <a:pt x="234" y="1391"/>
                  </a:moveTo>
                  <a:cubicBezTo>
                    <a:pt x="269" y="1368"/>
                    <a:pt x="307" y="1351"/>
                    <a:pt x="333" y="1324"/>
                  </a:cubicBezTo>
                  <a:cubicBezTo>
                    <a:pt x="360" y="1296"/>
                    <a:pt x="372" y="1256"/>
                    <a:pt x="377" y="1206"/>
                  </a:cubicBezTo>
                  <a:cubicBezTo>
                    <a:pt x="338" y="1242"/>
                    <a:pt x="298" y="1245"/>
                    <a:pt x="257" y="1241"/>
                  </a:cubicBezTo>
                  <a:cubicBezTo>
                    <a:pt x="232" y="1238"/>
                    <a:pt x="207" y="1236"/>
                    <a:pt x="182" y="1231"/>
                  </a:cubicBezTo>
                  <a:cubicBezTo>
                    <a:pt x="135" y="1223"/>
                    <a:pt x="89" y="1227"/>
                    <a:pt x="46" y="1244"/>
                  </a:cubicBezTo>
                  <a:cubicBezTo>
                    <a:pt x="29" y="1250"/>
                    <a:pt x="13" y="1258"/>
                    <a:pt x="0" y="1268"/>
                  </a:cubicBezTo>
                  <a:cubicBezTo>
                    <a:pt x="0" y="1518"/>
                    <a:pt x="0" y="1518"/>
                    <a:pt x="0" y="1518"/>
                  </a:cubicBezTo>
                  <a:cubicBezTo>
                    <a:pt x="18" y="1545"/>
                    <a:pt x="24" y="1579"/>
                    <a:pt x="40" y="1609"/>
                  </a:cubicBezTo>
                  <a:cubicBezTo>
                    <a:pt x="37" y="1582"/>
                    <a:pt x="33" y="1555"/>
                    <a:pt x="30" y="1524"/>
                  </a:cubicBezTo>
                  <a:cubicBezTo>
                    <a:pt x="56" y="1540"/>
                    <a:pt x="80" y="1555"/>
                    <a:pt x="108" y="1572"/>
                  </a:cubicBezTo>
                  <a:cubicBezTo>
                    <a:pt x="117" y="1594"/>
                    <a:pt x="115" y="1621"/>
                    <a:pt x="107" y="1649"/>
                  </a:cubicBezTo>
                  <a:cubicBezTo>
                    <a:pt x="98" y="1680"/>
                    <a:pt x="91" y="1712"/>
                    <a:pt x="82" y="1746"/>
                  </a:cubicBezTo>
                  <a:cubicBezTo>
                    <a:pt x="77" y="1743"/>
                    <a:pt x="67" y="1741"/>
                    <a:pt x="61" y="1735"/>
                  </a:cubicBezTo>
                  <a:cubicBezTo>
                    <a:pt x="37" y="1714"/>
                    <a:pt x="17" y="1692"/>
                    <a:pt x="0" y="1667"/>
                  </a:cubicBezTo>
                  <a:cubicBezTo>
                    <a:pt x="0" y="1706"/>
                    <a:pt x="0" y="1706"/>
                    <a:pt x="0" y="1706"/>
                  </a:cubicBezTo>
                  <a:cubicBezTo>
                    <a:pt x="26" y="1740"/>
                    <a:pt x="59" y="1768"/>
                    <a:pt x="107" y="1774"/>
                  </a:cubicBezTo>
                  <a:cubicBezTo>
                    <a:pt x="112" y="1741"/>
                    <a:pt x="116" y="1710"/>
                    <a:pt x="122" y="1678"/>
                  </a:cubicBezTo>
                  <a:cubicBezTo>
                    <a:pt x="128" y="1647"/>
                    <a:pt x="135" y="1617"/>
                    <a:pt x="141" y="1589"/>
                  </a:cubicBezTo>
                  <a:cubicBezTo>
                    <a:pt x="182" y="1589"/>
                    <a:pt x="222" y="1586"/>
                    <a:pt x="262" y="1588"/>
                  </a:cubicBezTo>
                  <a:cubicBezTo>
                    <a:pt x="310" y="1591"/>
                    <a:pt x="360" y="1588"/>
                    <a:pt x="405" y="1613"/>
                  </a:cubicBezTo>
                  <a:cubicBezTo>
                    <a:pt x="409" y="1615"/>
                    <a:pt x="414" y="1614"/>
                    <a:pt x="424" y="1614"/>
                  </a:cubicBezTo>
                  <a:cubicBezTo>
                    <a:pt x="376" y="1521"/>
                    <a:pt x="317" y="1446"/>
                    <a:pt x="234" y="1391"/>
                  </a:cubicBezTo>
                  <a:close/>
                  <a:moveTo>
                    <a:pt x="28" y="1374"/>
                  </a:moveTo>
                  <a:cubicBezTo>
                    <a:pt x="30" y="1346"/>
                    <a:pt x="51" y="1340"/>
                    <a:pt x="69" y="1332"/>
                  </a:cubicBezTo>
                  <a:cubicBezTo>
                    <a:pt x="88" y="1323"/>
                    <a:pt x="108" y="1317"/>
                    <a:pt x="126" y="1305"/>
                  </a:cubicBezTo>
                  <a:cubicBezTo>
                    <a:pt x="100" y="1309"/>
                    <a:pt x="73" y="1312"/>
                    <a:pt x="43" y="1317"/>
                  </a:cubicBezTo>
                  <a:cubicBezTo>
                    <a:pt x="54" y="1286"/>
                    <a:pt x="76" y="1271"/>
                    <a:pt x="103" y="1264"/>
                  </a:cubicBezTo>
                  <a:cubicBezTo>
                    <a:pt x="137" y="1256"/>
                    <a:pt x="171" y="1250"/>
                    <a:pt x="207" y="1255"/>
                  </a:cubicBezTo>
                  <a:cubicBezTo>
                    <a:pt x="249" y="1262"/>
                    <a:pt x="292" y="1262"/>
                    <a:pt x="340" y="1265"/>
                  </a:cubicBezTo>
                  <a:cubicBezTo>
                    <a:pt x="340" y="1292"/>
                    <a:pt x="324" y="1308"/>
                    <a:pt x="306" y="1320"/>
                  </a:cubicBezTo>
                  <a:cubicBezTo>
                    <a:pt x="274" y="1342"/>
                    <a:pt x="243" y="1373"/>
                    <a:pt x="197" y="1358"/>
                  </a:cubicBezTo>
                  <a:cubicBezTo>
                    <a:pt x="168" y="1374"/>
                    <a:pt x="139" y="1354"/>
                    <a:pt x="111" y="1358"/>
                  </a:cubicBezTo>
                  <a:cubicBezTo>
                    <a:pt x="84" y="1362"/>
                    <a:pt x="57" y="1368"/>
                    <a:pt x="28" y="1374"/>
                  </a:cubicBezTo>
                  <a:close/>
                  <a:moveTo>
                    <a:pt x="376" y="1574"/>
                  </a:moveTo>
                  <a:cubicBezTo>
                    <a:pt x="319" y="1561"/>
                    <a:pt x="266" y="1566"/>
                    <a:pt x="213" y="1568"/>
                  </a:cubicBezTo>
                  <a:cubicBezTo>
                    <a:pt x="138" y="1571"/>
                    <a:pt x="81" y="1539"/>
                    <a:pt x="41" y="1476"/>
                  </a:cubicBezTo>
                  <a:cubicBezTo>
                    <a:pt x="40" y="1474"/>
                    <a:pt x="39" y="1471"/>
                    <a:pt x="39" y="1468"/>
                  </a:cubicBezTo>
                  <a:cubicBezTo>
                    <a:pt x="38" y="1466"/>
                    <a:pt x="39" y="1463"/>
                    <a:pt x="40" y="1456"/>
                  </a:cubicBezTo>
                  <a:cubicBezTo>
                    <a:pt x="87" y="1451"/>
                    <a:pt x="130" y="1470"/>
                    <a:pt x="176" y="1477"/>
                  </a:cubicBezTo>
                  <a:cubicBezTo>
                    <a:pt x="138" y="1447"/>
                    <a:pt x="91" y="1439"/>
                    <a:pt x="47" y="1426"/>
                  </a:cubicBezTo>
                  <a:cubicBezTo>
                    <a:pt x="85" y="1376"/>
                    <a:pt x="123" y="1368"/>
                    <a:pt x="186" y="1394"/>
                  </a:cubicBezTo>
                  <a:cubicBezTo>
                    <a:pt x="240" y="1416"/>
                    <a:pt x="284" y="1453"/>
                    <a:pt x="321" y="1497"/>
                  </a:cubicBezTo>
                  <a:cubicBezTo>
                    <a:pt x="342" y="1520"/>
                    <a:pt x="358" y="1548"/>
                    <a:pt x="376" y="1574"/>
                  </a:cubicBezTo>
                  <a:close/>
                  <a:moveTo>
                    <a:pt x="1637" y="0"/>
                  </a:moveTo>
                  <a:cubicBezTo>
                    <a:pt x="1612" y="0"/>
                    <a:pt x="1612" y="0"/>
                    <a:pt x="1612" y="0"/>
                  </a:cubicBezTo>
                  <a:cubicBezTo>
                    <a:pt x="1614" y="3"/>
                    <a:pt x="1616" y="6"/>
                    <a:pt x="1618" y="9"/>
                  </a:cubicBezTo>
                  <a:cubicBezTo>
                    <a:pt x="1624" y="6"/>
                    <a:pt x="1632" y="4"/>
                    <a:pt x="1637" y="0"/>
                  </a:cubicBezTo>
                  <a:close/>
                  <a:moveTo>
                    <a:pt x="1656" y="290"/>
                  </a:moveTo>
                  <a:cubicBezTo>
                    <a:pt x="1634" y="349"/>
                    <a:pt x="1638" y="405"/>
                    <a:pt x="1650" y="462"/>
                  </a:cubicBezTo>
                  <a:cubicBezTo>
                    <a:pt x="1663" y="521"/>
                    <a:pt x="1697" y="569"/>
                    <a:pt x="1738" y="614"/>
                  </a:cubicBezTo>
                  <a:cubicBezTo>
                    <a:pt x="1799" y="558"/>
                    <a:pt x="1823" y="487"/>
                    <a:pt x="1829" y="409"/>
                  </a:cubicBezTo>
                  <a:cubicBezTo>
                    <a:pt x="1834" y="331"/>
                    <a:pt x="1815" y="259"/>
                    <a:pt x="1758" y="199"/>
                  </a:cubicBezTo>
                  <a:cubicBezTo>
                    <a:pt x="1804" y="136"/>
                    <a:pt x="1840" y="70"/>
                    <a:pt x="1863" y="0"/>
                  </a:cubicBezTo>
                  <a:cubicBezTo>
                    <a:pt x="1838" y="0"/>
                    <a:pt x="1838" y="0"/>
                    <a:pt x="1838" y="0"/>
                  </a:cubicBezTo>
                  <a:cubicBezTo>
                    <a:pt x="1830" y="30"/>
                    <a:pt x="1817" y="58"/>
                    <a:pt x="1803" y="77"/>
                  </a:cubicBezTo>
                  <a:cubicBezTo>
                    <a:pt x="1811" y="51"/>
                    <a:pt x="1819" y="25"/>
                    <a:pt x="1827" y="0"/>
                  </a:cubicBezTo>
                  <a:cubicBezTo>
                    <a:pt x="1807" y="0"/>
                    <a:pt x="1807" y="0"/>
                    <a:pt x="1807" y="0"/>
                  </a:cubicBezTo>
                  <a:cubicBezTo>
                    <a:pt x="1799" y="27"/>
                    <a:pt x="1788" y="54"/>
                    <a:pt x="1774" y="80"/>
                  </a:cubicBezTo>
                  <a:cubicBezTo>
                    <a:pt x="1735" y="152"/>
                    <a:pt x="1693" y="223"/>
                    <a:pt x="1622" y="275"/>
                  </a:cubicBezTo>
                  <a:cubicBezTo>
                    <a:pt x="1547" y="178"/>
                    <a:pt x="1376" y="143"/>
                    <a:pt x="1228" y="260"/>
                  </a:cubicBezTo>
                  <a:cubicBezTo>
                    <a:pt x="1232" y="307"/>
                    <a:pt x="1268" y="328"/>
                    <a:pt x="1305" y="346"/>
                  </a:cubicBezTo>
                  <a:cubicBezTo>
                    <a:pt x="1327" y="357"/>
                    <a:pt x="1352" y="363"/>
                    <a:pt x="1375" y="371"/>
                  </a:cubicBezTo>
                  <a:cubicBezTo>
                    <a:pt x="1342" y="429"/>
                    <a:pt x="1310" y="484"/>
                    <a:pt x="1277" y="541"/>
                  </a:cubicBezTo>
                  <a:cubicBezTo>
                    <a:pt x="1288" y="549"/>
                    <a:pt x="1294" y="556"/>
                    <a:pt x="1301" y="557"/>
                  </a:cubicBezTo>
                  <a:cubicBezTo>
                    <a:pt x="1363" y="567"/>
                    <a:pt x="1425" y="558"/>
                    <a:pt x="1481" y="533"/>
                  </a:cubicBezTo>
                  <a:cubicBezTo>
                    <a:pt x="1524" y="514"/>
                    <a:pt x="1551" y="474"/>
                    <a:pt x="1579" y="437"/>
                  </a:cubicBezTo>
                  <a:cubicBezTo>
                    <a:pt x="1604" y="403"/>
                    <a:pt x="1617" y="365"/>
                    <a:pt x="1625" y="325"/>
                  </a:cubicBezTo>
                  <a:cubicBezTo>
                    <a:pt x="1629" y="310"/>
                    <a:pt x="1632" y="295"/>
                    <a:pt x="1656" y="290"/>
                  </a:cubicBezTo>
                  <a:close/>
                  <a:moveTo>
                    <a:pt x="1665" y="348"/>
                  </a:moveTo>
                  <a:cubicBezTo>
                    <a:pt x="1670" y="317"/>
                    <a:pt x="1683" y="287"/>
                    <a:pt x="1721" y="274"/>
                  </a:cubicBezTo>
                  <a:cubicBezTo>
                    <a:pt x="1739" y="323"/>
                    <a:pt x="1722" y="376"/>
                    <a:pt x="1750" y="418"/>
                  </a:cubicBezTo>
                  <a:cubicBezTo>
                    <a:pt x="1751" y="376"/>
                    <a:pt x="1753" y="333"/>
                    <a:pt x="1755" y="284"/>
                  </a:cubicBezTo>
                  <a:cubicBezTo>
                    <a:pt x="1786" y="300"/>
                    <a:pt x="1796" y="320"/>
                    <a:pt x="1802" y="345"/>
                  </a:cubicBezTo>
                  <a:cubicBezTo>
                    <a:pt x="1813" y="394"/>
                    <a:pt x="1806" y="442"/>
                    <a:pt x="1791" y="489"/>
                  </a:cubicBezTo>
                  <a:cubicBezTo>
                    <a:pt x="1781" y="524"/>
                    <a:pt x="1767" y="556"/>
                    <a:pt x="1735" y="583"/>
                  </a:cubicBezTo>
                  <a:cubicBezTo>
                    <a:pt x="1718" y="556"/>
                    <a:pt x="1701" y="533"/>
                    <a:pt x="1688" y="507"/>
                  </a:cubicBezTo>
                  <a:cubicBezTo>
                    <a:pt x="1663" y="457"/>
                    <a:pt x="1655" y="403"/>
                    <a:pt x="1665" y="348"/>
                  </a:cubicBezTo>
                  <a:close/>
                  <a:moveTo>
                    <a:pt x="1247" y="272"/>
                  </a:moveTo>
                  <a:cubicBezTo>
                    <a:pt x="1308" y="223"/>
                    <a:pt x="1375" y="201"/>
                    <a:pt x="1448" y="206"/>
                  </a:cubicBezTo>
                  <a:cubicBezTo>
                    <a:pt x="1484" y="209"/>
                    <a:pt x="1520" y="218"/>
                    <a:pt x="1543" y="257"/>
                  </a:cubicBezTo>
                  <a:cubicBezTo>
                    <a:pt x="1484" y="266"/>
                    <a:pt x="1426" y="258"/>
                    <a:pt x="1373" y="283"/>
                  </a:cubicBezTo>
                  <a:cubicBezTo>
                    <a:pt x="1412" y="285"/>
                    <a:pt x="1452" y="286"/>
                    <a:pt x="1500" y="287"/>
                  </a:cubicBezTo>
                  <a:cubicBezTo>
                    <a:pt x="1462" y="309"/>
                    <a:pt x="1432" y="327"/>
                    <a:pt x="1401" y="345"/>
                  </a:cubicBezTo>
                  <a:cubicBezTo>
                    <a:pt x="1398" y="347"/>
                    <a:pt x="1393" y="346"/>
                    <a:pt x="1389" y="346"/>
                  </a:cubicBezTo>
                  <a:cubicBezTo>
                    <a:pt x="1334" y="339"/>
                    <a:pt x="1285" y="322"/>
                    <a:pt x="1247" y="272"/>
                  </a:cubicBezTo>
                  <a:close/>
                  <a:moveTo>
                    <a:pt x="1561" y="427"/>
                  </a:moveTo>
                  <a:cubicBezTo>
                    <a:pt x="1527" y="476"/>
                    <a:pt x="1488" y="518"/>
                    <a:pt x="1424" y="528"/>
                  </a:cubicBezTo>
                  <a:cubicBezTo>
                    <a:pt x="1387" y="533"/>
                    <a:pt x="1351" y="546"/>
                    <a:pt x="1305" y="536"/>
                  </a:cubicBezTo>
                  <a:cubicBezTo>
                    <a:pt x="1341" y="485"/>
                    <a:pt x="1356" y="429"/>
                    <a:pt x="1398" y="385"/>
                  </a:cubicBezTo>
                  <a:cubicBezTo>
                    <a:pt x="1438" y="344"/>
                    <a:pt x="1480" y="315"/>
                    <a:pt x="1547" y="332"/>
                  </a:cubicBezTo>
                  <a:cubicBezTo>
                    <a:pt x="1536" y="349"/>
                    <a:pt x="1529" y="363"/>
                    <a:pt x="1519" y="374"/>
                  </a:cubicBezTo>
                  <a:cubicBezTo>
                    <a:pt x="1509" y="386"/>
                    <a:pt x="1496" y="395"/>
                    <a:pt x="1485" y="406"/>
                  </a:cubicBezTo>
                  <a:cubicBezTo>
                    <a:pt x="1475" y="415"/>
                    <a:pt x="1465" y="424"/>
                    <a:pt x="1456" y="434"/>
                  </a:cubicBezTo>
                  <a:cubicBezTo>
                    <a:pt x="1506" y="422"/>
                    <a:pt x="1539" y="387"/>
                    <a:pt x="1571" y="349"/>
                  </a:cubicBezTo>
                  <a:cubicBezTo>
                    <a:pt x="1587" y="381"/>
                    <a:pt x="1576" y="405"/>
                    <a:pt x="1561" y="427"/>
                  </a:cubicBezTo>
                  <a:close/>
                  <a:moveTo>
                    <a:pt x="2363" y="240"/>
                  </a:moveTo>
                  <a:cubicBezTo>
                    <a:pt x="2295" y="191"/>
                    <a:pt x="2217" y="165"/>
                    <a:pt x="2135" y="139"/>
                  </a:cubicBezTo>
                  <a:cubicBezTo>
                    <a:pt x="2120" y="92"/>
                    <a:pt x="2103" y="46"/>
                    <a:pt x="2083" y="0"/>
                  </a:cubicBezTo>
                  <a:cubicBezTo>
                    <a:pt x="2028" y="0"/>
                    <a:pt x="2028" y="0"/>
                    <a:pt x="2028" y="0"/>
                  </a:cubicBezTo>
                  <a:cubicBezTo>
                    <a:pt x="2055" y="53"/>
                    <a:pt x="2079" y="107"/>
                    <a:pt x="2101" y="163"/>
                  </a:cubicBezTo>
                  <a:cubicBezTo>
                    <a:pt x="2080" y="179"/>
                    <a:pt x="2060" y="192"/>
                    <a:pt x="2043" y="208"/>
                  </a:cubicBezTo>
                  <a:cubicBezTo>
                    <a:pt x="1989" y="259"/>
                    <a:pt x="1952" y="322"/>
                    <a:pt x="1938" y="395"/>
                  </a:cubicBezTo>
                  <a:cubicBezTo>
                    <a:pt x="1931" y="430"/>
                    <a:pt x="1935" y="467"/>
                    <a:pt x="1936" y="503"/>
                  </a:cubicBezTo>
                  <a:cubicBezTo>
                    <a:pt x="1936" y="517"/>
                    <a:pt x="1948" y="523"/>
                    <a:pt x="1962" y="525"/>
                  </a:cubicBezTo>
                  <a:cubicBezTo>
                    <a:pt x="2002" y="528"/>
                    <a:pt x="2033" y="508"/>
                    <a:pt x="2064" y="489"/>
                  </a:cubicBezTo>
                  <a:cubicBezTo>
                    <a:pt x="2088" y="474"/>
                    <a:pt x="2108" y="452"/>
                    <a:pt x="2132" y="431"/>
                  </a:cubicBezTo>
                  <a:cubicBezTo>
                    <a:pt x="2147" y="496"/>
                    <a:pt x="2145" y="561"/>
                    <a:pt x="2146" y="629"/>
                  </a:cubicBezTo>
                  <a:cubicBezTo>
                    <a:pt x="2125" y="622"/>
                    <a:pt x="2108" y="612"/>
                    <a:pt x="2090" y="609"/>
                  </a:cubicBezTo>
                  <a:cubicBezTo>
                    <a:pt x="2045" y="600"/>
                    <a:pt x="2008" y="621"/>
                    <a:pt x="1977" y="651"/>
                  </a:cubicBezTo>
                  <a:cubicBezTo>
                    <a:pt x="1943" y="683"/>
                    <a:pt x="1919" y="723"/>
                    <a:pt x="1906" y="768"/>
                  </a:cubicBezTo>
                  <a:cubicBezTo>
                    <a:pt x="1900" y="792"/>
                    <a:pt x="1891" y="816"/>
                    <a:pt x="1882" y="840"/>
                  </a:cubicBezTo>
                  <a:cubicBezTo>
                    <a:pt x="1869" y="879"/>
                    <a:pt x="1849" y="914"/>
                    <a:pt x="1799" y="933"/>
                  </a:cubicBezTo>
                  <a:cubicBezTo>
                    <a:pt x="1846" y="949"/>
                    <a:pt x="1887" y="956"/>
                    <a:pt x="1924" y="944"/>
                  </a:cubicBezTo>
                  <a:cubicBezTo>
                    <a:pt x="1960" y="932"/>
                    <a:pt x="1991" y="906"/>
                    <a:pt x="2028" y="884"/>
                  </a:cubicBezTo>
                  <a:cubicBezTo>
                    <a:pt x="2041" y="983"/>
                    <a:pt x="2083" y="1069"/>
                    <a:pt x="2146" y="1152"/>
                  </a:cubicBezTo>
                  <a:cubicBezTo>
                    <a:pt x="2150" y="1143"/>
                    <a:pt x="2154" y="1139"/>
                    <a:pt x="2154" y="1135"/>
                  </a:cubicBezTo>
                  <a:cubicBezTo>
                    <a:pt x="2150" y="1083"/>
                    <a:pt x="2174" y="1040"/>
                    <a:pt x="2193" y="995"/>
                  </a:cubicBezTo>
                  <a:cubicBezTo>
                    <a:pt x="2209" y="958"/>
                    <a:pt x="2228" y="923"/>
                    <a:pt x="2247" y="886"/>
                  </a:cubicBezTo>
                  <a:cubicBezTo>
                    <a:pt x="2274" y="893"/>
                    <a:pt x="2305" y="900"/>
                    <a:pt x="2335" y="908"/>
                  </a:cubicBezTo>
                  <a:cubicBezTo>
                    <a:pt x="2366" y="917"/>
                    <a:pt x="2396" y="927"/>
                    <a:pt x="2428" y="936"/>
                  </a:cubicBezTo>
                  <a:cubicBezTo>
                    <a:pt x="2452" y="862"/>
                    <a:pt x="2410" y="800"/>
                    <a:pt x="2370" y="740"/>
                  </a:cubicBezTo>
                  <a:cubicBezTo>
                    <a:pt x="2329" y="679"/>
                    <a:pt x="2274" y="635"/>
                    <a:pt x="2193" y="639"/>
                  </a:cubicBezTo>
                  <a:cubicBezTo>
                    <a:pt x="2196" y="596"/>
                    <a:pt x="2200" y="557"/>
                    <a:pt x="2201" y="518"/>
                  </a:cubicBezTo>
                  <a:cubicBezTo>
                    <a:pt x="2202" y="479"/>
                    <a:pt x="2199" y="440"/>
                    <a:pt x="2198" y="394"/>
                  </a:cubicBezTo>
                  <a:cubicBezTo>
                    <a:pt x="2290" y="477"/>
                    <a:pt x="2392" y="519"/>
                    <a:pt x="2515" y="497"/>
                  </a:cubicBezTo>
                  <a:cubicBezTo>
                    <a:pt x="2522" y="464"/>
                    <a:pt x="2507" y="436"/>
                    <a:pt x="2498" y="407"/>
                  </a:cubicBezTo>
                  <a:cubicBezTo>
                    <a:pt x="2475" y="334"/>
                    <a:pt x="2423" y="284"/>
                    <a:pt x="2363" y="240"/>
                  </a:cubicBezTo>
                  <a:close/>
                  <a:moveTo>
                    <a:pt x="2121" y="396"/>
                  </a:moveTo>
                  <a:cubicBezTo>
                    <a:pt x="2112" y="413"/>
                    <a:pt x="2102" y="431"/>
                    <a:pt x="2088" y="444"/>
                  </a:cubicBezTo>
                  <a:cubicBezTo>
                    <a:pt x="2054" y="476"/>
                    <a:pt x="2016" y="502"/>
                    <a:pt x="1966" y="504"/>
                  </a:cubicBezTo>
                  <a:cubicBezTo>
                    <a:pt x="1925" y="408"/>
                    <a:pt x="2004" y="235"/>
                    <a:pt x="2086" y="238"/>
                  </a:cubicBezTo>
                  <a:cubicBezTo>
                    <a:pt x="2093" y="300"/>
                    <a:pt x="2056" y="349"/>
                    <a:pt x="2035" y="409"/>
                  </a:cubicBezTo>
                  <a:cubicBezTo>
                    <a:pt x="2081" y="368"/>
                    <a:pt x="2090" y="314"/>
                    <a:pt x="2113" y="266"/>
                  </a:cubicBezTo>
                  <a:cubicBezTo>
                    <a:pt x="2148" y="312"/>
                    <a:pt x="2145" y="354"/>
                    <a:pt x="2121" y="396"/>
                  </a:cubicBezTo>
                  <a:close/>
                  <a:moveTo>
                    <a:pt x="2164" y="368"/>
                  </a:moveTo>
                  <a:cubicBezTo>
                    <a:pt x="2185" y="440"/>
                    <a:pt x="2184" y="509"/>
                    <a:pt x="2173" y="578"/>
                  </a:cubicBezTo>
                  <a:cubicBezTo>
                    <a:pt x="2151" y="458"/>
                    <a:pt x="2149" y="402"/>
                    <a:pt x="2164" y="368"/>
                  </a:cubicBezTo>
                  <a:close/>
                  <a:moveTo>
                    <a:pt x="2014" y="836"/>
                  </a:moveTo>
                  <a:cubicBezTo>
                    <a:pt x="2008" y="884"/>
                    <a:pt x="1967" y="899"/>
                    <a:pt x="1933" y="919"/>
                  </a:cubicBezTo>
                  <a:cubicBezTo>
                    <a:pt x="1914" y="929"/>
                    <a:pt x="1892" y="936"/>
                    <a:pt x="1868" y="925"/>
                  </a:cubicBezTo>
                  <a:cubicBezTo>
                    <a:pt x="1886" y="881"/>
                    <a:pt x="1905" y="842"/>
                    <a:pt x="1917" y="801"/>
                  </a:cubicBezTo>
                  <a:cubicBezTo>
                    <a:pt x="1928" y="766"/>
                    <a:pt x="1948" y="738"/>
                    <a:pt x="1970" y="711"/>
                  </a:cubicBezTo>
                  <a:cubicBezTo>
                    <a:pt x="1988" y="690"/>
                    <a:pt x="2012" y="677"/>
                    <a:pt x="2044" y="680"/>
                  </a:cubicBezTo>
                  <a:cubicBezTo>
                    <a:pt x="2027" y="705"/>
                    <a:pt x="2012" y="727"/>
                    <a:pt x="1997" y="750"/>
                  </a:cubicBezTo>
                  <a:cubicBezTo>
                    <a:pt x="2016" y="739"/>
                    <a:pt x="2030" y="723"/>
                    <a:pt x="2046" y="710"/>
                  </a:cubicBezTo>
                  <a:cubicBezTo>
                    <a:pt x="2061" y="697"/>
                    <a:pt x="2076" y="681"/>
                    <a:pt x="2102" y="691"/>
                  </a:cubicBezTo>
                  <a:cubicBezTo>
                    <a:pt x="2084" y="715"/>
                    <a:pt x="2067" y="736"/>
                    <a:pt x="2052" y="759"/>
                  </a:cubicBezTo>
                  <a:cubicBezTo>
                    <a:pt x="2036" y="783"/>
                    <a:pt x="2041" y="817"/>
                    <a:pt x="2014" y="836"/>
                  </a:cubicBezTo>
                  <a:close/>
                  <a:moveTo>
                    <a:pt x="2311" y="708"/>
                  </a:moveTo>
                  <a:cubicBezTo>
                    <a:pt x="2361" y="754"/>
                    <a:pt x="2395" y="811"/>
                    <a:pt x="2413" y="877"/>
                  </a:cubicBezTo>
                  <a:cubicBezTo>
                    <a:pt x="2415" y="886"/>
                    <a:pt x="2413" y="896"/>
                    <a:pt x="2413" y="901"/>
                  </a:cubicBezTo>
                  <a:cubicBezTo>
                    <a:pt x="2379" y="894"/>
                    <a:pt x="2347" y="887"/>
                    <a:pt x="2315" y="882"/>
                  </a:cubicBezTo>
                  <a:cubicBezTo>
                    <a:pt x="2287" y="877"/>
                    <a:pt x="2262" y="867"/>
                    <a:pt x="2245" y="849"/>
                  </a:cubicBezTo>
                  <a:cubicBezTo>
                    <a:pt x="2242" y="817"/>
                    <a:pt x="2240" y="789"/>
                    <a:pt x="2237" y="758"/>
                  </a:cubicBezTo>
                  <a:cubicBezTo>
                    <a:pt x="2263" y="775"/>
                    <a:pt x="2286" y="790"/>
                    <a:pt x="2308" y="804"/>
                  </a:cubicBezTo>
                  <a:cubicBezTo>
                    <a:pt x="2284" y="769"/>
                    <a:pt x="2244" y="747"/>
                    <a:pt x="2233" y="703"/>
                  </a:cubicBezTo>
                  <a:cubicBezTo>
                    <a:pt x="2268" y="684"/>
                    <a:pt x="2287" y="685"/>
                    <a:pt x="2311" y="708"/>
                  </a:cubicBezTo>
                  <a:close/>
                  <a:moveTo>
                    <a:pt x="2196" y="942"/>
                  </a:moveTo>
                  <a:cubicBezTo>
                    <a:pt x="2172" y="989"/>
                    <a:pt x="2144" y="1035"/>
                    <a:pt x="2131" y="1092"/>
                  </a:cubicBezTo>
                  <a:cubicBezTo>
                    <a:pt x="2115" y="1064"/>
                    <a:pt x="2097" y="1038"/>
                    <a:pt x="2085" y="1009"/>
                  </a:cubicBezTo>
                  <a:cubicBezTo>
                    <a:pt x="2062" y="956"/>
                    <a:pt x="2047" y="901"/>
                    <a:pt x="2051" y="842"/>
                  </a:cubicBezTo>
                  <a:cubicBezTo>
                    <a:pt x="2055" y="774"/>
                    <a:pt x="2079" y="744"/>
                    <a:pt x="2140" y="730"/>
                  </a:cubicBezTo>
                  <a:cubicBezTo>
                    <a:pt x="2133" y="777"/>
                    <a:pt x="2120" y="822"/>
                    <a:pt x="2131" y="869"/>
                  </a:cubicBezTo>
                  <a:cubicBezTo>
                    <a:pt x="2144" y="825"/>
                    <a:pt x="2146" y="777"/>
                    <a:pt x="2171" y="737"/>
                  </a:cubicBezTo>
                  <a:cubicBezTo>
                    <a:pt x="2177" y="740"/>
                    <a:pt x="2180" y="740"/>
                    <a:pt x="2182" y="742"/>
                  </a:cubicBezTo>
                  <a:cubicBezTo>
                    <a:pt x="2185" y="743"/>
                    <a:pt x="2187" y="745"/>
                    <a:pt x="2188" y="747"/>
                  </a:cubicBezTo>
                  <a:cubicBezTo>
                    <a:pt x="2227" y="811"/>
                    <a:pt x="2231" y="876"/>
                    <a:pt x="2196" y="942"/>
                  </a:cubicBezTo>
                  <a:close/>
                  <a:moveTo>
                    <a:pt x="2186" y="341"/>
                  </a:moveTo>
                  <a:cubicBezTo>
                    <a:pt x="2172" y="318"/>
                    <a:pt x="2164" y="291"/>
                    <a:pt x="2173" y="259"/>
                  </a:cubicBezTo>
                  <a:cubicBezTo>
                    <a:pt x="2215" y="285"/>
                    <a:pt x="2254" y="309"/>
                    <a:pt x="2293" y="333"/>
                  </a:cubicBezTo>
                  <a:cubicBezTo>
                    <a:pt x="2295" y="331"/>
                    <a:pt x="2296" y="329"/>
                    <a:pt x="2298" y="327"/>
                  </a:cubicBezTo>
                  <a:cubicBezTo>
                    <a:pt x="2263" y="296"/>
                    <a:pt x="2228" y="266"/>
                    <a:pt x="2192" y="236"/>
                  </a:cubicBezTo>
                  <a:cubicBezTo>
                    <a:pt x="2221" y="214"/>
                    <a:pt x="2267" y="215"/>
                    <a:pt x="2335" y="250"/>
                  </a:cubicBezTo>
                  <a:cubicBezTo>
                    <a:pt x="2424" y="296"/>
                    <a:pt x="2477" y="372"/>
                    <a:pt x="2493" y="476"/>
                  </a:cubicBezTo>
                  <a:cubicBezTo>
                    <a:pt x="2375" y="501"/>
                    <a:pt x="2244" y="433"/>
                    <a:pt x="2186" y="341"/>
                  </a:cubicBezTo>
                  <a:close/>
                  <a:moveTo>
                    <a:pt x="3427" y="2161"/>
                  </a:moveTo>
                  <a:cubicBezTo>
                    <a:pt x="3453" y="2161"/>
                    <a:pt x="3453" y="2161"/>
                    <a:pt x="3453" y="2161"/>
                  </a:cubicBezTo>
                  <a:cubicBezTo>
                    <a:pt x="3438" y="2123"/>
                    <a:pt x="3425" y="2085"/>
                    <a:pt x="3396" y="2056"/>
                  </a:cubicBezTo>
                  <a:cubicBezTo>
                    <a:pt x="3406" y="2089"/>
                    <a:pt x="3416" y="2122"/>
                    <a:pt x="3427" y="2161"/>
                  </a:cubicBezTo>
                  <a:close/>
                  <a:moveTo>
                    <a:pt x="3373" y="1911"/>
                  </a:moveTo>
                  <a:cubicBezTo>
                    <a:pt x="3329" y="1929"/>
                    <a:pt x="3320" y="1970"/>
                    <a:pt x="3315" y="2011"/>
                  </a:cubicBezTo>
                  <a:cubicBezTo>
                    <a:pt x="3312" y="2036"/>
                    <a:pt x="3314" y="2061"/>
                    <a:pt x="3314" y="2085"/>
                  </a:cubicBezTo>
                  <a:cubicBezTo>
                    <a:pt x="3248" y="2072"/>
                    <a:pt x="3185" y="2059"/>
                    <a:pt x="3121" y="2046"/>
                  </a:cubicBezTo>
                  <a:cubicBezTo>
                    <a:pt x="3117" y="2058"/>
                    <a:pt x="3113" y="2066"/>
                    <a:pt x="3114" y="2073"/>
                  </a:cubicBezTo>
                  <a:cubicBezTo>
                    <a:pt x="3119" y="2104"/>
                    <a:pt x="3128" y="2134"/>
                    <a:pt x="3141" y="2161"/>
                  </a:cubicBezTo>
                  <a:cubicBezTo>
                    <a:pt x="3169" y="2161"/>
                    <a:pt x="3169" y="2161"/>
                    <a:pt x="3169" y="2161"/>
                  </a:cubicBezTo>
                  <a:cubicBezTo>
                    <a:pt x="3154" y="2135"/>
                    <a:pt x="3139" y="2108"/>
                    <a:pt x="3135" y="2071"/>
                  </a:cubicBezTo>
                  <a:cubicBezTo>
                    <a:pt x="3194" y="2089"/>
                    <a:pt x="3253" y="2086"/>
                    <a:pt x="3307" y="2111"/>
                  </a:cubicBezTo>
                  <a:cubicBezTo>
                    <a:pt x="3334" y="2124"/>
                    <a:pt x="3358" y="2139"/>
                    <a:pt x="3376" y="2161"/>
                  </a:cubicBezTo>
                  <a:cubicBezTo>
                    <a:pt x="3413" y="2161"/>
                    <a:pt x="3413" y="2161"/>
                    <a:pt x="3413" y="2161"/>
                  </a:cubicBezTo>
                  <a:cubicBezTo>
                    <a:pt x="3389" y="2139"/>
                    <a:pt x="3367" y="2121"/>
                    <a:pt x="3346" y="2102"/>
                  </a:cubicBezTo>
                  <a:cubicBezTo>
                    <a:pt x="3343" y="2099"/>
                    <a:pt x="3342" y="2094"/>
                    <a:pt x="3341" y="2090"/>
                  </a:cubicBezTo>
                  <a:cubicBezTo>
                    <a:pt x="3331" y="2037"/>
                    <a:pt x="3332" y="1985"/>
                    <a:pt x="3367" y="1933"/>
                  </a:cubicBezTo>
                  <a:cubicBezTo>
                    <a:pt x="3433" y="1975"/>
                    <a:pt x="3475" y="2031"/>
                    <a:pt x="3493" y="2103"/>
                  </a:cubicBezTo>
                  <a:cubicBezTo>
                    <a:pt x="3497" y="2122"/>
                    <a:pt x="3500" y="2141"/>
                    <a:pt x="3497" y="2161"/>
                  </a:cubicBezTo>
                  <a:cubicBezTo>
                    <a:pt x="3519" y="2161"/>
                    <a:pt x="3519" y="2161"/>
                    <a:pt x="3519" y="2161"/>
                  </a:cubicBezTo>
                  <a:cubicBezTo>
                    <a:pt x="3519" y="2074"/>
                    <a:pt x="3474" y="1978"/>
                    <a:pt x="3373" y="1911"/>
                  </a:cubicBezTo>
                  <a:close/>
                </a:path>
              </a:pathLst>
            </a:custGeom>
            <a:solidFill>
              <a:schemeClr val="accent2"/>
            </a:solidFill>
            <a:ln>
              <a:noFill/>
            </a:ln>
          </p:spPr>
        </p:sp>
        <p:sp>
          <p:nvSpPr>
            <p:cNvPr id="13" name="Freeform 5"/>
            <p:cNvSpPr>
              <a:spLocks noEditPoints="1"/>
            </p:cNvSpPr>
            <p:nvPr/>
          </p:nvSpPr>
          <p:spPr bwMode="auto">
            <a:xfrm>
              <a:off x="-1" y="3175"/>
              <a:ext cx="12191769" cy="6919008"/>
            </a:xfrm>
            <a:custGeom>
              <a:avLst/>
              <a:gdLst/>
              <a:ahLst/>
              <a:cxnLst/>
              <a:rect l="0" t="0" r="r" b="b"/>
              <a:pathLst>
                <a:path w="3840" h="2178">
                  <a:moveTo>
                    <a:pt x="224" y="0"/>
                  </a:moveTo>
                  <a:cubicBezTo>
                    <a:pt x="223" y="7"/>
                    <a:pt x="223" y="14"/>
                    <a:pt x="222" y="20"/>
                  </a:cubicBezTo>
                  <a:cubicBezTo>
                    <a:pt x="221" y="34"/>
                    <a:pt x="221" y="48"/>
                    <a:pt x="220" y="61"/>
                  </a:cubicBezTo>
                  <a:cubicBezTo>
                    <a:pt x="233" y="42"/>
                    <a:pt x="240" y="21"/>
                    <a:pt x="243" y="0"/>
                  </a:cubicBezTo>
                  <a:lnTo>
                    <a:pt x="224" y="0"/>
                  </a:lnTo>
                  <a:close/>
                  <a:moveTo>
                    <a:pt x="60" y="0"/>
                  </a:moveTo>
                  <a:cubicBezTo>
                    <a:pt x="59" y="3"/>
                    <a:pt x="58" y="6"/>
                    <a:pt x="56" y="9"/>
                  </a:cubicBezTo>
                  <a:cubicBezTo>
                    <a:pt x="60" y="6"/>
                    <a:pt x="63" y="3"/>
                    <a:pt x="67" y="0"/>
                  </a:cubicBezTo>
                  <a:lnTo>
                    <a:pt x="60" y="0"/>
                  </a:lnTo>
                  <a:close/>
                  <a:moveTo>
                    <a:pt x="1209" y="90"/>
                  </a:moveTo>
                  <a:cubicBezTo>
                    <a:pt x="1181" y="65"/>
                    <a:pt x="1167" y="33"/>
                    <a:pt x="1155" y="0"/>
                  </a:cubicBezTo>
                  <a:cubicBezTo>
                    <a:pt x="1130" y="0"/>
                    <a:pt x="1130" y="0"/>
                    <a:pt x="1130" y="0"/>
                  </a:cubicBezTo>
                  <a:cubicBezTo>
                    <a:pt x="1138" y="25"/>
                    <a:pt x="1148" y="50"/>
                    <a:pt x="1162" y="75"/>
                  </a:cubicBezTo>
                  <a:cubicBezTo>
                    <a:pt x="1132" y="66"/>
                    <a:pt x="1101" y="59"/>
                    <a:pt x="1072" y="46"/>
                  </a:cubicBezTo>
                  <a:cubicBezTo>
                    <a:pt x="1043" y="34"/>
                    <a:pt x="1014" y="19"/>
                    <a:pt x="989" y="0"/>
                  </a:cubicBezTo>
                  <a:cubicBezTo>
                    <a:pt x="952" y="0"/>
                    <a:pt x="952" y="0"/>
                    <a:pt x="952" y="0"/>
                  </a:cubicBezTo>
                  <a:cubicBezTo>
                    <a:pt x="1028" y="59"/>
                    <a:pt x="1116" y="92"/>
                    <a:pt x="1215" y="108"/>
                  </a:cubicBezTo>
                  <a:cubicBezTo>
                    <a:pt x="1212" y="99"/>
                    <a:pt x="1212" y="93"/>
                    <a:pt x="1209" y="90"/>
                  </a:cubicBezTo>
                  <a:close/>
                  <a:moveTo>
                    <a:pt x="812" y="188"/>
                  </a:moveTo>
                  <a:cubicBezTo>
                    <a:pt x="858" y="167"/>
                    <a:pt x="892" y="144"/>
                    <a:pt x="911" y="110"/>
                  </a:cubicBezTo>
                  <a:cubicBezTo>
                    <a:pt x="928" y="78"/>
                    <a:pt x="933" y="39"/>
                    <a:pt x="944" y="0"/>
                  </a:cubicBezTo>
                  <a:cubicBezTo>
                    <a:pt x="916" y="0"/>
                    <a:pt x="916" y="0"/>
                    <a:pt x="916" y="0"/>
                  </a:cubicBezTo>
                  <a:cubicBezTo>
                    <a:pt x="921" y="29"/>
                    <a:pt x="908" y="57"/>
                    <a:pt x="900" y="85"/>
                  </a:cubicBezTo>
                  <a:cubicBezTo>
                    <a:pt x="894" y="106"/>
                    <a:pt x="883" y="126"/>
                    <a:pt x="857" y="134"/>
                  </a:cubicBezTo>
                  <a:cubicBezTo>
                    <a:pt x="840" y="90"/>
                    <a:pt x="827" y="48"/>
                    <a:pt x="808" y="10"/>
                  </a:cubicBezTo>
                  <a:cubicBezTo>
                    <a:pt x="806" y="7"/>
                    <a:pt x="804" y="3"/>
                    <a:pt x="803" y="0"/>
                  </a:cubicBezTo>
                  <a:cubicBezTo>
                    <a:pt x="780" y="0"/>
                    <a:pt x="780" y="0"/>
                    <a:pt x="780" y="0"/>
                  </a:cubicBezTo>
                  <a:cubicBezTo>
                    <a:pt x="791" y="20"/>
                    <a:pt x="800" y="42"/>
                    <a:pt x="809" y="63"/>
                  </a:cubicBezTo>
                  <a:cubicBezTo>
                    <a:pt x="826" y="101"/>
                    <a:pt x="835" y="139"/>
                    <a:pt x="812" y="188"/>
                  </a:cubicBezTo>
                  <a:close/>
                  <a:moveTo>
                    <a:pt x="3840" y="1212"/>
                  </a:moveTo>
                  <a:cubicBezTo>
                    <a:pt x="3840" y="1188"/>
                    <a:pt x="3840" y="1188"/>
                    <a:pt x="3840" y="1188"/>
                  </a:cubicBezTo>
                  <a:cubicBezTo>
                    <a:pt x="3815" y="1174"/>
                    <a:pt x="3790" y="1162"/>
                    <a:pt x="3761" y="1158"/>
                  </a:cubicBezTo>
                  <a:cubicBezTo>
                    <a:pt x="3786" y="1178"/>
                    <a:pt x="3815" y="1192"/>
                    <a:pt x="3840" y="1212"/>
                  </a:cubicBezTo>
                  <a:close/>
                  <a:moveTo>
                    <a:pt x="1082" y="1289"/>
                  </a:moveTo>
                  <a:cubicBezTo>
                    <a:pt x="1118" y="1215"/>
                    <a:pt x="1157" y="1142"/>
                    <a:pt x="1225" y="1086"/>
                  </a:cubicBezTo>
                  <a:cubicBezTo>
                    <a:pt x="1304" y="1180"/>
                    <a:pt x="1477" y="1206"/>
                    <a:pt x="1619" y="1082"/>
                  </a:cubicBezTo>
                  <a:cubicBezTo>
                    <a:pt x="1613" y="1035"/>
                    <a:pt x="1576" y="1016"/>
                    <a:pt x="1538" y="1000"/>
                  </a:cubicBezTo>
                  <a:cubicBezTo>
                    <a:pt x="1515" y="990"/>
                    <a:pt x="1490" y="985"/>
                    <a:pt x="1467" y="979"/>
                  </a:cubicBezTo>
                  <a:cubicBezTo>
                    <a:pt x="1497" y="919"/>
                    <a:pt x="1526" y="862"/>
                    <a:pt x="1556" y="804"/>
                  </a:cubicBezTo>
                  <a:cubicBezTo>
                    <a:pt x="1545" y="797"/>
                    <a:pt x="1539" y="790"/>
                    <a:pt x="1532" y="789"/>
                  </a:cubicBezTo>
                  <a:cubicBezTo>
                    <a:pt x="1469" y="782"/>
                    <a:pt x="1408" y="794"/>
                    <a:pt x="1353" y="822"/>
                  </a:cubicBezTo>
                  <a:cubicBezTo>
                    <a:pt x="1311" y="843"/>
                    <a:pt x="1286" y="885"/>
                    <a:pt x="1260" y="923"/>
                  </a:cubicBezTo>
                  <a:cubicBezTo>
                    <a:pt x="1237" y="957"/>
                    <a:pt x="1225" y="996"/>
                    <a:pt x="1219" y="1036"/>
                  </a:cubicBezTo>
                  <a:cubicBezTo>
                    <a:pt x="1216" y="1051"/>
                    <a:pt x="1214" y="1067"/>
                    <a:pt x="1191" y="1073"/>
                  </a:cubicBezTo>
                  <a:cubicBezTo>
                    <a:pt x="1210" y="1013"/>
                    <a:pt x="1203" y="957"/>
                    <a:pt x="1188" y="901"/>
                  </a:cubicBezTo>
                  <a:cubicBezTo>
                    <a:pt x="1172" y="842"/>
                    <a:pt x="1135" y="797"/>
                    <a:pt x="1093" y="753"/>
                  </a:cubicBezTo>
                  <a:cubicBezTo>
                    <a:pt x="1035" y="812"/>
                    <a:pt x="1014" y="885"/>
                    <a:pt x="1012" y="963"/>
                  </a:cubicBezTo>
                  <a:cubicBezTo>
                    <a:pt x="1010" y="1041"/>
                    <a:pt x="1032" y="1112"/>
                    <a:pt x="1092" y="1169"/>
                  </a:cubicBezTo>
                  <a:cubicBezTo>
                    <a:pt x="1010" y="1294"/>
                    <a:pt x="968" y="1427"/>
                    <a:pt x="977" y="1577"/>
                  </a:cubicBezTo>
                  <a:cubicBezTo>
                    <a:pt x="878" y="1473"/>
                    <a:pt x="811" y="1351"/>
                    <a:pt x="752" y="1221"/>
                  </a:cubicBezTo>
                  <a:cubicBezTo>
                    <a:pt x="772" y="1204"/>
                    <a:pt x="791" y="1191"/>
                    <a:pt x="807" y="1174"/>
                  </a:cubicBezTo>
                  <a:cubicBezTo>
                    <a:pt x="859" y="1120"/>
                    <a:pt x="893" y="1055"/>
                    <a:pt x="903" y="982"/>
                  </a:cubicBezTo>
                  <a:cubicBezTo>
                    <a:pt x="909" y="947"/>
                    <a:pt x="903" y="910"/>
                    <a:pt x="900" y="874"/>
                  </a:cubicBezTo>
                  <a:cubicBezTo>
                    <a:pt x="899" y="859"/>
                    <a:pt x="887" y="854"/>
                    <a:pt x="872" y="854"/>
                  </a:cubicBezTo>
                  <a:cubicBezTo>
                    <a:pt x="833" y="852"/>
                    <a:pt x="803" y="873"/>
                    <a:pt x="773" y="894"/>
                  </a:cubicBezTo>
                  <a:cubicBezTo>
                    <a:pt x="750" y="910"/>
                    <a:pt x="731" y="933"/>
                    <a:pt x="707" y="955"/>
                  </a:cubicBezTo>
                  <a:cubicBezTo>
                    <a:pt x="690" y="892"/>
                    <a:pt x="688" y="827"/>
                    <a:pt x="684" y="758"/>
                  </a:cubicBezTo>
                  <a:cubicBezTo>
                    <a:pt x="705" y="765"/>
                    <a:pt x="723" y="773"/>
                    <a:pt x="741" y="776"/>
                  </a:cubicBezTo>
                  <a:cubicBezTo>
                    <a:pt x="787" y="782"/>
                    <a:pt x="823" y="759"/>
                    <a:pt x="852" y="729"/>
                  </a:cubicBezTo>
                  <a:cubicBezTo>
                    <a:pt x="884" y="695"/>
                    <a:pt x="906" y="654"/>
                    <a:pt x="917" y="608"/>
                  </a:cubicBezTo>
                  <a:cubicBezTo>
                    <a:pt x="922" y="583"/>
                    <a:pt x="930" y="559"/>
                    <a:pt x="937" y="535"/>
                  </a:cubicBezTo>
                  <a:cubicBezTo>
                    <a:pt x="949" y="495"/>
                    <a:pt x="967" y="460"/>
                    <a:pt x="1016" y="438"/>
                  </a:cubicBezTo>
                  <a:cubicBezTo>
                    <a:pt x="968" y="424"/>
                    <a:pt x="927" y="419"/>
                    <a:pt x="890" y="433"/>
                  </a:cubicBezTo>
                  <a:cubicBezTo>
                    <a:pt x="855" y="446"/>
                    <a:pt x="825" y="474"/>
                    <a:pt x="789" y="498"/>
                  </a:cubicBezTo>
                  <a:cubicBezTo>
                    <a:pt x="772" y="400"/>
                    <a:pt x="725" y="316"/>
                    <a:pt x="659" y="236"/>
                  </a:cubicBezTo>
                  <a:cubicBezTo>
                    <a:pt x="655" y="245"/>
                    <a:pt x="651" y="249"/>
                    <a:pt x="652" y="254"/>
                  </a:cubicBezTo>
                  <a:cubicBezTo>
                    <a:pt x="658" y="305"/>
                    <a:pt x="636" y="349"/>
                    <a:pt x="619" y="395"/>
                  </a:cubicBezTo>
                  <a:cubicBezTo>
                    <a:pt x="605" y="433"/>
                    <a:pt x="587" y="469"/>
                    <a:pt x="571" y="506"/>
                  </a:cubicBezTo>
                  <a:cubicBezTo>
                    <a:pt x="543" y="501"/>
                    <a:pt x="512" y="496"/>
                    <a:pt x="481" y="489"/>
                  </a:cubicBezTo>
                  <a:cubicBezTo>
                    <a:pt x="450" y="482"/>
                    <a:pt x="420" y="473"/>
                    <a:pt x="387" y="465"/>
                  </a:cubicBezTo>
                  <a:cubicBezTo>
                    <a:pt x="367" y="541"/>
                    <a:pt x="412" y="600"/>
                    <a:pt x="455" y="658"/>
                  </a:cubicBezTo>
                  <a:cubicBezTo>
                    <a:pt x="499" y="717"/>
                    <a:pt x="556" y="758"/>
                    <a:pt x="637" y="751"/>
                  </a:cubicBezTo>
                  <a:cubicBezTo>
                    <a:pt x="636" y="794"/>
                    <a:pt x="634" y="833"/>
                    <a:pt x="635" y="872"/>
                  </a:cubicBezTo>
                  <a:cubicBezTo>
                    <a:pt x="636" y="911"/>
                    <a:pt x="640" y="950"/>
                    <a:pt x="644" y="996"/>
                  </a:cubicBezTo>
                  <a:cubicBezTo>
                    <a:pt x="548" y="918"/>
                    <a:pt x="444" y="880"/>
                    <a:pt x="322" y="909"/>
                  </a:cubicBezTo>
                  <a:cubicBezTo>
                    <a:pt x="317" y="941"/>
                    <a:pt x="332" y="969"/>
                    <a:pt x="343" y="997"/>
                  </a:cubicBezTo>
                  <a:cubicBezTo>
                    <a:pt x="369" y="1069"/>
                    <a:pt x="424" y="1117"/>
                    <a:pt x="486" y="1157"/>
                  </a:cubicBezTo>
                  <a:cubicBezTo>
                    <a:pt x="557" y="1203"/>
                    <a:pt x="636" y="1225"/>
                    <a:pt x="719" y="1247"/>
                  </a:cubicBezTo>
                  <a:cubicBezTo>
                    <a:pt x="760" y="1355"/>
                    <a:pt x="810" y="1461"/>
                    <a:pt x="878" y="1557"/>
                  </a:cubicBezTo>
                  <a:cubicBezTo>
                    <a:pt x="945" y="1652"/>
                    <a:pt x="1022" y="1740"/>
                    <a:pt x="1098" y="1835"/>
                  </a:cubicBezTo>
                  <a:cubicBezTo>
                    <a:pt x="1068" y="1826"/>
                    <a:pt x="1041" y="1817"/>
                    <a:pt x="1015" y="1809"/>
                  </a:cubicBezTo>
                  <a:cubicBezTo>
                    <a:pt x="936" y="1649"/>
                    <a:pt x="818" y="1546"/>
                    <a:pt x="631" y="1532"/>
                  </a:cubicBezTo>
                  <a:cubicBezTo>
                    <a:pt x="626" y="1593"/>
                    <a:pt x="644" y="1644"/>
                    <a:pt x="680" y="1687"/>
                  </a:cubicBezTo>
                  <a:cubicBezTo>
                    <a:pt x="713" y="1727"/>
                    <a:pt x="753" y="1762"/>
                    <a:pt x="792" y="1802"/>
                  </a:cubicBezTo>
                  <a:cubicBezTo>
                    <a:pt x="678" y="1812"/>
                    <a:pt x="580" y="1861"/>
                    <a:pt x="481" y="1920"/>
                  </a:cubicBezTo>
                  <a:cubicBezTo>
                    <a:pt x="466" y="1912"/>
                    <a:pt x="446" y="1904"/>
                    <a:pt x="429" y="1893"/>
                  </a:cubicBezTo>
                  <a:cubicBezTo>
                    <a:pt x="351" y="1849"/>
                    <a:pt x="272" y="1856"/>
                    <a:pt x="194" y="1888"/>
                  </a:cubicBezTo>
                  <a:cubicBezTo>
                    <a:pt x="163" y="1901"/>
                    <a:pt x="133" y="1917"/>
                    <a:pt x="106" y="1937"/>
                  </a:cubicBezTo>
                  <a:cubicBezTo>
                    <a:pt x="75" y="1959"/>
                    <a:pt x="80" y="1982"/>
                    <a:pt x="115" y="2000"/>
                  </a:cubicBezTo>
                  <a:cubicBezTo>
                    <a:pt x="175" y="2030"/>
                    <a:pt x="238" y="2053"/>
                    <a:pt x="307" y="2043"/>
                  </a:cubicBezTo>
                  <a:cubicBezTo>
                    <a:pt x="308" y="2043"/>
                    <a:pt x="309" y="2045"/>
                    <a:pt x="310" y="2046"/>
                  </a:cubicBezTo>
                  <a:cubicBezTo>
                    <a:pt x="283" y="2081"/>
                    <a:pt x="259" y="2121"/>
                    <a:pt x="240" y="2161"/>
                  </a:cubicBezTo>
                  <a:cubicBezTo>
                    <a:pt x="263" y="2161"/>
                    <a:pt x="263" y="2161"/>
                    <a:pt x="263" y="2161"/>
                  </a:cubicBezTo>
                  <a:cubicBezTo>
                    <a:pt x="288" y="2111"/>
                    <a:pt x="321" y="2066"/>
                    <a:pt x="362" y="2026"/>
                  </a:cubicBezTo>
                  <a:cubicBezTo>
                    <a:pt x="374" y="2013"/>
                    <a:pt x="388" y="2016"/>
                    <a:pt x="405" y="2023"/>
                  </a:cubicBezTo>
                  <a:cubicBezTo>
                    <a:pt x="373" y="2070"/>
                    <a:pt x="342" y="2115"/>
                    <a:pt x="311" y="2161"/>
                  </a:cubicBezTo>
                  <a:cubicBezTo>
                    <a:pt x="322" y="2161"/>
                    <a:pt x="322" y="2161"/>
                    <a:pt x="322" y="2161"/>
                  </a:cubicBezTo>
                  <a:cubicBezTo>
                    <a:pt x="356" y="2122"/>
                    <a:pt x="390" y="2083"/>
                    <a:pt x="430" y="2037"/>
                  </a:cubicBezTo>
                  <a:cubicBezTo>
                    <a:pt x="433" y="2088"/>
                    <a:pt x="418" y="2127"/>
                    <a:pt x="395" y="2161"/>
                  </a:cubicBezTo>
                  <a:cubicBezTo>
                    <a:pt x="421" y="2161"/>
                    <a:pt x="421" y="2161"/>
                    <a:pt x="421" y="2161"/>
                  </a:cubicBezTo>
                  <a:cubicBezTo>
                    <a:pt x="426" y="2153"/>
                    <a:pt x="431" y="2146"/>
                    <a:pt x="437" y="2139"/>
                  </a:cubicBezTo>
                  <a:cubicBezTo>
                    <a:pt x="437" y="2138"/>
                    <a:pt x="439" y="2139"/>
                    <a:pt x="444" y="2138"/>
                  </a:cubicBezTo>
                  <a:cubicBezTo>
                    <a:pt x="446" y="2146"/>
                    <a:pt x="449" y="2153"/>
                    <a:pt x="451" y="2161"/>
                  </a:cubicBezTo>
                  <a:cubicBezTo>
                    <a:pt x="472" y="2161"/>
                    <a:pt x="472" y="2161"/>
                    <a:pt x="472" y="2161"/>
                  </a:cubicBezTo>
                  <a:cubicBezTo>
                    <a:pt x="469" y="2146"/>
                    <a:pt x="467" y="2132"/>
                    <a:pt x="467" y="2120"/>
                  </a:cubicBezTo>
                  <a:cubicBezTo>
                    <a:pt x="467" y="2088"/>
                    <a:pt x="463" y="2049"/>
                    <a:pt x="503" y="2027"/>
                  </a:cubicBezTo>
                  <a:cubicBezTo>
                    <a:pt x="525" y="2066"/>
                    <a:pt x="525" y="2108"/>
                    <a:pt x="542" y="2146"/>
                  </a:cubicBezTo>
                  <a:cubicBezTo>
                    <a:pt x="555" y="2104"/>
                    <a:pt x="533" y="2064"/>
                    <a:pt x="532" y="2021"/>
                  </a:cubicBezTo>
                  <a:cubicBezTo>
                    <a:pt x="562" y="2031"/>
                    <a:pt x="584" y="2049"/>
                    <a:pt x="594" y="2076"/>
                  </a:cubicBezTo>
                  <a:cubicBezTo>
                    <a:pt x="605" y="2104"/>
                    <a:pt x="611" y="2133"/>
                    <a:pt x="612" y="2161"/>
                  </a:cubicBezTo>
                  <a:cubicBezTo>
                    <a:pt x="634" y="2161"/>
                    <a:pt x="634" y="2161"/>
                    <a:pt x="634" y="2161"/>
                  </a:cubicBezTo>
                  <a:cubicBezTo>
                    <a:pt x="634" y="2159"/>
                    <a:pt x="633" y="2158"/>
                    <a:pt x="633" y="2157"/>
                  </a:cubicBezTo>
                  <a:cubicBezTo>
                    <a:pt x="632" y="2075"/>
                    <a:pt x="595" y="2009"/>
                    <a:pt x="525" y="1954"/>
                  </a:cubicBezTo>
                  <a:cubicBezTo>
                    <a:pt x="629" y="1898"/>
                    <a:pt x="732" y="1862"/>
                    <a:pt x="850" y="1864"/>
                  </a:cubicBezTo>
                  <a:cubicBezTo>
                    <a:pt x="765" y="1944"/>
                    <a:pt x="729" y="2037"/>
                    <a:pt x="749" y="2149"/>
                  </a:cubicBezTo>
                  <a:cubicBezTo>
                    <a:pt x="853" y="2178"/>
                    <a:pt x="1017" y="2048"/>
                    <a:pt x="1024" y="1886"/>
                  </a:cubicBezTo>
                  <a:cubicBezTo>
                    <a:pt x="1101" y="1909"/>
                    <a:pt x="1170" y="1941"/>
                    <a:pt x="1222" y="2003"/>
                  </a:cubicBezTo>
                  <a:cubicBezTo>
                    <a:pt x="1238" y="2022"/>
                    <a:pt x="1251" y="2043"/>
                    <a:pt x="1279" y="2048"/>
                  </a:cubicBezTo>
                  <a:cubicBezTo>
                    <a:pt x="1287" y="2050"/>
                    <a:pt x="1294" y="2059"/>
                    <a:pt x="1300" y="2066"/>
                  </a:cubicBezTo>
                  <a:cubicBezTo>
                    <a:pt x="1320" y="2097"/>
                    <a:pt x="1339" y="2128"/>
                    <a:pt x="1356" y="2161"/>
                  </a:cubicBezTo>
                  <a:cubicBezTo>
                    <a:pt x="1383" y="2161"/>
                    <a:pt x="1383" y="2161"/>
                    <a:pt x="1383" y="2161"/>
                  </a:cubicBezTo>
                  <a:cubicBezTo>
                    <a:pt x="1379" y="2144"/>
                    <a:pt x="1379" y="2126"/>
                    <a:pt x="1386" y="2105"/>
                  </a:cubicBezTo>
                  <a:cubicBezTo>
                    <a:pt x="1363" y="2119"/>
                    <a:pt x="1352" y="2113"/>
                    <a:pt x="1344" y="2096"/>
                  </a:cubicBezTo>
                  <a:cubicBezTo>
                    <a:pt x="1338" y="2083"/>
                    <a:pt x="1327" y="2070"/>
                    <a:pt x="1323" y="2056"/>
                  </a:cubicBezTo>
                  <a:cubicBezTo>
                    <a:pt x="1316" y="2033"/>
                    <a:pt x="1303" y="2020"/>
                    <a:pt x="1277" y="2019"/>
                  </a:cubicBezTo>
                  <a:cubicBezTo>
                    <a:pt x="1274" y="1974"/>
                    <a:pt x="1241" y="1957"/>
                    <a:pt x="1208" y="1941"/>
                  </a:cubicBezTo>
                  <a:cubicBezTo>
                    <a:pt x="1151" y="1913"/>
                    <a:pt x="1095" y="1881"/>
                    <a:pt x="1033" y="1863"/>
                  </a:cubicBezTo>
                  <a:cubicBezTo>
                    <a:pt x="1016" y="1858"/>
                    <a:pt x="1008" y="1851"/>
                    <a:pt x="1016" y="1834"/>
                  </a:cubicBezTo>
                  <a:cubicBezTo>
                    <a:pt x="1087" y="1842"/>
                    <a:pt x="1137" y="1894"/>
                    <a:pt x="1201" y="1919"/>
                  </a:cubicBezTo>
                  <a:cubicBezTo>
                    <a:pt x="1199" y="1908"/>
                    <a:pt x="1196" y="1900"/>
                    <a:pt x="1190" y="1893"/>
                  </a:cubicBezTo>
                  <a:cubicBezTo>
                    <a:pt x="1126" y="1821"/>
                    <a:pt x="1063" y="1749"/>
                    <a:pt x="998" y="1679"/>
                  </a:cubicBezTo>
                  <a:cubicBezTo>
                    <a:pt x="934" y="1610"/>
                    <a:pt x="883" y="1534"/>
                    <a:pt x="837" y="1453"/>
                  </a:cubicBezTo>
                  <a:cubicBezTo>
                    <a:pt x="829" y="1438"/>
                    <a:pt x="822" y="1421"/>
                    <a:pt x="814" y="1405"/>
                  </a:cubicBezTo>
                  <a:cubicBezTo>
                    <a:pt x="840" y="1432"/>
                    <a:pt x="857" y="1464"/>
                    <a:pt x="878" y="1494"/>
                  </a:cubicBezTo>
                  <a:cubicBezTo>
                    <a:pt x="950" y="1593"/>
                    <a:pt x="1030" y="1687"/>
                    <a:pt x="1112" y="1778"/>
                  </a:cubicBezTo>
                  <a:cubicBezTo>
                    <a:pt x="1180" y="1852"/>
                    <a:pt x="1250" y="1925"/>
                    <a:pt x="1319" y="1998"/>
                  </a:cubicBezTo>
                  <a:cubicBezTo>
                    <a:pt x="1365" y="2048"/>
                    <a:pt x="1404" y="2102"/>
                    <a:pt x="1437" y="2161"/>
                  </a:cubicBezTo>
                  <a:cubicBezTo>
                    <a:pt x="1461" y="2161"/>
                    <a:pt x="1461" y="2161"/>
                    <a:pt x="1461" y="2161"/>
                  </a:cubicBezTo>
                  <a:cubicBezTo>
                    <a:pt x="1425" y="2096"/>
                    <a:pt x="1381" y="2036"/>
                    <a:pt x="1330" y="1980"/>
                  </a:cubicBezTo>
                  <a:cubicBezTo>
                    <a:pt x="1321" y="1970"/>
                    <a:pt x="1314" y="1958"/>
                    <a:pt x="1303" y="1945"/>
                  </a:cubicBezTo>
                  <a:cubicBezTo>
                    <a:pt x="1313" y="1940"/>
                    <a:pt x="1320" y="1937"/>
                    <a:pt x="1327" y="1935"/>
                  </a:cubicBezTo>
                  <a:cubicBezTo>
                    <a:pt x="1406" y="1911"/>
                    <a:pt x="1449" y="1851"/>
                    <a:pt x="1476" y="1780"/>
                  </a:cubicBezTo>
                  <a:cubicBezTo>
                    <a:pt x="1490" y="1742"/>
                    <a:pt x="1495" y="1698"/>
                    <a:pt x="1498" y="1657"/>
                  </a:cubicBezTo>
                  <a:cubicBezTo>
                    <a:pt x="1500" y="1627"/>
                    <a:pt x="1492" y="1596"/>
                    <a:pt x="1489" y="1566"/>
                  </a:cubicBezTo>
                  <a:cubicBezTo>
                    <a:pt x="1437" y="1562"/>
                    <a:pt x="1406" y="1597"/>
                    <a:pt x="1366" y="1620"/>
                  </a:cubicBezTo>
                  <a:cubicBezTo>
                    <a:pt x="1352" y="1517"/>
                    <a:pt x="1304" y="1433"/>
                    <a:pt x="1242" y="1352"/>
                  </a:cubicBezTo>
                  <a:cubicBezTo>
                    <a:pt x="1235" y="1356"/>
                    <a:pt x="1227" y="1358"/>
                    <a:pt x="1222" y="1363"/>
                  </a:cubicBezTo>
                  <a:cubicBezTo>
                    <a:pt x="1162" y="1434"/>
                    <a:pt x="1122" y="1510"/>
                    <a:pt x="1130" y="1608"/>
                  </a:cubicBezTo>
                  <a:cubicBezTo>
                    <a:pt x="1135" y="1669"/>
                    <a:pt x="1137" y="1730"/>
                    <a:pt x="1157" y="1789"/>
                  </a:cubicBezTo>
                  <a:cubicBezTo>
                    <a:pt x="1071" y="1703"/>
                    <a:pt x="1019" y="1605"/>
                    <a:pt x="1035" y="1479"/>
                  </a:cubicBezTo>
                  <a:cubicBezTo>
                    <a:pt x="1043" y="1414"/>
                    <a:pt x="1053" y="1348"/>
                    <a:pt x="1082" y="1289"/>
                  </a:cubicBezTo>
                  <a:close/>
                  <a:moveTo>
                    <a:pt x="1599" y="1071"/>
                  </a:moveTo>
                  <a:cubicBezTo>
                    <a:pt x="1540" y="1123"/>
                    <a:pt x="1475" y="1148"/>
                    <a:pt x="1401" y="1146"/>
                  </a:cubicBezTo>
                  <a:cubicBezTo>
                    <a:pt x="1366" y="1145"/>
                    <a:pt x="1330" y="1138"/>
                    <a:pt x="1305" y="1100"/>
                  </a:cubicBezTo>
                  <a:cubicBezTo>
                    <a:pt x="1363" y="1089"/>
                    <a:pt x="1421" y="1094"/>
                    <a:pt x="1473" y="1066"/>
                  </a:cubicBezTo>
                  <a:cubicBezTo>
                    <a:pt x="1434" y="1067"/>
                    <a:pt x="1394" y="1067"/>
                    <a:pt x="1346" y="1068"/>
                  </a:cubicBezTo>
                  <a:cubicBezTo>
                    <a:pt x="1383" y="1044"/>
                    <a:pt x="1412" y="1025"/>
                    <a:pt x="1442" y="1005"/>
                  </a:cubicBezTo>
                  <a:cubicBezTo>
                    <a:pt x="1445" y="1003"/>
                    <a:pt x="1450" y="1004"/>
                    <a:pt x="1454" y="1004"/>
                  </a:cubicBezTo>
                  <a:cubicBezTo>
                    <a:pt x="1509" y="1008"/>
                    <a:pt x="1559" y="1023"/>
                    <a:pt x="1599" y="1071"/>
                  </a:cubicBezTo>
                  <a:close/>
                  <a:moveTo>
                    <a:pt x="1278" y="932"/>
                  </a:moveTo>
                  <a:cubicBezTo>
                    <a:pt x="1310" y="881"/>
                    <a:pt x="1347" y="837"/>
                    <a:pt x="1410" y="824"/>
                  </a:cubicBezTo>
                  <a:cubicBezTo>
                    <a:pt x="1446" y="817"/>
                    <a:pt x="1482" y="802"/>
                    <a:pt x="1529" y="810"/>
                  </a:cubicBezTo>
                  <a:cubicBezTo>
                    <a:pt x="1495" y="862"/>
                    <a:pt x="1483" y="920"/>
                    <a:pt x="1443" y="965"/>
                  </a:cubicBezTo>
                  <a:cubicBezTo>
                    <a:pt x="1406" y="1009"/>
                    <a:pt x="1365" y="1039"/>
                    <a:pt x="1297" y="1025"/>
                  </a:cubicBezTo>
                  <a:cubicBezTo>
                    <a:pt x="1307" y="1008"/>
                    <a:pt x="1314" y="994"/>
                    <a:pt x="1323" y="982"/>
                  </a:cubicBezTo>
                  <a:cubicBezTo>
                    <a:pt x="1332" y="970"/>
                    <a:pt x="1344" y="960"/>
                    <a:pt x="1355" y="949"/>
                  </a:cubicBezTo>
                  <a:cubicBezTo>
                    <a:pt x="1364" y="939"/>
                    <a:pt x="1374" y="929"/>
                    <a:pt x="1383" y="920"/>
                  </a:cubicBezTo>
                  <a:cubicBezTo>
                    <a:pt x="1333" y="934"/>
                    <a:pt x="1302" y="971"/>
                    <a:pt x="1272" y="1010"/>
                  </a:cubicBezTo>
                  <a:cubicBezTo>
                    <a:pt x="1255" y="979"/>
                    <a:pt x="1264" y="954"/>
                    <a:pt x="1278" y="932"/>
                  </a:cubicBezTo>
                  <a:close/>
                  <a:moveTo>
                    <a:pt x="1092" y="1084"/>
                  </a:moveTo>
                  <a:cubicBezTo>
                    <a:pt x="1060" y="1069"/>
                    <a:pt x="1049" y="1049"/>
                    <a:pt x="1042" y="1026"/>
                  </a:cubicBezTo>
                  <a:cubicBezTo>
                    <a:pt x="1029" y="977"/>
                    <a:pt x="1033" y="929"/>
                    <a:pt x="1045" y="881"/>
                  </a:cubicBezTo>
                  <a:cubicBezTo>
                    <a:pt x="1054" y="845"/>
                    <a:pt x="1066" y="812"/>
                    <a:pt x="1097" y="784"/>
                  </a:cubicBezTo>
                  <a:cubicBezTo>
                    <a:pt x="1115" y="810"/>
                    <a:pt x="1133" y="833"/>
                    <a:pt x="1147" y="858"/>
                  </a:cubicBezTo>
                  <a:cubicBezTo>
                    <a:pt x="1175" y="907"/>
                    <a:pt x="1185" y="960"/>
                    <a:pt x="1178" y="1015"/>
                  </a:cubicBezTo>
                  <a:cubicBezTo>
                    <a:pt x="1174" y="1047"/>
                    <a:pt x="1163" y="1077"/>
                    <a:pt x="1126" y="1092"/>
                  </a:cubicBezTo>
                  <a:cubicBezTo>
                    <a:pt x="1106" y="1045"/>
                    <a:pt x="1120" y="991"/>
                    <a:pt x="1090" y="949"/>
                  </a:cubicBezTo>
                  <a:cubicBezTo>
                    <a:pt x="1091" y="992"/>
                    <a:pt x="1091" y="1035"/>
                    <a:pt x="1092" y="1084"/>
                  </a:cubicBezTo>
                  <a:close/>
                  <a:moveTo>
                    <a:pt x="805" y="545"/>
                  </a:moveTo>
                  <a:cubicBezTo>
                    <a:pt x="810" y="497"/>
                    <a:pt x="850" y="480"/>
                    <a:pt x="883" y="459"/>
                  </a:cubicBezTo>
                  <a:cubicBezTo>
                    <a:pt x="901" y="447"/>
                    <a:pt x="922" y="439"/>
                    <a:pt x="947" y="449"/>
                  </a:cubicBezTo>
                  <a:cubicBezTo>
                    <a:pt x="931" y="494"/>
                    <a:pt x="914" y="534"/>
                    <a:pt x="904" y="576"/>
                  </a:cubicBezTo>
                  <a:cubicBezTo>
                    <a:pt x="895" y="611"/>
                    <a:pt x="876" y="640"/>
                    <a:pt x="855" y="668"/>
                  </a:cubicBezTo>
                  <a:cubicBezTo>
                    <a:pt x="839" y="690"/>
                    <a:pt x="816" y="704"/>
                    <a:pt x="784" y="702"/>
                  </a:cubicBezTo>
                  <a:cubicBezTo>
                    <a:pt x="799" y="676"/>
                    <a:pt x="813" y="654"/>
                    <a:pt x="827" y="631"/>
                  </a:cubicBezTo>
                  <a:cubicBezTo>
                    <a:pt x="809" y="643"/>
                    <a:pt x="795" y="658"/>
                    <a:pt x="780" y="672"/>
                  </a:cubicBezTo>
                  <a:cubicBezTo>
                    <a:pt x="766" y="686"/>
                    <a:pt x="751" y="703"/>
                    <a:pt x="725" y="694"/>
                  </a:cubicBezTo>
                  <a:cubicBezTo>
                    <a:pt x="742" y="670"/>
                    <a:pt x="758" y="648"/>
                    <a:pt x="772" y="624"/>
                  </a:cubicBezTo>
                  <a:cubicBezTo>
                    <a:pt x="787" y="599"/>
                    <a:pt x="780" y="565"/>
                    <a:pt x="805" y="545"/>
                  </a:cubicBezTo>
                  <a:close/>
                  <a:moveTo>
                    <a:pt x="516" y="688"/>
                  </a:moveTo>
                  <a:cubicBezTo>
                    <a:pt x="464" y="643"/>
                    <a:pt x="427" y="588"/>
                    <a:pt x="405" y="523"/>
                  </a:cubicBezTo>
                  <a:cubicBezTo>
                    <a:pt x="403" y="515"/>
                    <a:pt x="404" y="505"/>
                    <a:pt x="404" y="499"/>
                  </a:cubicBezTo>
                  <a:cubicBezTo>
                    <a:pt x="438" y="505"/>
                    <a:pt x="471" y="511"/>
                    <a:pt x="503" y="514"/>
                  </a:cubicBezTo>
                  <a:cubicBezTo>
                    <a:pt x="532" y="517"/>
                    <a:pt x="557" y="526"/>
                    <a:pt x="574" y="543"/>
                  </a:cubicBezTo>
                  <a:cubicBezTo>
                    <a:pt x="579" y="575"/>
                    <a:pt x="583" y="603"/>
                    <a:pt x="587" y="634"/>
                  </a:cubicBezTo>
                  <a:cubicBezTo>
                    <a:pt x="560" y="618"/>
                    <a:pt x="537" y="605"/>
                    <a:pt x="513" y="591"/>
                  </a:cubicBezTo>
                  <a:cubicBezTo>
                    <a:pt x="540" y="625"/>
                    <a:pt x="580" y="645"/>
                    <a:pt x="593" y="689"/>
                  </a:cubicBezTo>
                  <a:cubicBezTo>
                    <a:pt x="560" y="709"/>
                    <a:pt x="541" y="709"/>
                    <a:pt x="516" y="688"/>
                  </a:cubicBezTo>
                  <a:close/>
                  <a:moveTo>
                    <a:pt x="642" y="648"/>
                  </a:moveTo>
                  <a:cubicBezTo>
                    <a:pt x="640" y="646"/>
                    <a:pt x="638" y="644"/>
                    <a:pt x="636" y="642"/>
                  </a:cubicBezTo>
                  <a:cubicBezTo>
                    <a:pt x="594" y="581"/>
                    <a:pt x="587" y="516"/>
                    <a:pt x="619" y="448"/>
                  </a:cubicBezTo>
                  <a:cubicBezTo>
                    <a:pt x="641" y="400"/>
                    <a:pt x="666" y="353"/>
                    <a:pt x="677" y="295"/>
                  </a:cubicBezTo>
                  <a:cubicBezTo>
                    <a:pt x="694" y="322"/>
                    <a:pt x="713" y="348"/>
                    <a:pt x="727" y="376"/>
                  </a:cubicBezTo>
                  <a:cubicBezTo>
                    <a:pt x="752" y="428"/>
                    <a:pt x="769" y="482"/>
                    <a:pt x="769" y="541"/>
                  </a:cubicBezTo>
                  <a:cubicBezTo>
                    <a:pt x="768" y="609"/>
                    <a:pt x="746" y="641"/>
                    <a:pt x="685" y="657"/>
                  </a:cubicBezTo>
                  <a:cubicBezTo>
                    <a:pt x="690" y="610"/>
                    <a:pt x="700" y="564"/>
                    <a:pt x="688" y="518"/>
                  </a:cubicBezTo>
                  <a:cubicBezTo>
                    <a:pt x="676" y="562"/>
                    <a:pt x="677" y="610"/>
                    <a:pt x="654" y="651"/>
                  </a:cubicBezTo>
                  <a:cubicBezTo>
                    <a:pt x="648" y="649"/>
                    <a:pt x="645" y="649"/>
                    <a:pt x="642" y="648"/>
                  </a:cubicBezTo>
                  <a:close/>
                  <a:moveTo>
                    <a:pt x="675" y="1129"/>
                  </a:moveTo>
                  <a:cubicBezTo>
                    <a:pt x="632" y="1105"/>
                    <a:pt x="591" y="1083"/>
                    <a:pt x="551" y="1061"/>
                  </a:cubicBezTo>
                  <a:cubicBezTo>
                    <a:pt x="550" y="1063"/>
                    <a:pt x="548" y="1066"/>
                    <a:pt x="547" y="1068"/>
                  </a:cubicBezTo>
                  <a:cubicBezTo>
                    <a:pt x="584" y="1096"/>
                    <a:pt x="620" y="1125"/>
                    <a:pt x="657" y="1153"/>
                  </a:cubicBezTo>
                  <a:cubicBezTo>
                    <a:pt x="630" y="1176"/>
                    <a:pt x="584" y="1178"/>
                    <a:pt x="514" y="1147"/>
                  </a:cubicBezTo>
                  <a:cubicBezTo>
                    <a:pt x="422" y="1105"/>
                    <a:pt x="366" y="1031"/>
                    <a:pt x="345" y="928"/>
                  </a:cubicBezTo>
                  <a:cubicBezTo>
                    <a:pt x="462" y="897"/>
                    <a:pt x="596" y="959"/>
                    <a:pt x="658" y="1048"/>
                  </a:cubicBezTo>
                  <a:cubicBezTo>
                    <a:pt x="673" y="1070"/>
                    <a:pt x="683" y="1097"/>
                    <a:pt x="675" y="1129"/>
                  </a:cubicBezTo>
                  <a:close/>
                  <a:moveTo>
                    <a:pt x="679" y="1020"/>
                  </a:moveTo>
                  <a:cubicBezTo>
                    <a:pt x="655" y="949"/>
                    <a:pt x="652" y="880"/>
                    <a:pt x="660" y="810"/>
                  </a:cubicBezTo>
                  <a:cubicBezTo>
                    <a:pt x="687" y="930"/>
                    <a:pt x="693" y="985"/>
                    <a:pt x="679" y="1020"/>
                  </a:cubicBezTo>
                  <a:close/>
                  <a:moveTo>
                    <a:pt x="720" y="989"/>
                  </a:moveTo>
                  <a:cubicBezTo>
                    <a:pt x="729" y="972"/>
                    <a:pt x="738" y="954"/>
                    <a:pt x="751" y="940"/>
                  </a:cubicBezTo>
                  <a:cubicBezTo>
                    <a:pt x="783" y="906"/>
                    <a:pt x="820" y="879"/>
                    <a:pt x="870" y="874"/>
                  </a:cubicBezTo>
                  <a:cubicBezTo>
                    <a:pt x="915" y="968"/>
                    <a:pt x="845" y="1144"/>
                    <a:pt x="763" y="1146"/>
                  </a:cubicBezTo>
                  <a:cubicBezTo>
                    <a:pt x="753" y="1085"/>
                    <a:pt x="788" y="1034"/>
                    <a:pt x="805" y="972"/>
                  </a:cubicBezTo>
                  <a:cubicBezTo>
                    <a:pt x="762" y="1016"/>
                    <a:pt x="756" y="1070"/>
                    <a:pt x="734" y="1119"/>
                  </a:cubicBezTo>
                  <a:cubicBezTo>
                    <a:pt x="698" y="1075"/>
                    <a:pt x="698" y="1033"/>
                    <a:pt x="720" y="989"/>
                  </a:cubicBezTo>
                  <a:close/>
                  <a:moveTo>
                    <a:pt x="110" y="1967"/>
                  </a:moveTo>
                  <a:cubicBezTo>
                    <a:pt x="161" y="1899"/>
                    <a:pt x="320" y="1875"/>
                    <a:pt x="383" y="1923"/>
                  </a:cubicBezTo>
                  <a:cubicBezTo>
                    <a:pt x="335" y="1930"/>
                    <a:pt x="285" y="1936"/>
                    <a:pt x="236" y="1943"/>
                  </a:cubicBezTo>
                  <a:cubicBezTo>
                    <a:pt x="236" y="1946"/>
                    <a:pt x="236" y="1948"/>
                    <a:pt x="236" y="1951"/>
                  </a:cubicBezTo>
                  <a:cubicBezTo>
                    <a:pt x="291" y="1956"/>
                    <a:pt x="347" y="1936"/>
                    <a:pt x="403" y="1954"/>
                  </a:cubicBezTo>
                  <a:cubicBezTo>
                    <a:pt x="319" y="2053"/>
                    <a:pt x="201" y="2037"/>
                    <a:pt x="110" y="1967"/>
                  </a:cubicBezTo>
                  <a:close/>
                  <a:moveTo>
                    <a:pt x="649" y="1555"/>
                  </a:moveTo>
                  <a:cubicBezTo>
                    <a:pt x="656" y="1555"/>
                    <a:pt x="663" y="1554"/>
                    <a:pt x="670" y="1555"/>
                  </a:cubicBezTo>
                  <a:cubicBezTo>
                    <a:pt x="681" y="1556"/>
                    <a:pt x="692" y="1558"/>
                    <a:pt x="703" y="1560"/>
                  </a:cubicBezTo>
                  <a:cubicBezTo>
                    <a:pt x="797" y="1581"/>
                    <a:pt x="866" y="1637"/>
                    <a:pt x="917" y="1716"/>
                  </a:cubicBezTo>
                  <a:cubicBezTo>
                    <a:pt x="924" y="1727"/>
                    <a:pt x="925" y="1742"/>
                    <a:pt x="929" y="1756"/>
                  </a:cubicBezTo>
                  <a:cubicBezTo>
                    <a:pt x="927" y="1757"/>
                    <a:pt x="924" y="1758"/>
                    <a:pt x="922" y="1759"/>
                  </a:cubicBezTo>
                  <a:cubicBezTo>
                    <a:pt x="872" y="1725"/>
                    <a:pt x="822" y="1691"/>
                    <a:pt x="771" y="1657"/>
                  </a:cubicBezTo>
                  <a:cubicBezTo>
                    <a:pt x="810" y="1714"/>
                    <a:pt x="877" y="1739"/>
                    <a:pt x="919" y="1799"/>
                  </a:cubicBezTo>
                  <a:cubicBezTo>
                    <a:pt x="798" y="1814"/>
                    <a:pt x="651" y="1668"/>
                    <a:pt x="649" y="1555"/>
                  </a:cubicBezTo>
                  <a:close/>
                  <a:moveTo>
                    <a:pt x="702" y="1860"/>
                  </a:moveTo>
                  <a:cubicBezTo>
                    <a:pt x="649" y="1873"/>
                    <a:pt x="599" y="1895"/>
                    <a:pt x="541" y="1915"/>
                  </a:cubicBezTo>
                  <a:cubicBezTo>
                    <a:pt x="622" y="1854"/>
                    <a:pt x="803" y="1801"/>
                    <a:pt x="864" y="1834"/>
                  </a:cubicBezTo>
                  <a:cubicBezTo>
                    <a:pt x="811" y="1842"/>
                    <a:pt x="756" y="1847"/>
                    <a:pt x="702" y="1860"/>
                  </a:cubicBezTo>
                  <a:close/>
                  <a:moveTo>
                    <a:pt x="941" y="2041"/>
                  </a:moveTo>
                  <a:cubicBezTo>
                    <a:pt x="899" y="2100"/>
                    <a:pt x="835" y="2121"/>
                    <a:pt x="768" y="2137"/>
                  </a:cubicBezTo>
                  <a:cubicBezTo>
                    <a:pt x="752" y="2030"/>
                    <a:pt x="812" y="1900"/>
                    <a:pt x="886" y="1877"/>
                  </a:cubicBezTo>
                  <a:cubicBezTo>
                    <a:pt x="901" y="1880"/>
                    <a:pt x="916" y="1882"/>
                    <a:pt x="932" y="1886"/>
                  </a:cubicBezTo>
                  <a:cubicBezTo>
                    <a:pt x="917" y="1940"/>
                    <a:pt x="879" y="1978"/>
                    <a:pt x="851" y="2027"/>
                  </a:cubicBezTo>
                  <a:cubicBezTo>
                    <a:pt x="891" y="2002"/>
                    <a:pt x="925" y="1962"/>
                    <a:pt x="953" y="1907"/>
                  </a:cubicBezTo>
                  <a:cubicBezTo>
                    <a:pt x="971" y="1960"/>
                    <a:pt x="968" y="2002"/>
                    <a:pt x="941" y="2041"/>
                  </a:cubicBezTo>
                  <a:close/>
                  <a:moveTo>
                    <a:pt x="1413" y="1690"/>
                  </a:moveTo>
                  <a:cubicBezTo>
                    <a:pt x="1401" y="1713"/>
                    <a:pt x="1393" y="1729"/>
                    <a:pt x="1384" y="1746"/>
                  </a:cubicBezTo>
                  <a:cubicBezTo>
                    <a:pt x="1358" y="1660"/>
                    <a:pt x="1384" y="1612"/>
                    <a:pt x="1468" y="1588"/>
                  </a:cubicBezTo>
                  <a:cubicBezTo>
                    <a:pt x="1483" y="1633"/>
                    <a:pt x="1481" y="1680"/>
                    <a:pt x="1467" y="1738"/>
                  </a:cubicBezTo>
                  <a:cubicBezTo>
                    <a:pt x="1457" y="1777"/>
                    <a:pt x="1445" y="1814"/>
                    <a:pt x="1416" y="1842"/>
                  </a:cubicBezTo>
                  <a:cubicBezTo>
                    <a:pt x="1393" y="1865"/>
                    <a:pt x="1377" y="1870"/>
                    <a:pt x="1347" y="1863"/>
                  </a:cubicBezTo>
                  <a:cubicBezTo>
                    <a:pt x="1360" y="1805"/>
                    <a:pt x="1417" y="1764"/>
                    <a:pt x="1413" y="1690"/>
                  </a:cubicBezTo>
                  <a:close/>
                  <a:moveTo>
                    <a:pt x="1154" y="1679"/>
                  </a:moveTo>
                  <a:cubicBezTo>
                    <a:pt x="1151" y="1656"/>
                    <a:pt x="1152" y="1632"/>
                    <a:pt x="1149" y="1608"/>
                  </a:cubicBezTo>
                  <a:cubicBezTo>
                    <a:pt x="1141" y="1518"/>
                    <a:pt x="1180" y="1447"/>
                    <a:pt x="1235" y="1377"/>
                  </a:cubicBezTo>
                  <a:cubicBezTo>
                    <a:pt x="1255" y="1404"/>
                    <a:pt x="1274" y="1428"/>
                    <a:pt x="1289" y="1454"/>
                  </a:cubicBezTo>
                  <a:cubicBezTo>
                    <a:pt x="1345" y="1550"/>
                    <a:pt x="1359" y="1654"/>
                    <a:pt x="1338" y="1761"/>
                  </a:cubicBezTo>
                  <a:cubicBezTo>
                    <a:pt x="1333" y="1787"/>
                    <a:pt x="1315" y="1809"/>
                    <a:pt x="1282" y="1815"/>
                  </a:cubicBezTo>
                  <a:cubicBezTo>
                    <a:pt x="1262" y="1748"/>
                    <a:pt x="1241" y="1681"/>
                    <a:pt x="1236" y="1601"/>
                  </a:cubicBezTo>
                  <a:cubicBezTo>
                    <a:pt x="1231" y="1619"/>
                    <a:pt x="1226" y="1629"/>
                    <a:pt x="1227" y="1637"/>
                  </a:cubicBezTo>
                  <a:cubicBezTo>
                    <a:pt x="1233" y="1698"/>
                    <a:pt x="1241" y="1758"/>
                    <a:pt x="1250" y="1824"/>
                  </a:cubicBezTo>
                  <a:cubicBezTo>
                    <a:pt x="1241" y="1819"/>
                    <a:pt x="1233" y="1817"/>
                    <a:pt x="1227" y="1812"/>
                  </a:cubicBezTo>
                  <a:cubicBezTo>
                    <a:pt x="1188" y="1776"/>
                    <a:pt x="1161" y="1733"/>
                    <a:pt x="1154" y="1679"/>
                  </a:cubicBezTo>
                  <a:close/>
                  <a:moveTo>
                    <a:pt x="1013" y="1455"/>
                  </a:moveTo>
                  <a:cubicBezTo>
                    <a:pt x="1010" y="1402"/>
                    <a:pt x="1029" y="1332"/>
                    <a:pt x="1053" y="1293"/>
                  </a:cubicBezTo>
                  <a:cubicBezTo>
                    <a:pt x="1039" y="1350"/>
                    <a:pt x="1026" y="1403"/>
                    <a:pt x="1013" y="1455"/>
                  </a:cubicBezTo>
                  <a:close/>
                  <a:moveTo>
                    <a:pt x="164" y="262"/>
                  </a:moveTo>
                  <a:cubicBezTo>
                    <a:pt x="177" y="260"/>
                    <a:pt x="186" y="261"/>
                    <a:pt x="192" y="257"/>
                  </a:cubicBezTo>
                  <a:cubicBezTo>
                    <a:pt x="245" y="221"/>
                    <a:pt x="283" y="172"/>
                    <a:pt x="307" y="115"/>
                  </a:cubicBezTo>
                  <a:cubicBezTo>
                    <a:pt x="322" y="79"/>
                    <a:pt x="319" y="39"/>
                    <a:pt x="314" y="0"/>
                  </a:cubicBezTo>
                  <a:cubicBezTo>
                    <a:pt x="294" y="0"/>
                    <a:pt x="294" y="0"/>
                    <a:pt x="294" y="0"/>
                  </a:cubicBezTo>
                  <a:cubicBezTo>
                    <a:pt x="301" y="53"/>
                    <a:pt x="298" y="105"/>
                    <a:pt x="262" y="151"/>
                  </a:cubicBezTo>
                  <a:cubicBezTo>
                    <a:pt x="239" y="180"/>
                    <a:pt x="222" y="214"/>
                    <a:pt x="181" y="239"/>
                  </a:cubicBezTo>
                  <a:cubicBezTo>
                    <a:pt x="172" y="178"/>
                    <a:pt x="144" y="126"/>
                    <a:pt x="145" y="66"/>
                  </a:cubicBezTo>
                  <a:cubicBezTo>
                    <a:pt x="145" y="42"/>
                    <a:pt x="147" y="20"/>
                    <a:pt x="153" y="0"/>
                  </a:cubicBezTo>
                  <a:cubicBezTo>
                    <a:pt x="130" y="0"/>
                    <a:pt x="130" y="0"/>
                    <a:pt x="130" y="0"/>
                  </a:cubicBezTo>
                  <a:cubicBezTo>
                    <a:pt x="126" y="12"/>
                    <a:pt x="123" y="23"/>
                    <a:pt x="119" y="34"/>
                  </a:cubicBezTo>
                  <a:cubicBezTo>
                    <a:pt x="118" y="38"/>
                    <a:pt x="114" y="41"/>
                    <a:pt x="111" y="43"/>
                  </a:cubicBezTo>
                  <a:cubicBezTo>
                    <a:pt x="77" y="68"/>
                    <a:pt x="42" y="86"/>
                    <a:pt x="0" y="89"/>
                  </a:cubicBezTo>
                  <a:cubicBezTo>
                    <a:pt x="0" y="112"/>
                    <a:pt x="0" y="112"/>
                    <a:pt x="0" y="112"/>
                  </a:cubicBezTo>
                  <a:cubicBezTo>
                    <a:pt x="17" y="111"/>
                    <a:pt x="34" y="106"/>
                    <a:pt x="51" y="101"/>
                  </a:cubicBezTo>
                  <a:cubicBezTo>
                    <a:pt x="74" y="93"/>
                    <a:pt x="96" y="81"/>
                    <a:pt x="118" y="71"/>
                  </a:cubicBezTo>
                  <a:cubicBezTo>
                    <a:pt x="134" y="136"/>
                    <a:pt x="149" y="198"/>
                    <a:pt x="164" y="262"/>
                  </a:cubicBezTo>
                  <a:close/>
                  <a:moveTo>
                    <a:pt x="3840" y="929"/>
                  </a:moveTo>
                  <a:cubicBezTo>
                    <a:pt x="3840" y="897"/>
                    <a:pt x="3840" y="897"/>
                    <a:pt x="3840" y="897"/>
                  </a:cubicBezTo>
                  <a:cubicBezTo>
                    <a:pt x="3827" y="878"/>
                    <a:pt x="3819" y="855"/>
                    <a:pt x="3819" y="825"/>
                  </a:cubicBezTo>
                  <a:cubicBezTo>
                    <a:pt x="3787" y="863"/>
                    <a:pt x="3766" y="900"/>
                    <a:pt x="3764" y="939"/>
                  </a:cubicBezTo>
                  <a:cubicBezTo>
                    <a:pt x="3762" y="976"/>
                    <a:pt x="3776" y="1015"/>
                    <a:pt x="3784" y="1057"/>
                  </a:cubicBezTo>
                  <a:cubicBezTo>
                    <a:pt x="3687" y="1034"/>
                    <a:pt x="3591" y="1043"/>
                    <a:pt x="3492" y="1073"/>
                  </a:cubicBezTo>
                  <a:cubicBezTo>
                    <a:pt x="3498" y="1079"/>
                    <a:pt x="3501" y="1085"/>
                    <a:pt x="3505" y="1086"/>
                  </a:cubicBezTo>
                  <a:cubicBezTo>
                    <a:pt x="3554" y="1101"/>
                    <a:pt x="3586" y="1139"/>
                    <a:pt x="3621" y="1172"/>
                  </a:cubicBezTo>
                  <a:cubicBezTo>
                    <a:pt x="3650" y="1200"/>
                    <a:pt x="3677" y="1231"/>
                    <a:pt x="3705" y="1261"/>
                  </a:cubicBezTo>
                  <a:cubicBezTo>
                    <a:pt x="3689" y="1284"/>
                    <a:pt x="3671" y="1310"/>
                    <a:pt x="3653" y="1336"/>
                  </a:cubicBezTo>
                  <a:cubicBezTo>
                    <a:pt x="3634" y="1361"/>
                    <a:pt x="3614" y="1386"/>
                    <a:pt x="3593" y="1413"/>
                  </a:cubicBezTo>
                  <a:cubicBezTo>
                    <a:pt x="3655" y="1462"/>
                    <a:pt x="3727" y="1444"/>
                    <a:pt x="3797" y="1428"/>
                  </a:cubicBezTo>
                  <a:cubicBezTo>
                    <a:pt x="3812" y="1424"/>
                    <a:pt x="3826" y="1420"/>
                    <a:pt x="3840" y="1415"/>
                  </a:cubicBezTo>
                  <a:cubicBezTo>
                    <a:pt x="3840" y="1388"/>
                    <a:pt x="3840" y="1388"/>
                    <a:pt x="3840" y="1388"/>
                  </a:cubicBezTo>
                  <a:cubicBezTo>
                    <a:pt x="3781" y="1415"/>
                    <a:pt x="3719" y="1425"/>
                    <a:pt x="3654" y="1419"/>
                  </a:cubicBezTo>
                  <a:cubicBezTo>
                    <a:pt x="3645" y="1418"/>
                    <a:pt x="3637" y="1413"/>
                    <a:pt x="3632" y="1411"/>
                  </a:cubicBezTo>
                  <a:cubicBezTo>
                    <a:pt x="3650" y="1382"/>
                    <a:pt x="3668" y="1355"/>
                    <a:pt x="3685" y="1326"/>
                  </a:cubicBezTo>
                  <a:cubicBezTo>
                    <a:pt x="3699" y="1301"/>
                    <a:pt x="3717" y="1281"/>
                    <a:pt x="3740" y="1273"/>
                  </a:cubicBezTo>
                  <a:cubicBezTo>
                    <a:pt x="3771" y="1281"/>
                    <a:pt x="3798" y="1288"/>
                    <a:pt x="3828" y="1296"/>
                  </a:cubicBezTo>
                  <a:cubicBezTo>
                    <a:pt x="3803" y="1315"/>
                    <a:pt x="3781" y="1331"/>
                    <a:pt x="3759" y="1347"/>
                  </a:cubicBezTo>
                  <a:cubicBezTo>
                    <a:pt x="3788" y="1340"/>
                    <a:pt x="3813" y="1324"/>
                    <a:pt x="3840" y="1317"/>
                  </a:cubicBezTo>
                  <a:cubicBezTo>
                    <a:pt x="3840" y="1257"/>
                    <a:pt x="3840" y="1257"/>
                    <a:pt x="3840" y="1257"/>
                  </a:cubicBezTo>
                  <a:cubicBezTo>
                    <a:pt x="3773" y="1266"/>
                    <a:pt x="3716" y="1246"/>
                    <a:pt x="3670" y="1194"/>
                  </a:cubicBezTo>
                  <a:cubicBezTo>
                    <a:pt x="3635" y="1154"/>
                    <a:pt x="3602" y="1112"/>
                    <a:pt x="3553" y="1080"/>
                  </a:cubicBezTo>
                  <a:cubicBezTo>
                    <a:pt x="3584" y="1075"/>
                    <a:pt x="3615" y="1068"/>
                    <a:pt x="3647" y="1066"/>
                  </a:cubicBezTo>
                  <a:cubicBezTo>
                    <a:pt x="3704" y="1063"/>
                    <a:pt x="3761" y="1069"/>
                    <a:pt x="3815" y="1093"/>
                  </a:cubicBezTo>
                  <a:cubicBezTo>
                    <a:pt x="3824" y="1097"/>
                    <a:pt x="3832" y="1102"/>
                    <a:pt x="3840" y="1106"/>
                  </a:cubicBezTo>
                  <a:cubicBezTo>
                    <a:pt x="3840" y="1076"/>
                    <a:pt x="3840" y="1076"/>
                    <a:pt x="3840" y="1076"/>
                  </a:cubicBezTo>
                  <a:cubicBezTo>
                    <a:pt x="3837" y="1071"/>
                    <a:pt x="3835" y="1067"/>
                    <a:pt x="3833" y="1061"/>
                  </a:cubicBezTo>
                  <a:cubicBezTo>
                    <a:pt x="3791" y="1038"/>
                    <a:pt x="3791" y="994"/>
                    <a:pt x="3785" y="955"/>
                  </a:cubicBezTo>
                  <a:cubicBezTo>
                    <a:pt x="3782" y="934"/>
                    <a:pt x="3783" y="912"/>
                    <a:pt x="3802" y="893"/>
                  </a:cubicBezTo>
                  <a:cubicBezTo>
                    <a:pt x="3815" y="905"/>
                    <a:pt x="3828" y="917"/>
                    <a:pt x="3840" y="929"/>
                  </a:cubicBezTo>
                  <a:close/>
                </a:path>
              </a:pathLst>
            </a:custGeom>
            <a:solidFill>
              <a:schemeClr val="accent1"/>
            </a:solidFill>
            <a:ln>
              <a:noFill/>
            </a:ln>
          </p:spPr>
        </p:sp>
      </p:grpSp>
      <p:sp>
        <p:nvSpPr>
          <p:cNvPr id="4" name="Date Placeholder 3"/>
          <p:cNvSpPr>
            <a:spLocks noGrp="1"/>
          </p:cNvSpPr>
          <p:nvPr>
            <p:ph type="dt" sz="half" idx="10"/>
          </p:nvPr>
        </p:nvSpPr>
        <p:spPr>
          <a:xfrm>
            <a:off x="8973319" y="6442524"/>
            <a:ext cx="2743200" cy="365125"/>
          </a:xfrm>
        </p:spPr>
        <p:txBody>
          <a:bodyPr/>
          <a:lstStyle/>
          <a:p>
            <a:fld id="{8AEDC27D-1E43-4F90-A21F-234738ED9C20}" type="datetimeFigureOut">
              <a:rPr lang="en-IN" smtClean="0"/>
              <a:t>03-02-2023</a:t>
            </a:fld>
            <a:endParaRPr lang="en-IN"/>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IN"/>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2F656F76-31D0-4D12-942A-B18139938E15}" type="slidenum">
              <a:rPr lang="en-IN" smtClean="0"/>
              <a:t>‹#›</a:t>
            </a:fld>
            <a:endParaRPr lang="en-IN"/>
          </a:p>
        </p:txBody>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84835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advTm="4000">
        <p:fade/>
      </p:transition>
    </mc:Fallback>
  </mc:AlternateContent>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DC27D-1E43-4F90-A21F-234738ED9C20}"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656F76-31D0-4D12-942A-B18139938E15}" type="slidenum">
              <a:rPr lang="en-IN" smtClean="0"/>
              <a:t>‹#›</a:t>
            </a:fld>
            <a:endParaRPr lang="en-IN"/>
          </a:p>
        </p:txBody>
      </p:sp>
    </p:spTree>
    <p:extLst>
      <p:ext uri="{BB962C8B-B14F-4D97-AF65-F5344CB8AC3E}">
        <p14:creationId xmlns:p14="http://schemas.microsoft.com/office/powerpoint/2010/main" val="620537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advTm="4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8AEDC27D-1E43-4F90-A21F-234738ED9C20}" type="datetimeFigureOut">
              <a:rPr lang="en-IN" smtClean="0"/>
              <a:t>03-02-2023</a:t>
            </a:fld>
            <a:endParaRPr lang="en-IN"/>
          </a:p>
        </p:txBody>
      </p:sp>
      <p:sp>
        <p:nvSpPr>
          <p:cNvPr id="5" name="Footer Placeholder 4"/>
          <p:cNvSpPr>
            <a:spLocks noGrp="1"/>
          </p:cNvSpPr>
          <p:nvPr>
            <p:ph type="ftr" sz="quarter" idx="11"/>
          </p:nvPr>
        </p:nvSpPr>
        <p:spPr>
          <a:xfrm>
            <a:off x="2933699" y="6296615"/>
            <a:ext cx="5959577" cy="365125"/>
          </a:xfrm>
        </p:spPr>
        <p:txBody>
          <a:bodyPr/>
          <a:lstStyle/>
          <a:p>
            <a:endParaRPr lang="en-IN"/>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2F656F76-31D0-4D12-942A-B18139938E15}" type="slidenum">
              <a:rPr lang="en-IN" smtClean="0"/>
              <a:t>‹#›</a:t>
            </a:fld>
            <a:endParaRPr lang="en-IN"/>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86507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advTm="4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EDC27D-1E43-4F90-A21F-234738ED9C20}" type="datetimeFigureOut">
              <a:rPr lang="en-IN" smtClean="0"/>
              <a:t>03-02-2023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656F76-31D0-4D12-942A-B18139938E15}" type="slidenum">
              <a:rPr lang="en-IN" smtClean="0"/>
              <a:t>‹#›</a:t>
            </a:fld>
            <a:endParaRPr lang="en-IN"/>
          </a:p>
        </p:txBody>
      </p:sp>
    </p:spTree>
    <p:extLst>
      <p:ext uri="{BB962C8B-B14F-4D97-AF65-F5344CB8AC3E}">
        <p14:creationId xmlns:p14="http://schemas.microsoft.com/office/powerpoint/2010/main" val="2164304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advTm="4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1" name="Freeform 5"/>
          <p:cNvSpPr>
            <a:spLocks noEditPoints="1"/>
          </p:cNvSpPr>
          <p:nvPr/>
        </p:nvSpPr>
        <p:spPr bwMode="auto">
          <a:xfrm>
            <a:off x="3175" y="0"/>
            <a:ext cx="12184063" cy="6911975"/>
          </a:xfrm>
          <a:custGeom>
            <a:avLst/>
            <a:gdLst/>
            <a:ahLst/>
            <a:cxnLst/>
            <a:rect l="0" t="0" r="r" b="b"/>
            <a:pathLst>
              <a:path w="3840" h="2177">
                <a:moveTo>
                  <a:pt x="813" y="187"/>
                </a:moveTo>
                <a:cubicBezTo>
                  <a:pt x="858" y="167"/>
                  <a:pt x="893" y="143"/>
                  <a:pt x="911" y="109"/>
                </a:cubicBezTo>
                <a:cubicBezTo>
                  <a:pt x="929" y="77"/>
                  <a:pt x="934" y="39"/>
                  <a:pt x="944" y="0"/>
                </a:cubicBezTo>
                <a:cubicBezTo>
                  <a:pt x="916" y="0"/>
                  <a:pt x="916" y="0"/>
                  <a:pt x="916" y="0"/>
                </a:cubicBezTo>
                <a:cubicBezTo>
                  <a:pt x="921" y="28"/>
                  <a:pt x="908" y="57"/>
                  <a:pt x="900" y="85"/>
                </a:cubicBezTo>
                <a:cubicBezTo>
                  <a:pt x="894" y="105"/>
                  <a:pt x="883" y="125"/>
                  <a:pt x="857" y="134"/>
                </a:cubicBezTo>
                <a:cubicBezTo>
                  <a:pt x="840" y="89"/>
                  <a:pt x="827" y="48"/>
                  <a:pt x="808" y="10"/>
                </a:cubicBezTo>
                <a:cubicBezTo>
                  <a:pt x="806" y="6"/>
                  <a:pt x="805" y="3"/>
                  <a:pt x="803" y="0"/>
                </a:cubicBezTo>
                <a:cubicBezTo>
                  <a:pt x="781" y="0"/>
                  <a:pt x="781" y="0"/>
                  <a:pt x="781" y="0"/>
                </a:cubicBezTo>
                <a:cubicBezTo>
                  <a:pt x="791" y="20"/>
                  <a:pt x="800" y="41"/>
                  <a:pt x="809" y="62"/>
                </a:cubicBezTo>
                <a:cubicBezTo>
                  <a:pt x="826" y="100"/>
                  <a:pt x="835" y="139"/>
                  <a:pt x="813" y="187"/>
                </a:cubicBezTo>
                <a:close/>
                <a:moveTo>
                  <a:pt x="1209" y="90"/>
                </a:moveTo>
                <a:cubicBezTo>
                  <a:pt x="1182" y="65"/>
                  <a:pt x="1168" y="33"/>
                  <a:pt x="1156" y="0"/>
                </a:cubicBezTo>
                <a:cubicBezTo>
                  <a:pt x="1130" y="0"/>
                  <a:pt x="1130" y="0"/>
                  <a:pt x="1130" y="0"/>
                </a:cubicBezTo>
                <a:cubicBezTo>
                  <a:pt x="1138" y="25"/>
                  <a:pt x="1149" y="50"/>
                  <a:pt x="1163" y="75"/>
                </a:cubicBezTo>
                <a:cubicBezTo>
                  <a:pt x="1133" y="65"/>
                  <a:pt x="1102" y="58"/>
                  <a:pt x="1073" y="46"/>
                </a:cubicBezTo>
                <a:cubicBezTo>
                  <a:pt x="1043" y="33"/>
                  <a:pt x="1015" y="18"/>
                  <a:pt x="989" y="0"/>
                </a:cubicBezTo>
                <a:cubicBezTo>
                  <a:pt x="952" y="0"/>
                  <a:pt x="952" y="0"/>
                  <a:pt x="952" y="0"/>
                </a:cubicBezTo>
                <a:cubicBezTo>
                  <a:pt x="1028" y="59"/>
                  <a:pt x="1116" y="91"/>
                  <a:pt x="1215" y="108"/>
                </a:cubicBezTo>
                <a:cubicBezTo>
                  <a:pt x="1212" y="99"/>
                  <a:pt x="1212" y="93"/>
                  <a:pt x="1209" y="90"/>
                </a:cubicBezTo>
                <a:close/>
                <a:moveTo>
                  <a:pt x="1306" y="346"/>
                </a:moveTo>
                <a:cubicBezTo>
                  <a:pt x="1328" y="357"/>
                  <a:pt x="1352" y="362"/>
                  <a:pt x="1375" y="370"/>
                </a:cubicBezTo>
                <a:cubicBezTo>
                  <a:pt x="1342" y="428"/>
                  <a:pt x="1310" y="484"/>
                  <a:pt x="1277" y="541"/>
                </a:cubicBezTo>
                <a:cubicBezTo>
                  <a:pt x="1288" y="548"/>
                  <a:pt x="1294" y="555"/>
                  <a:pt x="1301" y="556"/>
                </a:cubicBezTo>
                <a:cubicBezTo>
                  <a:pt x="1364" y="567"/>
                  <a:pt x="1425" y="557"/>
                  <a:pt x="1482" y="532"/>
                </a:cubicBezTo>
                <a:cubicBezTo>
                  <a:pt x="1524" y="513"/>
                  <a:pt x="1551" y="473"/>
                  <a:pt x="1579" y="436"/>
                </a:cubicBezTo>
                <a:cubicBezTo>
                  <a:pt x="1604" y="403"/>
                  <a:pt x="1617" y="365"/>
                  <a:pt x="1626" y="325"/>
                </a:cubicBezTo>
                <a:cubicBezTo>
                  <a:pt x="1629" y="310"/>
                  <a:pt x="1632" y="295"/>
                  <a:pt x="1656" y="290"/>
                </a:cubicBezTo>
                <a:cubicBezTo>
                  <a:pt x="1634" y="348"/>
                  <a:pt x="1638" y="405"/>
                  <a:pt x="1650" y="462"/>
                </a:cubicBezTo>
                <a:cubicBezTo>
                  <a:pt x="1663" y="521"/>
                  <a:pt x="1697" y="568"/>
                  <a:pt x="1738" y="614"/>
                </a:cubicBezTo>
                <a:cubicBezTo>
                  <a:pt x="1799" y="558"/>
                  <a:pt x="1823" y="487"/>
                  <a:pt x="1829" y="408"/>
                </a:cubicBezTo>
                <a:cubicBezTo>
                  <a:pt x="1834" y="330"/>
                  <a:pt x="1816" y="259"/>
                  <a:pt x="1759" y="199"/>
                </a:cubicBezTo>
                <a:cubicBezTo>
                  <a:pt x="1805" y="136"/>
                  <a:pt x="1840" y="70"/>
                  <a:pt x="1863" y="0"/>
                </a:cubicBezTo>
                <a:cubicBezTo>
                  <a:pt x="1839" y="0"/>
                  <a:pt x="1839" y="0"/>
                  <a:pt x="1839" y="0"/>
                </a:cubicBezTo>
                <a:cubicBezTo>
                  <a:pt x="1830" y="29"/>
                  <a:pt x="1817" y="57"/>
                  <a:pt x="1804" y="77"/>
                </a:cubicBezTo>
                <a:cubicBezTo>
                  <a:pt x="1812" y="50"/>
                  <a:pt x="1819" y="25"/>
                  <a:pt x="1827" y="0"/>
                </a:cubicBezTo>
                <a:cubicBezTo>
                  <a:pt x="1807" y="0"/>
                  <a:pt x="1807" y="0"/>
                  <a:pt x="1807" y="0"/>
                </a:cubicBezTo>
                <a:cubicBezTo>
                  <a:pt x="1799" y="27"/>
                  <a:pt x="1789" y="54"/>
                  <a:pt x="1775" y="79"/>
                </a:cubicBezTo>
                <a:cubicBezTo>
                  <a:pt x="1736" y="151"/>
                  <a:pt x="1693" y="222"/>
                  <a:pt x="1622" y="275"/>
                </a:cubicBezTo>
                <a:cubicBezTo>
                  <a:pt x="1548" y="177"/>
                  <a:pt x="1376" y="143"/>
                  <a:pt x="1228" y="259"/>
                </a:cubicBezTo>
                <a:cubicBezTo>
                  <a:pt x="1232" y="307"/>
                  <a:pt x="1268" y="328"/>
                  <a:pt x="1306" y="346"/>
                </a:cubicBezTo>
                <a:close/>
                <a:moveTo>
                  <a:pt x="1665" y="348"/>
                </a:moveTo>
                <a:cubicBezTo>
                  <a:pt x="1671" y="316"/>
                  <a:pt x="1683" y="287"/>
                  <a:pt x="1722" y="274"/>
                </a:cubicBezTo>
                <a:cubicBezTo>
                  <a:pt x="1739" y="322"/>
                  <a:pt x="1722" y="375"/>
                  <a:pt x="1750" y="418"/>
                </a:cubicBezTo>
                <a:cubicBezTo>
                  <a:pt x="1752" y="375"/>
                  <a:pt x="1753" y="333"/>
                  <a:pt x="1755" y="284"/>
                </a:cubicBezTo>
                <a:cubicBezTo>
                  <a:pt x="1786" y="300"/>
                  <a:pt x="1796" y="320"/>
                  <a:pt x="1802" y="344"/>
                </a:cubicBezTo>
                <a:cubicBezTo>
                  <a:pt x="1813" y="394"/>
                  <a:pt x="1806" y="441"/>
                  <a:pt x="1792" y="489"/>
                </a:cubicBezTo>
                <a:cubicBezTo>
                  <a:pt x="1781" y="524"/>
                  <a:pt x="1767" y="556"/>
                  <a:pt x="1735" y="583"/>
                </a:cubicBezTo>
                <a:cubicBezTo>
                  <a:pt x="1718" y="556"/>
                  <a:pt x="1702" y="532"/>
                  <a:pt x="1689" y="507"/>
                </a:cubicBezTo>
                <a:cubicBezTo>
                  <a:pt x="1663" y="457"/>
                  <a:pt x="1656" y="403"/>
                  <a:pt x="1665" y="348"/>
                </a:cubicBezTo>
                <a:close/>
                <a:moveTo>
                  <a:pt x="1572" y="348"/>
                </a:moveTo>
                <a:cubicBezTo>
                  <a:pt x="1587" y="380"/>
                  <a:pt x="1576" y="405"/>
                  <a:pt x="1561" y="426"/>
                </a:cubicBezTo>
                <a:cubicBezTo>
                  <a:pt x="1527" y="475"/>
                  <a:pt x="1488" y="518"/>
                  <a:pt x="1424" y="527"/>
                </a:cubicBezTo>
                <a:cubicBezTo>
                  <a:pt x="1388" y="533"/>
                  <a:pt x="1352" y="546"/>
                  <a:pt x="1305" y="536"/>
                </a:cubicBezTo>
                <a:cubicBezTo>
                  <a:pt x="1341" y="485"/>
                  <a:pt x="1357" y="428"/>
                  <a:pt x="1398" y="385"/>
                </a:cubicBezTo>
                <a:cubicBezTo>
                  <a:pt x="1438" y="344"/>
                  <a:pt x="1480" y="315"/>
                  <a:pt x="1547" y="332"/>
                </a:cubicBezTo>
                <a:cubicBezTo>
                  <a:pt x="1536" y="349"/>
                  <a:pt x="1529" y="363"/>
                  <a:pt x="1519" y="374"/>
                </a:cubicBezTo>
                <a:cubicBezTo>
                  <a:pt x="1509" y="386"/>
                  <a:pt x="1497" y="395"/>
                  <a:pt x="1485" y="405"/>
                </a:cubicBezTo>
                <a:cubicBezTo>
                  <a:pt x="1476" y="415"/>
                  <a:pt x="1466" y="424"/>
                  <a:pt x="1456" y="433"/>
                </a:cubicBezTo>
                <a:cubicBezTo>
                  <a:pt x="1506" y="421"/>
                  <a:pt x="1539" y="386"/>
                  <a:pt x="1572" y="348"/>
                </a:cubicBezTo>
                <a:close/>
                <a:moveTo>
                  <a:pt x="1449" y="206"/>
                </a:moveTo>
                <a:cubicBezTo>
                  <a:pt x="1484" y="209"/>
                  <a:pt x="1520" y="218"/>
                  <a:pt x="1543" y="257"/>
                </a:cubicBezTo>
                <a:cubicBezTo>
                  <a:pt x="1484" y="266"/>
                  <a:pt x="1426" y="258"/>
                  <a:pt x="1373" y="283"/>
                </a:cubicBezTo>
                <a:cubicBezTo>
                  <a:pt x="1412" y="284"/>
                  <a:pt x="1452" y="285"/>
                  <a:pt x="1500" y="287"/>
                </a:cubicBezTo>
                <a:cubicBezTo>
                  <a:pt x="1463" y="309"/>
                  <a:pt x="1432" y="327"/>
                  <a:pt x="1401" y="345"/>
                </a:cubicBezTo>
                <a:cubicBezTo>
                  <a:pt x="1398" y="347"/>
                  <a:pt x="1393" y="346"/>
                  <a:pt x="1389" y="346"/>
                </a:cubicBezTo>
                <a:cubicBezTo>
                  <a:pt x="1334" y="339"/>
                  <a:pt x="1286" y="321"/>
                  <a:pt x="1248" y="272"/>
                </a:cubicBezTo>
                <a:cubicBezTo>
                  <a:pt x="1309" y="222"/>
                  <a:pt x="1375" y="200"/>
                  <a:pt x="1449" y="206"/>
                </a:cubicBezTo>
                <a:close/>
                <a:moveTo>
                  <a:pt x="3289" y="0"/>
                </a:moveTo>
                <a:cubicBezTo>
                  <a:pt x="3279" y="12"/>
                  <a:pt x="3269" y="25"/>
                  <a:pt x="3260" y="39"/>
                </a:cubicBezTo>
                <a:cubicBezTo>
                  <a:pt x="3279" y="29"/>
                  <a:pt x="3296" y="16"/>
                  <a:pt x="3313" y="0"/>
                </a:cubicBezTo>
                <a:lnTo>
                  <a:pt x="3289" y="0"/>
                </a:lnTo>
                <a:close/>
                <a:moveTo>
                  <a:pt x="3415" y="0"/>
                </a:moveTo>
                <a:cubicBezTo>
                  <a:pt x="3375" y="0"/>
                  <a:pt x="3375" y="0"/>
                  <a:pt x="3375" y="0"/>
                </a:cubicBezTo>
                <a:cubicBezTo>
                  <a:pt x="3372" y="21"/>
                  <a:pt x="3363" y="41"/>
                  <a:pt x="3348" y="59"/>
                </a:cubicBezTo>
                <a:cubicBezTo>
                  <a:pt x="3302" y="115"/>
                  <a:pt x="3237" y="132"/>
                  <a:pt x="3169" y="144"/>
                </a:cubicBezTo>
                <a:cubicBezTo>
                  <a:pt x="3165" y="96"/>
                  <a:pt x="3177" y="44"/>
                  <a:pt x="3197" y="0"/>
                </a:cubicBezTo>
                <a:cubicBezTo>
                  <a:pt x="3172" y="0"/>
                  <a:pt x="3172" y="0"/>
                  <a:pt x="3172" y="0"/>
                </a:cubicBezTo>
                <a:cubicBezTo>
                  <a:pt x="3151" y="46"/>
                  <a:pt x="3143" y="97"/>
                  <a:pt x="3150" y="154"/>
                </a:cubicBezTo>
                <a:cubicBezTo>
                  <a:pt x="3232" y="183"/>
                  <a:pt x="3359" y="112"/>
                  <a:pt x="3415" y="0"/>
                </a:cubicBezTo>
                <a:close/>
                <a:moveTo>
                  <a:pt x="1637" y="0"/>
                </a:moveTo>
                <a:cubicBezTo>
                  <a:pt x="1612" y="0"/>
                  <a:pt x="1612" y="0"/>
                  <a:pt x="1612" y="0"/>
                </a:cubicBezTo>
                <a:cubicBezTo>
                  <a:pt x="1614" y="2"/>
                  <a:pt x="1616" y="5"/>
                  <a:pt x="1618" y="8"/>
                </a:cubicBezTo>
                <a:cubicBezTo>
                  <a:pt x="1624" y="5"/>
                  <a:pt x="1632" y="4"/>
                  <a:pt x="1637" y="0"/>
                </a:cubicBezTo>
                <a:close/>
                <a:moveTo>
                  <a:pt x="1799" y="933"/>
                </a:moveTo>
                <a:cubicBezTo>
                  <a:pt x="1846" y="949"/>
                  <a:pt x="1887" y="956"/>
                  <a:pt x="1924" y="944"/>
                </a:cubicBezTo>
                <a:cubicBezTo>
                  <a:pt x="1960" y="932"/>
                  <a:pt x="1992" y="906"/>
                  <a:pt x="2028" y="884"/>
                </a:cubicBezTo>
                <a:cubicBezTo>
                  <a:pt x="2041" y="982"/>
                  <a:pt x="2084" y="1069"/>
                  <a:pt x="2146" y="1151"/>
                </a:cubicBezTo>
                <a:cubicBezTo>
                  <a:pt x="2150" y="1143"/>
                  <a:pt x="2154" y="1138"/>
                  <a:pt x="2154" y="1134"/>
                </a:cubicBezTo>
                <a:cubicBezTo>
                  <a:pt x="2150" y="1083"/>
                  <a:pt x="2175" y="1039"/>
                  <a:pt x="2194" y="995"/>
                </a:cubicBezTo>
                <a:cubicBezTo>
                  <a:pt x="2209" y="958"/>
                  <a:pt x="2229" y="923"/>
                  <a:pt x="2247" y="886"/>
                </a:cubicBezTo>
                <a:cubicBezTo>
                  <a:pt x="2274" y="893"/>
                  <a:pt x="2305" y="900"/>
                  <a:pt x="2336" y="908"/>
                </a:cubicBezTo>
                <a:cubicBezTo>
                  <a:pt x="2366" y="916"/>
                  <a:pt x="2396" y="926"/>
                  <a:pt x="2429" y="936"/>
                </a:cubicBezTo>
                <a:cubicBezTo>
                  <a:pt x="2452" y="861"/>
                  <a:pt x="2411" y="800"/>
                  <a:pt x="2371" y="740"/>
                </a:cubicBezTo>
                <a:cubicBezTo>
                  <a:pt x="2329" y="679"/>
                  <a:pt x="2274" y="635"/>
                  <a:pt x="2193" y="638"/>
                </a:cubicBezTo>
                <a:cubicBezTo>
                  <a:pt x="2196" y="596"/>
                  <a:pt x="2200" y="557"/>
                  <a:pt x="2201" y="518"/>
                </a:cubicBezTo>
                <a:cubicBezTo>
                  <a:pt x="2202" y="479"/>
                  <a:pt x="2199" y="440"/>
                  <a:pt x="2198" y="394"/>
                </a:cubicBezTo>
                <a:cubicBezTo>
                  <a:pt x="2290" y="476"/>
                  <a:pt x="2392" y="518"/>
                  <a:pt x="2515" y="496"/>
                </a:cubicBezTo>
                <a:cubicBezTo>
                  <a:pt x="2522" y="464"/>
                  <a:pt x="2508" y="435"/>
                  <a:pt x="2499" y="407"/>
                </a:cubicBezTo>
                <a:cubicBezTo>
                  <a:pt x="2476" y="334"/>
                  <a:pt x="2424" y="283"/>
                  <a:pt x="2363" y="240"/>
                </a:cubicBezTo>
                <a:cubicBezTo>
                  <a:pt x="2295" y="191"/>
                  <a:pt x="2217" y="164"/>
                  <a:pt x="2135" y="139"/>
                </a:cubicBezTo>
                <a:cubicBezTo>
                  <a:pt x="2120" y="92"/>
                  <a:pt x="2103" y="45"/>
                  <a:pt x="2084" y="0"/>
                </a:cubicBezTo>
                <a:cubicBezTo>
                  <a:pt x="2028" y="0"/>
                  <a:pt x="2028" y="0"/>
                  <a:pt x="2028" y="0"/>
                </a:cubicBezTo>
                <a:cubicBezTo>
                  <a:pt x="2055" y="52"/>
                  <a:pt x="2079" y="107"/>
                  <a:pt x="2101" y="163"/>
                </a:cubicBezTo>
                <a:cubicBezTo>
                  <a:pt x="2080" y="179"/>
                  <a:pt x="2060" y="192"/>
                  <a:pt x="2043" y="208"/>
                </a:cubicBezTo>
                <a:cubicBezTo>
                  <a:pt x="1989" y="259"/>
                  <a:pt x="1953" y="322"/>
                  <a:pt x="1938" y="395"/>
                </a:cubicBezTo>
                <a:cubicBezTo>
                  <a:pt x="1931" y="430"/>
                  <a:pt x="1935" y="467"/>
                  <a:pt x="1936" y="503"/>
                </a:cubicBezTo>
                <a:cubicBezTo>
                  <a:pt x="1937" y="517"/>
                  <a:pt x="1948" y="523"/>
                  <a:pt x="1963" y="524"/>
                </a:cubicBezTo>
                <a:cubicBezTo>
                  <a:pt x="2002" y="528"/>
                  <a:pt x="2033" y="508"/>
                  <a:pt x="2064" y="489"/>
                </a:cubicBezTo>
                <a:cubicBezTo>
                  <a:pt x="2088" y="474"/>
                  <a:pt x="2108" y="452"/>
                  <a:pt x="2133" y="431"/>
                </a:cubicBezTo>
                <a:cubicBezTo>
                  <a:pt x="2147" y="495"/>
                  <a:pt x="2145" y="560"/>
                  <a:pt x="2146" y="629"/>
                </a:cubicBezTo>
                <a:cubicBezTo>
                  <a:pt x="2125" y="621"/>
                  <a:pt x="2108" y="612"/>
                  <a:pt x="2090" y="608"/>
                </a:cubicBezTo>
                <a:cubicBezTo>
                  <a:pt x="2045" y="600"/>
                  <a:pt x="2008" y="621"/>
                  <a:pt x="1977" y="650"/>
                </a:cubicBezTo>
                <a:cubicBezTo>
                  <a:pt x="1944" y="682"/>
                  <a:pt x="1920" y="722"/>
                  <a:pt x="1907" y="768"/>
                </a:cubicBezTo>
                <a:cubicBezTo>
                  <a:pt x="1900" y="792"/>
                  <a:pt x="1891" y="816"/>
                  <a:pt x="1883" y="839"/>
                </a:cubicBezTo>
                <a:cubicBezTo>
                  <a:pt x="1869" y="879"/>
                  <a:pt x="1849" y="913"/>
                  <a:pt x="1799" y="933"/>
                </a:cubicBezTo>
                <a:close/>
                <a:moveTo>
                  <a:pt x="2122" y="396"/>
                </a:moveTo>
                <a:cubicBezTo>
                  <a:pt x="2112" y="413"/>
                  <a:pt x="2102" y="431"/>
                  <a:pt x="2088" y="444"/>
                </a:cubicBezTo>
                <a:cubicBezTo>
                  <a:pt x="2055" y="476"/>
                  <a:pt x="2017" y="501"/>
                  <a:pt x="1967" y="504"/>
                </a:cubicBezTo>
                <a:cubicBezTo>
                  <a:pt x="1926" y="408"/>
                  <a:pt x="2005" y="235"/>
                  <a:pt x="2087" y="238"/>
                </a:cubicBezTo>
                <a:cubicBezTo>
                  <a:pt x="2093" y="299"/>
                  <a:pt x="2056" y="349"/>
                  <a:pt x="2036" y="409"/>
                </a:cubicBezTo>
                <a:cubicBezTo>
                  <a:pt x="2081" y="368"/>
                  <a:pt x="2090" y="314"/>
                  <a:pt x="2114" y="266"/>
                </a:cubicBezTo>
                <a:cubicBezTo>
                  <a:pt x="2148" y="312"/>
                  <a:pt x="2145" y="354"/>
                  <a:pt x="2122" y="396"/>
                </a:cubicBezTo>
                <a:close/>
                <a:moveTo>
                  <a:pt x="2311" y="707"/>
                </a:moveTo>
                <a:cubicBezTo>
                  <a:pt x="2361" y="754"/>
                  <a:pt x="2395" y="811"/>
                  <a:pt x="2413" y="877"/>
                </a:cubicBezTo>
                <a:cubicBezTo>
                  <a:pt x="2415" y="886"/>
                  <a:pt x="2414" y="895"/>
                  <a:pt x="2414" y="901"/>
                </a:cubicBezTo>
                <a:cubicBezTo>
                  <a:pt x="2379" y="894"/>
                  <a:pt x="2348" y="887"/>
                  <a:pt x="2315" y="881"/>
                </a:cubicBezTo>
                <a:cubicBezTo>
                  <a:pt x="2287" y="877"/>
                  <a:pt x="2262" y="867"/>
                  <a:pt x="2246" y="849"/>
                </a:cubicBezTo>
                <a:cubicBezTo>
                  <a:pt x="2243" y="816"/>
                  <a:pt x="2240" y="789"/>
                  <a:pt x="2237" y="758"/>
                </a:cubicBezTo>
                <a:cubicBezTo>
                  <a:pt x="2263" y="775"/>
                  <a:pt x="2286" y="789"/>
                  <a:pt x="2309" y="804"/>
                </a:cubicBezTo>
                <a:cubicBezTo>
                  <a:pt x="2284" y="769"/>
                  <a:pt x="2245" y="747"/>
                  <a:pt x="2233" y="703"/>
                </a:cubicBezTo>
                <a:cubicBezTo>
                  <a:pt x="2268" y="684"/>
                  <a:pt x="2287" y="685"/>
                  <a:pt x="2311" y="707"/>
                </a:cubicBezTo>
                <a:close/>
                <a:moveTo>
                  <a:pt x="2174" y="259"/>
                </a:moveTo>
                <a:cubicBezTo>
                  <a:pt x="2216" y="285"/>
                  <a:pt x="2255" y="309"/>
                  <a:pt x="2294" y="333"/>
                </a:cubicBezTo>
                <a:cubicBezTo>
                  <a:pt x="2295" y="331"/>
                  <a:pt x="2297" y="328"/>
                  <a:pt x="2298" y="326"/>
                </a:cubicBezTo>
                <a:cubicBezTo>
                  <a:pt x="2263" y="296"/>
                  <a:pt x="2228" y="266"/>
                  <a:pt x="2192" y="235"/>
                </a:cubicBezTo>
                <a:cubicBezTo>
                  <a:pt x="2221" y="214"/>
                  <a:pt x="2267" y="214"/>
                  <a:pt x="2335" y="249"/>
                </a:cubicBezTo>
                <a:cubicBezTo>
                  <a:pt x="2425" y="295"/>
                  <a:pt x="2477" y="372"/>
                  <a:pt x="2493" y="476"/>
                </a:cubicBezTo>
                <a:cubicBezTo>
                  <a:pt x="2375" y="501"/>
                  <a:pt x="2244" y="433"/>
                  <a:pt x="2187" y="340"/>
                </a:cubicBezTo>
                <a:cubicBezTo>
                  <a:pt x="2172" y="318"/>
                  <a:pt x="2164" y="291"/>
                  <a:pt x="2174" y="259"/>
                </a:cubicBezTo>
                <a:close/>
                <a:moveTo>
                  <a:pt x="2165" y="368"/>
                </a:moveTo>
                <a:cubicBezTo>
                  <a:pt x="2185" y="440"/>
                  <a:pt x="2184" y="509"/>
                  <a:pt x="2173" y="578"/>
                </a:cubicBezTo>
                <a:cubicBezTo>
                  <a:pt x="2151" y="457"/>
                  <a:pt x="2149" y="402"/>
                  <a:pt x="2165" y="368"/>
                </a:cubicBezTo>
                <a:close/>
                <a:moveTo>
                  <a:pt x="2131" y="869"/>
                </a:moveTo>
                <a:cubicBezTo>
                  <a:pt x="2145" y="825"/>
                  <a:pt x="2146" y="777"/>
                  <a:pt x="2171" y="737"/>
                </a:cubicBezTo>
                <a:cubicBezTo>
                  <a:pt x="2177" y="739"/>
                  <a:pt x="2180" y="740"/>
                  <a:pt x="2183" y="741"/>
                </a:cubicBezTo>
                <a:cubicBezTo>
                  <a:pt x="2185" y="743"/>
                  <a:pt x="2187" y="745"/>
                  <a:pt x="2189" y="747"/>
                </a:cubicBezTo>
                <a:cubicBezTo>
                  <a:pt x="2228" y="810"/>
                  <a:pt x="2232" y="875"/>
                  <a:pt x="2197" y="942"/>
                </a:cubicBezTo>
                <a:cubicBezTo>
                  <a:pt x="2172" y="989"/>
                  <a:pt x="2145" y="1035"/>
                  <a:pt x="2131" y="1091"/>
                </a:cubicBezTo>
                <a:cubicBezTo>
                  <a:pt x="2115" y="1064"/>
                  <a:pt x="2098" y="1037"/>
                  <a:pt x="2085" y="1009"/>
                </a:cubicBezTo>
                <a:cubicBezTo>
                  <a:pt x="2062" y="956"/>
                  <a:pt x="2048" y="900"/>
                  <a:pt x="2051" y="842"/>
                </a:cubicBezTo>
                <a:cubicBezTo>
                  <a:pt x="2055" y="774"/>
                  <a:pt x="2079" y="743"/>
                  <a:pt x="2141" y="730"/>
                </a:cubicBezTo>
                <a:cubicBezTo>
                  <a:pt x="2134" y="776"/>
                  <a:pt x="2120" y="822"/>
                  <a:pt x="2131" y="869"/>
                </a:cubicBezTo>
                <a:close/>
                <a:moveTo>
                  <a:pt x="1918" y="800"/>
                </a:moveTo>
                <a:cubicBezTo>
                  <a:pt x="1928" y="765"/>
                  <a:pt x="1949" y="738"/>
                  <a:pt x="1971" y="711"/>
                </a:cubicBezTo>
                <a:cubicBezTo>
                  <a:pt x="1988" y="690"/>
                  <a:pt x="2012" y="677"/>
                  <a:pt x="2044" y="680"/>
                </a:cubicBezTo>
                <a:cubicBezTo>
                  <a:pt x="2027" y="705"/>
                  <a:pt x="2012" y="727"/>
                  <a:pt x="1997" y="749"/>
                </a:cubicBezTo>
                <a:cubicBezTo>
                  <a:pt x="2016" y="738"/>
                  <a:pt x="2030" y="723"/>
                  <a:pt x="2046" y="710"/>
                </a:cubicBezTo>
                <a:cubicBezTo>
                  <a:pt x="2061" y="697"/>
                  <a:pt x="2076" y="681"/>
                  <a:pt x="2102" y="691"/>
                </a:cubicBezTo>
                <a:cubicBezTo>
                  <a:pt x="2085" y="714"/>
                  <a:pt x="2067" y="736"/>
                  <a:pt x="2052" y="758"/>
                </a:cubicBezTo>
                <a:cubicBezTo>
                  <a:pt x="2036" y="782"/>
                  <a:pt x="2041" y="817"/>
                  <a:pt x="2015" y="836"/>
                </a:cubicBezTo>
                <a:cubicBezTo>
                  <a:pt x="2008" y="884"/>
                  <a:pt x="1967" y="898"/>
                  <a:pt x="1933" y="918"/>
                </a:cubicBezTo>
                <a:cubicBezTo>
                  <a:pt x="1914" y="929"/>
                  <a:pt x="1893" y="936"/>
                  <a:pt x="1868" y="924"/>
                </a:cubicBezTo>
                <a:cubicBezTo>
                  <a:pt x="1886" y="880"/>
                  <a:pt x="1905" y="841"/>
                  <a:pt x="1918" y="800"/>
                </a:cubicBezTo>
                <a:close/>
                <a:moveTo>
                  <a:pt x="2652" y="273"/>
                </a:moveTo>
                <a:cubicBezTo>
                  <a:pt x="2723" y="253"/>
                  <a:pt x="2772" y="203"/>
                  <a:pt x="2818" y="150"/>
                </a:cubicBezTo>
                <a:cubicBezTo>
                  <a:pt x="2825" y="141"/>
                  <a:pt x="2832" y="133"/>
                  <a:pt x="2839" y="124"/>
                </a:cubicBezTo>
                <a:cubicBezTo>
                  <a:pt x="2839" y="124"/>
                  <a:pt x="2841" y="124"/>
                  <a:pt x="2846" y="124"/>
                </a:cubicBezTo>
                <a:cubicBezTo>
                  <a:pt x="2865" y="210"/>
                  <a:pt x="2890" y="295"/>
                  <a:pt x="2947" y="368"/>
                </a:cubicBezTo>
                <a:cubicBezTo>
                  <a:pt x="3012" y="310"/>
                  <a:pt x="3030" y="234"/>
                  <a:pt x="3034" y="155"/>
                </a:cubicBezTo>
                <a:cubicBezTo>
                  <a:pt x="3037" y="97"/>
                  <a:pt x="3021" y="46"/>
                  <a:pt x="2988" y="0"/>
                </a:cubicBezTo>
                <a:cubicBezTo>
                  <a:pt x="2797" y="0"/>
                  <a:pt x="2797" y="0"/>
                  <a:pt x="2797" y="0"/>
                </a:cubicBezTo>
                <a:cubicBezTo>
                  <a:pt x="2802" y="1"/>
                  <a:pt x="2808" y="3"/>
                  <a:pt x="2814" y="6"/>
                </a:cubicBezTo>
                <a:cubicBezTo>
                  <a:pt x="2779" y="52"/>
                  <a:pt x="2744" y="97"/>
                  <a:pt x="2710" y="141"/>
                </a:cubicBezTo>
                <a:cubicBezTo>
                  <a:pt x="2712" y="142"/>
                  <a:pt x="2714" y="144"/>
                  <a:pt x="2716" y="145"/>
                </a:cubicBezTo>
                <a:cubicBezTo>
                  <a:pt x="2755" y="107"/>
                  <a:pt x="2793" y="68"/>
                  <a:pt x="2839" y="22"/>
                </a:cubicBezTo>
                <a:cubicBezTo>
                  <a:pt x="2839" y="96"/>
                  <a:pt x="2801" y="142"/>
                  <a:pt x="2760" y="183"/>
                </a:cubicBezTo>
                <a:cubicBezTo>
                  <a:pt x="2722" y="222"/>
                  <a:pt x="2677" y="256"/>
                  <a:pt x="2613" y="257"/>
                </a:cubicBezTo>
                <a:cubicBezTo>
                  <a:pt x="2640" y="154"/>
                  <a:pt x="2695" y="73"/>
                  <a:pt x="2771" y="6"/>
                </a:cubicBezTo>
                <a:cubicBezTo>
                  <a:pt x="2775" y="3"/>
                  <a:pt x="2779" y="1"/>
                  <a:pt x="2784" y="0"/>
                </a:cubicBezTo>
                <a:cubicBezTo>
                  <a:pt x="2597" y="0"/>
                  <a:pt x="2597" y="0"/>
                  <a:pt x="2597" y="0"/>
                </a:cubicBezTo>
                <a:cubicBezTo>
                  <a:pt x="2634" y="14"/>
                  <a:pt x="2673" y="23"/>
                  <a:pt x="2716" y="20"/>
                </a:cubicBezTo>
                <a:cubicBezTo>
                  <a:pt x="2717" y="20"/>
                  <a:pt x="2718" y="22"/>
                  <a:pt x="2719" y="23"/>
                </a:cubicBezTo>
                <a:cubicBezTo>
                  <a:pt x="2653" y="98"/>
                  <a:pt x="2601" y="196"/>
                  <a:pt x="2589" y="270"/>
                </a:cubicBezTo>
                <a:cubicBezTo>
                  <a:pt x="2609" y="282"/>
                  <a:pt x="2630" y="280"/>
                  <a:pt x="2652" y="273"/>
                </a:cubicBezTo>
                <a:close/>
                <a:moveTo>
                  <a:pt x="2870" y="107"/>
                </a:moveTo>
                <a:cubicBezTo>
                  <a:pt x="2873" y="76"/>
                  <a:pt x="2870" y="37"/>
                  <a:pt x="2913" y="17"/>
                </a:cubicBezTo>
                <a:cubicBezTo>
                  <a:pt x="2932" y="57"/>
                  <a:pt x="2929" y="99"/>
                  <a:pt x="2944" y="138"/>
                </a:cubicBezTo>
                <a:cubicBezTo>
                  <a:pt x="2959" y="97"/>
                  <a:pt x="2940" y="56"/>
                  <a:pt x="2942" y="12"/>
                </a:cubicBezTo>
                <a:cubicBezTo>
                  <a:pt x="2971" y="25"/>
                  <a:pt x="2991" y="43"/>
                  <a:pt x="3000" y="71"/>
                </a:cubicBezTo>
                <a:cubicBezTo>
                  <a:pt x="3029" y="166"/>
                  <a:pt x="3007" y="252"/>
                  <a:pt x="2954" y="335"/>
                </a:cubicBezTo>
                <a:cubicBezTo>
                  <a:pt x="2908" y="279"/>
                  <a:pt x="2865" y="171"/>
                  <a:pt x="2870" y="107"/>
                </a:cubicBezTo>
                <a:close/>
                <a:moveTo>
                  <a:pt x="77" y="680"/>
                </a:moveTo>
                <a:cubicBezTo>
                  <a:pt x="64" y="684"/>
                  <a:pt x="52" y="689"/>
                  <a:pt x="39" y="694"/>
                </a:cubicBezTo>
                <a:cubicBezTo>
                  <a:pt x="26" y="699"/>
                  <a:pt x="13" y="706"/>
                  <a:pt x="0" y="710"/>
                </a:cubicBezTo>
                <a:cubicBezTo>
                  <a:pt x="0" y="732"/>
                  <a:pt x="0" y="732"/>
                  <a:pt x="0" y="732"/>
                </a:cubicBezTo>
                <a:cubicBezTo>
                  <a:pt x="29" y="721"/>
                  <a:pt x="56" y="706"/>
                  <a:pt x="77" y="680"/>
                </a:cubicBezTo>
                <a:close/>
                <a:moveTo>
                  <a:pt x="3767" y="2160"/>
                </a:moveTo>
                <a:cubicBezTo>
                  <a:pt x="3792" y="2160"/>
                  <a:pt x="3792" y="2160"/>
                  <a:pt x="3792" y="2160"/>
                </a:cubicBezTo>
                <a:cubicBezTo>
                  <a:pt x="3801" y="2149"/>
                  <a:pt x="3810" y="2139"/>
                  <a:pt x="3819" y="2129"/>
                </a:cubicBezTo>
                <a:cubicBezTo>
                  <a:pt x="3826" y="2122"/>
                  <a:pt x="3833" y="2115"/>
                  <a:pt x="3840" y="2109"/>
                </a:cubicBezTo>
                <a:cubicBezTo>
                  <a:pt x="3840" y="2086"/>
                  <a:pt x="3840" y="2086"/>
                  <a:pt x="3840" y="2086"/>
                </a:cubicBezTo>
                <a:cubicBezTo>
                  <a:pt x="3814" y="2108"/>
                  <a:pt x="3790" y="2133"/>
                  <a:pt x="3767" y="2160"/>
                </a:cubicBezTo>
                <a:close/>
                <a:moveTo>
                  <a:pt x="3765" y="938"/>
                </a:moveTo>
                <a:cubicBezTo>
                  <a:pt x="3763" y="976"/>
                  <a:pt x="3776" y="1015"/>
                  <a:pt x="3784" y="1057"/>
                </a:cubicBezTo>
                <a:cubicBezTo>
                  <a:pt x="3687" y="1034"/>
                  <a:pt x="3591" y="1043"/>
                  <a:pt x="3492" y="1072"/>
                </a:cubicBezTo>
                <a:cubicBezTo>
                  <a:pt x="3498" y="1079"/>
                  <a:pt x="3501" y="1085"/>
                  <a:pt x="3505" y="1086"/>
                </a:cubicBezTo>
                <a:cubicBezTo>
                  <a:pt x="3554" y="1100"/>
                  <a:pt x="3587" y="1139"/>
                  <a:pt x="3622" y="1172"/>
                </a:cubicBezTo>
                <a:cubicBezTo>
                  <a:pt x="3651" y="1200"/>
                  <a:pt x="3677" y="1230"/>
                  <a:pt x="3705" y="1260"/>
                </a:cubicBezTo>
                <a:cubicBezTo>
                  <a:pt x="3689" y="1284"/>
                  <a:pt x="3671" y="1310"/>
                  <a:pt x="3653" y="1336"/>
                </a:cubicBezTo>
                <a:cubicBezTo>
                  <a:pt x="3634" y="1361"/>
                  <a:pt x="3614" y="1386"/>
                  <a:pt x="3594" y="1413"/>
                </a:cubicBezTo>
                <a:cubicBezTo>
                  <a:pt x="3655" y="1461"/>
                  <a:pt x="3728" y="1444"/>
                  <a:pt x="3798" y="1427"/>
                </a:cubicBezTo>
                <a:cubicBezTo>
                  <a:pt x="3812" y="1424"/>
                  <a:pt x="3826" y="1420"/>
                  <a:pt x="3840" y="1414"/>
                </a:cubicBezTo>
                <a:cubicBezTo>
                  <a:pt x="3840" y="1388"/>
                  <a:pt x="3840" y="1388"/>
                  <a:pt x="3840" y="1388"/>
                </a:cubicBezTo>
                <a:cubicBezTo>
                  <a:pt x="3781" y="1415"/>
                  <a:pt x="3719" y="1425"/>
                  <a:pt x="3654" y="1419"/>
                </a:cubicBezTo>
                <a:cubicBezTo>
                  <a:pt x="3645" y="1418"/>
                  <a:pt x="3637" y="1413"/>
                  <a:pt x="3632" y="1411"/>
                </a:cubicBezTo>
                <a:cubicBezTo>
                  <a:pt x="3650" y="1381"/>
                  <a:pt x="3669" y="1354"/>
                  <a:pt x="3685" y="1326"/>
                </a:cubicBezTo>
                <a:cubicBezTo>
                  <a:pt x="3699" y="1301"/>
                  <a:pt x="3717" y="1281"/>
                  <a:pt x="3740" y="1272"/>
                </a:cubicBezTo>
                <a:cubicBezTo>
                  <a:pt x="3771" y="1281"/>
                  <a:pt x="3798" y="1288"/>
                  <a:pt x="3828" y="1296"/>
                </a:cubicBezTo>
                <a:cubicBezTo>
                  <a:pt x="3803" y="1315"/>
                  <a:pt x="3781" y="1331"/>
                  <a:pt x="3760" y="1347"/>
                </a:cubicBezTo>
                <a:cubicBezTo>
                  <a:pt x="3788" y="1340"/>
                  <a:pt x="3813" y="1324"/>
                  <a:pt x="3840" y="1316"/>
                </a:cubicBezTo>
                <a:cubicBezTo>
                  <a:pt x="3840" y="1257"/>
                  <a:pt x="3840" y="1257"/>
                  <a:pt x="3840" y="1257"/>
                </a:cubicBezTo>
                <a:cubicBezTo>
                  <a:pt x="3773" y="1266"/>
                  <a:pt x="3717" y="1246"/>
                  <a:pt x="3670" y="1194"/>
                </a:cubicBezTo>
                <a:cubicBezTo>
                  <a:pt x="3635" y="1154"/>
                  <a:pt x="3602" y="1112"/>
                  <a:pt x="3553" y="1079"/>
                </a:cubicBezTo>
                <a:cubicBezTo>
                  <a:pt x="3585" y="1075"/>
                  <a:pt x="3616" y="1067"/>
                  <a:pt x="3647" y="1066"/>
                </a:cubicBezTo>
                <a:cubicBezTo>
                  <a:pt x="3705" y="1063"/>
                  <a:pt x="3761" y="1069"/>
                  <a:pt x="3815" y="1093"/>
                </a:cubicBezTo>
                <a:cubicBezTo>
                  <a:pt x="3824" y="1097"/>
                  <a:pt x="3833" y="1101"/>
                  <a:pt x="3840" y="1106"/>
                </a:cubicBezTo>
                <a:cubicBezTo>
                  <a:pt x="3840" y="1075"/>
                  <a:pt x="3840" y="1075"/>
                  <a:pt x="3840" y="1075"/>
                </a:cubicBezTo>
                <a:cubicBezTo>
                  <a:pt x="3837" y="1071"/>
                  <a:pt x="3835" y="1066"/>
                  <a:pt x="3833" y="1061"/>
                </a:cubicBezTo>
                <a:cubicBezTo>
                  <a:pt x="3791" y="1037"/>
                  <a:pt x="3792" y="994"/>
                  <a:pt x="3785" y="955"/>
                </a:cubicBezTo>
                <a:cubicBezTo>
                  <a:pt x="3782" y="934"/>
                  <a:pt x="3783" y="911"/>
                  <a:pt x="3802" y="893"/>
                </a:cubicBezTo>
                <a:cubicBezTo>
                  <a:pt x="3815" y="905"/>
                  <a:pt x="3828" y="917"/>
                  <a:pt x="3840" y="928"/>
                </a:cubicBezTo>
                <a:cubicBezTo>
                  <a:pt x="3840" y="896"/>
                  <a:pt x="3840" y="896"/>
                  <a:pt x="3840" y="896"/>
                </a:cubicBezTo>
                <a:cubicBezTo>
                  <a:pt x="3827" y="877"/>
                  <a:pt x="3819" y="855"/>
                  <a:pt x="3819" y="825"/>
                </a:cubicBezTo>
                <a:cubicBezTo>
                  <a:pt x="3787" y="863"/>
                  <a:pt x="3766" y="899"/>
                  <a:pt x="3765" y="938"/>
                </a:cubicBezTo>
                <a:close/>
                <a:moveTo>
                  <a:pt x="224" y="0"/>
                </a:moveTo>
                <a:cubicBezTo>
                  <a:pt x="224" y="6"/>
                  <a:pt x="223" y="13"/>
                  <a:pt x="223" y="20"/>
                </a:cubicBezTo>
                <a:cubicBezTo>
                  <a:pt x="222" y="34"/>
                  <a:pt x="221" y="47"/>
                  <a:pt x="220" y="61"/>
                </a:cubicBezTo>
                <a:cubicBezTo>
                  <a:pt x="233" y="41"/>
                  <a:pt x="240" y="21"/>
                  <a:pt x="244" y="0"/>
                </a:cubicBezTo>
                <a:lnTo>
                  <a:pt x="224" y="0"/>
                </a:lnTo>
                <a:close/>
                <a:moveTo>
                  <a:pt x="3424" y="1391"/>
                </a:moveTo>
                <a:cubicBezTo>
                  <a:pt x="3382" y="1370"/>
                  <a:pt x="3334" y="1376"/>
                  <a:pt x="3287" y="1379"/>
                </a:cubicBezTo>
                <a:cubicBezTo>
                  <a:pt x="3246" y="1382"/>
                  <a:pt x="3208" y="1396"/>
                  <a:pt x="3173" y="1416"/>
                </a:cubicBezTo>
                <a:cubicBezTo>
                  <a:pt x="3159" y="1424"/>
                  <a:pt x="3146" y="1431"/>
                  <a:pt x="3126" y="1416"/>
                </a:cubicBezTo>
                <a:cubicBezTo>
                  <a:pt x="3185" y="1395"/>
                  <a:pt x="3225" y="1355"/>
                  <a:pt x="3260" y="1308"/>
                </a:cubicBezTo>
                <a:cubicBezTo>
                  <a:pt x="3297" y="1260"/>
                  <a:pt x="3311" y="1203"/>
                  <a:pt x="3319" y="1143"/>
                </a:cubicBezTo>
                <a:cubicBezTo>
                  <a:pt x="3237" y="1133"/>
                  <a:pt x="3167" y="1161"/>
                  <a:pt x="3104" y="1208"/>
                </a:cubicBezTo>
                <a:cubicBezTo>
                  <a:pt x="3041" y="1254"/>
                  <a:pt x="2998" y="1315"/>
                  <a:pt x="2990" y="1397"/>
                </a:cubicBezTo>
                <a:cubicBezTo>
                  <a:pt x="2841" y="1409"/>
                  <a:pt x="2710" y="1457"/>
                  <a:pt x="2597" y="1556"/>
                </a:cubicBezTo>
                <a:cubicBezTo>
                  <a:pt x="2619" y="1415"/>
                  <a:pt x="2674" y="1286"/>
                  <a:pt x="2740" y="1161"/>
                </a:cubicBezTo>
                <a:cubicBezTo>
                  <a:pt x="2766" y="1166"/>
                  <a:pt x="2789" y="1173"/>
                  <a:pt x="2812" y="1175"/>
                </a:cubicBezTo>
                <a:cubicBezTo>
                  <a:pt x="2886" y="1183"/>
                  <a:pt x="2958" y="1170"/>
                  <a:pt x="3022" y="1133"/>
                </a:cubicBezTo>
                <a:cubicBezTo>
                  <a:pt x="3053" y="1116"/>
                  <a:pt x="3079" y="1089"/>
                  <a:pt x="3106" y="1065"/>
                </a:cubicBezTo>
                <a:cubicBezTo>
                  <a:pt x="3116" y="1055"/>
                  <a:pt x="3113" y="1043"/>
                  <a:pt x="3105" y="1031"/>
                </a:cubicBezTo>
                <a:cubicBezTo>
                  <a:pt x="3082" y="998"/>
                  <a:pt x="3046" y="987"/>
                  <a:pt x="3012" y="977"/>
                </a:cubicBezTo>
                <a:cubicBezTo>
                  <a:pt x="2985" y="968"/>
                  <a:pt x="2955" y="967"/>
                  <a:pt x="2923" y="962"/>
                </a:cubicBezTo>
                <a:cubicBezTo>
                  <a:pt x="2963" y="910"/>
                  <a:pt x="3013" y="868"/>
                  <a:pt x="3065" y="823"/>
                </a:cubicBezTo>
                <a:cubicBezTo>
                  <a:pt x="3072" y="844"/>
                  <a:pt x="3076" y="863"/>
                  <a:pt x="3085" y="879"/>
                </a:cubicBezTo>
                <a:cubicBezTo>
                  <a:pt x="3108" y="919"/>
                  <a:pt x="3148" y="933"/>
                  <a:pt x="3191" y="938"/>
                </a:cubicBezTo>
                <a:cubicBezTo>
                  <a:pt x="3237" y="942"/>
                  <a:pt x="3283" y="934"/>
                  <a:pt x="3326" y="915"/>
                </a:cubicBezTo>
                <a:cubicBezTo>
                  <a:pt x="3349" y="904"/>
                  <a:pt x="3372" y="895"/>
                  <a:pt x="3396" y="886"/>
                </a:cubicBezTo>
                <a:cubicBezTo>
                  <a:pt x="3435" y="871"/>
                  <a:pt x="3474" y="864"/>
                  <a:pt x="3521" y="889"/>
                </a:cubicBezTo>
                <a:cubicBezTo>
                  <a:pt x="3503" y="843"/>
                  <a:pt x="3481" y="807"/>
                  <a:pt x="3448" y="787"/>
                </a:cubicBezTo>
                <a:cubicBezTo>
                  <a:pt x="3416" y="767"/>
                  <a:pt x="3375" y="760"/>
                  <a:pt x="3335" y="747"/>
                </a:cubicBezTo>
                <a:cubicBezTo>
                  <a:pt x="3401" y="673"/>
                  <a:pt x="3439" y="584"/>
                  <a:pt x="3461" y="483"/>
                </a:cubicBezTo>
                <a:cubicBezTo>
                  <a:pt x="3452" y="486"/>
                  <a:pt x="3446" y="485"/>
                  <a:pt x="3443" y="488"/>
                </a:cubicBezTo>
                <a:cubicBezTo>
                  <a:pt x="3407" y="525"/>
                  <a:pt x="3358" y="534"/>
                  <a:pt x="3311" y="549"/>
                </a:cubicBezTo>
                <a:cubicBezTo>
                  <a:pt x="3273" y="561"/>
                  <a:pt x="3234" y="569"/>
                  <a:pt x="3194" y="580"/>
                </a:cubicBezTo>
                <a:cubicBezTo>
                  <a:pt x="3181" y="554"/>
                  <a:pt x="3167" y="526"/>
                  <a:pt x="3153" y="498"/>
                </a:cubicBezTo>
                <a:cubicBezTo>
                  <a:pt x="3140" y="469"/>
                  <a:pt x="3128" y="440"/>
                  <a:pt x="3114" y="409"/>
                </a:cubicBezTo>
                <a:cubicBezTo>
                  <a:pt x="3042" y="440"/>
                  <a:pt x="3022" y="511"/>
                  <a:pt x="3003" y="581"/>
                </a:cubicBezTo>
                <a:cubicBezTo>
                  <a:pt x="2983" y="652"/>
                  <a:pt x="2986" y="722"/>
                  <a:pt x="3041" y="781"/>
                </a:cubicBezTo>
                <a:cubicBezTo>
                  <a:pt x="3007" y="807"/>
                  <a:pt x="2975" y="829"/>
                  <a:pt x="2944" y="854"/>
                </a:cubicBezTo>
                <a:cubicBezTo>
                  <a:pt x="2914" y="879"/>
                  <a:pt x="2886" y="906"/>
                  <a:pt x="2852" y="937"/>
                </a:cubicBezTo>
                <a:cubicBezTo>
                  <a:pt x="2855" y="813"/>
                  <a:pt x="2821" y="708"/>
                  <a:pt x="2724" y="630"/>
                </a:cubicBezTo>
                <a:cubicBezTo>
                  <a:pt x="2695" y="645"/>
                  <a:pt x="2682" y="675"/>
                  <a:pt x="2666" y="700"/>
                </a:cubicBezTo>
                <a:cubicBezTo>
                  <a:pt x="2626" y="765"/>
                  <a:pt x="2622" y="838"/>
                  <a:pt x="2628" y="911"/>
                </a:cubicBezTo>
                <a:cubicBezTo>
                  <a:pt x="2635" y="995"/>
                  <a:pt x="2666" y="1072"/>
                  <a:pt x="2700" y="1151"/>
                </a:cubicBezTo>
                <a:cubicBezTo>
                  <a:pt x="2639" y="1249"/>
                  <a:pt x="2586" y="1354"/>
                  <a:pt x="2552" y="1466"/>
                </a:cubicBezTo>
                <a:cubicBezTo>
                  <a:pt x="2518" y="1578"/>
                  <a:pt x="2496" y="1692"/>
                  <a:pt x="2467" y="1810"/>
                </a:cubicBezTo>
                <a:cubicBezTo>
                  <a:pt x="2457" y="1781"/>
                  <a:pt x="2447" y="1754"/>
                  <a:pt x="2437" y="1729"/>
                </a:cubicBezTo>
                <a:cubicBezTo>
                  <a:pt x="2516" y="1568"/>
                  <a:pt x="2524" y="1412"/>
                  <a:pt x="2421" y="1256"/>
                </a:cubicBezTo>
                <a:cubicBezTo>
                  <a:pt x="2369" y="1289"/>
                  <a:pt x="2340" y="1335"/>
                  <a:pt x="2328" y="1389"/>
                </a:cubicBezTo>
                <a:cubicBezTo>
                  <a:pt x="2317" y="1440"/>
                  <a:pt x="2313" y="1493"/>
                  <a:pt x="2306" y="1549"/>
                </a:cubicBezTo>
                <a:cubicBezTo>
                  <a:pt x="2228" y="1465"/>
                  <a:pt x="2130" y="1417"/>
                  <a:pt x="2023" y="1375"/>
                </a:cubicBezTo>
                <a:cubicBezTo>
                  <a:pt x="2019" y="1358"/>
                  <a:pt x="2014" y="1338"/>
                  <a:pt x="2011" y="1317"/>
                </a:cubicBezTo>
                <a:cubicBezTo>
                  <a:pt x="1998" y="1229"/>
                  <a:pt x="1945" y="1171"/>
                  <a:pt x="1871" y="1128"/>
                </a:cubicBezTo>
                <a:cubicBezTo>
                  <a:pt x="1842" y="1112"/>
                  <a:pt x="1811" y="1099"/>
                  <a:pt x="1779" y="1089"/>
                </a:cubicBezTo>
                <a:cubicBezTo>
                  <a:pt x="1742" y="1078"/>
                  <a:pt x="1727" y="1096"/>
                  <a:pt x="1734" y="1134"/>
                </a:cubicBezTo>
                <a:cubicBezTo>
                  <a:pt x="1747" y="1201"/>
                  <a:pt x="1768" y="1264"/>
                  <a:pt x="1818" y="1313"/>
                </a:cubicBezTo>
                <a:cubicBezTo>
                  <a:pt x="1819" y="1314"/>
                  <a:pt x="1818" y="1316"/>
                  <a:pt x="1818" y="1318"/>
                </a:cubicBezTo>
                <a:cubicBezTo>
                  <a:pt x="1718" y="1318"/>
                  <a:pt x="1611" y="1344"/>
                  <a:pt x="1547" y="1384"/>
                </a:cubicBezTo>
                <a:cubicBezTo>
                  <a:pt x="1551" y="1407"/>
                  <a:pt x="1567" y="1421"/>
                  <a:pt x="1586" y="1433"/>
                </a:cubicBezTo>
                <a:cubicBezTo>
                  <a:pt x="1649" y="1473"/>
                  <a:pt x="1718" y="1476"/>
                  <a:pt x="1789" y="1475"/>
                </a:cubicBezTo>
                <a:cubicBezTo>
                  <a:pt x="1800" y="1475"/>
                  <a:pt x="1811" y="1474"/>
                  <a:pt x="1822" y="1474"/>
                </a:cubicBezTo>
                <a:cubicBezTo>
                  <a:pt x="1823" y="1474"/>
                  <a:pt x="1824" y="1476"/>
                  <a:pt x="1827" y="1479"/>
                </a:cubicBezTo>
                <a:cubicBezTo>
                  <a:pt x="1775" y="1551"/>
                  <a:pt x="1728" y="1626"/>
                  <a:pt x="1711" y="1717"/>
                </a:cubicBezTo>
                <a:cubicBezTo>
                  <a:pt x="1798" y="1727"/>
                  <a:pt x="1867" y="1690"/>
                  <a:pt x="1929" y="1641"/>
                </a:cubicBezTo>
                <a:cubicBezTo>
                  <a:pt x="1992" y="1590"/>
                  <a:pt x="2021" y="1520"/>
                  <a:pt x="2022" y="1431"/>
                </a:cubicBezTo>
                <a:cubicBezTo>
                  <a:pt x="2130" y="1478"/>
                  <a:pt x="2221" y="1538"/>
                  <a:pt x="2292" y="1632"/>
                </a:cubicBezTo>
                <a:cubicBezTo>
                  <a:pt x="2177" y="1614"/>
                  <a:pt x="2081" y="1643"/>
                  <a:pt x="2005" y="1727"/>
                </a:cubicBezTo>
                <a:cubicBezTo>
                  <a:pt x="2047" y="1827"/>
                  <a:pt x="2249" y="1877"/>
                  <a:pt x="2382" y="1783"/>
                </a:cubicBezTo>
                <a:cubicBezTo>
                  <a:pt x="2411" y="1858"/>
                  <a:pt x="2428" y="1932"/>
                  <a:pt x="2411" y="2011"/>
                </a:cubicBezTo>
                <a:cubicBezTo>
                  <a:pt x="2406" y="2036"/>
                  <a:pt x="2397" y="2059"/>
                  <a:pt x="2410" y="2084"/>
                </a:cubicBezTo>
                <a:cubicBezTo>
                  <a:pt x="2414" y="2091"/>
                  <a:pt x="2411" y="2103"/>
                  <a:pt x="2408" y="2111"/>
                </a:cubicBezTo>
                <a:cubicBezTo>
                  <a:pt x="2403" y="2128"/>
                  <a:pt x="2397" y="2144"/>
                  <a:pt x="2391" y="2160"/>
                </a:cubicBezTo>
                <a:cubicBezTo>
                  <a:pt x="2414" y="2160"/>
                  <a:pt x="2414" y="2160"/>
                  <a:pt x="2414" y="2160"/>
                </a:cubicBezTo>
                <a:cubicBezTo>
                  <a:pt x="2420" y="2148"/>
                  <a:pt x="2423" y="2134"/>
                  <a:pt x="2430" y="2123"/>
                </a:cubicBezTo>
                <a:cubicBezTo>
                  <a:pt x="2444" y="2104"/>
                  <a:pt x="2447" y="2085"/>
                  <a:pt x="2432" y="2065"/>
                </a:cubicBezTo>
                <a:cubicBezTo>
                  <a:pt x="2465" y="2035"/>
                  <a:pt x="2459" y="1998"/>
                  <a:pt x="2451" y="1962"/>
                </a:cubicBezTo>
                <a:cubicBezTo>
                  <a:pt x="2438" y="1900"/>
                  <a:pt x="2430" y="1836"/>
                  <a:pt x="2405" y="1776"/>
                </a:cubicBezTo>
                <a:cubicBezTo>
                  <a:pt x="2399" y="1760"/>
                  <a:pt x="2399" y="1749"/>
                  <a:pt x="2418" y="1745"/>
                </a:cubicBezTo>
                <a:cubicBezTo>
                  <a:pt x="2455" y="1806"/>
                  <a:pt x="2445" y="1877"/>
                  <a:pt x="2465" y="1943"/>
                </a:cubicBezTo>
                <a:cubicBezTo>
                  <a:pt x="2472" y="1935"/>
                  <a:pt x="2477" y="1927"/>
                  <a:pt x="2478" y="1919"/>
                </a:cubicBezTo>
                <a:cubicBezTo>
                  <a:pt x="2496" y="1824"/>
                  <a:pt x="2514" y="1730"/>
                  <a:pt x="2529" y="1635"/>
                </a:cubicBezTo>
                <a:cubicBezTo>
                  <a:pt x="2544" y="1543"/>
                  <a:pt x="2574" y="1456"/>
                  <a:pt x="2609" y="1371"/>
                </a:cubicBezTo>
                <a:cubicBezTo>
                  <a:pt x="2616" y="1354"/>
                  <a:pt x="2625" y="1338"/>
                  <a:pt x="2633" y="1322"/>
                </a:cubicBezTo>
                <a:cubicBezTo>
                  <a:pt x="2627" y="1360"/>
                  <a:pt x="2613" y="1393"/>
                  <a:pt x="2602" y="1428"/>
                </a:cubicBezTo>
                <a:cubicBezTo>
                  <a:pt x="2568" y="1545"/>
                  <a:pt x="2542" y="1665"/>
                  <a:pt x="2521" y="1786"/>
                </a:cubicBezTo>
                <a:cubicBezTo>
                  <a:pt x="2504" y="1886"/>
                  <a:pt x="2489" y="1985"/>
                  <a:pt x="2474" y="2085"/>
                </a:cubicBezTo>
                <a:cubicBezTo>
                  <a:pt x="2470" y="2110"/>
                  <a:pt x="2464" y="2135"/>
                  <a:pt x="2458" y="2160"/>
                </a:cubicBezTo>
                <a:cubicBezTo>
                  <a:pt x="2479" y="2160"/>
                  <a:pt x="2479" y="2160"/>
                  <a:pt x="2479" y="2160"/>
                </a:cubicBezTo>
                <a:cubicBezTo>
                  <a:pt x="2485" y="2135"/>
                  <a:pt x="2491" y="2109"/>
                  <a:pt x="2495" y="2082"/>
                </a:cubicBezTo>
                <a:cubicBezTo>
                  <a:pt x="2498" y="2069"/>
                  <a:pt x="2502" y="2056"/>
                  <a:pt x="2507" y="2040"/>
                </a:cubicBezTo>
                <a:cubicBezTo>
                  <a:pt x="2516" y="2045"/>
                  <a:pt x="2523" y="2048"/>
                  <a:pt x="2529" y="2053"/>
                </a:cubicBezTo>
                <a:cubicBezTo>
                  <a:pt x="2596" y="2101"/>
                  <a:pt x="2670" y="2097"/>
                  <a:pt x="2742" y="2075"/>
                </a:cubicBezTo>
                <a:cubicBezTo>
                  <a:pt x="2782" y="2063"/>
                  <a:pt x="2818" y="2040"/>
                  <a:pt x="2853" y="2017"/>
                </a:cubicBezTo>
                <a:cubicBezTo>
                  <a:pt x="2878" y="2000"/>
                  <a:pt x="2898" y="1976"/>
                  <a:pt x="2920" y="1954"/>
                </a:cubicBezTo>
                <a:cubicBezTo>
                  <a:pt x="2891" y="1910"/>
                  <a:pt x="2845" y="1908"/>
                  <a:pt x="2801" y="1890"/>
                </a:cubicBezTo>
                <a:cubicBezTo>
                  <a:pt x="2874" y="1816"/>
                  <a:pt x="2911" y="1726"/>
                  <a:pt x="2937" y="1628"/>
                </a:cubicBezTo>
                <a:cubicBezTo>
                  <a:pt x="2930" y="1625"/>
                  <a:pt x="2923" y="1619"/>
                  <a:pt x="2916" y="1619"/>
                </a:cubicBezTo>
                <a:cubicBezTo>
                  <a:pt x="2824" y="1615"/>
                  <a:pt x="2739" y="1630"/>
                  <a:pt x="2667" y="1696"/>
                </a:cubicBezTo>
                <a:cubicBezTo>
                  <a:pt x="2621" y="1738"/>
                  <a:pt x="2574" y="1777"/>
                  <a:pt x="2540" y="1829"/>
                </a:cubicBezTo>
                <a:cubicBezTo>
                  <a:pt x="2555" y="1709"/>
                  <a:pt x="2601" y="1607"/>
                  <a:pt x="2710" y="1542"/>
                </a:cubicBezTo>
                <a:cubicBezTo>
                  <a:pt x="2766" y="1509"/>
                  <a:pt x="2824" y="1477"/>
                  <a:pt x="2889" y="1463"/>
                </a:cubicBezTo>
                <a:cubicBezTo>
                  <a:pt x="2969" y="1446"/>
                  <a:pt x="3051" y="1432"/>
                  <a:pt x="3136" y="1452"/>
                </a:cubicBezTo>
                <a:cubicBezTo>
                  <a:pt x="3111" y="1571"/>
                  <a:pt x="3197" y="1724"/>
                  <a:pt x="3382" y="1761"/>
                </a:cubicBezTo>
                <a:cubicBezTo>
                  <a:pt x="3415" y="1727"/>
                  <a:pt x="3408" y="1686"/>
                  <a:pt x="3397" y="1646"/>
                </a:cubicBezTo>
                <a:cubicBezTo>
                  <a:pt x="3390" y="1622"/>
                  <a:pt x="3379" y="1599"/>
                  <a:pt x="3370" y="1577"/>
                </a:cubicBezTo>
                <a:cubicBezTo>
                  <a:pt x="3436" y="1564"/>
                  <a:pt x="3499" y="1552"/>
                  <a:pt x="3563" y="1540"/>
                </a:cubicBezTo>
                <a:cubicBezTo>
                  <a:pt x="3562" y="1527"/>
                  <a:pt x="3563" y="1518"/>
                  <a:pt x="3559" y="1512"/>
                </a:cubicBezTo>
                <a:cubicBezTo>
                  <a:pt x="3527" y="1458"/>
                  <a:pt x="3480" y="1417"/>
                  <a:pt x="3424" y="1391"/>
                </a:cubicBezTo>
                <a:close/>
                <a:moveTo>
                  <a:pt x="3423" y="797"/>
                </a:moveTo>
                <a:cubicBezTo>
                  <a:pt x="3443" y="804"/>
                  <a:pt x="3462" y="816"/>
                  <a:pt x="3470" y="842"/>
                </a:cubicBezTo>
                <a:cubicBezTo>
                  <a:pt x="3425" y="857"/>
                  <a:pt x="3383" y="868"/>
                  <a:pt x="3343" y="885"/>
                </a:cubicBezTo>
                <a:cubicBezTo>
                  <a:pt x="3310" y="900"/>
                  <a:pt x="3276" y="902"/>
                  <a:pt x="3241" y="903"/>
                </a:cubicBezTo>
                <a:cubicBezTo>
                  <a:pt x="3214" y="904"/>
                  <a:pt x="3188" y="894"/>
                  <a:pt x="3170" y="868"/>
                </a:cubicBezTo>
                <a:cubicBezTo>
                  <a:pt x="3200" y="864"/>
                  <a:pt x="3226" y="861"/>
                  <a:pt x="3253" y="858"/>
                </a:cubicBezTo>
                <a:cubicBezTo>
                  <a:pt x="3232" y="851"/>
                  <a:pt x="3211" y="850"/>
                  <a:pt x="3191" y="847"/>
                </a:cubicBezTo>
                <a:cubicBezTo>
                  <a:pt x="3172" y="843"/>
                  <a:pt x="3149" y="842"/>
                  <a:pt x="3140" y="816"/>
                </a:cubicBezTo>
                <a:cubicBezTo>
                  <a:pt x="3170" y="814"/>
                  <a:pt x="3197" y="814"/>
                  <a:pt x="3224" y="811"/>
                </a:cubicBezTo>
                <a:cubicBezTo>
                  <a:pt x="3253" y="807"/>
                  <a:pt x="3276" y="780"/>
                  <a:pt x="3307" y="788"/>
                </a:cubicBezTo>
                <a:cubicBezTo>
                  <a:pt x="3348" y="762"/>
                  <a:pt x="3386" y="784"/>
                  <a:pt x="3423" y="797"/>
                </a:cubicBezTo>
                <a:close/>
                <a:moveTo>
                  <a:pt x="3269" y="581"/>
                </a:moveTo>
                <a:cubicBezTo>
                  <a:pt x="3321" y="570"/>
                  <a:pt x="3374" y="560"/>
                  <a:pt x="3426" y="534"/>
                </a:cubicBezTo>
                <a:cubicBezTo>
                  <a:pt x="3415" y="563"/>
                  <a:pt x="3406" y="594"/>
                  <a:pt x="3392" y="622"/>
                </a:cubicBezTo>
                <a:cubicBezTo>
                  <a:pt x="3367" y="674"/>
                  <a:pt x="3335" y="721"/>
                  <a:pt x="3288" y="757"/>
                </a:cubicBezTo>
                <a:cubicBezTo>
                  <a:pt x="3234" y="798"/>
                  <a:pt x="3195" y="800"/>
                  <a:pt x="3145" y="762"/>
                </a:cubicBezTo>
                <a:cubicBezTo>
                  <a:pt x="3185" y="737"/>
                  <a:pt x="3228" y="717"/>
                  <a:pt x="3257" y="679"/>
                </a:cubicBezTo>
                <a:cubicBezTo>
                  <a:pt x="3214" y="697"/>
                  <a:pt x="3177" y="727"/>
                  <a:pt x="3130" y="734"/>
                </a:cubicBezTo>
                <a:cubicBezTo>
                  <a:pt x="3128" y="728"/>
                  <a:pt x="3127" y="725"/>
                  <a:pt x="3126" y="722"/>
                </a:cubicBezTo>
                <a:cubicBezTo>
                  <a:pt x="3126" y="720"/>
                  <a:pt x="3126" y="717"/>
                  <a:pt x="3127" y="714"/>
                </a:cubicBezTo>
                <a:cubicBezTo>
                  <a:pt x="3149" y="643"/>
                  <a:pt x="3196" y="598"/>
                  <a:pt x="3269" y="581"/>
                </a:cubicBezTo>
                <a:close/>
                <a:moveTo>
                  <a:pt x="3017" y="647"/>
                </a:moveTo>
                <a:cubicBezTo>
                  <a:pt x="3020" y="579"/>
                  <a:pt x="3041" y="516"/>
                  <a:pt x="3079" y="459"/>
                </a:cubicBezTo>
                <a:cubicBezTo>
                  <a:pt x="3084" y="452"/>
                  <a:pt x="3093" y="447"/>
                  <a:pt x="3097" y="443"/>
                </a:cubicBezTo>
                <a:cubicBezTo>
                  <a:pt x="3114" y="474"/>
                  <a:pt x="3129" y="503"/>
                  <a:pt x="3146" y="531"/>
                </a:cubicBezTo>
                <a:cubicBezTo>
                  <a:pt x="3161" y="555"/>
                  <a:pt x="3170" y="580"/>
                  <a:pt x="3167" y="605"/>
                </a:cubicBezTo>
                <a:cubicBezTo>
                  <a:pt x="3144" y="628"/>
                  <a:pt x="3125" y="648"/>
                  <a:pt x="3103" y="671"/>
                </a:cubicBezTo>
                <a:cubicBezTo>
                  <a:pt x="3099" y="639"/>
                  <a:pt x="3095" y="613"/>
                  <a:pt x="3092" y="586"/>
                </a:cubicBezTo>
                <a:cubicBezTo>
                  <a:pt x="3081" y="628"/>
                  <a:pt x="3090" y="672"/>
                  <a:pt x="3064" y="709"/>
                </a:cubicBezTo>
                <a:cubicBezTo>
                  <a:pt x="3027" y="695"/>
                  <a:pt x="3015" y="680"/>
                  <a:pt x="3017" y="647"/>
                </a:cubicBezTo>
                <a:close/>
                <a:moveTo>
                  <a:pt x="3008" y="836"/>
                </a:moveTo>
                <a:cubicBezTo>
                  <a:pt x="2931" y="931"/>
                  <a:pt x="2891" y="969"/>
                  <a:pt x="2854" y="979"/>
                </a:cubicBezTo>
                <a:cubicBezTo>
                  <a:pt x="2896" y="917"/>
                  <a:pt x="2949" y="873"/>
                  <a:pt x="3008" y="836"/>
                </a:cubicBezTo>
                <a:close/>
                <a:moveTo>
                  <a:pt x="2904" y="993"/>
                </a:moveTo>
                <a:cubicBezTo>
                  <a:pt x="2923" y="990"/>
                  <a:pt x="2943" y="986"/>
                  <a:pt x="2962" y="988"/>
                </a:cubicBezTo>
                <a:cubicBezTo>
                  <a:pt x="3008" y="992"/>
                  <a:pt x="3052" y="1005"/>
                  <a:pt x="3087" y="1041"/>
                </a:cubicBezTo>
                <a:cubicBezTo>
                  <a:pt x="3040" y="1134"/>
                  <a:pt x="2858" y="1187"/>
                  <a:pt x="2806" y="1123"/>
                </a:cubicBezTo>
                <a:cubicBezTo>
                  <a:pt x="2849" y="1078"/>
                  <a:pt x="2910" y="1074"/>
                  <a:pt x="2970" y="1050"/>
                </a:cubicBezTo>
                <a:cubicBezTo>
                  <a:pt x="2909" y="1043"/>
                  <a:pt x="2862" y="1071"/>
                  <a:pt x="2810" y="1084"/>
                </a:cubicBezTo>
                <a:cubicBezTo>
                  <a:pt x="2823" y="1028"/>
                  <a:pt x="2856" y="1003"/>
                  <a:pt x="2904" y="993"/>
                </a:cubicBezTo>
                <a:close/>
                <a:moveTo>
                  <a:pt x="2653" y="927"/>
                </a:moveTo>
                <a:cubicBezTo>
                  <a:pt x="2630" y="829"/>
                  <a:pt x="2654" y="739"/>
                  <a:pt x="2722" y="659"/>
                </a:cubicBezTo>
                <a:cubicBezTo>
                  <a:pt x="2818" y="733"/>
                  <a:pt x="2852" y="876"/>
                  <a:pt x="2819" y="980"/>
                </a:cubicBezTo>
                <a:cubicBezTo>
                  <a:pt x="2811" y="1006"/>
                  <a:pt x="2796" y="1029"/>
                  <a:pt x="2766" y="1043"/>
                </a:cubicBezTo>
                <a:cubicBezTo>
                  <a:pt x="2758" y="994"/>
                  <a:pt x="2751" y="949"/>
                  <a:pt x="2744" y="904"/>
                </a:cubicBezTo>
                <a:cubicBezTo>
                  <a:pt x="2741" y="904"/>
                  <a:pt x="2738" y="904"/>
                  <a:pt x="2736" y="905"/>
                </a:cubicBezTo>
                <a:cubicBezTo>
                  <a:pt x="2736" y="951"/>
                  <a:pt x="2736" y="997"/>
                  <a:pt x="2736" y="1044"/>
                </a:cubicBezTo>
                <a:cubicBezTo>
                  <a:pt x="2701" y="1036"/>
                  <a:pt x="2671" y="1001"/>
                  <a:pt x="2653" y="927"/>
                </a:cubicBezTo>
                <a:close/>
                <a:moveTo>
                  <a:pt x="1758" y="1111"/>
                </a:moveTo>
                <a:cubicBezTo>
                  <a:pt x="1843" y="1110"/>
                  <a:pt x="1959" y="1220"/>
                  <a:pt x="1960" y="1300"/>
                </a:cubicBezTo>
                <a:cubicBezTo>
                  <a:pt x="1925" y="1266"/>
                  <a:pt x="1889" y="1230"/>
                  <a:pt x="1854" y="1195"/>
                </a:cubicBezTo>
                <a:cubicBezTo>
                  <a:pt x="1851" y="1197"/>
                  <a:pt x="1849" y="1199"/>
                  <a:pt x="1847" y="1201"/>
                </a:cubicBezTo>
                <a:cubicBezTo>
                  <a:pt x="1877" y="1247"/>
                  <a:pt x="1928" y="1279"/>
                  <a:pt x="1947" y="1334"/>
                </a:cubicBezTo>
                <a:cubicBezTo>
                  <a:pt x="1817" y="1329"/>
                  <a:pt x="1758" y="1225"/>
                  <a:pt x="1758" y="1111"/>
                </a:cubicBezTo>
                <a:close/>
                <a:moveTo>
                  <a:pt x="1726" y="1454"/>
                </a:moveTo>
                <a:cubicBezTo>
                  <a:pt x="1671" y="1451"/>
                  <a:pt x="1615" y="1441"/>
                  <a:pt x="1573" y="1393"/>
                </a:cubicBezTo>
                <a:cubicBezTo>
                  <a:pt x="1668" y="1346"/>
                  <a:pt x="1764" y="1333"/>
                  <a:pt x="1865" y="1346"/>
                </a:cubicBezTo>
                <a:cubicBezTo>
                  <a:pt x="1883" y="1348"/>
                  <a:pt x="1889" y="1360"/>
                  <a:pt x="1894" y="1378"/>
                </a:cubicBezTo>
                <a:cubicBezTo>
                  <a:pt x="1836" y="1382"/>
                  <a:pt x="1780" y="1385"/>
                  <a:pt x="1724" y="1389"/>
                </a:cubicBezTo>
                <a:cubicBezTo>
                  <a:pt x="1724" y="1391"/>
                  <a:pt x="1724" y="1394"/>
                  <a:pt x="1725" y="1396"/>
                </a:cubicBezTo>
                <a:cubicBezTo>
                  <a:pt x="1779" y="1400"/>
                  <a:pt x="1834" y="1403"/>
                  <a:pt x="1898" y="1406"/>
                </a:cubicBezTo>
                <a:cubicBezTo>
                  <a:pt x="1843" y="1455"/>
                  <a:pt x="1783" y="1458"/>
                  <a:pt x="1726" y="1454"/>
                </a:cubicBezTo>
                <a:close/>
                <a:moveTo>
                  <a:pt x="1968" y="1560"/>
                </a:moveTo>
                <a:cubicBezTo>
                  <a:pt x="1917" y="1644"/>
                  <a:pt x="1838" y="1685"/>
                  <a:pt x="1741" y="1700"/>
                </a:cubicBezTo>
                <a:cubicBezTo>
                  <a:pt x="1752" y="1629"/>
                  <a:pt x="1805" y="1525"/>
                  <a:pt x="1855" y="1487"/>
                </a:cubicBezTo>
                <a:cubicBezTo>
                  <a:pt x="1881" y="1467"/>
                  <a:pt x="1908" y="1440"/>
                  <a:pt x="1951" y="1458"/>
                </a:cubicBezTo>
                <a:cubicBezTo>
                  <a:pt x="1934" y="1499"/>
                  <a:pt x="1900" y="1525"/>
                  <a:pt x="1881" y="1562"/>
                </a:cubicBezTo>
                <a:cubicBezTo>
                  <a:pt x="1922" y="1546"/>
                  <a:pt x="1940" y="1505"/>
                  <a:pt x="1974" y="1477"/>
                </a:cubicBezTo>
                <a:cubicBezTo>
                  <a:pt x="1984" y="1507"/>
                  <a:pt x="1983" y="1535"/>
                  <a:pt x="1968" y="1560"/>
                </a:cubicBezTo>
                <a:close/>
                <a:moveTo>
                  <a:pt x="2205" y="1513"/>
                </a:moveTo>
                <a:cubicBezTo>
                  <a:pt x="2162" y="1479"/>
                  <a:pt x="2114" y="1452"/>
                  <a:pt x="2063" y="1419"/>
                </a:cubicBezTo>
                <a:cubicBezTo>
                  <a:pt x="2161" y="1446"/>
                  <a:pt x="2313" y="1556"/>
                  <a:pt x="2325" y="1625"/>
                </a:cubicBezTo>
                <a:cubicBezTo>
                  <a:pt x="2286" y="1588"/>
                  <a:pt x="2248" y="1547"/>
                  <a:pt x="2205" y="1513"/>
                </a:cubicBezTo>
                <a:close/>
                <a:moveTo>
                  <a:pt x="2322" y="1740"/>
                </a:moveTo>
                <a:cubicBezTo>
                  <a:pt x="2291" y="1786"/>
                  <a:pt x="2255" y="1810"/>
                  <a:pt x="2209" y="1812"/>
                </a:cubicBezTo>
                <a:cubicBezTo>
                  <a:pt x="2136" y="1815"/>
                  <a:pt x="2081" y="1778"/>
                  <a:pt x="2026" y="1735"/>
                </a:cubicBezTo>
                <a:cubicBezTo>
                  <a:pt x="2101" y="1657"/>
                  <a:pt x="2241" y="1624"/>
                  <a:pt x="2304" y="1669"/>
                </a:cubicBezTo>
                <a:cubicBezTo>
                  <a:pt x="2311" y="1682"/>
                  <a:pt x="2318" y="1695"/>
                  <a:pt x="2326" y="1710"/>
                </a:cubicBezTo>
                <a:cubicBezTo>
                  <a:pt x="2273" y="1731"/>
                  <a:pt x="2220" y="1725"/>
                  <a:pt x="2164" y="1733"/>
                </a:cubicBezTo>
                <a:cubicBezTo>
                  <a:pt x="2209" y="1749"/>
                  <a:pt x="2261" y="1752"/>
                  <a:pt x="2322" y="1740"/>
                </a:cubicBezTo>
                <a:close/>
                <a:moveTo>
                  <a:pt x="2419" y="1625"/>
                </a:moveTo>
                <a:cubicBezTo>
                  <a:pt x="2415" y="1564"/>
                  <a:pt x="2412" y="1504"/>
                  <a:pt x="2408" y="1443"/>
                </a:cubicBezTo>
                <a:cubicBezTo>
                  <a:pt x="2387" y="1508"/>
                  <a:pt x="2408" y="1577"/>
                  <a:pt x="2386" y="1647"/>
                </a:cubicBezTo>
                <a:cubicBezTo>
                  <a:pt x="2300" y="1560"/>
                  <a:pt x="2326" y="1354"/>
                  <a:pt x="2413" y="1285"/>
                </a:cubicBezTo>
                <a:cubicBezTo>
                  <a:pt x="2418" y="1290"/>
                  <a:pt x="2422" y="1295"/>
                  <a:pt x="2426" y="1301"/>
                </a:cubicBezTo>
                <a:cubicBezTo>
                  <a:pt x="2432" y="1310"/>
                  <a:pt x="2438" y="1320"/>
                  <a:pt x="2442" y="1330"/>
                </a:cubicBezTo>
                <a:cubicBezTo>
                  <a:pt x="2483" y="1417"/>
                  <a:pt x="2481" y="1506"/>
                  <a:pt x="2451" y="1595"/>
                </a:cubicBezTo>
                <a:cubicBezTo>
                  <a:pt x="2446" y="1607"/>
                  <a:pt x="2435" y="1617"/>
                  <a:pt x="2427" y="1628"/>
                </a:cubicBezTo>
                <a:cubicBezTo>
                  <a:pt x="2424" y="1627"/>
                  <a:pt x="2422" y="1626"/>
                  <a:pt x="2419" y="1625"/>
                </a:cubicBezTo>
                <a:close/>
                <a:moveTo>
                  <a:pt x="2890" y="1951"/>
                </a:moveTo>
                <a:cubicBezTo>
                  <a:pt x="2863" y="1991"/>
                  <a:pt x="2825" y="2018"/>
                  <a:pt x="2770" y="2042"/>
                </a:cubicBezTo>
                <a:cubicBezTo>
                  <a:pt x="2733" y="2058"/>
                  <a:pt x="2697" y="2071"/>
                  <a:pt x="2657" y="2066"/>
                </a:cubicBezTo>
                <a:cubicBezTo>
                  <a:pt x="2625" y="2062"/>
                  <a:pt x="2611" y="2052"/>
                  <a:pt x="2597" y="2024"/>
                </a:cubicBezTo>
                <a:cubicBezTo>
                  <a:pt x="2652" y="1999"/>
                  <a:pt x="2719" y="2019"/>
                  <a:pt x="2775" y="1970"/>
                </a:cubicBezTo>
                <a:cubicBezTo>
                  <a:pt x="2750" y="1975"/>
                  <a:pt x="2732" y="1978"/>
                  <a:pt x="2713" y="1982"/>
                </a:cubicBezTo>
                <a:cubicBezTo>
                  <a:pt x="2765" y="1909"/>
                  <a:pt x="2819" y="1899"/>
                  <a:pt x="2890" y="1951"/>
                </a:cubicBezTo>
                <a:close/>
                <a:moveTo>
                  <a:pt x="2565" y="1898"/>
                </a:moveTo>
                <a:cubicBezTo>
                  <a:pt x="2569" y="1845"/>
                  <a:pt x="2586" y="1797"/>
                  <a:pt x="2625" y="1759"/>
                </a:cubicBezTo>
                <a:cubicBezTo>
                  <a:pt x="2642" y="1743"/>
                  <a:pt x="2661" y="1728"/>
                  <a:pt x="2678" y="1712"/>
                </a:cubicBezTo>
                <a:cubicBezTo>
                  <a:pt x="2744" y="1650"/>
                  <a:pt x="2825" y="1638"/>
                  <a:pt x="2914" y="1638"/>
                </a:cubicBezTo>
                <a:cubicBezTo>
                  <a:pt x="2904" y="1670"/>
                  <a:pt x="2897" y="1700"/>
                  <a:pt x="2886" y="1728"/>
                </a:cubicBezTo>
                <a:cubicBezTo>
                  <a:pt x="2844" y="1831"/>
                  <a:pt x="2771" y="1905"/>
                  <a:pt x="2672" y="1955"/>
                </a:cubicBezTo>
                <a:cubicBezTo>
                  <a:pt x="2649" y="1966"/>
                  <a:pt x="2621" y="1966"/>
                  <a:pt x="2596" y="1944"/>
                </a:cubicBezTo>
                <a:cubicBezTo>
                  <a:pt x="2637" y="1887"/>
                  <a:pt x="2677" y="1829"/>
                  <a:pt x="2737" y="1776"/>
                </a:cubicBezTo>
                <a:cubicBezTo>
                  <a:pt x="2720" y="1783"/>
                  <a:pt x="2709" y="1785"/>
                  <a:pt x="2702" y="1791"/>
                </a:cubicBezTo>
                <a:cubicBezTo>
                  <a:pt x="2659" y="1833"/>
                  <a:pt x="2616" y="1877"/>
                  <a:pt x="2569" y="1924"/>
                </a:cubicBezTo>
                <a:cubicBezTo>
                  <a:pt x="2567" y="1914"/>
                  <a:pt x="2564" y="1906"/>
                  <a:pt x="2565" y="1898"/>
                </a:cubicBezTo>
                <a:close/>
                <a:moveTo>
                  <a:pt x="2715" y="1510"/>
                </a:moveTo>
                <a:cubicBezTo>
                  <a:pt x="2756" y="1475"/>
                  <a:pt x="2823" y="1447"/>
                  <a:pt x="2869" y="1442"/>
                </a:cubicBezTo>
                <a:cubicBezTo>
                  <a:pt x="2814" y="1467"/>
                  <a:pt x="2765" y="1489"/>
                  <a:pt x="2715" y="1510"/>
                </a:cubicBezTo>
                <a:close/>
                <a:moveTo>
                  <a:pt x="3071" y="1377"/>
                </a:moveTo>
                <a:cubicBezTo>
                  <a:pt x="3097" y="1332"/>
                  <a:pt x="3148" y="1310"/>
                  <a:pt x="3162" y="1261"/>
                </a:cubicBezTo>
                <a:cubicBezTo>
                  <a:pt x="3129" y="1288"/>
                  <a:pt x="3096" y="1314"/>
                  <a:pt x="3057" y="1345"/>
                </a:cubicBezTo>
                <a:cubicBezTo>
                  <a:pt x="3049" y="1311"/>
                  <a:pt x="3058" y="1290"/>
                  <a:pt x="3073" y="1270"/>
                </a:cubicBezTo>
                <a:cubicBezTo>
                  <a:pt x="3103" y="1229"/>
                  <a:pt x="3144" y="1204"/>
                  <a:pt x="3189" y="1183"/>
                </a:cubicBezTo>
                <a:cubicBezTo>
                  <a:pt x="3222" y="1169"/>
                  <a:pt x="3256" y="1158"/>
                  <a:pt x="3297" y="1165"/>
                </a:cubicBezTo>
                <a:cubicBezTo>
                  <a:pt x="3288" y="1195"/>
                  <a:pt x="3281" y="1223"/>
                  <a:pt x="3270" y="1250"/>
                </a:cubicBezTo>
                <a:cubicBezTo>
                  <a:pt x="3248" y="1302"/>
                  <a:pt x="3212" y="1343"/>
                  <a:pt x="3164" y="1371"/>
                </a:cubicBezTo>
                <a:cubicBezTo>
                  <a:pt x="3137" y="1388"/>
                  <a:pt x="3106" y="1397"/>
                  <a:pt x="3071" y="1377"/>
                </a:cubicBezTo>
                <a:close/>
                <a:moveTo>
                  <a:pt x="3379" y="1738"/>
                </a:moveTo>
                <a:cubicBezTo>
                  <a:pt x="3301" y="1724"/>
                  <a:pt x="3241" y="1688"/>
                  <a:pt x="3197" y="1628"/>
                </a:cubicBezTo>
                <a:cubicBezTo>
                  <a:pt x="3176" y="1599"/>
                  <a:pt x="3160" y="1566"/>
                  <a:pt x="3174" y="1523"/>
                </a:cubicBezTo>
                <a:cubicBezTo>
                  <a:pt x="3220" y="1562"/>
                  <a:pt x="3251" y="1611"/>
                  <a:pt x="3305" y="1635"/>
                </a:cubicBezTo>
                <a:cubicBezTo>
                  <a:pt x="3280" y="1605"/>
                  <a:pt x="3256" y="1574"/>
                  <a:pt x="3225" y="1536"/>
                </a:cubicBezTo>
                <a:cubicBezTo>
                  <a:pt x="3266" y="1550"/>
                  <a:pt x="3300" y="1562"/>
                  <a:pt x="3334" y="1574"/>
                </a:cubicBezTo>
                <a:cubicBezTo>
                  <a:pt x="3337" y="1575"/>
                  <a:pt x="3340" y="1579"/>
                  <a:pt x="3342" y="1583"/>
                </a:cubicBezTo>
                <a:cubicBezTo>
                  <a:pt x="3373" y="1628"/>
                  <a:pt x="3391" y="1677"/>
                  <a:pt x="3379" y="1738"/>
                </a:cubicBezTo>
                <a:close/>
                <a:moveTo>
                  <a:pt x="3366" y="1550"/>
                </a:moveTo>
                <a:cubicBezTo>
                  <a:pt x="3309" y="1547"/>
                  <a:pt x="3260" y="1533"/>
                  <a:pt x="3229" y="1471"/>
                </a:cubicBezTo>
                <a:cubicBezTo>
                  <a:pt x="3249" y="1469"/>
                  <a:pt x="3264" y="1465"/>
                  <a:pt x="3279" y="1465"/>
                </a:cubicBezTo>
                <a:cubicBezTo>
                  <a:pt x="3294" y="1465"/>
                  <a:pt x="3310" y="1469"/>
                  <a:pt x="3325" y="1470"/>
                </a:cubicBezTo>
                <a:cubicBezTo>
                  <a:pt x="3338" y="1472"/>
                  <a:pt x="3352" y="1473"/>
                  <a:pt x="3365" y="1475"/>
                </a:cubicBezTo>
                <a:cubicBezTo>
                  <a:pt x="3323" y="1444"/>
                  <a:pt x="3276" y="1442"/>
                  <a:pt x="3225" y="1442"/>
                </a:cubicBezTo>
                <a:cubicBezTo>
                  <a:pt x="3240" y="1409"/>
                  <a:pt x="3265" y="1402"/>
                  <a:pt x="3292" y="1399"/>
                </a:cubicBezTo>
                <a:cubicBezTo>
                  <a:pt x="3351" y="1393"/>
                  <a:pt x="3409" y="1395"/>
                  <a:pt x="3457" y="1437"/>
                </a:cubicBezTo>
                <a:cubicBezTo>
                  <a:pt x="3485" y="1462"/>
                  <a:pt x="3519" y="1481"/>
                  <a:pt x="3541" y="1522"/>
                </a:cubicBezTo>
                <a:cubicBezTo>
                  <a:pt x="3479" y="1528"/>
                  <a:pt x="3426" y="1553"/>
                  <a:pt x="3366" y="1550"/>
                </a:cubicBezTo>
                <a:close/>
                <a:moveTo>
                  <a:pt x="3373" y="1910"/>
                </a:moveTo>
                <a:cubicBezTo>
                  <a:pt x="3329" y="1929"/>
                  <a:pt x="3321" y="1970"/>
                  <a:pt x="3315" y="2011"/>
                </a:cubicBezTo>
                <a:cubicBezTo>
                  <a:pt x="3312" y="2035"/>
                  <a:pt x="3314" y="2060"/>
                  <a:pt x="3314" y="2085"/>
                </a:cubicBezTo>
                <a:cubicBezTo>
                  <a:pt x="3248" y="2071"/>
                  <a:pt x="3186" y="2059"/>
                  <a:pt x="3121" y="2045"/>
                </a:cubicBezTo>
                <a:cubicBezTo>
                  <a:pt x="3118" y="2058"/>
                  <a:pt x="3113" y="2066"/>
                  <a:pt x="3114" y="2073"/>
                </a:cubicBezTo>
                <a:cubicBezTo>
                  <a:pt x="3119" y="2104"/>
                  <a:pt x="3128" y="2133"/>
                  <a:pt x="3142" y="2160"/>
                </a:cubicBezTo>
                <a:cubicBezTo>
                  <a:pt x="3169" y="2160"/>
                  <a:pt x="3169" y="2160"/>
                  <a:pt x="3169" y="2160"/>
                </a:cubicBezTo>
                <a:cubicBezTo>
                  <a:pt x="3155" y="2134"/>
                  <a:pt x="3139" y="2108"/>
                  <a:pt x="3135" y="2070"/>
                </a:cubicBezTo>
                <a:cubicBezTo>
                  <a:pt x="3194" y="2088"/>
                  <a:pt x="3253" y="2085"/>
                  <a:pt x="3307" y="2111"/>
                </a:cubicBezTo>
                <a:cubicBezTo>
                  <a:pt x="3335" y="2124"/>
                  <a:pt x="3359" y="2139"/>
                  <a:pt x="3376" y="2160"/>
                </a:cubicBezTo>
                <a:cubicBezTo>
                  <a:pt x="3413" y="2160"/>
                  <a:pt x="3413" y="2160"/>
                  <a:pt x="3413" y="2160"/>
                </a:cubicBezTo>
                <a:cubicBezTo>
                  <a:pt x="3389" y="2139"/>
                  <a:pt x="3367" y="2120"/>
                  <a:pt x="3346" y="2101"/>
                </a:cubicBezTo>
                <a:cubicBezTo>
                  <a:pt x="3343" y="2099"/>
                  <a:pt x="3343" y="2094"/>
                  <a:pt x="3342" y="2090"/>
                </a:cubicBezTo>
                <a:cubicBezTo>
                  <a:pt x="3331" y="2036"/>
                  <a:pt x="3332" y="1984"/>
                  <a:pt x="3367" y="1933"/>
                </a:cubicBezTo>
                <a:cubicBezTo>
                  <a:pt x="3434" y="1975"/>
                  <a:pt x="3475" y="2031"/>
                  <a:pt x="3493" y="2103"/>
                </a:cubicBezTo>
                <a:cubicBezTo>
                  <a:pt x="3498" y="2122"/>
                  <a:pt x="3500" y="2141"/>
                  <a:pt x="3497" y="2160"/>
                </a:cubicBezTo>
                <a:cubicBezTo>
                  <a:pt x="3520" y="2160"/>
                  <a:pt x="3520" y="2160"/>
                  <a:pt x="3520" y="2160"/>
                </a:cubicBezTo>
                <a:cubicBezTo>
                  <a:pt x="3519" y="2073"/>
                  <a:pt x="3474" y="1977"/>
                  <a:pt x="3373" y="1910"/>
                </a:cubicBezTo>
                <a:close/>
                <a:moveTo>
                  <a:pt x="3789" y="152"/>
                </a:moveTo>
                <a:cubicBezTo>
                  <a:pt x="3765" y="164"/>
                  <a:pt x="3754" y="158"/>
                  <a:pt x="3747" y="141"/>
                </a:cubicBezTo>
                <a:cubicBezTo>
                  <a:pt x="3742" y="127"/>
                  <a:pt x="3731" y="114"/>
                  <a:pt x="3728" y="99"/>
                </a:cubicBezTo>
                <a:cubicBezTo>
                  <a:pt x="3723" y="76"/>
                  <a:pt x="3710" y="62"/>
                  <a:pt x="3686" y="59"/>
                </a:cubicBezTo>
                <a:cubicBezTo>
                  <a:pt x="3685" y="32"/>
                  <a:pt x="3673" y="14"/>
                  <a:pt x="3656" y="0"/>
                </a:cubicBezTo>
                <a:cubicBezTo>
                  <a:pt x="3596" y="0"/>
                  <a:pt x="3596" y="0"/>
                  <a:pt x="3596" y="0"/>
                </a:cubicBezTo>
                <a:cubicBezTo>
                  <a:pt x="3609" y="12"/>
                  <a:pt x="3621" y="25"/>
                  <a:pt x="3632" y="39"/>
                </a:cubicBezTo>
                <a:cubicBezTo>
                  <a:pt x="3646" y="59"/>
                  <a:pt x="3658" y="81"/>
                  <a:pt x="3685" y="88"/>
                </a:cubicBezTo>
                <a:cubicBezTo>
                  <a:pt x="3693" y="90"/>
                  <a:pt x="3700" y="100"/>
                  <a:pt x="3705" y="108"/>
                </a:cubicBezTo>
                <a:cubicBezTo>
                  <a:pt x="3760" y="203"/>
                  <a:pt x="3799" y="305"/>
                  <a:pt x="3820" y="412"/>
                </a:cubicBezTo>
                <a:cubicBezTo>
                  <a:pt x="3828" y="450"/>
                  <a:pt x="3825" y="487"/>
                  <a:pt x="3815" y="524"/>
                </a:cubicBezTo>
                <a:cubicBezTo>
                  <a:pt x="3811" y="539"/>
                  <a:pt x="3810" y="553"/>
                  <a:pt x="3808" y="568"/>
                </a:cubicBezTo>
                <a:cubicBezTo>
                  <a:pt x="3820" y="575"/>
                  <a:pt x="3830" y="577"/>
                  <a:pt x="3840" y="576"/>
                </a:cubicBezTo>
                <a:cubicBezTo>
                  <a:pt x="3840" y="343"/>
                  <a:pt x="3840" y="343"/>
                  <a:pt x="3840" y="343"/>
                </a:cubicBezTo>
                <a:cubicBezTo>
                  <a:pt x="3834" y="333"/>
                  <a:pt x="3829" y="322"/>
                  <a:pt x="3826" y="311"/>
                </a:cubicBezTo>
                <a:cubicBezTo>
                  <a:pt x="3810" y="261"/>
                  <a:pt x="3761" y="219"/>
                  <a:pt x="3789" y="152"/>
                </a:cubicBezTo>
                <a:close/>
                <a:moveTo>
                  <a:pt x="3741" y="24"/>
                </a:moveTo>
                <a:cubicBezTo>
                  <a:pt x="3735" y="16"/>
                  <a:pt x="3730" y="8"/>
                  <a:pt x="3724" y="0"/>
                </a:cubicBezTo>
                <a:cubicBezTo>
                  <a:pt x="3694" y="0"/>
                  <a:pt x="3694" y="0"/>
                  <a:pt x="3694" y="0"/>
                </a:cubicBezTo>
                <a:cubicBezTo>
                  <a:pt x="3705" y="13"/>
                  <a:pt x="3717" y="27"/>
                  <a:pt x="3728" y="41"/>
                </a:cubicBezTo>
                <a:cubicBezTo>
                  <a:pt x="3773" y="97"/>
                  <a:pt x="3810" y="157"/>
                  <a:pt x="3840" y="221"/>
                </a:cubicBezTo>
                <a:cubicBezTo>
                  <a:pt x="3840" y="174"/>
                  <a:pt x="3840" y="174"/>
                  <a:pt x="3840" y="174"/>
                </a:cubicBezTo>
                <a:cubicBezTo>
                  <a:pt x="3812" y="121"/>
                  <a:pt x="3779" y="71"/>
                  <a:pt x="3741" y="24"/>
                </a:cubicBezTo>
                <a:close/>
                <a:moveTo>
                  <a:pt x="3803" y="228"/>
                </a:moveTo>
                <a:cubicBezTo>
                  <a:pt x="3807" y="250"/>
                  <a:pt x="3809" y="269"/>
                  <a:pt x="3840" y="265"/>
                </a:cubicBezTo>
                <a:cubicBezTo>
                  <a:pt x="3840" y="261"/>
                  <a:pt x="3840" y="261"/>
                  <a:pt x="3840" y="261"/>
                </a:cubicBezTo>
                <a:cubicBezTo>
                  <a:pt x="3835" y="242"/>
                  <a:pt x="3828" y="228"/>
                  <a:pt x="3803" y="228"/>
                </a:cubicBezTo>
                <a:close/>
                <a:moveTo>
                  <a:pt x="3840" y="1211"/>
                </a:moveTo>
                <a:cubicBezTo>
                  <a:pt x="3840" y="1188"/>
                  <a:pt x="3840" y="1188"/>
                  <a:pt x="3840" y="1188"/>
                </a:cubicBezTo>
                <a:cubicBezTo>
                  <a:pt x="3816" y="1174"/>
                  <a:pt x="3790" y="1162"/>
                  <a:pt x="3762" y="1158"/>
                </a:cubicBezTo>
                <a:cubicBezTo>
                  <a:pt x="3786" y="1177"/>
                  <a:pt x="3815" y="1192"/>
                  <a:pt x="3840" y="1211"/>
                </a:cubicBezTo>
                <a:close/>
                <a:moveTo>
                  <a:pt x="118" y="70"/>
                </a:moveTo>
                <a:cubicBezTo>
                  <a:pt x="134" y="136"/>
                  <a:pt x="149" y="198"/>
                  <a:pt x="164" y="262"/>
                </a:cubicBezTo>
                <a:cubicBezTo>
                  <a:pt x="177" y="259"/>
                  <a:pt x="187" y="260"/>
                  <a:pt x="193" y="256"/>
                </a:cubicBezTo>
                <a:cubicBezTo>
                  <a:pt x="245" y="221"/>
                  <a:pt x="283" y="172"/>
                  <a:pt x="307" y="115"/>
                </a:cubicBezTo>
                <a:cubicBezTo>
                  <a:pt x="322" y="78"/>
                  <a:pt x="319" y="39"/>
                  <a:pt x="314" y="0"/>
                </a:cubicBezTo>
                <a:cubicBezTo>
                  <a:pt x="294" y="0"/>
                  <a:pt x="294" y="0"/>
                  <a:pt x="294" y="0"/>
                </a:cubicBezTo>
                <a:cubicBezTo>
                  <a:pt x="301" y="53"/>
                  <a:pt x="298" y="105"/>
                  <a:pt x="262" y="151"/>
                </a:cubicBezTo>
                <a:cubicBezTo>
                  <a:pt x="239" y="180"/>
                  <a:pt x="222" y="214"/>
                  <a:pt x="181" y="239"/>
                </a:cubicBezTo>
                <a:cubicBezTo>
                  <a:pt x="172" y="177"/>
                  <a:pt x="145" y="125"/>
                  <a:pt x="145" y="65"/>
                </a:cubicBezTo>
                <a:cubicBezTo>
                  <a:pt x="145" y="42"/>
                  <a:pt x="147" y="20"/>
                  <a:pt x="153" y="0"/>
                </a:cubicBezTo>
                <a:cubicBezTo>
                  <a:pt x="130" y="0"/>
                  <a:pt x="130" y="0"/>
                  <a:pt x="130" y="0"/>
                </a:cubicBezTo>
                <a:cubicBezTo>
                  <a:pt x="126" y="11"/>
                  <a:pt x="123" y="23"/>
                  <a:pt x="120" y="34"/>
                </a:cubicBezTo>
                <a:cubicBezTo>
                  <a:pt x="119" y="38"/>
                  <a:pt x="114" y="41"/>
                  <a:pt x="111" y="43"/>
                </a:cubicBezTo>
                <a:cubicBezTo>
                  <a:pt x="78" y="68"/>
                  <a:pt x="42" y="86"/>
                  <a:pt x="0" y="89"/>
                </a:cubicBezTo>
                <a:cubicBezTo>
                  <a:pt x="0" y="112"/>
                  <a:pt x="0" y="112"/>
                  <a:pt x="0" y="112"/>
                </a:cubicBezTo>
                <a:cubicBezTo>
                  <a:pt x="17" y="111"/>
                  <a:pt x="34" y="106"/>
                  <a:pt x="51" y="101"/>
                </a:cubicBezTo>
                <a:cubicBezTo>
                  <a:pt x="74" y="93"/>
                  <a:pt x="96" y="81"/>
                  <a:pt x="118" y="70"/>
                </a:cubicBezTo>
                <a:close/>
                <a:moveTo>
                  <a:pt x="3428" y="2160"/>
                </a:moveTo>
                <a:cubicBezTo>
                  <a:pt x="3454" y="2160"/>
                  <a:pt x="3454" y="2160"/>
                  <a:pt x="3454" y="2160"/>
                </a:cubicBezTo>
                <a:cubicBezTo>
                  <a:pt x="3439" y="2122"/>
                  <a:pt x="3425" y="2085"/>
                  <a:pt x="3396" y="2055"/>
                </a:cubicBezTo>
                <a:cubicBezTo>
                  <a:pt x="3406" y="2088"/>
                  <a:pt x="3416" y="2122"/>
                  <a:pt x="3428" y="2160"/>
                </a:cubicBezTo>
                <a:close/>
                <a:moveTo>
                  <a:pt x="61" y="0"/>
                </a:moveTo>
                <a:cubicBezTo>
                  <a:pt x="59" y="3"/>
                  <a:pt x="58" y="6"/>
                  <a:pt x="57" y="9"/>
                </a:cubicBezTo>
                <a:cubicBezTo>
                  <a:pt x="60" y="6"/>
                  <a:pt x="63" y="3"/>
                  <a:pt x="67" y="0"/>
                </a:cubicBezTo>
                <a:lnTo>
                  <a:pt x="61" y="0"/>
                </a:lnTo>
                <a:close/>
                <a:moveTo>
                  <a:pt x="117" y="1012"/>
                </a:moveTo>
                <a:cubicBezTo>
                  <a:pt x="94" y="956"/>
                  <a:pt x="66" y="904"/>
                  <a:pt x="18" y="867"/>
                </a:cubicBezTo>
                <a:cubicBezTo>
                  <a:pt x="12" y="862"/>
                  <a:pt x="6" y="858"/>
                  <a:pt x="0" y="853"/>
                </a:cubicBezTo>
                <a:cubicBezTo>
                  <a:pt x="0" y="878"/>
                  <a:pt x="0" y="878"/>
                  <a:pt x="0" y="878"/>
                </a:cubicBezTo>
                <a:cubicBezTo>
                  <a:pt x="15" y="890"/>
                  <a:pt x="29" y="905"/>
                  <a:pt x="42" y="921"/>
                </a:cubicBezTo>
                <a:cubicBezTo>
                  <a:pt x="59" y="944"/>
                  <a:pt x="74" y="969"/>
                  <a:pt x="91" y="996"/>
                </a:cubicBezTo>
                <a:cubicBezTo>
                  <a:pt x="59" y="1010"/>
                  <a:pt x="30" y="1012"/>
                  <a:pt x="0" y="1009"/>
                </a:cubicBezTo>
                <a:cubicBezTo>
                  <a:pt x="0" y="1030"/>
                  <a:pt x="0" y="1030"/>
                  <a:pt x="0" y="1030"/>
                </a:cubicBezTo>
                <a:cubicBezTo>
                  <a:pt x="38" y="1033"/>
                  <a:pt x="77" y="1028"/>
                  <a:pt x="117" y="1012"/>
                </a:cubicBezTo>
                <a:close/>
                <a:moveTo>
                  <a:pt x="155" y="746"/>
                </a:moveTo>
                <a:cubicBezTo>
                  <a:pt x="202" y="706"/>
                  <a:pt x="237" y="654"/>
                  <a:pt x="255" y="594"/>
                </a:cubicBezTo>
                <a:cubicBezTo>
                  <a:pt x="257" y="587"/>
                  <a:pt x="253" y="578"/>
                  <a:pt x="252" y="565"/>
                </a:cubicBezTo>
                <a:cubicBezTo>
                  <a:pt x="186" y="570"/>
                  <a:pt x="122" y="575"/>
                  <a:pt x="56" y="580"/>
                </a:cubicBezTo>
                <a:cubicBezTo>
                  <a:pt x="58" y="555"/>
                  <a:pt x="64" y="531"/>
                  <a:pt x="64" y="506"/>
                </a:cubicBezTo>
                <a:cubicBezTo>
                  <a:pt x="64" y="465"/>
                  <a:pt x="61" y="423"/>
                  <a:pt x="19" y="399"/>
                </a:cubicBezTo>
                <a:cubicBezTo>
                  <a:pt x="13" y="402"/>
                  <a:pt x="6" y="405"/>
                  <a:pt x="0" y="409"/>
                </a:cubicBezTo>
                <a:cubicBezTo>
                  <a:pt x="0" y="433"/>
                  <a:pt x="0" y="433"/>
                  <a:pt x="0" y="433"/>
                </a:cubicBezTo>
                <a:cubicBezTo>
                  <a:pt x="7" y="429"/>
                  <a:pt x="15" y="426"/>
                  <a:pt x="22" y="422"/>
                </a:cubicBezTo>
                <a:cubicBezTo>
                  <a:pt x="50" y="478"/>
                  <a:pt x="45" y="529"/>
                  <a:pt x="27" y="581"/>
                </a:cubicBezTo>
                <a:cubicBezTo>
                  <a:pt x="26" y="585"/>
                  <a:pt x="24" y="590"/>
                  <a:pt x="21" y="592"/>
                </a:cubicBezTo>
                <a:cubicBezTo>
                  <a:pt x="14" y="597"/>
                  <a:pt x="7" y="601"/>
                  <a:pt x="0" y="606"/>
                </a:cubicBezTo>
                <a:cubicBezTo>
                  <a:pt x="0" y="633"/>
                  <a:pt x="0" y="633"/>
                  <a:pt x="0" y="633"/>
                </a:cubicBezTo>
                <a:cubicBezTo>
                  <a:pt x="17" y="622"/>
                  <a:pt x="37" y="614"/>
                  <a:pt x="59" y="606"/>
                </a:cubicBezTo>
                <a:cubicBezTo>
                  <a:pt x="116" y="588"/>
                  <a:pt x="174" y="599"/>
                  <a:pt x="235" y="588"/>
                </a:cubicBezTo>
                <a:cubicBezTo>
                  <a:pt x="224" y="635"/>
                  <a:pt x="196" y="661"/>
                  <a:pt x="175" y="692"/>
                </a:cubicBezTo>
                <a:cubicBezTo>
                  <a:pt x="139" y="745"/>
                  <a:pt x="84" y="762"/>
                  <a:pt x="25" y="772"/>
                </a:cubicBezTo>
                <a:cubicBezTo>
                  <a:pt x="17" y="773"/>
                  <a:pt x="8" y="774"/>
                  <a:pt x="0" y="773"/>
                </a:cubicBezTo>
                <a:cubicBezTo>
                  <a:pt x="0" y="795"/>
                  <a:pt x="0" y="795"/>
                  <a:pt x="0" y="795"/>
                </a:cubicBezTo>
                <a:cubicBezTo>
                  <a:pt x="9" y="795"/>
                  <a:pt x="17" y="794"/>
                  <a:pt x="26" y="792"/>
                </a:cubicBezTo>
                <a:cubicBezTo>
                  <a:pt x="72" y="783"/>
                  <a:pt x="119" y="776"/>
                  <a:pt x="155" y="746"/>
                </a:cubicBezTo>
                <a:close/>
                <a:moveTo>
                  <a:pt x="2102" y="2101"/>
                </a:moveTo>
                <a:cubicBezTo>
                  <a:pt x="2066" y="2112"/>
                  <a:pt x="2034" y="2138"/>
                  <a:pt x="1997" y="2159"/>
                </a:cubicBezTo>
                <a:cubicBezTo>
                  <a:pt x="1986" y="2061"/>
                  <a:pt x="1945" y="1973"/>
                  <a:pt x="1884" y="1890"/>
                </a:cubicBezTo>
                <a:cubicBezTo>
                  <a:pt x="1880" y="1898"/>
                  <a:pt x="1876" y="1903"/>
                  <a:pt x="1876" y="1907"/>
                </a:cubicBezTo>
                <a:cubicBezTo>
                  <a:pt x="1879" y="1958"/>
                  <a:pt x="1854" y="2001"/>
                  <a:pt x="1834" y="2046"/>
                </a:cubicBezTo>
                <a:cubicBezTo>
                  <a:pt x="1818" y="2082"/>
                  <a:pt x="1798" y="2117"/>
                  <a:pt x="1779" y="2154"/>
                </a:cubicBezTo>
                <a:cubicBezTo>
                  <a:pt x="1752" y="2146"/>
                  <a:pt x="1721" y="2139"/>
                  <a:pt x="1691" y="2130"/>
                </a:cubicBezTo>
                <a:cubicBezTo>
                  <a:pt x="1660" y="2121"/>
                  <a:pt x="1630" y="2111"/>
                  <a:pt x="1598" y="2100"/>
                </a:cubicBezTo>
                <a:cubicBezTo>
                  <a:pt x="1591" y="2121"/>
                  <a:pt x="1589" y="2141"/>
                  <a:pt x="1591" y="2160"/>
                </a:cubicBezTo>
                <a:cubicBezTo>
                  <a:pt x="1613" y="2160"/>
                  <a:pt x="1613" y="2160"/>
                  <a:pt x="1613" y="2160"/>
                </a:cubicBezTo>
                <a:cubicBezTo>
                  <a:pt x="1613" y="2160"/>
                  <a:pt x="1613" y="2160"/>
                  <a:pt x="1613" y="2160"/>
                </a:cubicBezTo>
                <a:cubicBezTo>
                  <a:pt x="1610" y="2151"/>
                  <a:pt x="1612" y="2141"/>
                  <a:pt x="1612" y="2136"/>
                </a:cubicBezTo>
                <a:cubicBezTo>
                  <a:pt x="1647" y="2143"/>
                  <a:pt x="1678" y="2151"/>
                  <a:pt x="1710" y="2157"/>
                </a:cubicBezTo>
                <a:cubicBezTo>
                  <a:pt x="1715" y="2158"/>
                  <a:pt x="1720" y="2159"/>
                  <a:pt x="1725" y="2160"/>
                </a:cubicBezTo>
                <a:cubicBezTo>
                  <a:pt x="1808" y="2160"/>
                  <a:pt x="1808" y="2160"/>
                  <a:pt x="1808" y="2160"/>
                </a:cubicBezTo>
                <a:cubicBezTo>
                  <a:pt x="1811" y="2140"/>
                  <a:pt x="1819" y="2119"/>
                  <a:pt x="1830" y="2099"/>
                </a:cubicBezTo>
                <a:cubicBezTo>
                  <a:pt x="1856" y="2052"/>
                  <a:pt x="1884" y="2007"/>
                  <a:pt x="1898" y="1950"/>
                </a:cubicBezTo>
                <a:cubicBezTo>
                  <a:pt x="1913" y="1978"/>
                  <a:pt x="1930" y="2005"/>
                  <a:pt x="1943" y="2034"/>
                </a:cubicBezTo>
                <a:cubicBezTo>
                  <a:pt x="1959" y="2074"/>
                  <a:pt x="1971" y="2116"/>
                  <a:pt x="1974" y="2160"/>
                </a:cubicBezTo>
                <a:cubicBezTo>
                  <a:pt x="2037" y="2160"/>
                  <a:pt x="2037" y="2160"/>
                  <a:pt x="2037" y="2160"/>
                </a:cubicBezTo>
                <a:cubicBezTo>
                  <a:pt x="2053" y="2146"/>
                  <a:pt x="2074" y="2137"/>
                  <a:pt x="2093" y="2126"/>
                </a:cubicBezTo>
                <a:cubicBezTo>
                  <a:pt x="2112" y="2116"/>
                  <a:pt x="2134" y="2110"/>
                  <a:pt x="2158" y="2121"/>
                </a:cubicBezTo>
                <a:cubicBezTo>
                  <a:pt x="2152" y="2135"/>
                  <a:pt x="2146" y="2148"/>
                  <a:pt x="2141" y="2160"/>
                </a:cubicBezTo>
                <a:cubicBezTo>
                  <a:pt x="2166" y="2160"/>
                  <a:pt x="2166" y="2160"/>
                  <a:pt x="2166" y="2160"/>
                </a:cubicBezTo>
                <a:cubicBezTo>
                  <a:pt x="2179" y="2141"/>
                  <a:pt x="2198" y="2125"/>
                  <a:pt x="2227" y="2114"/>
                </a:cubicBezTo>
                <a:cubicBezTo>
                  <a:pt x="2180" y="2097"/>
                  <a:pt x="2139" y="2090"/>
                  <a:pt x="2102" y="2101"/>
                </a:cubicBezTo>
                <a:close/>
                <a:moveTo>
                  <a:pt x="122" y="1678"/>
                </a:moveTo>
                <a:cubicBezTo>
                  <a:pt x="128" y="1647"/>
                  <a:pt x="135" y="1616"/>
                  <a:pt x="141" y="1589"/>
                </a:cubicBezTo>
                <a:cubicBezTo>
                  <a:pt x="182" y="1588"/>
                  <a:pt x="222" y="1586"/>
                  <a:pt x="262" y="1588"/>
                </a:cubicBezTo>
                <a:cubicBezTo>
                  <a:pt x="311" y="1590"/>
                  <a:pt x="360" y="1587"/>
                  <a:pt x="405" y="1613"/>
                </a:cubicBezTo>
                <a:cubicBezTo>
                  <a:pt x="409" y="1615"/>
                  <a:pt x="415" y="1613"/>
                  <a:pt x="424" y="1613"/>
                </a:cubicBezTo>
                <a:cubicBezTo>
                  <a:pt x="377" y="1521"/>
                  <a:pt x="317" y="1445"/>
                  <a:pt x="234" y="1391"/>
                </a:cubicBezTo>
                <a:cubicBezTo>
                  <a:pt x="270" y="1367"/>
                  <a:pt x="307" y="1351"/>
                  <a:pt x="333" y="1323"/>
                </a:cubicBezTo>
                <a:cubicBezTo>
                  <a:pt x="360" y="1295"/>
                  <a:pt x="372" y="1255"/>
                  <a:pt x="378" y="1206"/>
                </a:cubicBezTo>
                <a:cubicBezTo>
                  <a:pt x="339" y="1242"/>
                  <a:pt x="299" y="1245"/>
                  <a:pt x="257" y="1240"/>
                </a:cubicBezTo>
                <a:cubicBezTo>
                  <a:pt x="232" y="1238"/>
                  <a:pt x="207" y="1235"/>
                  <a:pt x="183" y="1231"/>
                </a:cubicBezTo>
                <a:cubicBezTo>
                  <a:pt x="136" y="1223"/>
                  <a:pt x="90" y="1227"/>
                  <a:pt x="46" y="1243"/>
                </a:cubicBezTo>
                <a:cubicBezTo>
                  <a:pt x="29" y="1250"/>
                  <a:pt x="14" y="1257"/>
                  <a:pt x="0" y="1268"/>
                </a:cubicBezTo>
                <a:cubicBezTo>
                  <a:pt x="0" y="1517"/>
                  <a:pt x="0" y="1517"/>
                  <a:pt x="0" y="1517"/>
                </a:cubicBezTo>
                <a:cubicBezTo>
                  <a:pt x="19" y="1545"/>
                  <a:pt x="24" y="1579"/>
                  <a:pt x="40" y="1609"/>
                </a:cubicBezTo>
                <a:cubicBezTo>
                  <a:pt x="37" y="1582"/>
                  <a:pt x="34" y="1555"/>
                  <a:pt x="30" y="1524"/>
                </a:cubicBezTo>
                <a:cubicBezTo>
                  <a:pt x="57" y="1540"/>
                  <a:pt x="80" y="1555"/>
                  <a:pt x="108" y="1571"/>
                </a:cubicBezTo>
                <a:cubicBezTo>
                  <a:pt x="118" y="1594"/>
                  <a:pt x="115" y="1621"/>
                  <a:pt x="107" y="1648"/>
                </a:cubicBezTo>
                <a:cubicBezTo>
                  <a:pt x="98" y="1680"/>
                  <a:pt x="91" y="1711"/>
                  <a:pt x="82" y="1745"/>
                </a:cubicBezTo>
                <a:cubicBezTo>
                  <a:pt x="77" y="1743"/>
                  <a:pt x="68" y="1740"/>
                  <a:pt x="61" y="1735"/>
                </a:cubicBezTo>
                <a:cubicBezTo>
                  <a:pt x="37" y="1714"/>
                  <a:pt x="17" y="1691"/>
                  <a:pt x="0" y="1667"/>
                </a:cubicBezTo>
                <a:cubicBezTo>
                  <a:pt x="0" y="1705"/>
                  <a:pt x="0" y="1705"/>
                  <a:pt x="0" y="1705"/>
                </a:cubicBezTo>
                <a:cubicBezTo>
                  <a:pt x="27" y="1740"/>
                  <a:pt x="59" y="1767"/>
                  <a:pt x="107" y="1774"/>
                </a:cubicBezTo>
                <a:cubicBezTo>
                  <a:pt x="112" y="1741"/>
                  <a:pt x="117" y="1709"/>
                  <a:pt x="122" y="1678"/>
                </a:cubicBezTo>
                <a:close/>
                <a:moveTo>
                  <a:pt x="28" y="1374"/>
                </a:moveTo>
                <a:cubicBezTo>
                  <a:pt x="30" y="1346"/>
                  <a:pt x="52" y="1339"/>
                  <a:pt x="70" y="1331"/>
                </a:cubicBezTo>
                <a:cubicBezTo>
                  <a:pt x="88" y="1323"/>
                  <a:pt x="108" y="1317"/>
                  <a:pt x="126" y="1304"/>
                </a:cubicBezTo>
                <a:cubicBezTo>
                  <a:pt x="100" y="1308"/>
                  <a:pt x="73" y="1312"/>
                  <a:pt x="44" y="1316"/>
                </a:cubicBezTo>
                <a:cubicBezTo>
                  <a:pt x="55" y="1286"/>
                  <a:pt x="77" y="1270"/>
                  <a:pt x="104" y="1264"/>
                </a:cubicBezTo>
                <a:cubicBezTo>
                  <a:pt x="137" y="1256"/>
                  <a:pt x="171" y="1249"/>
                  <a:pt x="207" y="1255"/>
                </a:cubicBezTo>
                <a:cubicBezTo>
                  <a:pt x="249" y="1262"/>
                  <a:pt x="293" y="1261"/>
                  <a:pt x="340" y="1264"/>
                </a:cubicBezTo>
                <a:cubicBezTo>
                  <a:pt x="340" y="1291"/>
                  <a:pt x="324" y="1308"/>
                  <a:pt x="307" y="1320"/>
                </a:cubicBezTo>
                <a:cubicBezTo>
                  <a:pt x="274" y="1342"/>
                  <a:pt x="243" y="1372"/>
                  <a:pt x="197" y="1358"/>
                </a:cubicBezTo>
                <a:cubicBezTo>
                  <a:pt x="168" y="1374"/>
                  <a:pt x="139" y="1354"/>
                  <a:pt x="111" y="1358"/>
                </a:cubicBezTo>
                <a:cubicBezTo>
                  <a:pt x="84" y="1361"/>
                  <a:pt x="57" y="1368"/>
                  <a:pt x="28" y="1374"/>
                </a:cubicBezTo>
                <a:close/>
                <a:moveTo>
                  <a:pt x="41" y="1476"/>
                </a:moveTo>
                <a:cubicBezTo>
                  <a:pt x="40" y="1473"/>
                  <a:pt x="39" y="1471"/>
                  <a:pt x="39" y="1468"/>
                </a:cubicBezTo>
                <a:cubicBezTo>
                  <a:pt x="39" y="1465"/>
                  <a:pt x="39" y="1462"/>
                  <a:pt x="40" y="1456"/>
                </a:cubicBezTo>
                <a:cubicBezTo>
                  <a:pt x="87" y="1450"/>
                  <a:pt x="131" y="1470"/>
                  <a:pt x="176" y="1477"/>
                </a:cubicBezTo>
                <a:cubicBezTo>
                  <a:pt x="138" y="1447"/>
                  <a:pt x="92" y="1439"/>
                  <a:pt x="47" y="1425"/>
                </a:cubicBezTo>
                <a:cubicBezTo>
                  <a:pt x="85" y="1376"/>
                  <a:pt x="123" y="1367"/>
                  <a:pt x="186" y="1393"/>
                </a:cubicBezTo>
                <a:cubicBezTo>
                  <a:pt x="241" y="1416"/>
                  <a:pt x="284" y="1453"/>
                  <a:pt x="322" y="1496"/>
                </a:cubicBezTo>
                <a:cubicBezTo>
                  <a:pt x="342" y="1520"/>
                  <a:pt x="358" y="1548"/>
                  <a:pt x="377" y="1573"/>
                </a:cubicBezTo>
                <a:cubicBezTo>
                  <a:pt x="319" y="1561"/>
                  <a:pt x="266" y="1566"/>
                  <a:pt x="213" y="1568"/>
                </a:cubicBezTo>
                <a:cubicBezTo>
                  <a:pt x="138" y="1570"/>
                  <a:pt x="81" y="1539"/>
                  <a:pt x="41" y="1476"/>
                </a:cubicBezTo>
                <a:close/>
                <a:moveTo>
                  <a:pt x="1366" y="1620"/>
                </a:moveTo>
                <a:cubicBezTo>
                  <a:pt x="1352" y="1517"/>
                  <a:pt x="1304" y="1433"/>
                  <a:pt x="1242" y="1352"/>
                </a:cubicBezTo>
                <a:cubicBezTo>
                  <a:pt x="1235" y="1355"/>
                  <a:pt x="1227" y="1358"/>
                  <a:pt x="1222" y="1363"/>
                </a:cubicBezTo>
                <a:cubicBezTo>
                  <a:pt x="1162" y="1433"/>
                  <a:pt x="1123" y="1510"/>
                  <a:pt x="1130" y="1607"/>
                </a:cubicBezTo>
                <a:cubicBezTo>
                  <a:pt x="1135" y="1669"/>
                  <a:pt x="1137" y="1730"/>
                  <a:pt x="1157" y="1789"/>
                </a:cubicBezTo>
                <a:cubicBezTo>
                  <a:pt x="1072" y="1703"/>
                  <a:pt x="1019" y="1605"/>
                  <a:pt x="1035" y="1479"/>
                </a:cubicBezTo>
                <a:cubicBezTo>
                  <a:pt x="1043" y="1414"/>
                  <a:pt x="1054" y="1348"/>
                  <a:pt x="1082" y="1289"/>
                </a:cubicBezTo>
                <a:cubicBezTo>
                  <a:pt x="1118" y="1215"/>
                  <a:pt x="1157" y="1142"/>
                  <a:pt x="1225" y="1086"/>
                </a:cubicBezTo>
                <a:cubicBezTo>
                  <a:pt x="1304" y="1180"/>
                  <a:pt x="1477" y="1206"/>
                  <a:pt x="1620" y="1082"/>
                </a:cubicBezTo>
                <a:cubicBezTo>
                  <a:pt x="1613" y="1035"/>
                  <a:pt x="1576" y="1016"/>
                  <a:pt x="1538" y="999"/>
                </a:cubicBezTo>
                <a:cubicBezTo>
                  <a:pt x="1515" y="990"/>
                  <a:pt x="1491" y="985"/>
                  <a:pt x="1467" y="978"/>
                </a:cubicBezTo>
                <a:cubicBezTo>
                  <a:pt x="1498" y="919"/>
                  <a:pt x="1527" y="862"/>
                  <a:pt x="1557" y="803"/>
                </a:cubicBezTo>
                <a:cubicBezTo>
                  <a:pt x="1545" y="796"/>
                  <a:pt x="1539" y="790"/>
                  <a:pt x="1532" y="789"/>
                </a:cubicBezTo>
                <a:cubicBezTo>
                  <a:pt x="1469" y="782"/>
                  <a:pt x="1408" y="794"/>
                  <a:pt x="1353" y="822"/>
                </a:cubicBezTo>
                <a:cubicBezTo>
                  <a:pt x="1311" y="843"/>
                  <a:pt x="1286" y="884"/>
                  <a:pt x="1260" y="923"/>
                </a:cubicBezTo>
                <a:cubicBezTo>
                  <a:pt x="1237" y="957"/>
                  <a:pt x="1226" y="995"/>
                  <a:pt x="1219" y="1036"/>
                </a:cubicBezTo>
                <a:cubicBezTo>
                  <a:pt x="1217" y="1051"/>
                  <a:pt x="1214" y="1066"/>
                  <a:pt x="1191" y="1072"/>
                </a:cubicBezTo>
                <a:cubicBezTo>
                  <a:pt x="1210" y="1013"/>
                  <a:pt x="1203" y="956"/>
                  <a:pt x="1188" y="900"/>
                </a:cubicBezTo>
                <a:cubicBezTo>
                  <a:pt x="1172" y="842"/>
                  <a:pt x="1136" y="796"/>
                  <a:pt x="1093" y="753"/>
                </a:cubicBezTo>
                <a:cubicBezTo>
                  <a:pt x="1035" y="812"/>
                  <a:pt x="1014" y="884"/>
                  <a:pt x="1012" y="963"/>
                </a:cubicBezTo>
                <a:cubicBezTo>
                  <a:pt x="1010" y="1041"/>
                  <a:pt x="1033" y="1112"/>
                  <a:pt x="1093" y="1168"/>
                </a:cubicBezTo>
                <a:cubicBezTo>
                  <a:pt x="1011" y="1293"/>
                  <a:pt x="968" y="1427"/>
                  <a:pt x="977" y="1576"/>
                </a:cubicBezTo>
                <a:cubicBezTo>
                  <a:pt x="878" y="1473"/>
                  <a:pt x="811" y="1350"/>
                  <a:pt x="752" y="1221"/>
                </a:cubicBezTo>
                <a:cubicBezTo>
                  <a:pt x="772" y="1204"/>
                  <a:pt x="792" y="1190"/>
                  <a:pt x="808" y="1173"/>
                </a:cubicBezTo>
                <a:cubicBezTo>
                  <a:pt x="859" y="1119"/>
                  <a:pt x="893" y="1055"/>
                  <a:pt x="904" y="981"/>
                </a:cubicBezTo>
                <a:cubicBezTo>
                  <a:pt x="909" y="946"/>
                  <a:pt x="903" y="909"/>
                  <a:pt x="900" y="873"/>
                </a:cubicBezTo>
                <a:cubicBezTo>
                  <a:pt x="899" y="859"/>
                  <a:pt x="888" y="854"/>
                  <a:pt x="873" y="853"/>
                </a:cubicBezTo>
                <a:cubicBezTo>
                  <a:pt x="833" y="852"/>
                  <a:pt x="803" y="873"/>
                  <a:pt x="774" y="893"/>
                </a:cubicBezTo>
                <a:cubicBezTo>
                  <a:pt x="750" y="910"/>
                  <a:pt x="731" y="933"/>
                  <a:pt x="708" y="955"/>
                </a:cubicBezTo>
                <a:cubicBezTo>
                  <a:pt x="690" y="891"/>
                  <a:pt x="689" y="826"/>
                  <a:pt x="685" y="757"/>
                </a:cubicBezTo>
                <a:cubicBezTo>
                  <a:pt x="706" y="764"/>
                  <a:pt x="723" y="773"/>
                  <a:pt x="741" y="776"/>
                </a:cubicBezTo>
                <a:cubicBezTo>
                  <a:pt x="787" y="782"/>
                  <a:pt x="823" y="759"/>
                  <a:pt x="852" y="728"/>
                </a:cubicBezTo>
                <a:cubicBezTo>
                  <a:pt x="884" y="694"/>
                  <a:pt x="906" y="654"/>
                  <a:pt x="917" y="607"/>
                </a:cubicBezTo>
                <a:cubicBezTo>
                  <a:pt x="923" y="583"/>
                  <a:pt x="930" y="559"/>
                  <a:pt x="937" y="535"/>
                </a:cubicBezTo>
                <a:cubicBezTo>
                  <a:pt x="949" y="495"/>
                  <a:pt x="968" y="459"/>
                  <a:pt x="1016" y="438"/>
                </a:cubicBezTo>
                <a:cubicBezTo>
                  <a:pt x="968" y="423"/>
                  <a:pt x="927" y="419"/>
                  <a:pt x="891" y="433"/>
                </a:cubicBezTo>
                <a:cubicBezTo>
                  <a:pt x="855" y="446"/>
                  <a:pt x="825" y="474"/>
                  <a:pt x="790" y="498"/>
                </a:cubicBezTo>
                <a:cubicBezTo>
                  <a:pt x="772" y="400"/>
                  <a:pt x="725" y="315"/>
                  <a:pt x="659" y="236"/>
                </a:cubicBezTo>
                <a:cubicBezTo>
                  <a:pt x="655" y="244"/>
                  <a:pt x="651" y="249"/>
                  <a:pt x="652" y="253"/>
                </a:cubicBezTo>
                <a:cubicBezTo>
                  <a:pt x="658" y="304"/>
                  <a:pt x="636" y="349"/>
                  <a:pt x="619" y="395"/>
                </a:cubicBezTo>
                <a:cubicBezTo>
                  <a:pt x="605" y="432"/>
                  <a:pt x="588" y="468"/>
                  <a:pt x="571" y="506"/>
                </a:cubicBezTo>
                <a:cubicBezTo>
                  <a:pt x="544" y="501"/>
                  <a:pt x="512" y="495"/>
                  <a:pt x="482" y="488"/>
                </a:cubicBezTo>
                <a:cubicBezTo>
                  <a:pt x="451" y="481"/>
                  <a:pt x="420" y="473"/>
                  <a:pt x="387" y="465"/>
                </a:cubicBezTo>
                <a:cubicBezTo>
                  <a:pt x="367" y="541"/>
                  <a:pt x="412" y="600"/>
                  <a:pt x="455" y="658"/>
                </a:cubicBezTo>
                <a:cubicBezTo>
                  <a:pt x="499" y="717"/>
                  <a:pt x="557" y="758"/>
                  <a:pt x="637" y="750"/>
                </a:cubicBezTo>
                <a:cubicBezTo>
                  <a:pt x="636" y="793"/>
                  <a:pt x="634" y="833"/>
                  <a:pt x="635" y="871"/>
                </a:cubicBezTo>
                <a:cubicBezTo>
                  <a:pt x="636" y="910"/>
                  <a:pt x="641" y="949"/>
                  <a:pt x="644" y="995"/>
                </a:cubicBezTo>
                <a:cubicBezTo>
                  <a:pt x="548" y="917"/>
                  <a:pt x="444" y="880"/>
                  <a:pt x="323" y="908"/>
                </a:cubicBezTo>
                <a:cubicBezTo>
                  <a:pt x="317" y="941"/>
                  <a:pt x="333" y="969"/>
                  <a:pt x="343" y="997"/>
                </a:cubicBezTo>
                <a:cubicBezTo>
                  <a:pt x="370" y="1069"/>
                  <a:pt x="424" y="1117"/>
                  <a:pt x="486" y="1157"/>
                </a:cubicBezTo>
                <a:cubicBezTo>
                  <a:pt x="557" y="1202"/>
                  <a:pt x="636" y="1225"/>
                  <a:pt x="720" y="1247"/>
                </a:cubicBezTo>
                <a:cubicBezTo>
                  <a:pt x="760" y="1355"/>
                  <a:pt x="811" y="1461"/>
                  <a:pt x="878" y="1557"/>
                </a:cubicBezTo>
                <a:cubicBezTo>
                  <a:pt x="946" y="1652"/>
                  <a:pt x="1022" y="1740"/>
                  <a:pt x="1098" y="1835"/>
                </a:cubicBezTo>
                <a:cubicBezTo>
                  <a:pt x="1069" y="1825"/>
                  <a:pt x="1041" y="1817"/>
                  <a:pt x="1015" y="1808"/>
                </a:cubicBezTo>
                <a:cubicBezTo>
                  <a:pt x="937" y="1648"/>
                  <a:pt x="818" y="1546"/>
                  <a:pt x="632" y="1532"/>
                </a:cubicBezTo>
                <a:cubicBezTo>
                  <a:pt x="627" y="1593"/>
                  <a:pt x="645" y="1644"/>
                  <a:pt x="680" y="1686"/>
                </a:cubicBezTo>
                <a:cubicBezTo>
                  <a:pt x="714" y="1727"/>
                  <a:pt x="753" y="1762"/>
                  <a:pt x="793" y="1802"/>
                </a:cubicBezTo>
                <a:cubicBezTo>
                  <a:pt x="678" y="1812"/>
                  <a:pt x="581" y="1860"/>
                  <a:pt x="482" y="1919"/>
                </a:cubicBezTo>
                <a:cubicBezTo>
                  <a:pt x="466" y="1912"/>
                  <a:pt x="447" y="1903"/>
                  <a:pt x="429" y="1893"/>
                </a:cubicBezTo>
                <a:cubicBezTo>
                  <a:pt x="351" y="1849"/>
                  <a:pt x="272" y="1856"/>
                  <a:pt x="194" y="1888"/>
                </a:cubicBezTo>
                <a:cubicBezTo>
                  <a:pt x="163" y="1900"/>
                  <a:pt x="134" y="1917"/>
                  <a:pt x="107" y="1936"/>
                </a:cubicBezTo>
                <a:cubicBezTo>
                  <a:pt x="75" y="1959"/>
                  <a:pt x="80" y="1982"/>
                  <a:pt x="115" y="1999"/>
                </a:cubicBezTo>
                <a:cubicBezTo>
                  <a:pt x="176" y="2030"/>
                  <a:pt x="238" y="2052"/>
                  <a:pt x="308" y="2043"/>
                </a:cubicBezTo>
                <a:cubicBezTo>
                  <a:pt x="309" y="2043"/>
                  <a:pt x="310" y="2045"/>
                  <a:pt x="311" y="2046"/>
                </a:cubicBezTo>
                <a:cubicBezTo>
                  <a:pt x="283" y="2081"/>
                  <a:pt x="259" y="2121"/>
                  <a:pt x="240" y="2160"/>
                </a:cubicBezTo>
                <a:cubicBezTo>
                  <a:pt x="263" y="2160"/>
                  <a:pt x="263" y="2160"/>
                  <a:pt x="263" y="2160"/>
                </a:cubicBezTo>
                <a:cubicBezTo>
                  <a:pt x="288" y="2110"/>
                  <a:pt x="321" y="2066"/>
                  <a:pt x="362" y="2026"/>
                </a:cubicBezTo>
                <a:cubicBezTo>
                  <a:pt x="375" y="2013"/>
                  <a:pt x="388" y="2016"/>
                  <a:pt x="405" y="2023"/>
                </a:cubicBezTo>
                <a:cubicBezTo>
                  <a:pt x="373" y="2070"/>
                  <a:pt x="342" y="2115"/>
                  <a:pt x="312" y="2160"/>
                </a:cubicBezTo>
                <a:cubicBezTo>
                  <a:pt x="322" y="2160"/>
                  <a:pt x="322" y="2160"/>
                  <a:pt x="322" y="2160"/>
                </a:cubicBezTo>
                <a:cubicBezTo>
                  <a:pt x="356" y="2122"/>
                  <a:pt x="390" y="2082"/>
                  <a:pt x="430" y="2037"/>
                </a:cubicBezTo>
                <a:cubicBezTo>
                  <a:pt x="433" y="2088"/>
                  <a:pt x="418" y="2127"/>
                  <a:pt x="395" y="2160"/>
                </a:cubicBezTo>
                <a:cubicBezTo>
                  <a:pt x="421" y="2160"/>
                  <a:pt x="421" y="2160"/>
                  <a:pt x="421" y="2160"/>
                </a:cubicBezTo>
                <a:cubicBezTo>
                  <a:pt x="426" y="2153"/>
                  <a:pt x="432" y="2146"/>
                  <a:pt x="437" y="2139"/>
                </a:cubicBezTo>
                <a:cubicBezTo>
                  <a:pt x="438" y="2138"/>
                  <a:pt x="440" y="2138"/>
                  <a:pt x="444" y="2138"/>
                </a:cubicBezTo>
                <a:cubicBezTo>
                  <a:pt x="447" y="2145"/>
                  <a:pt x="449" y="2153"/>
                  <a:pt x="451" y="2160"/>
                </a:cubicBezTo>
                <a:cubicBezTo>
                  <a:pt x="472" y="2160"/>
                  <a:pt x="472" y="2160"/>
                  <a:pt x="472" y="2160"/>
                </a:cubicBezTo>
                <a:cubicBezTo>
                  <a:pt x="469" y="2146"/>
                  <a:pt x="467" y="2132"/>
                  <a:pt x="467" y="2120"/>
                </a:cubicBezTo>
                <a:cubicBezTo>
                  <a:pt x="468" y="2088"/>
                  <a:pt x="463" y="2049"/>
                  <a:pt x="504" y="2027"/>
                </a:cubicBezTo>
                <a:cubicBezTo>
                  <a:pt x="525" y="2065"/>
                  <a:pt x="525" y="2108"/>
                  <a:pt x="542" y="2146"/>
                </a:cubicBezTo>
                <a:cubicBezTo>
                  <a:pt x="555" y="2103"/>
                  <a:pt x="534" y="2064"/>
                  <a:pt x="532" y="2021"/>
                </a:cubicBezTo>
                <a:cubicBezTo>
                  <a:pt x="562" y="2031"/>
                  <a:pt x="584" y="2048"/>
                  <a:pt x="594" y="2075"/>
                </a:cubicBezTo>
                <a:cubicBezTo>
                  <a:pt x="605" y="2104"/>
                  <a:pt x="611" y="2132"/>
                  <a:pt x="613" y="2160"/>
                </a:cubicBezTo>
                <a:cubicBezTo>
                  <a:pt x="634" y="2160"/>
                  <a:pt x="634" y="2160"/>
                  <a:pt x="634" y="2160"/>
                </a:cubicBezTo>
                <a:cubicBezTo>
                  <a:pt x="634" y="2159"/>
                  <a:pt x="634" y="2158"/>
                  <a:pt x="634" y="2156"/>
                </a:cubicBezTo>
                <a:cubicBezTo>
                  <a:pt x="632" y="2075"/>
                  <a:pt x="595" y="2009"/>
                  <a:pt x="525" y="1954"/>
                </a:cubicBezTo>
                <a:cubicBezTo>
                  <a:pt x="629" y="1897"/>
                  <a:pt x="732" y="1862"/>
                  <a:pt x="850" y="1864"/>
                </a:cubicBezTo>
                <a:cubicBezTo>
                  <a:pt x="765" y="1944"/>
                  <a:pt x="729" y="2037"/>
                  <a:pt x="749" y="2149"/>
                </a:cubicBezTo>
                <a:cubicBezTo>
                  <a:pt x="854" y="2177"/>
                  <a:pt x="1017" y="2048"/>
                  <a:pt x="1024" y="1885"/>
                </a:cubicBezTo>
                <a:cubicBezTo>
                  <a:pt x="1101" y="1909"/>
                  <a:pt x="1170" y="1941"/>
                  <a:pt x="1223" y="2002"/>
                </a:cubicBezTo>
                <a:cubicBezTo>
                  <a:pt x="1239" y="2021"/>
                  <a:pt x="1251" y="2042"/>
                  <a:pt x="1279" y="2048"/>
                </a:cubicBezTo>
                <a:cubicBezTo>
                  <a:pt x="1287" y="2049"/>
                  <a:pt x="1295" y="2058"/>
                  <a:pt x="1300" y="2066"/>
                </a:cubicBezTo>
                <a:cubicBezTo>
                  <a:pt x="1321" y="2097"/>
                  <a:pt x="1339" y="2128"/>
                  <a:pt x="1356" y="2160"/>
                </a:cubicBezTo>
                <a:cubicBezTo>
                  <a:pt x="1384" y="2160"/>
                  <a:pt x="1384" y="2160"/>
                  <a:pt x="1384" y="2160"/>
                </a:cubicBezTo>
                <a:cubicBezTo>
                  <a:pt x="1380" y="2144"/>
                  <a:pt x="1380" y="2126"/>
                  <a:pt x="1387" y="2104"/>
                </a:cubicBezTo>
                <a:cubicBezTo>
                  <a:pt x="1364" y="2118"/>
                  <a:pt x="1352" y="2113"/>
                  <a:pt x="1345" y="2096"/>
                </a:cubicBezTo>
                <a:cubicBezTo>
                  <a:pt x="1338" y="2082"/>
                  <a:pt x="1327" y="2070"/>
                  <a:pt x="1323" y="2056"/>
                </a:cubicBezTo>
                <a:cubicBezTo>
                  <a:pt x="1316" y="2033"/>
                  <a:pt x="1303" y="2020"/>
                  <a:pt x="1278" y="2019"/>
                </a:cubicBezTo>
                <a:cubicBezTo>
                  <a:pt x="1275" y="1974"/>
                  <a:pt x="1242" y="1957"/>
                  <a:pt x="1209" y="1941"/>
                </a:cubicBezTo>
                <a:cubicBezTo>
                  <a:pt x="1151" y="1913"/>
                  <a:pt x="1095" y="1880"/>
                  <a:pt x="1033" y="1863"/>
                </a:cubicBezTo>
                <a:cubicBezTo>
                  <a:pt x="1017" y="1858"/>
                  <a:pt x="1008" y="1851"/>
                  <a:pt x="1016" y="1834"/>
                </a:cubicBezTo>
                <a:cubicBezTo>
                  <a:pt x="1087" y="1842"/>
                  <a:pt x="1137" y="1894"/>
                  <a:pt x="1201" y="1918"/>
                </a:cubicBezTo>
                <a:cubicBezTo>
                  <a:pt x="1199" y="1908"/>
                  <a:pt x="1196" y="1899"/>
                  <a:pt x="1191" y="1893"/>
                </a:cubicBezTo>
                <a:cubicBezTo>
                  <a:pt x="1127" y="1821"/>
                  <a:pt x="1063" y="1749"/>
                  <a:pt x="998" y="1678"/>
                </a:cubicBezTo>
                <a:cubicBezTo>
                  <a:pt x="934" y="1610"/>
                  <a:pt x="883" y="1533"/>
                  <a:pt x="838" y="1453"/>
                </a:cubicBezTo>
                <a:cubicBezTo>
                  <a:pt x="829" y="1437"/>
                  <a:pt x="822" y="1421"/>
                  <a:pt x="814" y="1405"/>
                </a:cubicBezTo>
                <a:cubicBezTo>
                  <a:pt x="840" y="1432"/>
                  <a:pt x="858" y="1464"/>
                  <a:pt x="879" y="1493"/>
                </a:cubicBezTo>
                <a:cubicBezTo>
                  <a:pt x="950" y="1593"/>
                  <a:pt x="1030" y="1687"/>
                  <a:pt x="1112" y="1778"/>
                </a:cubicBezTo>
                <a:cubicBezTo>
                  <a:pt x="1180" y="1852"/>
                  <a:pt x="1250" y="1924"/>
                  <a:pt x="1319" y="1998"/>
                </a:cubicBezTo>
                <a:cubicBezTo>
                  <a:pt x="1365" y="2047"/>
                  <a:pt x="1404" y="2102"/>
                  <a:pt x="1437" y="2160"/>
                </a:cubicBezTo>
                <a:cubicBezTo>
                  <a:pt x="1461" y="2160"/>
                  <a:pt x="1461" y="2160"/>
                  <a:pt x="1461" y="2160"/>
                </a:cubicBezTo>
                <a:cubicBezTo>
                  <a:pt x="1426" y="2096"/>
                  <a:pt x="1382" y="2035"/>
                  <a:pt x="1330" y="1979"/>
                </a:cubicBezTo>
                <a:cubicBezTo>
                  <a:pt x="1321" y="1970"/>
                  <a:pt x="1314" y="1958"/>
                  <a:pt x="1303" y="1944"/>
                </a:cubicBezTo>
                <a:cubicBezTo>
                  <a:pt x="1313" y="1940"/>
                  <a:pt x="1320" y="1936"/>
                  <a:pt x="1328" y="1934"/>
                </a:cubicBezTo>
                <a:cubicBezTo>
                  <a:pt x="1407" y="1911"/>
                  <a:pt x="1449" y="1851"/>
                  <a:pt x="1476" y="1780"/>
                </a:cubicBezTo>
                <a:cubicBezTo>
                  <a:pt x="1491" y="1742"/>
                  <a:pt x="1495" y="1698"/>
                  <a:pt x="1498" y="1657"/>
                </a:cubicBezTo>
                <a:cubicBezTo>
                  <a:pt x="1500" y="1627"/>
                  <a:pt x="1493" y="1596"/>
                  <a:pt x="1489" y="1566"/>
                </a:cubicBezTo>
                <a:cubicBezTo>
                  <a:pt x="1437" y="1561"/>
                  <a:pt x="1407" y="1597"/>
                  <a:pt x="1366" y="1620"/>
                </a:cubicBezTo>
                <a:close/>
                <a:moveTo>
                  <a:pt x="1599" y="1070"/>
                </a:moveTo>
                <a:cubicBezTo>
                  <a:pt x="1541" y="1123"/>
                  <a:pt x="1476" y="1148"/>
                  <a:pt x="1402" y="1146"/>
                </a:cubicBezTo>
                <a:cubicBezTo>
                  <a:pt x="1366" y="1145"/>
                  <a:pt x="1330" y="1138"/>
                  <a:pt x="1305" y="1100"/>
                </a:cubicBezTo>
                <a:cubicBezTo>
                  <a:pt x="1364" y="1088"/>
                  <a:pt x="1422" y="1094"/>
                  <a:pt x="1474" y="1065"/>
                </a:cubicBezTo>
                <a:cubicBezTo>
                  <a:pt x="1434" y="1066"/>
                  <a:pt x="1395" y="1067"/>
                  <a:pt x="1346" y="1068"/>
                </a:cubicBezTo>
                <a:cubicBezTo>
                  <a:pt x="1383" y="1044"/>
                  <a:pt x="1412" y="1024"/>
                  <a:pt x="1442" y="1005"/>
                </a:cubicBezTo>
                <a:cubicBezTo>
                  <a:pt x="1446" y="1003"/>
                  <a:pt x="1451" y="1004"/>
                  <a:pt x="1455" y="1004"/>
                </a:cubicBezTo>
                <a:cubicBezTo>
                  <a:pt x="1509" y="1008"/>
                  <a:pt x="1559" y="1023"/>
                  <a:pt x="1599" y="1070"/>
                </a:cubicBezTo>
                <a:close/>
                <a:moveTo>
                  <a:pt x="1279" y="931"/>
                </a:moveTo>
                <a:cubicBezTo>
                  <a:pt x="1310" y="881"/>
                  <a:pt x="1347" y="837"/>
                  <a:pt x="1410" y="824"/>
                </a:cubicBezTo>
                <a:cubicBezTo>
                  <a:pt x="1447" y="817"/>
                  <a:pt x="1482" y="802"/>
                  <a:pt x="1529" y="810"/>
                </a:cubicBezTo>
                <a:cubicBezTo>
                  <a:pt x="1496" y="862"/>
                  <a:pt x="1483" y="919"/>
                  <a:pt x="1444" y="965"/>
                </a:cubicBezTo>
                <a:cubicBezTo>
                  <a:pt x="1406" y="1008"/>
                  <a:pt x="1365" y="1039"/>
                  <a:pt x="1297" y="1025"/>
                </a:cubicBezTo>
                <a:cubicBezTo>
                  <a:pt x="1308" y="1008"/>
                  <a:pt x="1314" y="994"/>
                  <a:pt x="1323" y="982"/>
                </a:cubicBezTo>
                <a:cubicBezTo>
                  <a:pt x="1333" y="970"/>
                  <a:pt x="1345" y="960"/>
                  <a:pt x="1355" y="949"/>
                </a:cubicBezTo>
                <a:cubicBezTo>
                  <a:pt x="1365" y="939"/>
                  <a:pt x="1374" y="929"/>
                  <a:pt x="1384" y="919"/>
                </a:cubicBezTo>
                <a:cubicBezTo>
                  <a:pt x="1334" y="934"/>
                  <a:pt x="1303" y="970"/>
                  <a:pt x="1272" y="1010"/>
                </a:cubicBezTo>
                <a:cubicBezTo>
                  <a:pt x="1255" y="979"/>
                  <a:pt x="1264" y="954"/>
                  <a:pt x="1279" y="931"/>
                </a:cubicBezTo>
                <a:close/>
                <a:moveTo>
                  <a:pt x="1092" y="1083"/>
                </a:moveTo>
                <a:cubicBezTo>
                  <a:pt x="1060" y="1069"/>
                  <a:pt x="1049" y="1049"/>
                  <a:pt x="1042" y="1025"/>
                </a:cubicBezTo>
                <a:cubicBezTo>
                  <a:pt x="1029" y="976"/>
                  <a:pt x="1033" y="929"/>
                  <a:pt x="1045" y="880"/>
                </a:cubicBezTo>
                <a:cubicBezTo>
                  <a:pt x="1054" y="845"/>
                  <a:pt x="1066" y="812"/>
                  <a:pt x="1097" y="783"/>
                </a:cubicBezTo>
                <a:cubicBezTo>
                  <a:pt x="1115" y="810"/>
                  <a:pt x="1133" y="833"/>
                  <a:pt x="1147" y="858"/>
                </a:cubicBezTo>
                <a:cubicBezTo>
                  <a:pt x="1175" y="906"/>
                  <a:pt x="1185" y="960"/>
                  <a:pt x="1179" y="1015"/>
                </a:cubicBezTo>
                <a:cubicBezTo>
                  <a:pt x="1175" y="1047"/>
                  <a:pt x="1163" y="1077"/>
                  <a:pt x="1126" y="1092"/>
                </a:cubicBezTo>
                <a:cubicBezTo>
                  <a:pt x="1106" y="1044"/>
                  <a:pt x="1120" y="990"/>
                  <a:pt x="1090" y="949"/>
                </a:cubicBezTo>
                <a:cubicBezTo>
                  <a:pt x="1091" y="992"/>
                  <a:pt x="1091" y="1034"/>
                  <a:pt x="1092" y="1083"/>
                </a:cubicBezTo>
                <a:close/>
                <a:moveTo>
                  <a:pt x="806" y="544"/>
                </a:moveTo>
                <a:cubicBezTo>
                  <a:pt x="810" y="497"/>
                  <a:pt x="850" y="480"/>
                  <a:pt x="883" y="458"/>
                </a:cubicBezTo>
                <a:cubicBezTo>
                  <a:pt x="901" y="447"/>
                  <a:pt x="923" y="439"/>
                  <a:pt x="948" y="449"/>
                </a:cubicBezTo>
                <a:cubicBezTo>
                  <a:pt x="932" y="494"/>
                  <a:pt x="915" y="534"/>
                  <a:pt x="904" y="575"/>
                </a:cubicBezTo>
                <a:cubicBezTo>
                  <a:pt x="895" y="611"/>
                  <a:pt x="876" y="639"/>
                  <a:pt x="856" y="667"/>
                </a:cubicBezTo>
                <a:cubicBezTo>
                  <a:pt x="839" y="689"/>
                  <a:pt x="816" y="704"/>
                  <a:pt x="784" y="702"/>
                </a:cubicBezTo>
                <a:cubicBezTo>
                  <a:pt x="800" y="676"/>
                  <a:pt x="813" y="653"/>
                  <a:pt x="827" y="630"/>
                </a:cubicBezTo>
                <a:cubicBezTo>
                  <a:pt x="809" y="642"/>
                  <a:pt x="796" y="658"/>
                  <a:pt x="780" y="672"/>
                </a:cubicBezTo>
                <a:cubicBezTo>
                  <a:pt x="766" y="686"/>
                  <a:pt x="752" y="703"/>
                  <a:pt x="725" y="694"/>
                </a:cubicBezTo>
                <a:cubicBezTo>
                  <a:pt x="742" y="669"/>
                  <a:pt x="758" y="647"/>
                  <a:pt x="772" y="624"/>
                </a:cubicBezTo>
                <a:cubicBezTo>
                  <a:pt x="787" y="599"/>
                  <a:pt x="780" y="565"/>
                  <a:pt x="806" y="544"/>
                </a:cubicBezTo>
                <a:close/>
                <a:moveTo>
                  <a:pt x="516" y="687"/>
                </a:moveTo>
                <a:cubicBezTo>
                  <a:pt x="464" y="643"/>
                  <a:pt x="427" y="588"/>
                  <a:pt x="406" y="523"/>
                </a:cubicBezTo>
                <a:cubicBezTo>
                  <a:pt x="403" y="514"/>
                  <a:pt x="404" y="505"/>
                  <a:pt x="404" y="499"/>
                </a:cubicBezTo>
                <a:cubicBezTo>
                  <a:pt x="439" y="504"/>
                  <a:pt x="471" y="510"/>
                  <a:pt x="503" y="514"/>
                </a:cubicBezTo>
                <a:cubicBezTo>
                  <a:pt x="532" y="517"/>
                  <a:pt x="557" y="526"/>
                  <a:pt x="574" y="543"/>
                </a:cubicBezTo>
                <a:cubicBezTo>
                  <a:pt x="579" y="575"/>
                  <a:pt x="583" y="603"/>
                  <a:pt x="588" y="634"/>
                </a:cubicBezTo>
                <a:cubicBezTo>
                  <a:pt x="560" y="618"/>
                  <a:pt x="537" y="604"/>
                  <a:pt x="514" y="591"/>
                </a:cubicBezTo>
                <a:cubicBezTo>
                  <a:pt x="540" y="625"/>
                  <a:pt x="580" y="645"/>
                  <a:pt x="594" y="688"/>
                </a:cubicBezTo>
                <a:cubicBezTo>
                  <a:pt x="560" y="709"/>
                  <a:pt x="541" y="709"/>
                  <a:pt x="516" y="687"/>
                </a:cubicBezTo>
                <a:close/>
                <a:moveTo>
                  <a:pt x="643" y="647"/>
                </a:moveTo>
                <a:cubicBezTo>
                  <a:pt x="640" y="646"/>
                  <a:pt x="638" y="644"/>
                  <a:pt x="636" y="642"/>
                </a:cubicBezTo>
                <a:cubicBezTo>
                  <a:pt x="594" y="580"/>
                  <a:pt x="587" y="516"/>
                  <a:pt x="619" y="448"/>
                </a:cubicBezTo>
                <a:cubicBezTo>
                  <a:pt x="641" y="400"/>
                  <a:pt x="666" y="353"/>
                  <a:pt x="677" y="295"/>
                </a:cubicBezTo>
                <a:cubicBezTo>
                  <a:pt x="694" y="322"/>
                  <a:pt x="713" y="347"/>
                  <a:pt x="727" y="376"/>
                </a:cubicBezTo>
                <a:cubicBezTo>
                  <a:pt x="752" y="427"/>
                  <a:pt x="770" y="482"/>
                  <a:pt x="769" y="541"/>
                </a:cubicBezTo>
                <a:cubicBezTo>
                  <a:pt x="768" y="609"/>
                  <a:pt x="746" y="640"/>
                  <a:pt x="685" y="656"/>
                </a:cubicBezTo>
                <a:cubicBezTo>
                  <a:pt x="690" y="610"/>
                  <a:pt x="701" y="564"/>
                  <a:pt x="688" y="517"/>
                </a:cubicBezTo>
                <a:cubicBezTo>
                  <a:pt x="676" y="562"/>
                  <a:pt x="678" y="610"/>
                  <a:pt x="654" y="651"/>
                </a:cubicBezTo>
                <a:cubicBezTo>
                  <a:pt x="648" y="649"/>
                  <a:pt x="645" y="649"/>
                  <a:pt x="643" y="647"/>
                </a:cubicBezTo>
                <a:close/>
                <a:moveTo>
                  <a:pt x="675" y="1129"/>
                </a:moveTo>
                <a:cubicBezTo>
                  <a:pt x="632" y="1105"/>
                  <a:pt x="592" y="1083"/>
                  <a:pt x="552" y="1061"/>
                </a:cubicBezTo>
                <a:cubicBezTo>
                  <a:pt x="550" y="1063"/>
                  <a:pt x="549" y="1065"/>
                  <a:pt x="547" y="1067"/>
                </a:cubicBezTo>
                <a:cubicBezTo>
                  <a:pt x="584" y="1096"/>
                  <a:pt x="621" y="1124"/>
                  <a:pt x="658" y="1153"/>
                </a:cubicBezTo>
                <a:cubicBezTo>
                  <a:pt x="630" y="1176"/>
                  <a:pt x="584" y="1178"/>
                  <a:pt x="514" y="1146"/>
                </a:cubicBezTo>
                <a:cubicBezTo>
                  <a:pt x="423" y="1105"/>
                  <a:pt x="366" y="1030"/>
                  <a:pt x="345" y="928"/>
                </a:cubicBezTo>
                <a:cubicBezTo>
                  <a:pt x="462" y="897"/>
                  <a:pt x="596" y="958"/>
                  <a:pt x="658" y="1048"/>
                </a:cubicBezTo>
                <a:cubicBezTo>
                  <a:pt x="673" y="1070"/>
                  <a:pt x="683" y="1096"/>
                  <a:pt x="675" y="1129"/>
                </a:cubicBezTo>
                <a:close/>
                <a:moveTo>
                  <a:pt x="679" y="1019"/>
                </a:moveTo>
                <a:cubicBezTo>
                  <a:pt x="655" y="948"/>
                  <a:pt x="652" y="879"/>
                  <a:pt x="660" y="810"/>
                </a:cubicBezTo>
                <a:cubicBezTo>
                  <a:pt x="688" y="929"/>
                  <a:pt x="693" y="985"/>
                  <a:pt x="679" y="1019"/>
                </a:cubicBezTo>
                <a:close/>
                <a:moveTo>
                  <a:pt x="720" y="989"/>
                </a:moveTo>
                <a:cubicBezTo>
                  <a:pt x="729" y="972"/>
                  <a:pt x="738" y="953"/>
                  <a:pt x="751" y="939"/>
                </a:cubicBezTo>
                <a:cubicBezTo>
                  <a:pt x="783" y="906"/>
                  <a:pt x="820" y="879"/>
                  <a:pt x="870" y="874"/>
                </a:cubicBezTo>
                <a:cubicBezTo>
                  <a:pt x="915" y="968"/>
                  <a:pt x="845" y="1144"/>
                  <a:pt x="763" y="1145"/>
                </a:cubicBezTo>
                <a:cubicBezTo>
                  <a:pt x="754" y="1084"/>
                  <a:pt x="788" y="1033"/>
                  <a:pt x="806" y="972"/>
                </a:cubicBezTo>
                <a:cubicBezTo>
                  <a:pt x="763" y="1015"/>
                  <a:pt x="756" y="1070"/>
                  <a:pt x="735" y="1119"/>
                </a:cubicBezTo>
                <a:cubicBezTo>
                  <a:pt x="698" y="1075"/>
                  <a:pt x="699" y="1032"/>
                  <a:pt x="720" y="989"/>
                </a:cubicBezTo>
                <a:close/>
                <a:moveTo>
                  <a:pt x="111" y="1967"/>
                </a:moveTo>
                <a:cubicBezTo>
                  <a:pt x="162" y="1899"/>
                  <a:pt x="321" y="1874"/>
                  <a:pt x="384" y="1923"/>
                </a:cubicBezTo>
                <a:cubicBezTo>
                  <a:pt x="336" y="1929"/>
                  <a:pt x="286" y="1936"/>
                  <a:pt x="236" y="1943"/>
                </a:cubicBezTo>
                <a:cubicBezTo>
                  <a:pt x="236" y="1945"/>
                  <a:pt x="236" y="1948"/>
                  <a:pt x="236" y="1951"/>
                </a:cubicBezTo>
                <a:cubicBezTo>
                  <a:pt x="291" y="1956"/>
                  <a:pt x="348" y="1935"/>
                  <a:pt x="403" y="1954"/>
                </a:cubicBezTo>
                <a:cubicBezTo>
                  <a:pt x="319" y="2053"/>
                  <a:pt x="201" y="2036"/>
                  <a:pt x="111" y="1967"/>
                </a:cubicBezTo>
                <a:close/>
                <a:moveTo>
                  <a:pt x="650" y="1555"/>
                </a:moveTo>
                <a:cubicBezTo>
                  <a:pt x="657" y="1555"/>
                  <a:pt x="663" y="1554"/>
                  <a:pt x="670" y="1555"/>
                </a:cubicBezTo>
                <a:cubicBezTo>
                  <a:pt x="681" y="1556"/>
                  <a:pt x="692" y="1557"/>
                  <a:pt x="703" y="1560"/>
                </a:cubicBezTo>
                <a:cubicBezTo>
                  <a:pt x="797" y="1581"/>
                  <a:pt x="866" y="1637"/>
                  <a:pt x="917" y="1716"/>
                </a:cubicBezTo>
                <a:cubicBezTo>
                  <a:pt x="925" y="1727"/>
                  <a:pt x="926" y="1742"/>
                  <a:pt x="929" y="1755"/>
                </a:cubicBezTo>
                <a:cubicBezTo>
                  <a:pt x="927" y="1756"/>
                  <a:pt x="924" y="1758"/>
                  <a:pt x="922" y="1759"/>
                </a:cubicBezTo>
                <a:cubicBezTo>
                  <a:pt x="872" y="1725"/>
                  <a:pt x="822" y="1691"/>
                  <a:pt x="772" y="1657"/>
                </a:cubicBezTo>
                <a:cubicBezTo>
                  <a:pt x="810" y="1713"/>
                  <a:pt x="877" y="1738"/>
                  <a:pt x="919" y="1798"/>
                </a:cubicBezTo>
                <a:cubicBezTo>
                  <a:pt x="798" y="1814"/>
                  <a:pt x="651" y="1667"/>
                  <a:pt x="650" y="1555"/>
                </a:cubicBezTo>
                <a:close/>
                <a:moveTo>
                  <a:pt x="702" y="1859"/>
                </a:moveTo>
                <a:cubicBezTo>
                  <a:pt x="649" y="1873"/>
                  <a:pt x="599" y="1894"/>
                  <a:pt x="541" y="1915"/>
                </a:cubicBezTo>
                <a:cubicBezTo>
                  <a:pt x="623" y="1853"/>
                  <a:pt x="803" y="1801"/>
                  <a:pt x="864" y="1834"/>
                </a:cubicBezTo>
                <a:cubicBezTo>
                  <a:pt x="811" y="1842"/>
                  <a:pt x="756" y="1846"/>
                  <a:pt x="702" y="1859"/>
                </a:cubicBezTo>
                <a:close/>
                <a:moveTo>
                  <a:pt x="941" y="2040"/>
                </a:moveTo>
                <a:cubicBezTo>
                  <a:pt x="899" y="2099"/>
                  <a:pt x="835" y="2120"/>
                  <a:pt x="768" y="2137"/>
                </a:cubicBezTo>
                <a:cubicBezTo>
                  <a:pt x="752" y="2030"/>
                  <a:pt x="812" y="1900"/>
                  <a:pt x="887" y="1877"/>
                </a:cubicBezTo>
                <a:cubicBezTo>
                  <a:pt x="901" y="1879"/>
                  <a:pt x="916" y="1882"/>
                  <a:pt x="932" y="1885"/>
                </a:cubicBezTo>
                <a:cubicBezTo>
                  <a:pt x="917" y="1940"/>
                  <a:pt x="880" y="1978"/>
                  <a:pt x="852" y="2027"/>
                </a:cubicBezTo>
                <a:cubicBezTo>
                  <a:pt x="891" y="2002"/>
                  <a:pt x="926" y="1962"/>
                  <a:pt x="954" y="1907"/>
                </a:cubicBezTo>
                <a:cubicBezTo>
                  <a:pt x="971" y="1959"/>
                  <a:pt x="968" y="2002"/>
                  <a:pt x="941" y="2040"/>
                </a:cubicBezTo>
                <a:close/>
                <a:moveTo>
                  <a:pt x="1054" y="1292"/>
                </a:moveTo>
                <a:cubicBezTo>
                  <a:pt x="1039" y="1350"/>
                  <a:pt x="1026" y="1402"/>
                  <a:pt x="1013" y="1455"/>
                </a:cubicBezTo>
                <a:cubicBezTo>
                  <a:pt x="1010" y="1402"/>
                  <a:pt x="1029" y="1331"/>
                  <a:pt x="1054" y="1292"/>
                </a:cubicBezTo>
                <a:close/>
                <a:moveTo>
                  <a:pt x="1283" y="1815"/>
                </a:moveTo>
                <a:cubicBezTo>
                  <a:pt x="1263" y="1747"/>
                  <a:pt x="1242" y="1681"/>
                  <a:pt x="1237" y="1600"/>
                </a:cubicBezTo>
                <a:cubicBezTo>
                  <a:pt x="1231" y="1619"/>
                  <a:pt x="1226" y="1628"/>
                  <a:pt x="1227" y="1637"/>
                </a:cubicBezTo>
                <a:cubicBezTo>
                  <a:pt x="1234" y="1698"/>
                  <a:pt x="1242" y="1758"/>
                  <a:pt x="1250" y="1824"/>
                </a:cubicBezTo>
                <a:cubicBezTo>
                  <a:pt x="1241" y="1819"/>
                  <a:pt x="1233" y="1817"/>
                  <a:pt x="1227" y="1812"/>
                </a:cubicBezTo>
                <a:cubicBezTo>
                  <a:pt x="1188" y="1776"/>
                  <a:pt x="1161" y="1733"/>
                  <a:pt x="1154" y="1679"/>
                </a:cubicBezTo>
                <a:cubicBezTo>
                  <a:pt x="1152" y="1655"/>
                  <a:pt x="1152" y="1632"/>
                  <a:pt x="1150" y="1608"/>
                </a:cubicBezTo>
                <a:cubicBezTo>
                  <a:pt x="1141" y="1518"/>
                  <a:pt x="1181" y="1447"/>
                  <a:pt x="1236" y="1377"/>
                </a:cubicBezTo>
                <a:cubicBezTo>
                  <a:pt x="1255" y="1404"/>
                  <a:pt x="1274" y="1428"/>
                  <a:pt x="1290" y="1454"/>
                </a:cubicBezTo>
                <a:cubicBezTo>
                  <a:pt x="1346" y="1550"/>
                  <a:pt x="1359" y="1653"/>
                  <a:pt x="1338" y="1761"/>
                </a:cubicBezTo>
                <a:cubicBezTo>
                  <a:pt x="1333" y="1786"/>
                  <a:pt x="1316" y="1809"/>
                  <a:pt x="1283" y="1815"/>
                </a:cubicBezTo>
                <a:close/>
                <a:moveTo>
                  <a:pt x="1467" y="1738"/>
                </a:moveTo>
                <a:cubicBezTo>
                  <a:pt x="1457" y="1776"/>
                  <a:pt x="1445" y="1813"/>
                  <a:pt x="1416" y="1842"/>
                </a:cubicBezTo>
                <a:cubicBezTo>
                  <a:pt x="1393" y="1864"/>
                  <a:pt x="1377" y="1869"/>
                  <a:pt x="1347" y="1863"/>
                </a:cubicBezTo>
                <a:cubicBezTo>
                  <a:pt x="1360" y="1805"/>
                  <a:pt x="1417" y="1763"/>
                  <a:pt x="1413" y="1690"/>
                </a:cubicBezTo>
                <a:cubicBezTo>
                  <a:pt x="1401" y="1713"/>
                  <a:pt x="1393" y="1728"/>
                  <a:pt x="1384" y="1746"/>
                </a:cubicBezTo>
                <a:cubicBezTo>
                  <a:pt x="1358" y="1660"/>
                  <a:pt x="1384" y="1612"/>
                  <a:pt x="1469" y="1588"/>
                </a:cubicBezTo>
                <a:cubicBezTo>
                  <a:pt x="1483" y="1633"/>
                  <a:pt x="1482" y="1679"/>
                  <a:pt x="1467" y="1738"/>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8AEDC27D-1E43-4F90-A21F-234738ED9C20}" type="datetimeFigureOut">
              <a:rPr lang="en-IN" smtClean="0"/>
              <a:t>03-02-2023</a:t>
            </a:fld>
            <a:endParaRPr lang="en-IN"/>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IN"/>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2F656F76-31D0-4D12-942A-B18139938E15}" type="slidenum">
              <a:rPr lang="en-IN" smtClean="0"/>
              <a:t>‹#›</a:t>
            </a:fld>
            <a:endParaRPr lang="en-IN"/>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584081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advTm="4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EDC27D-1E43-4F90-A21F-234738ED9C20}" type="datetimeFigureOut">
              <a:rPr lang="en-IN" smtClean="0"/>
              <a:t>03-02-2023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656F76-31D0-4D12-942A-B18139938E15}" type="slidenum">
              <a:rPr lang="en-IN" smtClean="0"/>
              <a:t>‹#›</a:t>
            </a:fld>
            <a:endParaRPr lang="en-IN"/>
          </a:p>
        </p:txBody>
      </p:sp>
    </p:spTree>
    <p:extLst>
      <p:ext uri="{BB962C8B-B14F-4D97-AF65-F5344CB8AC3E}">
        <p14:creationId xmlns:p14="http://schemas.microsoft.com/office/powerpoint/2010/main" val="3874223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advTm="4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05784" y="566928"/>
            <a:ext cx="8898488"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EDC27D-1E43-4F90-A21F-234738ED9C20}" type="datetimeFigureOut">
              <a:rPr lang="en-IN" smtClean="0"/>
              <a:t>03-02-2023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656F76-31D0-4D12-942A-B18139938E15}" type="slidenum">
              <a:rPr lang="en-IN" smtClean="0"/>
              <a:t>‹#›</a:t>
            </a:fld>
            <a:endParaRPr lang="en-IN"/>
          </a:p>
        </p:txBody>
      </p:sp>
    </p:spTree>
    <p:extLst>
      <p:ext uri="{BB962C8B-B14F-4D97-AF65-F5344CB8AC3E}">
        <p14:creationId xmlns:p14="http://schemas.microsoft.com/office/powerpoint/2010/main" val="1217139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advTm="4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EDC27D-1E43-4F90-A21F-234738ED9C20}" type="datetimeFigureOut">
              <a:rPr lang="en-IN" smtClean="0"/>
              <a:t>03-02-2023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656F76-31D0-4D12-942A-B18139938E15}" type="slidenum">
              <a:rPr lang="en-IN" smtClean="0"/>
              <a:t>‹#›</a:t>
            </a:fld>
            <a:endParaRPr lang="en-IN"/>
          </a:p>
        </p:txBody>
      </p:sp>
    </p:spTree>
    <p:extLst>
      <p:ext uri="{BB962C8B-B14F-4D97-AF65-F5344CB8AC3E}">
        <p14:creationId xmlns:p14="http://schemas.microsoft.com/office/powerpoint/2010/main" val="1024289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advTm="4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6"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
        <p:nvSpPr>
          <p:cNvPr id="2" name="Date Placeholder 1"/>
          <p:cNvSpPr>
            <a:spLocks noGrp="1"/>
          </p:cNvSpPr>
          <p:nvPr>
            <p:ph type="dt" sz="half" idx="10"/>
          </p:nvPr>
        </p:nvSpPr>
        <p:spPr/>
        <p:txBody>
          <a:bodyPr/>
          <a:lstStyle/>
          <a:p>
            <a:fld id="{8AEDC27D-1E43-4F90-A21F-234738ED9C20}" type="datetimeFigureOut">
              <a:rPr lang="en-IN" smtClean="0"/>
              <a:t>03-02-2023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656F76-31D0-4D12-942A-B18139938E15}" type="slidenum">
              <a:rPr lang="en-IN" smtClean="0"/>
              <a:t>‹#›</a:t>
            </a:fld>
            <a:endParaRPr lang="en-IN"/>
          </a:p>
        </p:txBody>
      </p:sp>
    </p:spTree>
    <p:extLst>
      <p:ext uri="{BB962C8B-B14F-4D97-AF65-F5344CB8AC3E}">
        <p14:creationId xmlns:p14="http://schemas.microsoft.com/office/powerpoint/2010/main" val="3689525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advTm="4000">
        <p:fade/>
      </p:transition>
    </mc:Fallback>
  </mc:AlternateContent>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2" name="Freeform 5"/>
          <p:cNvSpPr>
            <a:spLocks noEditPoints="1"/>
          </p:cNvSpPr>
          <p:nvPr/>
        </p:nvSpPr>
        <p:spPr bwMode="auto">
          <a:xfrm>
            <a:off x="8411377" y="0"/>
            <a:ext cx="3780623" cy="6858000"/>
          </a:xfrm>
          <a:custGeom>
            <a:avLst/>
            <a:gdLst/>
            <a:ahLst/>
            <a:cxnLst/>
            <a:rect l="0" t="0" r="r" b="b"/>
            <a:pathLst>
              <a:path w="1189" h="2160">
                <a:moveTo>
                  <a:pt x="1000" y="1982"/>
                </a:moveTo>
                <a:cubicBezTo>
                  <a:pt x="1033" y="1946"/>
                  <a:pt x="1054" y="1904"/>
                  <a:pt x="1077" y="1863"/>
                </a:cubicBezTo>
                <a:cubicBezTo>
                  <a:pt x="1113" y="1797"/>
                  <a:pt x="1109" y="1731"/>
                  <a:pt x="1090" y="1663"/>
                </a:cubicBezTo>
                <a:cubicBezTo>
                  <a:pt x="1088" y="1658"/>
                  <a:pt x="1083" y="1654"/>
                  <a:pt x="1079" y="1649"/>
                </a:cubicBezTo>
                <a:cubicBezTo>
                  <a:pt x="1010" y="1686"/>
                  <a:pt x="950" y="1730"/>
                  <a:pt x="908" y="1797"/>
                </a:cubicBezTo>
                <a:cubicBezTo>
                  <a:pt x="887" y="1768"/>
                  <a:pt x="876" y="1734"/>
                  <a:pt x="839" y="1720"/>
                </a:cubicBezTo>
                <a:cubicBezTo>
                  <a:pt x="827" y="1741"/>
                  <a:pt x="812" y="1760"/>
                  <a:pt x="804" y="1781"/>
                </a:cubicBezTo>
                <a:cubicBezTo>
                  <a:pt x="793" y="1811"/>
                  <a:pt x="782" y="1843"/>
                  <a:pt x="780" y="1875"/>
                </a:cubicBezTo>
                <a:cubicBezTo>
                  <a:pt x="777" y="1933"/>
                  <a:pt x="787" y="1988"/>
                  <a:pt x="835" y="2029"/>
                </a:cubicBezTo>
                <a:cubicBezTo>
                  <a:pt x="840" y="2033"/>
                  <a:pt x="843" y="2038"/>
                  <a:pt x="849" y="2044"/>
                </a:cubicBezTo>
                <a:cubicBezTo>
                  <a:pt x="837" y="2050"/>
                  <a:pt x="828" y="2056"/>
                  <a:pt x="819" y="2060"/>
                </a:cubicBezTo>
                <a:cubicBezTo>
                  <a:pt x="758" y="2086"/>
                  <a:pt x="702" y="2119"/>
                  <a:pt x="652" y="2160"/>
                </a:cubicBezTo>
                <a:cubicBezTo>
                  <a:pt x="677" y="2160"/>
                  <a:pt x="677" y="2160"/>
                  <a:pt x="677" y="2160"/>
                </a:cubicBezTo>
                <a:cubicBezTo>
                  <a:pt x="722" y="2127"/>
                  <a:pt x="769" y="2098"/>
                  <a:pt x="821" y="2077"/>
                </a:cubicBezTo>
                <a:cubicBezTo>
                  <a:pt x="892" y="2047"/>
                  <a:pt x="964" y="2019"/>
                  <a:pt x="1035" y="1988"/>
                </a:cubicBezTo>
                <a:cubicBezTo>
                  <a:pt x="1087" y="1966"/>
                  <a:pt x="1138" y="1942"/>
                  <a:pt x="1188" y="1917"/>
                </a:cubicBezTo>
                <a:cubicBezTo>
                  <a:pt x="1188" y="1788"/>
                  <a:pt x="1188" y="1788"/>
                  <a:pt x="1188" y="1788"/>
                </a:cubicBezTo>
                <a:cubicBezTo>
                  <a:pt x="1187" y="1793"/>
                  <a:pt x="1185" y="1798"/>
                  <a:pt x="1184" y="1804"/>
                </a:cubicBezTo>
                <a:cubicBezTo>
                  <a:pt x="1155" y="1896"/>
                  <a:pt x="1087" y="1949"/>
                  <a:pt x="1000" y="1982"/>
                </a:cubicBezTo>
                <a:close/>
                <a:moveTo>
                  <a:pt x="853" y="1831"/>
                </a:moveTo>
                <a:cubicBezTo>
                  <a:pt x="826" y="1881"/>
                  <a:pt x="853" y="1928"/>
                  <a:pt x="844" y="1973"/>
                </a:cubicBezTo>
                <a:cubicBezTo>
                  <a:pt x="821" y="1968"/>
                  <a:pt x="811" y="1960"/>
                  <a:pt x="802" y="1937"/>
                </a:cubicBezTo>
                <a:cubicBezTo>
                  <a:pt x="791" y="1908"/>
                  <a:pt x="794" y="1878"/>
                  <a:pt x="800" y="1848"/>
                </a:cubicBezTo>
                <a:cubicBezTo>
                  <a:pt x="808" y="1802"/>
                  <a:pt x="822" y="1769"/>
                  <a:pt x="846" y="1742"/>
                </a:cubicBezTo>
                <a:cubicBezTo>
                  <a:pt x="898" y="1786"/>
                  <a:pt x="900" y="1828"/>
                  <a:pt x="855" y="1880"/>
                </a:cubicBezTo>
                <a:cubicBezTo>
                  <a:pt x="854" y="1864"/>
                  <a:pt x="854" y="1851"/>
                  <a:pt x="853" y="1831"/>
                </a:cubicBezTo>
                <a:close/>
                <a:moveTo>
                  <a:pt x="924" y="1977"/>
                </a:moveTo>
                <a:cubicBezTo>
                  <a:pt x="951" y="1933"/>
                  <a:pt x="976" y="1894"/>
                  <a:pt x="1000" y="1853"/>
                </a:cubicBezTo>
                <a:cubicBezTo>
                  <a:pt x="1003" y="1848"/>
                  <a:pt x="1002" y="1839"/>
                  <a:pt x="1004" y="1825"/>
                </a:cubicBezTo>
                <a:cubicBezTo>
                  <a:pt x="975" y="1879"/>
                  <a:pt x="940" y="1919"/>
                  <a:pt x="904" y="1960"/>
                </a:cubicBezTo>
                <a:cubicBezTo>
                  <a:pt x="883" y="1946"/>
                  <a:pt x="878" y="1924"/>
                  <a:pt x="883" y="1905"/>
                </a:cubicBezTo>
                <a:cubicBezTo>
                  <a:pt x="902" y="1823"/>
                  <a:pt x="944" y="1755"/>
                  <a:pt x="1014" y="1705"/>
                </a:cubicBezTo>
                <a:cubicBezTo>
                  <a:pt x="1033" y="1692"/>
                  <a:pt x="1054" y="1681"/>
                  <a:pt x="1076" y="1668"/>
                </a:cubicBezTo>
                <a:cubicBezTo>
                  <a:pt x="1092" y="1735"/>
                  <a:pt x="1097" y="1797"/>
                  <a:pt x="1063" y="1857"/>
                </a:cubicBezTo>
                <a:cubicBezTo>
                  <a:pt x="1054" y="1873"/>
                  <a:pt x="1046" y="1890"/>
                  <a:pt x="1037" y="1906"/>
                </a:cubicBezTo>
                <a:cubicBezTo>
                  <a:pt x="1015" y="1941"/>
                  <a:pt x="983" y="1963"/>
                  <a:pt x="944" y="1975"/>
                </a:cubicBezTo>
                <a:cubicBezTo>
                  <a:pt x="938" y="1977"/>
                  <a:pt x="932" y="1976"/>
                  <a:pt x="924" y="1977"/>
                </a:cubicBezTo>
                <a:close/>
                <a:moveTo>
                  <a:pt x="1188" y="0"/>
                </a:moveTo>
                <a:cubicBezTo>
                  <a:pt x="1188" y="0"/>
                  <a:pt x="1188" y="1"/>
                  <a:pt x="1188" y="1"/>
                </a:cubicBezTo>
                <a:cubicBezTo>
                  <a:pt x="1188" y="0"/>
                  <a:pt x="1188" y="0"/>
                  <a:pt x="1188" y="0"/>
                </a:cubicBezTo>
                <a:close/>
                <a:moveTo>
                  <a:pt x="944" y="2044"/>
                </a:moveTo>
                <a:cubicBezTo>
                  <a:pt x="938" y="2046"/>
                  <a:pt x="933" y="2051"/>
                  <a:pt x="928" y="2058"/>
                </a:cubicBezTo>
                <a:cubicBezTo>
                  <a:pt x="981" y="2061"/>
                  <a:pt x="1032" y="2041"/>
                  <a:pt x="1085" y="2058"/>
                </a:cubicBezTo>
                <a:cubicBezTo>
                  <a:pt x="1085" y="2072"/>
                  <a:pt x="1077" y="2075"/>
                  <a:pt x="1064" y="2073"/>
                </a:cubicBezTo>
                <a:cubicBezTo>
                  <a:pt x="1015" y="2065"/>
                  <a:pt x="965" y="2070"/>
                  <a:pt x="916" y="2071"/>
                </a:cubicBezTo>
                <a:cubicBezTo>
                  <a:pt x="888" y="2072"/>
                  <a:pt x="859" y="2074"/>
                  <a:pt x="843" y="2104"/>
                </a:cubicBezTo>
                <a:cubicBezTo>
                  <a:pt x="825" y="2097"/>
                  <a:pt x="812" y="2102"/>
                  <a:pt x="800" y="2116"/>
                </a:cubicBezTo>
                <a:cubicBezTo>
                  <a:pt x="792" y="2125"/>
                  <a:pt x="781" y="2130"/>
                  <a:pt x="772" y="2137"/>
                </a:cubicBezTo>
                <a:cubicBezTo>
                  <a:pt x="761" y="2146"/>
                  <a:pt x="752" y="2147"/>
                  <a:pt x="740" y="2130"/>
                </a:cubicBezTo>
                <a:cubicBezTo>
                  <a:pt x="739" y="2142"/>
                  <a:pt x="735" y="2152"/>
                  <a:pt x="731" y="2160"/>
                </a:cubicBezTo>
                <a:cubicBezTo>
                  <a:pt x="768" y="2160"/>
                  <a:pt x="768" y="2160"/>
                  <a:pt x="768" y="2160"/>
                </a:cubicBezTo>
                <a:cubicBezTo>
                  <a:pt x="782" y="2150"/>
                  <a:pt x="797" y="2140"/>
                  <a:pt x="813" y="2130"/>
                </a:cubicBezTo>
                <a:cubicBezTo>
                  <a:pt x="819" y="2127"/>
                  <a:pt x="827" y="2123"/>
                  <a:pt x="833" y="2124"/>
                </a:cubicBezTo>
                <a:cubicBezTo>
                  <a:pt x="854" y="2129"/>
                  <a:pt x="870" y="2119"/>
                  <a:pt x="887" y="2110"/>
                </a:cubicBezTo>
                <a:cubicBezTo>
                  <a:pt x="943" y="2084"/>
                  <a:pt x="1002" y="2083"/>
                  <a:pt x="1063" y="2091"/>
                </a:cubicBezTo>
                <a:cubicBezTo>
                  <a:pt x="1054" y="2113"/>
                  <a:pt x="1049" y="2137"/>
                  <a:pt x="1048" y="2160"/>
                </a:cubicBezTo>
                <a:cubicBezTo>
                  <a:pt x="1082" y="2160"/>
                  <a:pt x="1082" y="2160"/>
                  <a:pt x="1082" y="2160"/>
                </a:cubicBezTo>
                <a:cubicBezTo>
                  <a:pt x="1088" y="2149"/>
                  <a:pt x="1096" y="2139"/>
                  <a:pt x="1105" y="2128"/>
                </a:cubicBezTo>
                <a:cubicBezTo>
                  <a:pt x="1106" y="2139"/>
                  <a:pt x="1107" y="2150"/>
                  <a:pt x="1108" y="2160"/>
                </a:cubicBezTo>
                <a:cubicBezTo>
                  <a:pt x="1126" y="2160"/>
                  <a:pt x="1126" y="2160"/>
                  <a:pt x="1126" y="2160"/>
                </a:cubicBezTo>
                <a:cubicBezTo>
                  <a:pt x="1125" y="2147"/>
                  <a:pt x="1125" y="2134"/>
                  <a:pt x="1127" y="2120"/>
                </a:cubicBezTo>
                <a:cubicBezTo>
                  <a:pt x="1139" y="2123"/>
                  <a:pt x="1151" y="2126"/>
                  <a:pt x="1162" y="2129"/>
                </a:cubicBezTo>
                <a:cubicBezTo>
                  <a:pt x="1171" y="2137"/>
                  <a:pt x="1178" y="2147"/>
                  <a:pt x="1183" y="2160"/>
                </a:cubicBezTo>
                <a:cubicBezTo>
                  <a:pt x="1188" y="2160"/>
                  <a:pt x="1188" y="2160"/>
                  <a:pt x="1188" y="2160"/>
                </a:cubicBezTo>
                <a:cubicBezTo>
                  <a:pt x="1188" y="2075"/>
                  <a:pt x="1188" y="2075"/>
                  <a:pt x="1188" y="2075"/>
                </a:cubicBezTo>
                <a:cubicBezTo>
                  <a:pt x="1180" y="2072"/>
                  <a:pt x="1171" y="2068"/>
                  <a:pt x="1164" y="2063"/>
                </a:cubicBezTo>
                <a:cubicBezTo>
                  <a:pt x="1172" y="2059"/>
                  <a:pt x="1180" y="2055"/>
                  <a:pt x="1188" y="2052"/>
                </a:cubicBezTo>
                <a:cubicBezTo>
                  <a:pt x="1188" y="2033"/>
                  <a:pt x="1188" y="2033"/>
                  <a:pt x="1188" y="2033"/>
                </a:cubicBezTo>
                <a:cubicBezTo>
                  <a:pt x="1184" y="2033"/>
                  <a:pt x="1179" y="2034"/>
                  <a:pt x="1174" y="2035"/>
                </a:cubicBezTo>
                <a:cubicBezTo>
                  <a:pt x="1173" y="2033"/>
                  <a:pt x="1172" y="2032"/>
                  <a:pt x="1170" y="2030"/>
                </a:cubicBezTo>
                <a:cubicBezTo>
                  <a:pt x="1176" y="2023"/>
                  <a:pt x="1181" y="2014"/>
                  <a:pt x="1188" y="2008"/>
                </a:cubicBezTo>
                <a:cubicBezTo>
                  <a:pt x="1188" y="1978"/>
                  <a:pt x="1188" y="1978"/>
                  <a:pt x="1188" y="1978"/>
                </a:cubicBezTo>
                <a:cubicBezTo>
                  <a:pt x="1156" y="1994"/>
                  <a:pt x="1124" y="2015"/>
                  <a:pt x="1093" y="2040"/>
                </a:cubicBezTo>
                <a:cubicBezTo>
                  <a:pt x="1072" y="2038"/>
                  <a:pt x="1051" y="2035"/>
                  <a:pt x="1027" y="2033"/>
                </a:cubicBezTo>
                <a:cubicBezTo>
                  <a:pt x="1082" y="2005"/>
                  <a:pt x="1136" y="1979"/>
                  <a:pt x="1188" y="1952"/>
                </a:cubicBezTo>
                <a:cubicBezTo>
                  <a:pt x="1188" y="1936"/>
                  <a:pt x="1188" y="1936"/>
                  <a:pt x="1188" y="1936"/>
                </a:cubicBezTo>
                <a:cubicBezTo>
                  <a:pt x="1175" y="1942"/>
                  <a:pt x="1161" y="1949"/>
                  <a:pt x="1147" y="1955"/>
                </a:cubicBezTo>
                <a:cubicBezTo>
                  <a:pt x="1079" y="1983"/>
                  <a:pt x="1011" y="2014"/>
                  <a:pt x="944" y="2044"/>
                </a:cubicBezTo>
                <a:close/>
                <a:moveTo>
                  <a:pt x="1172" y="974"/>
                </a:moveTo>
                <a:cubicBezTo>
                  <a:pt x="1082" y="958"/>
                  <a:pt x="1004" y="929"/>
                  <a:pt x="935" y="870"/>
                </a:cubicBezTo>
                <a:cubicBezTo>
                  <a:pt x="1024" y="864"/>
                  <a:pt x="1090" y="826"/>
                  <a:pt x="1132" y="750"/>
                </a:cubicBezTo>
                <a:cubicBezTo>
                  <a:pt x="1084" y="682"/>
                  <a:pt x="924" y="680"/>
                  <a:pt x="841" y="773"/>
                </a:cubicBezTo>
                <a:cubicBezTo>
                  <a:pt x="807" y="722"/>
                  <a:pt x="781" y="669"/>
                  <a:pt x="780" y="607"/>
                </a:cubicBezTo>
                <a:cubicBezTo>
                  <a:pt x="780" y="588"/>
                  <a:pt x="782" y="570"/>
                  <a:pt x="768" y="553"/>
                </a:cubicBezTo>
                <a:cubicBezTo>
                  <a:pt x="764" y="548"/>
                  <a:pt x="764" y="539"/>
                  <a:pt x="765" y="532"/>
                </a:cubicBezTo>
                <a:cubicBezTo>
                  <a:pt x="772" y="448"/>
                  <a:pt x="793" y="367"/>
                  <a:pt x="828" y="290"/>
                </a:cubicBezTo>
                <a:cubicBezTo>
                  <a:pt x="840" y="264"/>
                  <a:pt x="858" y="241"/>
                  <a:pt x="881" y="222"/>
                </a:cubicBezTo>
                <a:cubicBezTo>
                  <a:pt x="889" y="215"/>
                  <a:pt x="897" y="206"/>
                  <a:pt x="905" y="198"/>
                </a:cubicBezTo>
                <a:cubicBezTo>
                  <a:pt x="893" y="174"/>
                  <a:pt x="874" y="173"/>
                  <a:pt x="854" y="176"/>
                </a:cubicBezTo>
                <a:cubicBezTo>
                  <a:pt x="811" y="182"/>
                  <a:pt x="781" y="209"/>
                  <a:pt x="764" y="246"/>
                </a:cubicBezTo>
                <a:cubicBezTo>
                  <a:pt x="715" y="348"/>
                  <a:pt x="698" y="456"/>
                  <a:pt x="705" y="569"/>
                </a:cubicBezTo>
                <a:cubicBezTo>
                  <a:pt x="705" y="579"/>
                  <a:pt x="704" y="590"/>
                  <a:pt x="704" y="603"/>
                </a:cubicBezTo>
                <a:cubicBezTo>
                  <a:pt x="696" y="600"/>
                  <a:pt x="690" y="599"/>
                  <a:pt x="684" y="597"/>
                </a:cubicBezTo>
                <a:cubicBezTo>
                  <a:pt x="626" y="573"/>
                  <a:pt x="572" y="588"/>
                  <a:pt x="521" y="617"/>
                </a:cubicBezTo>
                <a:cubicBezTo>
                  <a:pt x="494" y="633"/>
                  <a:pt x="470" y="656"/>
                  <a:pt x="448" y="680"/>
                </a:cubicBezTo>
                <a:cubicBezTo>
                  <a:pt x="432" y="696"/>
                  <a:pt x="422" y="718"/>
                  <a:pt x="409" y="738"/>
                </a:cubicBezTo>
                <a:cubicBezTo>
                  <a:pt x="438" y="766"/>
                  <a:pt x="474" y="760"/>
                  <a:pt x="509" y="766"/>
                </a:cubicBezTo>
                <a:cubicBezTo>
                  <a:pt x="467" y="834"/>
                  <a:pt x="455" y="907"/>
                  <a:pt x="453" y="985"/>
                </a:cubicBezTo>
                <a:cubicBezTo>
                  <a:pt x="459" y="986"/>
                  <a:pt x="465" y="989"/>
                  <a:pt x="470" y="988"/>
                </a:cubicBezTo>
                <a:cubicBezTo>
                  <a:pt x="540" y="975"/>
                  <a:pt x="601" y="949"/>
                  <a:pt x="643" y="887"/>
                </a:cubicBezTo>
                <a:cubicBezTo>
                  <a:pt x="670" y="848"/>
                  <a:pt x="698" y="811"/>
                  <a:pt x="715" y="766"/>
                </a:cubicBezTo>
                <a:cubicBezTo>
                  <a:pt x="724" y="859"/>
                  <a:pt x="708" y="943"/>
                  <a:pt x="638" y="1010"/>
                </a:cubicBezTo>
                <a:cubicBezTo>
                  <a:pt x="601" y="1045"/>
                  <a:pt x="563" y="1079"/>
                  <a:pt x="517" y="1100"/>
                </a:cubicBezTo>
                <a:cubicBezTo>
                  <a:pt x="460" y="1127"/>
                  <a:pt x="402" y="1151"/>
                  <a:pt x="334" y="1152"/>
                </a:cubicBezTo>
                <a:cubicBezTo>
                  <a:pt x="332" y="1058"/>
                  <a:pt x="242" y="958"/>
                  <a:pt x="98" y="963"/>
                </a:cubicBezTo>
                <a:cubicBezTo>
                  <a:pt x="78" y="994"/>
                  <a:pt x="91" y="1023"/>
                  <a:pt x="106" y="1052"/>
                </a:cubicBezTo>
                <a:cubicBezTo>
                  <a:pt x="115" y="1068"/>
                  <a:pt x="127" y="1083"/>
                  <a:pt x="138" y="1098"/>
                </a:cubicBezTo>
                <a:cubicBezTo>
                  <a:pt x="91" y="1119"/>
                  <a:pt x="46" y="1139"/>
                  <a:pt x="0" y="1159"/>
                </a:cubicBezTo>
                <a:cubicBezTo>
                  <a:pt x="3" y="1169"/>
                  <a:pt x="4" y="1176"/>
                  <a:pt x="8" y="1180"/>
                </a:cubicBezTo>
                <a:cubicBezTo>
                  <a:pt x="41" y="1215"/>
                  <a:pt x="84" y="1237"/>
                  <a:pt x="130" y="1247"/>
                </a:cubicBezTo>
                <a:cubicBezTo>
                  <a:pt x="165" y="1255"/>
                  <a:pt x="200" y="1242"/>
                  <a:pt x="234" y="1232"/>
                </a:cubicBezTo>
                <a:cubicBezTo>
                  <a:pt x="265" y="1223"/>
                  <a:pt x="290" y="1205"/>
                  <a:pt x="313" y="1184"/>
                </a:cubicBezTo>
                <a:cubicBezTo>
                  <a:pt x="322" y="1176"/>
                  <a:pt x="331" y="1169"/>
                  <a:pt x="348" y="1176"/>
                </a:cubicBezTo>
                <a:cubicBezTo>
                  <a:pt x="308" y="1202"/>
                  <a:pt x="285" y="1239"/>
                  <a:pt x="266" y="1280"/>
                </a:cubicBezTo>
                <a:cubicBezTo>
                  <a:pt x="247" y="1323"/>
                  <a:pt x="247" y="1367"/>
                  <a:pt x="252" y="1414"/>
                </a:cubicBezTo>
                <a:cubicBezTo>
                  <a:pt x="315" y="1407"/>
                  <a:pt x="362" y="1374"/>
                  <a:pt x="401" y="1328"/>
                </a:cubicBezTo>
                <a:cubicBezTo>
                  <a:pt x="440" y="1283"/>
                  <a:pt x="461" y="1230"/>
                  <a:pt x="453" y="1167"/>
                </a:cubicBezTo>
                <a:cubicBezTo>
                  <a:pt x="562" y="1132"/>
                  <a:pt x="652" y="1073"/>
                  <a:pt x="719" y="980"/>
                </a:cubicBezTo>
                <a:cubicBezTo>
                  <a:pt x="728" y="1089"/>
                  <a:pt x="709" y="1195"/>
                  <a:pt x="681" y="1300"/>
                </a:cubicBezTo>
                <a:cubicBezTo>
                  <a:pt x="661" y="1301"/>
                  <a:pt x="643" y="1300"/>
                  <a:pt x="625" y="1302"/>
                </a:cubicBezTo>
                <a:cubicBezTo>
                  <a:pt x="568" y="1309"/>
                  <a:pt x="517" y="1331"/>
                  <a:pt x="475" y="1370"/>
                </a:cubicBezTo>
                <a:cubicBezTo>
                  <a:pt x="455" y="1388"/>
                  <a:pt x="440" y="1413"/>
                  <a:pt x="424" y="1436"/>
                </a:cubicBezTo>
                <a:cubicBezTo>
                  <a:pt x="418" y="1445"/>
                  <a:pt x="423" y="1453"/>
                  <a:pt x="431" y="1461"/>
                </a:cubicBezTo>
                <a:cubicBezTo>
                  <a:pt x="454" y="1481"/>
                  <a:pt x="482" y="1483"/>
                  <a:pt x="510" y="1485"/>
                </a:cubicBezTo>
                <a:cubicBezTo>
                  <a:pt x="532" y="1487"/>
                  <a:pt x="554" y="1482"/>
                  <a:pt x="579" y="1480"/>
                </a:cubicBezTo>
                <a:cubicBezTo>
                  <a:pt x="558" y="1527"/>
                  <a:pt x="528" y="1566"/>
                  <a:pt x="497" y="1609"/>
                </a:cubicBezTo>
                <a:cubicBezTo>
                  <a:pt x="488" y="1595"/>
                  <a:pt x="481" y="1581"/>
                  <a:pt x="472" y="1571"/>
                </a:cubicBezTo>
                <a:cubicBezTo>
                  <a:pt x="448" y="1545"/>
                  <a:pt x="415" y="1541"/>
                  <a:pt x="383" y="1545"/>
                </a:cubicBezTo>
                <a:cubicBezTo>
                  <a:pt x="347" y="1550"/>
                  <a:pt x="314" y="1564"/>
                  <a:pt x="286" y="1586"/>
                </a:cubicBezTo>
                <a:cubicBezTo>
                  <a:pt x="270" y="1598"/>
                  <a:pt x="254" y="1608"/>
                  <a:pt x="238" y="1619"/>
                </a:cubicBezTo>
                <a:cubicBezTo>
                  <a:pt x="212" y="1637"/>
                  <a:pt x="184" y="1649"/>
                  <a:pt x="144" y="1639"/>
                </a:cubicBezTo>
                <a:cubicBezTo>
                  <a:pt x="166" y="1670"/>
                  <a:pt x="188" y="1693"/>
                  <a:pt x="217" y="1703"/>
                </a:cubicBezTo>
                <a:cubicBezTo>
                  <a:pt x="244" y="1712"/>
                  <a:pt x="275" y="1710"/>
                  <a:pt x="308" y="1713"/>
                </a:cubicBezTo>
                <a:cubicBezTo>
                  <a:pt x="271" y="1780"/>
                  <a:pt x="258" y="1852"/>
                  <a:pt x="259" y="1932"/>
                </a:cubicBezTo>
                <a:cubicBezTo>
                  <a:pt x="265" y="1929"/>
                  <a:pt x="270" y="1928"/>
                  <a:pt x="272" y="1925"/>
                </a:cubicBezTo>
                <a:cubicBezTo>
                  <a:pt x="293" y="1892"/>
                  <a:pt x="328" y="1876"/>
                  <a:pt x="360" y="1857"/>
                </a:cubicBezTo>
                <a:cubicBezTo>
                  <a:pt x="386" y="1841"/>
                  <a:pt x="414" y="1828"/>
                  <a:pt x="442" y="1814"/>
                </a:cubicBezTo>
                <a:cubicBezTo>
                  <a:pt x="456" y="1830"/>
                  <a:pt x="472" y="1849"/>
                  <a:pt x="487" y="1868"/>
                </a:cubicBezTo>
                <a:cubicBezTo>
                  <a:pt x="502" y="1887"/>
                  <a:pt x="516" y="1907"/>
                  <a:pt x="532" y="1927"/>
                </a:cubicBezTo>
                <a:cubicBezTo>
                  <a:pt x="580" y="1892"/>
                  <a:pt x="583" y="1835"/>
                  <a:pt x="585" y="1780"/>
                </a:cubicBezTo>
                <a:cubicBezTo>
                  <a:pt x="587" y="1723"/>
                  <a:pt x="573" y="1671"/>
                  <a:pt x="522" y="1636"/>
                </a:cubicBezTo>
                <a:cubicBezTo>
                  <a:pt x="543" y="1611"/>
                  <a:pt x="563" y="1589"/>
                  <a:pt x="581" y="1565"/>
                </a:cubicBezTo>
                <a:cubicBezTo>
                  <a:pt x="600" y="1542"/>
                  <a:pt x="616" y="1516"/>
                  <a:pt x="636" y="1487"/>
                </a:cubicBezTo>
                <a:cubicBezTo>
                  <a:pt x="655" y="1580"/>
                  <a:pt x="699" y="1653"/>
                  <a:pt x="785" y="1695"/>
                </a:cubicBezTo>
                <a:cubicBezTo>
                  <a:pt x="804" y="1678"/>
                  <a:pt x="809" y="1654"/>
                  <a:pt x="816" y="1632"/>
                </a:cubicBezTo>
                <a:cubicBezTo>
                  <a:pt x="835" y="1577"/>
                  <a:pt x="826" y="1522"/>
                  <a:pt x="808" y="1467"/>
                </a:cubicBezTo>
                <a:cubicBezTo>
                  <a:pt x="788" y="1406"/>
                  <a:pt x="752" y="1354"/>
                  <a:pt x="713" y="1301"/>
                </a:cubicBezTo>
                <a:cubicBezTo>
                  <a:pt x="741" y="1217"/>
                  <a:pt x="763" y="1129"/>
                  <a:pt x="769" y="1039"/>
                </a:cubicBezTo>
                <a:cubicBezTo>
                  <a:pt x="775" y="950"/>
                  <a:pt x="772" y="861"/>
                  <a:pt x="773" y="768"/>
                </a:cubicBezTo>
                <a:cubicBezTo>
                  <a:pt x="786" y="787"/>
                  <a:pt x="798" y="806"/>
                  <a:pt x="809" y="823"/>
                </a:cubicBezTo>
                <a:cubicBezTo>
                  <a:pt x="778" y="957"/>
                  <a:pt x="799" y="1075"/>
                  <a:pt x="903" y="1174"/>
                </a:cubicBezTo>
                <a:cubicBezTo>
                  <a:pt x="936" y="1140"/>
                  <a:pt x="950" y="1101"/>
                  <a:pt x="950" y="1058"/>
                </a:cubicBezTo>
                <a:cubicBezTo>
                  <a:pt x="949" y="1018"/>
                  <a:pt x="943" y="978"/>
                  <a:pt x="939" y="935"/>
                </a:cubicBezTo>
                <a:cubicBezTo>
                  <a:pt x="1011" y="985"/>
                  <a:pt x="1093" y="1003"/>
                  <a:pt x="1181" y="1016"/>
                </a:cubicBezTo>
                <a:cubicBezTo>
                  <a:pt x="1183" y="1021"/>
                  <a:pt x="1186" y="1027"/>
                  <a:pt x="1188" y="1032"/>
                </a:cubicBezTo>
                <a:cubicBezTo>
                  <a:pt x="1188" y="906"/>
                  <a:pt x="1188" y="906"/>
                  <a:pt x="1188" y="906"/>
                </a:cubicBezTo>
                <a:cubicBezTo>
                  <a:pt x="1185" y="895"/>
                  <a:pt x="1185" y="883"/>
                  <a:pt x="1188" y="871"/>
                </a:cubicBezTo>
                <a:cubicBezTo>
                  <a:pt x="1188" y="826"/>
                  <a:pt x="1188" y="826"/>
                  <a:pt x="1188" y="826"/>
                </a:cubicBezTo>
                <a:cubicBezTo>
                  <a:pt x="1164" y="869"/>
                  <a:pt x="1159" y="919"/>
                  <a:pt x="1172" y="974"/>
                </a:cubicBezTo>
                <a:close/>
                <a:moveTo>
                  <a:pt x="827" y="220"/>
                </a:moveTo>
                <a:cubicBezTo>
                  <a:pt x="823" y="242"/>
                  <a:pt x="823" y="242"/>
                  <a:pt x="790" y="245"/>
                </a:cubicBezTo>
                <a:cubicBezTo>
                  <a:pt x="804" y="221"/>
                  <a:pt x="804" y="221"/>
                  <a:pt x="827" y="220"/>
                </a:cubicBezTo>
                <a:close/>
                <a:moveTo>
                  <a:pt x="432" y="735"/>
                </a:moveTo>
                <a:cubicBezTo>
                  <a:pt x="446" y="701"/>
                  <a:pt x="469" y="674"/>
                  <a:pt x="506" y="646"/>
                </a:cubicBezTo>
                <a:cubicBezTo>
                  <a:pt x="531" y="628"/>
                  <a:pt x="556" y="612"/>
                  <a:pt x="587" y="609"/>
                </a:cubicBezTo>
                <a:cubicBezTo>
                  <a:pt x="611" y="607"/>
                  <a:pt x="623" y="612"/>
                  <a:pt x="638" y="630"/>
                </a:cubicBezTo>
                <a:cubicBezTo>
                  <a:pt x="602" y="658"/>
                  <a:pt x="548" y="655"/>
                  <a:pt x="515" y="701"/>
                </a:cubicBezTo>
                <a:cubicBezTo>
                  <a:pt x="533" y="693"/>
                  <a:pt x="545" y="688"/>
                  <a:pt x="559" y="682"/>
                </a:cubicBezTo>
                <a:cubicBezTo>
                  <a:pt x="533" y="745"/>
                  <a:pt x="494" y="762"/>
                  <a:pt x="432" y="735"/>
                </a:cubicBezTo>
                <a:close/>
                <a:moveTo>
                  <a:pt x="664" y="833"/>
                </a:moveTo>
                <a:cubicBezTo>
                  <a:pt x="654" y="848"/>
                  <a:pt x="642" y="862"/>
                  <a:pt x="632" y="878"/>
                </a:cubicBezTo>
                <a:cubicBezTo>
                  <a:pt x="594" y="935"/>
                  <a:pt x="535" y="958"/>
                  <a:pt x="469" y="974"/>
                </a:cubicBezTo>
                <a:cubicBezTo>
                  <a:pt x="471" y="948"/>
                  <a:pt x="470" y="924"/>
                  <a:pt x="474" y="901"/>
                </a:cubicBezTo>
                <a:cubicBezTo>
                  <a:pt x="487" y="817"/>
                  <a:pt x="529" y="749"/>
                  <a:pt x="594" y="695"/>
                </a:cubicBezTo>
                <a:cubicBezTo>
                  <a:pt x="609" y="682"/>
                  <a:pt x="631" y="677"/>
                  <a:pt x="653" y="690"/>
                </a:cubicBezTo>
                <a:cubicBezTo>
                  <a:pt x="632" y="740"/>
                  <a:pt x="613" y="789"/>
                  <a:pt x="577" y="840"/>
                </a:cubicBezTo>
                <a:cubicBezTo>
                  <a:pt x="589" y="831"/>
                  <a:pt x="597" y="828"/>
                  <a:pt x="600" y="823"/>
                </a:cubicBezTo>
                <a:cubicBezTo>
                  <a:pt x="626" y="783"/>
                  <a:pt x="650" y="743"/>
                  <a:pt x="677" y="700"/>
                </a:cubicBezTo>
                <a:cubicBezTo>
                  <a:pt x="680" y="707"/>
                  <a:pt x="684" y="713"/>
                  <a:pt x="685" y="719"/>
                </a:cubicBezTo>
                <a:cubicBezTo>
                  <a:pt x="691" y="759"/>
                  <a:pt x="686" y="798"/>
                  <a:pt x="664" y="833"/>
                </a:cubicBezTo>
                <a:close/>
                <a:moveTo>
                  <a:pt x="227" y="1218"/>
                </a:moveTo>
                <a:cubicBezTo>
                  <a:pt x="184" y="1233"/>
                  <a:pt x="141" y="1241"/>
                  <a:pt x="97" y="1218"/>
                </a:cubicBezTo>
                <a:cubicBezTo>
                  <a:pt x="72" y="1204"/>
                  <a:pt x="44" y="1196"/>
                  <a:pt x="19" y="1169"/>
                </a:cubicBezTo>
                <a:cubicBezTo>
                  <a:pt x="65" y="1154"/>
                  <a:pt x="100" y="1126"/>
                  <a:pt x="145" y="1118"/>
                </a:cubicBezTo>
                <a:cubicBezTo>
                  <a:pt x="189" y="1110"/>
                  <a:pt x="228" y="1112"/>
                  <a:pt x="262" y="1153"/>
                </a:cubicBezTo>
                <a:cubicBezTo>
                  <a:pt x="247" y="1158"/>
                  <a:pt x="236" y="1164"/>
                  <a:pt x="225" y="1166"/>
                </a:cubicBezTo>
                <a:cubicBezTo>
                  <a:pt x="214" y="1169"/>
                  <a:pt x="202" y="1169"/>
                  <a:pt x="190" y="1170"/>
                </a:cubicBezTo>
                <a:cubicBezTo>
                  <a:pt x="180" y="1171"/>
                  <a:pt x="169" y="1173"/>
                  <a:pt x="159" y="1174"/>
                </a:cubicBezTo>
                <a:cubicBezTo>
                  <a:pt x="196" y="1190"/>
                  <a:pt x="232" y="1183"/>
                  <a:pt x="270" y="1174"/>
                </a:cubicBezTo>
                <a:cubicBezTo>
                  <a:pt x="264" y="1201"/>
                  <a:pt x="247" y="1211"/>
                  <a:pt x="227" y="1218"/>
                </a:cubicBezTo>
                <a:close/>
                <a:moveTo>
                  <a:pt x="294" y="1105"/>
                </a:moveTo>
                <a:cubicBezTo>
                  <a:pt x="253" y="1083"/>
                  <a:pt x="221" y="1052"/>
                  <a:pt x="176" y="1043"/>
                </a:cubicBezTo>
                <a:cubicBezTo>
                  <a:pt x="200" y="1062"/>
                  <a:pt x="224" y="1081"/>
                  <a:pt x="253" y="1104"/>
                </a:cubicBezTo>
                <a:cubicBezTo>
                  <a:pt x="220" y="1100"/>
                  <a:pt x="193" y="1098"/>
                  <a:pt x="166" y="1094"/>
                </a:cubicBezTo>
                <a:cubicBezTo>
                  <a:pt x="163" y="1094"/>
                  <a:pt x="160" y="1091"/>
                  <a:pt x="158" y="1089"/>
                </a:cubicBezTo>
                <a:cubicBezTo>
                  <a:pt x="127" y="1060"/>
                  <a:pt x="105" y="1027"/>
                  <a:pt x="104" y="980"/>
                </a:cubicBezTo>
                <a:cubicBezTo>
                  <a:pt x="164" y="977"/>
                  <a:pt x="215" y="993"/>
                  <a:pt x="258" y="1030"/>
                </a:cubicBezTo>
                <a:cubicBezTo>
                  <a:pt x="279" y="1048"/>
                  <a:pt x="297" y="1070"/>
                  <a:pt x="294" y="1105"/>
                </a:cubicBezTo>
                <a:close/>
                <a:moveTo>
                  <a:pt x="414" y="1276"/>
                </a:moveTo>
                <a:cubicBezTo>
                  <a:pt x="398" y="1312"/>
                  <a:pt x="372" y="1338"/>
                  <a:pt x="341" y="1361"/>
                </a:cubicBezTo>
                <a:cubicBezTo>
                  <a:pt x="319" y="1378"/>
                  <a:pt x="296" y="1392"/>
                  <a:pt x="264" y="1394"/>
                </a:cubicBezTo>
                <a:cubicBezTo>
                  <a:pt x="266" y="1369"/>
                  <a:pt x="266" y="1347"/>
                  <a:pt x="270" y="1325"/>
                </a:cubicBezTo>
                <a:cubicBezTo>
                  <a:pt x="277" y="1283"/>
                  <a:pt x="297" y="1246"/>
                  <a:pt x="328" y="1216"/>
                </a:cubicBezTo>
                <a:cubicBezTo>
                  <a:pt x="345" y="1199"/>
                  <a:pt x="366" y="1187"/>
                  <a:pt x="396" y="1196"/>
                </a:cubicBezTo>
                <a:cubicBezTo>
                  <a:pt x="385" y="1234"/>
                  <a:pt x="350" y="1260"/>
                  <a:pt x="348" y="1299"/>
                </a:cubicBezTo>
                <a:cubicBezTo>
                  <a:pt x="368" y="1273"/>
                  <a:pt x="389" y="1247"/>
                  <a:pt x="412" y="1218"/>
                </a:cubicBezTo>
                <a:cubicBezTo>
                  <a:pt x="424" y="1242"/>
                  <a:pt x="421" y="1259"/>
                  <a:pt x="414" y="1276"/>
                </a:cubicBezTo>
                <a:close/>
                <a:moveTo>
                  <a:pt x="536" y="1112"/>
                </a:moveTo>
                <a:cubicBezTo>
                  <a:pt x="573" y="1085"/>
                  <a:pt x="606" y="1060"/>
                  <a:pt x="639" y="1035"/>
                </a:cubicBezTo>
                <a:cubicBezTo>
                  <a:pt x="615" y="1068"/>
                  <a:pt x="570" y="1101"/>
                  <a:pt x="536" y="1112"/>
                </a:cubicBezTo>
                <a:close/>
                <a:moveTo>
                  <a:pt x="233" y="1691"/>
                </a:moveTo>
                <a:cubicBezTo>
                  <a:pt x="217" y="1689"/>
                  <a:pt x="201" y="1683"/>
                  <a:pt x="191" y="1665"/>
                </a:cubicBezTo>
                <a:cubicBezTo>
                  <a:pt x="222" y="1646"/>
                  <a:pt x="251" y="1631"/>
                  <a:pt x="278" y="1611"/>
                </a:cubicBezTo>
                <a:cubicBezTo>
                  <a:pt x="300" y="1594"/>
                  <a:pt x="325" y="1586"/>
                  <a:pt x="351" y="1580"/>
                </a:cubicBezTo>
                <a:cubicBezTo>
                  <a:pt x="372" y="1575"/>
                  <a:pt x="392" y="1577"/>
                  <a:pt x="411" y="1594"/>
                </a:cubicBezTo>
                <a:cubicBezTo>
                  <a:pt x="389" y="1602"/>
                  <a:pt x="369" y="1609"/>
                  <a:pt x="350" y="1616"/>
                </a:cubicBezTo>
                <a:cubicBezTo>
                  <a:pt x="367" y="1617"/>
                  <a:pt x="382" y="1614"/>
                  <a:pt x="398" y="1613"/>
                </a:cubicBezTo>
                <a:cubicBezTo>
                  <a:pt x="413" y="1612"/>
                  <a:pt x="430" y="1609"/>
                  <a:pt x="442" y="1627"/>
                </a:cubicBezTo>
                <a:cubicBezTo>
                  <a:pt x="420" y="1634"/>
                  <a:pt x="399" y="1639"/>
                  <a:pt x="380" y="1646"/>
                </a:cubicBezTo>
                <a:cubicBezTo>
                  <a:pt x="359" y="1654"/>
                  <a:pt x="347" y="1678"/>
                  <a:pt x="321" y="1677"/>
                </a:cubicBezTo>
                <a:cubicBezTo>
                  <a:pt x="295" y="1704"/>
                  <a:pt x="263" y="1694"/>
                  <a:pt x="233" y="1691"/>
                </a:cubicBezTo>
                <a:close/>
                <a:moveTo>
                  <a:pt x="386" y="1825"/>
                </a:moveTo>
                <a:cubicBezTo>
                  <a:pt x="349" y="1843"/>
                  <a:pt x="311" y="1859"/>
                  <a:pt x="277" y="1888"/>
                </a:cubicBezTo>
                <a:cubicBezTo>
                  <a:pt x="280" y="1864"/>
                  <a:pt x="281" y="1839"/>
                  <a:pt x="286" y="1816"/>
                </a:cubicBezTo>
                <a:cubicBezTo>
                  <a:pt x="296" y="1773"/>
                  <a:pt x="312" y="1732"/>
                  <a:pt x="341" y="1697"/>
                </a:cubicBezTo>
                <a:cubicBezTo>
                  <a:pt x="375" y="1657"/>
                  <a:pt x="403" y="1649"/>
                  <a:pt x="447" y="1669"/>
                </a:cubicBezTo>
                <a:cubicBezTo>
                  <a:pt x="422" y="1694"/>
                  <a:pt x="393" y="1717"/>
                  <a:pt x="378" y="1751"/>
                </a:cubicBezTo>
                <a:cubicBezTo>
                  <a:pt x="407" y="1730"/>
                  <a:pt x="429" y="1700"/>
                  <a:pt x="463" y="1687"/>
                </a:cubicBezTo>
                <a:cubicBezTo>
                  <a:pt x="466" y="1692"/>
                  <a:pt x="467" y="1693"/>
                  <a:pt x="468" y="1695"/>
                </a:cubicBezTo>
                <a:cubicBezTo>
                  <a:pt x="469" y="1697"/>
                  <a:pt x="469" y="1699"/>
                  <a:pt x="469" y="1701"/>
                </a:cubicBezTo>
                <a:cubicBezTo>
                  <a:pt x="465" y="1758"/>
                  <a:pt x="438" y="1800"/>
                  <a:pt x="386" y="1825"/>
                </a:cubicBezTo>
                <a:close/>
                <a:moveTo>
                  <a:pt x="563" y="1732"/>
                </a:moveTo>
                <a:cubicBezTo>
                  <a:pt x="573" y="1784"/>
                  <a:pt x="568" y="1835"/>
                  <a:pt x="549" y="1884"/>
                </a:cubicBezTo>
                <a:cubicBezTo>
                  <a:pt x="547" y="1890"/>
                  <a:pt x="541" y="1896"/>
                  <a:pt x="538" y="1899"/>
                </a:cubicBezTo>
                <a:cubicBezTo>
                  <a:pt x="520" y="1879"/>
                  <a:pt x="504" y="1860"/>
                  <a:pt x="487" y="1842"/>
                </a:cubicBezTo>
                <a:cubicBezTo>
                  <a:pt x="471" y="1826"/>
                  <a:pt x="460" y="1809"/>
                  <a:pt x="458" y="1790"/>
                </a:cubicBezTo>
                <a:cubicBezTo>
                  <a:pt x="471" y="1769"/>
                  <a:pt x="482" y="1751"/>
                  <a:pt x="494" y="1730"/>
                </a:cubicBezTo>
                <a:cubicBezTo>
                  <a:pt x="503" y="1752"/>
                  <a:pt x="510" y="1772"/>
                  <a:pt x="518" y="1791"/>
                </a:cubicBezTo>
                <a:cubicBezTo>
                  <a:pt x="518" y="1758"/>
                  <a:pt x="504" y="1727"/>
                  <a:pt x="517" y="1694"/>
                </a:cubicBezTo>
                <a:cubicBezTo>
                  <a:pt x="547" y="1699"/>
                  <a:pt x="558" y="1707"/>
                  <a:pt x="563" y="1732"/>
                </a:cubicBezTo>
                <a:close/>
                <a:moveTo>
                  <a:pt x="537" y="1590"/>
                </a:moveTo>
                <a:cubicBezTo>
                  <a:pt x="578" y="1505"/>
                  <a:pt x="602" y="1470"/>
                  <a:pt x="627" y="1456"/>
                </a:cubicBezTo>
                <a:cubicBezTo>
                  <a:pt x="607" y="1510"/>
                  <a:pt x="575" y="1552"/>
                  <a:pt x="537" y="1590"/>
                </a:cubicBezTo>
                <a:close/>
                <a:moveTo>
                  <a:pt x="588" y="1454"/>
                </a:moveTo>
                <a:cubicBezTo>
                  <a:pt x="574" y="1460"/>
                  <a:pt x="560" y="1467"/>
                  <a:pt x="545" y="1468"/>
                </a:cubicBezTo>
                <a:cubicBezTo>
                  <a:pt x="510" y="1473"/>
                  <a:pt x="475" y="1471"/>
                  <a:pt x="443" y="1450"/>
                </a:cubicBezTo>
                <a:cubicBezTo>
                  <a:pt x="461" y="1372"/>
                  <a:pt x="589" y="1301"/>
                  <a:pt x="638" y="1340"/>
                </a:cubicBezTo>
                <a:cubicBezTo>
                  <a:pt x="614" y="1381"/>
                  <a:pt x="569" y="1395"/>
                  <a:pt x="529" y="1423"/>
                </a:cubicBezTo>
                <a:cubicBezTo>
                  <a:pt x="575" y="1418"/>
                  <a:pt x="605" y="1389"/>
                  <a:pt x="642" y="1370"/>
                </a:cubicBezTo>
                <a:cubicBezTo>
                  <a:pt x="642" y="1414"/>
                  <a:pt x="622" y="1439"/>
                  <a:pt x="588" y="1454"/>
                </a:cubicBezTo>
                <a:close/>
                <a:moveTo>
                  <a:pt x="786" y="1460"/>
                </a:moveTo>
                <a:cubicBezTo>
                  <a:pt x="821" y="1530"/>
                  <a:pt x="818" y="1601"/>
                  <a:pt x="781" y="1672"/>
                </a:cubicBezTo>
                <a:cubicBezTo>
                  <a:pt x="697" y="1634"/>
                  <a:pt x="647" y="1532"/>
                  <a:pt x="653" y="1449"/>
                </a:cubicBezTo>
                <a:cubicBezTo>
                  <a:pt x="655" y="1429"/>
                  <a:pt x="662" y="1408"/>
                  <a:pt x="682" y="1393"/>
                </a:cubicBezTo>
                <a:cubicBezTo>
                  <a:pt x="696" y="1428"/>
                  <a:pt x="710" y="1461"/>
                  <a:pt x="723" y="1493"/>
                </a:cubicBezTo>
                <a:cubicBezTo>
                  <a:pt x="725" y="1492"/>
                  <a:pt x="727" y="1492"/>
                  <a:pt x="729" y="1491"/>
                </a:cubicBezTo>
                <a:cubicBezTo>
                  <a:pt x="721" y="1457"/>
                  <a:pt x="713" y="1422"/>
                  <a:pt x="704" y="1387"/>
                </a:cubicBezTo>
                <a:cubicBezTo>
                  <a:pt x="732" y="1387"/>
                  <a:pt x="760" y="1408"/>
                  <a:pt x="786" y="1460"/>
                </a:cubicBezTo>
                <a:close/>
                <a:moveTo>
                  <a:pt x="966" y="721"/>
                </a:moveTo>
                <a:cubicBezTo>
                  <a:pt x="1019" y="706"/>
                  <a:pt x="1068" y="725"/>
                  <a:pt x="1115" y="748"/>
                </a:cubicBezTo>
                <a:cubicBezTo>
                  <a:pt x="1073" y="819"/>
                  <a:pt x="974" y="867"/>
                  <a:pt x="919" y="845"/>
                </a:cubicBezTo>
                <a:cubicBezTo>
                  <a:pt x="912" y="836"/>
                  <a:pt x="904" y="828"/>
                  <a:pt x="896" y="818"/>
                </a:cubicBezTo>
                <a:cubicBezTo>
                  <a:pt x="931" y="793"/>
                  <a:pt x="972" y="788"/>
                  <a:pt x="1012" y="773"/>
                </a:cubicBezTo>
                <a:cubicBezTo>
                  <a:pt x="977" y="768"/>
                  <a:pt x="937" y="775"/>
                  <a:pt x="894" y="795"/>
                </a:cubicBezTo>
                <a:cubicBezTo>
                  <a:pt x="909" y="755"/>
                  <a:pt x="931" y="731"/>
                  <a:pt x="966" y="721"/>
                </a:cubicBezTo>
                <a:close/>
                <a:moveTo>
                  <a:pt x="752" y="668"/>
                </a:moveTo>
                <a:cubicBezTo>
                  <a:pt x="748" y="675"/>
                  <a:pt x="745" y="682"/>
                  <a:pt x="746" y="688"/>
                </a:cubicBezTo>
                <a:cubicBezTo>
                  <a:pt x="749" y="762"/>
                  <a:pt x="752" y="836"/>
                  <a:pt x="756" y="909"/>
                </a:cubicBezTo>
                <a:cubicBezTo>
                  <a:pt x="761" y="981"/>
                  <a:pt x="754" y="1051"/>
                  <a:pt x="743" y="1121"/>
                </a:cubicBezTo>
                <a:cubicBezTo>
                  <a:pt x="740" y="1134"/>
                  <a:pt x="736" y="1148"/>
                  <a:pt x="733" y="1161"/>
                </a:cubicBezTo>
                <a:cubicBezTo>
                  <a:pt x="731" y="1132"/>
                  <a:pt x="736" y="1105"/>
                  <a:pt x="738" y="1077"/>
                </a:cubicBezTo>
                <a:cubicBezTo>
                  <a:pt x="744" y="983"/>
                  <a:pt x="742" y="889"/>
                  <a:pt x="737" y="795"/>
                </a:cubicBezTo>
                <a:cubicBezTo>
                  <a:pt x="732" y="718"/>
                  <a:pt x="726" y="640"/>
                  <a:pt x="720" y="563"/>
                </a:cubicBezTo>
                <a:cubicBezTo>
                  <a:pt x="715" y="490"/>
                  <a:pt x="724" y="418"/>
                  <a:pt x="742" y="347"/>
                </a:cubicBezTo>
                <a:cubicBezTo>
                  <a:pt x="748" y="323"/>
                  <a:pt x="759" y="301"/>
                  <a:pt x="768" y="278"/>
                </a:cubicBezTo>
                <a:cubicBezTo>
                  <a:pt x="788" y="284"/>
                  <a:pt x="787" y="298"/>
                  <a:pt x="786" y="310"/>
                </a:cubicBezTo>
                <a:cubicBezTo>
                  <a:pt x="785" y="324"/>
                  <a:pt x="783" y="338"/>
                  <a:pt x="779" y="351"/>
                </a:cubicBezTo>
                <a:cubicBezTo>
                  <a:pt x="767" y="390"/>
                  <a:pt x="779" y="437"/>
                  <a:pt x="732" y="467"/>
                </a:cubicBezTo>
                <a:cubicBezTo>
                  <a:pt x="752" y="470"/>
                  <a:pt x="756" y="479"/>
                  <a:pt x="753" y="492"/>
                </a:cubicBezTo>
                <a:cubicBezTo>
                  <a:pt x="750" y="504"/>
                  <a:pt x="750" y="516"/>
                  <a:pt x="746" y="527"/>
                </a:cubicBezTo>
                <a:cubicBezTo>
                  <a:pt x="739" y="544"/>
                  <a:pt x="741" y="558"/>
                  <a:pt x="755" y="571"/>
                </a:cubicBezTo>
                <a:cubicBezTo>
                  <a:pt x="735" y="599"/>
                  <a:pt x="746" y="625"/>
                  <a:pt x="758" y="651"/>
                </a:cubicBezTo>
                <a:cubicBezTo>
                  <a:pt x="779" y="696"/>
                  <a:pt x="796" y="742"/>
                  <a:pt x="825" y="783"/>
                </a:cubicBezTo>
                <a:cubicBezTo>
                  <a:pt x="833" y="793"/>
                  <a:pt x="834" y="801"/>
                  <a:pt x="821" y="808"/>
                </a:cubicBezTo>
                <a:cubicBezTo>
                  <a:pt x="782" y="769"/>
                  <a:pt x="778" y="713"/>
                  <a:pt x="752" y="668"/>
                </a:cubicBezTo>
                <a:close/>
                <a:moveTo>
                  <a:pt x="904" y="1151"/>
                </a:moveTo>
                <a:cubicBezTo>
                  <a:pt x="900" y="1148"/>
                  <a:pt x="895" y="1145"/>
                  <a:pt x="892" y="1142"/>
                </a:cubicBezTo>
                <a:cubicBezTo>
                  <a:pt x="886" y="1135"/>
                  <a:pt x="880" y="1129"/>
                  <a:pt x="874" y="1122"/>
                </a:cubicBezTo>
                <a:cubicBezTo>
                  <a:pt x="829" y="1064"/>
                  <a:pt x="815" y="998"/>
                  <a:pt x="823" y="926"/>
                </a:cubicBezTo>
                <a:cubicBezTo>
                  <a:pt x="824" y="916"/>
                  <a:pt x="830" y="906"/>
                  <a:pt x="835" y="897"/>
                </a:cubicBezTo>
                <a:cubicBezTo>
                  <a:pt x="837" y="897"/>
                  <a:pt x="839" y="898"/>
                  <a:pt x="841" y="898"/>
                </a:cubicBezTo>
                <a:cubicBezTo>
                  <a:pt x="854" y="943"/>
                  <a:pt x="867" y="987"/>
                  <a:pt x="881" y="1032"/>
                </a:cubicBezTo>
                <a:cubicBezTo>
                  <a:pt x="885" y="979"/>
                  <a:pt x="857" y="932"/>
                  <a:pt x="861" y="876"/>
                </a:cubicBezTo>
                <a:cubicBezTo>
                  <a:pt x="941" y="925"/>
                  <a:pt x="958" y="1084"/>
                  <a:pt x="904" y="1151"/>
                </a:cubicBezTo>
                <a:close/>
                <a:moveTo>
                  <a:pt x="911" y="881"/>
                </a:moveTo>
                <a:cubicBezTo>
                  <a:pt x="947" y="902"/>
                  <a:pt x="982" y="927"/>
                  <a:pt x="1020" y="945"/>
                </a:cubicBezTo>
                <a:cubicBezTo>
                  <a:pt x="1058" y="962"/>
                  <a:pt x="1099" y="974"/>
                  <a:pt x="1143" y="990"/>
                </a:cubicBezTo>
                <a:cubicBezTo>
                  <a:pt x="1065" y="987"/>
                  <a:pt x="932" y="931"/>
                  <a:pt x="911" y="881"/>
                </a:cubicBezTo>
                <a:close/>
                <a:moveTo>
                  <a:pt x="756" y="413"/>
                </a:moveTo>
                <a:cubicBezTo>
                  <a:pt x="764" y="398"/>
                  <a:pt x="771" y="384"/>
                  <a:pt x="749" y="373"/>
                </a:cubicBezTo>
                <a:cubicBezTo>
                  <a:pt x="744" y="388"/>
                  <a:pt x="740" y="401"/>
                  <a:pt x="756" y="413"/>
                </a:cubicBezTo>
                <a:close/>
                <a:moveTo>
                  <a:pt x="1143" y="14"/>
                </a:moveTo>
                <a:cubicBezTo>
                  <a:pt x="1141" y="10"/>
                  <a:pt x="1139" y="5"/>
                  <a:pt x="1137" y="0"/>
                </a:cubicBezTo>
                <a:cubicBezTo>
                  <a:pt x="1114" y="0"/>
                  <a:pt x="1114" y="0"/>
                  <a:pt x="1114" y="0"/>
                </a:cubicBezTo>
                <a:cubicBezTo>
                  <a:pt x="1121" y="27"/>
                  <a:pt x="1116" y="70"/>
                  <a:pt x="1097" y="152"/>
                </a:cubicBezTo>
                <a:cubicBezTo>
                  <a:pt x="1092" y="102"/>
                  <a:pt x="1093" y="52"/>
                  <a:pt x="1108" y="0"/>
                </a:cubicBezTo>
                <a:cubicBezTo>
                  <a:pt x="1069" y="0"/>
                  <a:pt x="1069" y="0"/>
                  <a:pt x="1069" y="0"/>
                </a:cubicBezTo>
                <a:cubicBezTo>
                  <a:pt x="1016" y="52"/>
                  <a:pt x="931" y="82"/>
                  <a:pt x="855" y="63"/>
                </a:cubicBezTo>
                <a:cubicBezTo>
                  <a:pt x="860" y="40"/>
                  <a:pt x="867" y="19"/>
                  <a:pt x="876" y="0"/>
                </a:cubicBezTo>
                <a:cubicBezTo>
                  <a:pt x="857" y="0"/>
                  <a:pt x="857" y="0"/>
                  <a:pt x="857" y="0"/>
                </a:cubicBezTo>
                <a:cubicBezTo>
                  <a:pt x="856" y="3"/>
                  <a:pt x="855" y="6"/>
                  <a:pt x="854" y="10"/>
                </a:cubicBezTo>
                <a:cubicBezTo>
                  <a:pt x="846" y="31"/>
                  <a:pt x="834" y="53"/>
                  <a:pt x="838" y="78"/>
                </a:cubicBezTo>
                <a:cubicBezTo>
                  <a:pt x="932" y="99"/>
                  <a:pt x="1011" y="70"/>
                  <a:pt x="1084" y="10"/>
                </a:cubicBezTo>
                <a:cubicBezTo>
                  <a:pt x="1082" y="45"/>
                  <a:pt x="1079" y="75"/>
                  <a:pt x="1078" y="105"/>
                </a:cubicBezTo>
                <a:cubicBezTo>
                  <a:pt x="1077" y="135"/>
                  <a:pt x="1079" y="165"/>
                  <a:pt x="1080" y="198"/>
                </a:cubicBezTo>
                <a:cubicBezTo>
                  <a:pt x="1018" y="192"/>
                  <a:pt x="974" y="224"/>
                  <a:pt x="941" y="270"/>
                </a:cubicBezTo>
                <a:cubicBezTo>
                  <a:pt x="908" y="314"/>
                  <a:pt x="874" y="360"/>
                  <a:pt x="889" y="418"/>
                </a:cubicBezTo>
                <a:cubicBezTo>
                  <a:pt x="914" y="412"/>
                  <a:pt x="938" y="405"/>
                  <a:pt x="962" y="400"/>
                </a:cubicBezTo>
                <a:cubicBezTo>
                  <a:pt x="985" y="394"/>
                  <a:pt x="1009" y="390"/>
                  <a:pt x="1030" y="386"/>
                </a:cubicBezTo>
                <a:cubicBezTo>
                  <a:pt x="1043" y="414"/>
                  <a:pt x="1057" y="442"/>
                  <a:pt x="1067" y="471"/>
                </a:cubicBezTo>
                <a:cubicBezTo>
                  <a:pt x="1081" y="506"/>
                  <a:pt x="1098" y="540"/>
                  <a:pt x="1093" y="579"/>
                </a:cubicBezTo>
                <a:cubicBezTo>
                  <a:pt x="1093" y="583"/>
                  <a:pt x="1096" y="586"/>
                  <a:pt x="1099" y="593"/>
                </a:cubicBezTo>
                <a:cubicBezTo>
                  <a:pt x="1140" y="543"/>
                  <a:pt x="1171" y="491"/>
                  <a:pt x="1188" y="432"/>
                </a:cubicBezTo>
                <a:cubicBezTo>
                  <a:pt x="1188" y="304"/>
                  <a:pt x="1188" y="304"/>
                  <a:pt x="1188" y="304"/>
                </a:cubicBezTo>
                <a:cubicBezTo>
                  <a:pt x="1187" y="301"/>
                  <a:pt x="1186" y="297"/>
                  <a:pt x="1184" y="295"/>
                </a:cubicBezTo>
                <a:cubicBezTo>
                  <a:pt x="1173" y="277"/>
                  <a:pt x="1161" y="260"/>
                  <a:pt x="1148" y="241"/>
                </a:cubicBezTo>
                <a:cubicBezTo>
                  <a:pt x="1167" y="235"/>
                  <a:pt x="1178" y="246"/>
                  <a:pt x="1188" y="256"/>
                </a:cubicBezTo>
                <a:cubicBezTo>
                  <a:pt x="1188" y="179"/>
                  <a:pt x="1188" y="179"/>
                  <a:pt x="1188" y="179"/>
                </a:cubicBezTo>
                <a:cubicBezTo>
                  <a:pt x="1179" y="177"/>
                  <a:pt x="1170" y="177"/>
                  <a:pt x="1160" y="178"/>
                </a:cubicBezTo>
                <a:cubicBezTo>
                  <a:pt x="1146" y="180"/>
                  <a:pt x="1133" y="187"/>
                  <a:pt x="1116" y="192"/>
                </a:cubicBezTo>
                <a:cubicBezTo>
                  <a:pt x="1119" y="139"/>
                  <a:pt x="1120" y="90"/>
                  <a:pt x="1133" y="41"/>
                </a:cubicBezTo>
                <a:cubicBezTo>
                  <a:pt x="1151" y="58"/>
                  <a:pt x="1166" y="75"/>
                  <a:pt x="1184" y="88"/>
                </a:cubicBezTo>
                <a:cubicBezTo>
                  <a:pt x="1186" y="89"/>
                  <a:pt x="1187" y="90"/>
                  <a:pt x="1188" y="91"/>
                </a:cubicBezTo>
                <a:cubicBezTo>
                  <a:pt x="1188" y="72"/>
                  <a:pt x="1188" y="72"/>
                  <a:pt x="1188" y="72"/>
                </a:cubicBezTo>
                <a:cubicBezTo>
                  <a:pt x="1181" y="66"/>
                  <a:pt x="1174" y="59"/>
                  <a:pt x="1167" y="52"/>
                </a:cubicBezTo>
                <a:cubicBezTo>
                  <a:pt x="1157" y="42"/>
                  <a:pt x="1150" y="28"/>
                  <a:pt x="1143" y="14"/>
                </a:cubicBezTo>
                <a:close/>
                <a:moveTo>
                  <a:pt x="1042" y="288"/>
                </a:moveTo>
                <a:cubicBezTo>
                  <a:pt x="1039" y="312"/>
                  <a:pt x="1036" y="333"/>
                  <a:pt x="1033" y="357"/>
                </a:cubicBezTo>
                <a:cubicBezTo>
                  <a:pt x="1019" y="371"/>
                  <a:pt x="1000" y="377"/>
                  <a:pt x="978" y="380"/>
                </a:cubicBezTo>
                <a:cubicBezTo>
                  <a:pt x="953" y="383"/>
                  <a:pt x="928" y="387"/>
                  <a:pt x="902" y="392"/>
                </a:cubicBezTo>
                <a:cubicBezTo>
                  <a:pt x="902" y="387"/>
                  <a:pt x="901" y="380"/>
                  <a:pt x="903" y="373"/>
                </a:cubicBezTo>
                <a:cubicBezTo>
                  <a:pt x="919" y="323"/>
                  <a:pt x="947" y="281"/>
                  <a:pt x="987" y="247"/>
                </a:cubicBezTo>
                <a:cubicBezTo>
                  <a:pt x="1007" y="230"/>
                  <a:pt x="1021" y="230"/>
                  <a:pt x="1047" y="246"/>
                </a:cubicBezTo>
                <a:cubicBezTo>
                  <a:pt x="1037" y="279"/>
                  <a:pt x="1006" y="295"/>
                  <a:pt x="986" y="321"/>
                </a:cubicBezTo>
                <a:cubicBezTo>
                  <a:pt x="1004" y="310"/>
                  <a:pt x="1022" y="300"/>
                  <a:pt x="1042" y="288"/>
                </a:cubicBezTo>
                <a:close/>
                <a:moveTo>
                  <a:pt x="1117" y="270"/>
                </a:moveTo>
                <a:cubicBezTo>
                  <a:pt x="1164" y="282"/>
                  <a:pt x="1181" y="306"/>
                  <a:pt x="1182" y="359"/>
                </a:cubicBezTo>
                <a:cubicBezTo>
                  <a:pt x="1183" y="404"/>
                  <a:pt x="1170" y="446"/>
                  <a:pt x="1150" y="485"/>
                </a:cubicBezTo>
                <a:cubicBezTo>
                  <a:pt x="1140" y="507"/>
                  <a:pt x="1125" y="527"/>
                  <a:pt x="1112" y="547"/>
                </a:cubicBezTo>
                <a:cubicBezTo>
                  <a:pt x="1104" y="503"/>
                  <a:pt x="1084" y="467"/>
                  <a:pt x="1067" y="430"/>
                </a:cubicBezTo>
                <a:cubicBezTo>
                  <a:pt x="1042" y="378"/>
                  <a:pt x="1048" y="329"/>
                  <a:pt x="1080" y="281"/>
                </a:cubicBezTo>
                <a:cubicBezTo>
                  <a:pt x="1081" y="280"/>
                  <a:pt x="1083" y="278"/>
                  <a:pt x="1085" y="277"/>
                </a:cubicBezTo>
                <a:cubicBezTo>
                  <a:pt x="1086" y="276"/>
                  <a:pt x="1089" y="276"/>
                  <a:pt x="1093" y="274"/>
                </a:cubicBezTo>
                <a:cubicBezTo>
                  <a:pt x="1111" y="306"/>
                  <a:pt x="1111" y="342"/>
                  <a:pt x="1120" y="377"/>
                </a:cubicBezTo>
                <a:cubicBezTo>
                  <a:pt x="1129" y="341"/>
                  <a:pt x="1121" y="306"/>
                  <a:pt x="1117" y="270"/>
                </a:cubicBezTo>
                <a:close/>
                <a:moveTo>
                  <a:pt x="1055" y="1164"/>
                </a:moveTo>
                <a:cubicBezTo>
                  <a:pt x="1049" y="1162"/>
                  <a:pt x="1043" y="1165"/>
                  <a:pt x="1033" y="1166"/>
                </a:cubicBezTo>
                <a:cubicBezTo>
                  <a:pt x="1035" y="1216"/>
                  <a:pt x="1037" y="1265"/>
                  <a:pt x="1040" y="1317"/>
                </a:cubicBezTo>
                <a:cubicBezTo>
                  <a:pt x="1021" y="1314"/>
                  <a:pt x="1003" y="1310"/>
                  <a:pt x="984" y="1309"/>
                </a:cubicBezTo>
                <a:cubicBezTo>
                  <a:pt x="952" y="1308"/>
                  <a:pt x="920" y="1310"/>
                  <a:pt x="900" y="1341"/>
                </a:cubicBezTo>
                <a:cubicBezTo>
                  <a:pt x="961" y="1472"/>
                  <a:pt x="1090" y="1509"/>
                  <a:pt x="1175" y="1469"/>
                </a:cubicBezTo>
                <a:cubicBezTo>
                  <a:pt x="1180" y="1479"/>
                  <a:pt x="1185" y="1489"/>
                  <a:pt x="1188" y="1500"/>
                </a:cubicBezTo>
                <a:cubicBezTo>
                  <a:pt x="1188" y="1279"/>
                  <a:pt x="1188" y="1279"/>
                  <a:pt x="1188" y="1279"/>
                </a:cubicBezTo>
                <a:cubicBezTo>
                  <a:pt x="1184" y="1266"/>
                  <a:pt x="1178" y="1254"/>
                  <a:pt x="1169" y="1243"/>
                </a:cubicBezTo>
                <a:cubicBezTo>
                  <a:pt x="1139" y="1206"/>
                  <a:pt x="1101" y="1179"/>
                  <a:pt x="1055" y="1164"/>
                </a:cubicBezTo>
                <a:close/>
                <a:moveTo>
                  <a:pt x="1033" y="1455"/>
                </a:moveTo>
                <a:cubicBezTo>
                  <a:pt x="980" y="1433"/>
                  <a:pt x="943" y="1395"/>
                  <a:pt x="918" y="1339"/>
                </a:cubicBezTo>
                <a:cubicBezTo>
                  <a:pt x="962" y="1319"/>
                  <a:pt x="1001" y="1324"/>
                  <a:pt x="1041" y="1338"/>
                </a:cubicBezTo>
                <a:cubicBezTo>
                  <a:pt x="1043" y="1340"/>
                  <a:pt x="1047" y="1341"/>
                  <a:pt x="1049" y="1343"/>
                </a:cubicBezTo>
                <a:cubicBezTo>
                  <a:pt x="1064" y="1366"/>
                  <a:pt x="1078" y="1389"/>
                  <a:pt x="1096" y="1418"/>
                </a:cubicBezTo>
                <a:cubicBezTo>
                  <a:pt x="1063" y="1402"/>
                  <a:pt x="1035" y="1389"/>
                  <a:pt x="1008" y="1376"/>
                </a:cubicBezTo>
                <a:cubicBezTo>
                  <a:pt x="1035" y="1412"/>
                  <a:pt x="1078" y="1426"/>
                  <a:pt x="1115" y="1453"/>
                </a:cubicBezTo>
                <a:cubicBezTo>
                  <a:pt x="1085" y="1471"/>
                  <a:pt x="1058" y="1465"/>
                  <a:pt x="1033" y="1455"/>
                </a:cubicBezTo>
                <a:close/>
                <a:moveTo>
                  <a:pt x="1166" y="1401"/>
                </a:moveTo>
                <a:cubicBezTo>
                  <a:pt x="1157" y="1363"/>
                  <a:pt x="1147" y="1328"/>
                  <a:pt x="1117" y="1302"/>
                </a:cubicBezTo>
                <a:cubicBezTo>
                  <a:pt x="1121" y="1312"/>
                  <a:pt x="1124" y="1322"/>
                  <a:pt x="1127" y="1331"/>
                </a:cubicBezTo>
                <a:cubicBezTo>
                  <a:pt x="1132" y="1342"/>
                  <a:pt x="1137" y="1353"/>
                  <a:pt x="1139" y="1365"/>
                </a:cubicBezTo>
                <a:cubicBezTo>
                  <a:pt x="1142" y="1376"/>
                  <a:pt x="1142" y="1388"/>
                  <a:pt x="1144" y="1403"/>
                </a:cubicBezTo>
                <a:cubicBezTo>
                  <a:pt x="1092" y="1391"/>
                  <a:pt x="1073" y="1357"/>
                  <a:pt x="1061" y="1315"/>
                </a:cubicBezTo>
                <a:cubicBezTo>
                  <a:pt x="1047" y="1271"/>
                  <a:pt x="1057" y="1226"/>
                  <a:pt x="1050" y="1179"/>
                </a:cubicBezTo>
                <a:cubicBezTo>
                  <a:pt x="1085" y="1189"/>
                  <a:pt x="1105" y="1210"/>
                  <a:pt x="1128" y="1227"/>
                </a:cubicBezTo>
                <a:cubicBezTo>
                  <a:pt x="1169" y="1255"/>
                  <a:pt x="1181" y="1298"/>
                  <a:pt x="1187" y="1344"/>
                </a:cubicBezTo>
                <a:cubicBezTo>
                  <a:pt x="1189" y="1364"/>
                  <a:pt x="1188" y="1384"/>
                  <a:pt x="1166" y="1401"/>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8AEDC27D-1E43-4F90-A21F-234738ED9C20}" type="datetimeFigureOut">
              <a:rPr lang="en-IN" smtClean="0"/>
              <a:t>03-02-2023</a:t>
            </a:fld>
            <a:endParaRPr lang="en-IN"/>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2F656F76-31D0-4D12-942A-B18139938E15}" type="slidenum">
              <a:rPr lang="en-IN" smtClean="0"/>
              <a:t>‹#›</a:t>
            </a:fld>
            <a:endParaRPr lang="en-IN"/>
          </a:p>
        </p:txBody>
      </p:sp>
    </p:spTree>
    <p:extLst>
      <p:ext uri="{BB962C8B-B14F-4D97-AF65-F5344CB8AC3E}">
        <p14:creationId xmlns:p14="http://schemas.microsoft.com/office/powerpoint/2010/main" val="38187770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advTm="4000">
        <p:fade/>
      </p:transition>
    </mc:Fallback>
  </mc:AlternateContent>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 name="Freeform 5"/>
          <p:cNvSpPr>
            <a:spLocks noEditPoints="1"/>
          </p:cNvSpPr>
          <p:nvPr/>
        </p:nvSpPr>
        <p:spPr bwMode="auto">
          <a:xfrm>
            <a:off x="8411377" y="0"/>
            <a:ext cx="3780623" cy="6858000"/>
          </a:xfrm>
          <a:custGeom>
            <a:avLst/>
            <a:gdLst/>
            <a:ahLst/>
            <a:cxnLst/>
            <a:rect l="0" t="0" r="r" b="b"/>
            <a:pathLst>
              <a:path w="1189" h="2160">
                <a:moveTo>
                  <a:pt x="1000" y="1982"/>
                </a:moveTo>
                <a:cubicBezTo>
                  <a:pt x="1033" y="1946"/>
                  <a:pt x="1054" y="1904"/>
                  <a:pt x="1077" y="1863"/>
                </a:cubicBezTo>
                <a:cubicBezTo>
                  <a:pt x="1113" y="1797"/>
                  <a:pt x="1109" y="1731"/>
                  <a:pt x="1090" y="1663"/>
                </a:cubicBezTo>
                <a:cubicBezTo>
                  <a:pt x="1088" y="1658"/>
                  <a:pt x="1083" y="1654"/>
                  <a:pt x="1079" y="1649"/>
                </a:cubicBezTo>
                <a:cubicBezTo>
                  <a:pt x="1010" y="1686"/>
                  <a:pt x="950" y="1730"/>
                  <a:pt x="908" y="1797"/>
                </a:cubicBezTo>
                <a:cubicBezTo>
                  <a:pt x="887" y="1768"/>
                  <a:pt x="876" y="1734"/>
                  <a:pt x="839" y="1720"/>
                </a:cubicBezTo>
                <a:cubicBezTo>
                  <a:pt x="827" y="1741"/>
                  <a:pt x="812" y="1760"/>
                  <a:pt x="804" y="1781"/>
                </a:cubicBezTo>
                <a:cubicBezTo>
                  <a:pt x="793" y="1811"/>
                  <a:pt x="782" y="1843"/>
                  <a:pt x="780" y="1875"/>
                </a:cubicBezTo>
                <a:cubicBezTo>
                  <a:pt x="777" y="1933"/>
                  <a:pt x="787" y="1988"/>
                  <a:pt x="835" y="2029"/>
                </a:cubicBezTo>
                <a:cubicBezTo>
                  <a:pt x="840" y="2033"/>
                  <a:pt x="843" y="2038"/>
                  <a:pt x="849" y="2044"/>
                </a:cubicBezTo>
                <a:cubicBezTo>
                  <a:pt x="837" y="2050"/>
                  <a:pt x="828" y="2056"/>
                  <a:pt x="819" y="2060"/>
                </a:cubicBezTo>
                <a:cubicBezTo>
                  <a:pt x="758" y="2086"/>
                  <a:pt x="702" y="2119"/>
                  <a:pt x="652" y="2160"/>
                </a:cubicBezTo>
                <a:cubicBezTo>
                  <a:pt x="677" y="2160"/>
                  <a:pt x="677" y="2160"/>
                  <a:pt x="677" y="2160"/>
                </a:cubicBezTo>
                <a:cubicBezTo>
                  <a:pt x="722" y="2127"/>
                  <a:pt x="769" y="2098"/>
                  <a:pt x="821" y="2077"/>
                </a:cubicBezTo>
                <a:cubicBezTo>
                  <a:pt x="892" y="2047"/>
                  <a:pt x="964" y="2019"/>
                  <a:pt x="1035" y="1988"/>
                </a:cubicBezTo>
                <a:cubicBezTo>
                  <a:pt x="1087" y="1966"/>
                  <a:pt x="1138" y="1942"/>
                  <a:pt x="1188" y="1917"/>
                </a:cubicBezTo>
                <a:cubicBezTo>
                  <a:pt x="1188" y="1788"/>
                  <a:pt x="1188" y="1788"/>
                  <a:pt x="1188" y="1788"/>
                </a:cubicBezTo>
                <a:cubicBezTo>
                  <a:pt x="1187" y="1793"/>
                  <a:pt x="1185" y="1798"/>
                  <a:pt x="1184" y="1804"/>
                </a:cubicBezTo>
                <a:cubicBezTo>
                  <a:pt x="1155" y="1896"/>
                  <a:pt x="1087" y="1949"/>
                  <a:pt x="1000" y="1982"/>
                </a:cubicBezTo>
                <a:close/>
                <a:moveTo>
                  <a:pt x="853" y="1831"/>
                </a:moveTo>
                <a:cubicBezTo>
                  <a:pt x="826" y="1881"/>
                  <a:pt x="853" y="1928"/>
                  <a:pt x="844" y="1973"/>
                </a:cubicBezTo>
                <a:cubicBezTo>
                  <a:pt x="821" y="1968"/>
                  <a:pt x="811" y="1960"/>
                  <a:pt x="802" y="1937"/>
                </a:cubicBezTo>
                <a:cubicBezTo>
                  <a:pt x="791" y="1908"/>
                  <a:pt x="794" y="1878"/>
                  <a:pt x="800" y="1848"/>
                </a:cubicBezTo>
                <a:cubicBezTo>
                  <a:pt x="808" y="1802"/>
                  <a:pt x="822" y="1769"/>
                  <a:pt x="846" y="1742"/>
                </a:cubicBezTo>
                <a:cubicBezTo>
                  <a:pt x="898" y="1786"/>
                  <a:pt x="900" y="1828"/>
                  <a:pt x="855" y="1880"/>
                </a:cubicBezTo>
                <a:cubicBezTo>
                  <a:pt x="854" y="1864"/>
                  <a:pt x="854" y="1851"/>
                  <a:pt x="853" y="1831"/>
                </a:cubicBezTo>
                <a:close/>
                <a:moveTo>
                  <a:pt x="924" y="1977"/>
                </a:moveTo>
                <a:cubicBezTo>
                  <a:pt x="951" y="1933"/>
                  <a:pt x="976" y="1894"/>
                  <a:pt x="1000" y="1853"/>
                </a:cubicBezTo>
                <a:cubicBezTo>
                  <a:pt x="1003" y="1848"/>
                  <a:pt x="1002" y="1839"/>
                  <a:pt x="1004" y="1825"/>
                </a:cubicBezTo>
                <a:cubicBezTo>
                  <a:pt x="975" y="1879"/>
                  <a:pt x="940" y="1919"/>
                  <a:pt x="904" y="1960"/>
                </a:cubicBezTo>
                <a:cubicBezTo>
                  <a:pt x="883" y="1946"/>
                  <a:pt x="878" y="1924"/>
                  <a:pt x="883" y="1905"/>
                </a:cubicBezTo>
                <a:cubicBezTo>
                  <a:pt x="902" y="1823"/>
                  <a:pt x="944" y="1755"/>
                  <a:pt x="1014" y="1705"/>
                </a:cubicBezTo>
                <a:cubicBezTo>
                  <a:pt x="1033" y="1692"/>
                  <a:pt x="1054" y="1681"/>
                  <a:pt x="1076" y="1668"/>
                </a:cubicBezTo>
                <a:cubicBezTo>
                  <a:pt x="1092" y="1735"/>
                  <a:pt x="1097" y="1797"/>
                  <a:pt x="1063" y="1857"/>
                </a:cubicBezTo>
                <a:cubicBezTo>
                  <a:pt x="1054" y="1873"/>
                  <a:pt x="1046" y="1890"/>
                  <a:pt x="1037" y="1906"/>
                </a:cubicBezTo>
                <a:cubicBezTo>
                  <a:pt x="1015" y="1941"/>
                  <a:pt x="983" y="1963"/>
                  <a:pt x="944" y="1975"/>
                </a:cubicBezTo>
                <a:cubicBezTo>
                  <a:pt x="938" y="1977"/>
                  <a:pt x="932" y="1976"/>
                  <a:pt x="924" y="1977"/>
                </a:cubicBezTo>
                <a:close/>
                <a:moveTo>
                  <a:pt x="1188" y="0"/>
                </a:moveTo>
                <a:cubicBezTo>
                  <a:pt x="1188" y="0"/>
                  <a:pt x="1188" y="1"/>
                  <a:pt x="1188" y="1"/>
                </a:cubicBezTo>
                <a:cubicBezTo>
                  <a:pt x="1188" y="0"/>
                  <a:pt x="1188" y="0"/>
                  <a:pt x="1188" y="0"/>
                </a:cubicBezTo>
                <a:close/>
                <a:moveTo>
                  <a:pt x="944" y="2044"/>
                </a:moveTo>
                <a:cubicBezTo>
                  <a:pt x="938" y="2046"/>
                  <a:pt x="933" y="2051"/>
                  <a:pt x="928" y="2058"/>
                </a:cubicBezTo>
                <a:cubicBezTo>
                  <a:pt x="981" y="2061"/>
                  <a:pt x="1032" y="2041"/>
                  <a:pt x="1085" y="2058"/>
                </a:cubicBezTo>
                <a:cubicBezTo>
                  <a:pt x="1085" y="2072"/>
                  <a:pt x="1077" y="2075"/>
                  <a:pt x="1064" y="2073"/>
                </a:cubicBezTo>
                <a:cubicBezTo>
                  <a:pt x="1015" y="2065"/>
                  <a:pt x="965" y="2070"/>
                  <a:pt x="916" y="2071"/>
                </a:cubicBezTo>
                <a:cubicBezTo>
                  <a:pt x="888" y="2072"/>
                  <a:pt x="859" y="2074"/>
                  <a:pt x="843" y="2104"/>
                </a:cubicBezTo>
                <a:cubicBezTo>
                  <a:pt x="825" y="2097"/>
                  <a:pt x="812" y="2102"/>
                  <a:pt x="800" y="2116"/>
                </a:cubicBezTo>
                <a:cubicBezTo>
                  <a:pt x="792" y="2125"/>
                  <a:pt x="781" y="2130"/>
                  <a:pt x="772" y="2137"/>
                </a:cubicBezTo>
                <a:cubicBezTo>
                  <a:pt x="761" y="2146"/>
                  <a:pt x="752" y="2147"/>
                  <a:pt x="740" y="2130"/>
                </a:cubicBezTo>
                <a:cubicBezTo>
                  <a:pt x="739" y="2142"/>
                  <a:pt x="735" y="2152"/>
                  <a:pt x="731" y="2160"/>
                </a:cubicBezTo>
                <a:cubicBezTo>
                  <a:pt x="768" y="2160"/>
                  <a:pt x="768" y="2160"/>
                  <a:pt x="768" y="2160"/>
                </a:cubicBezTo>
                <a:cubicBezTo>
                  <a:pt x="782" y="2150"/>
                  <a:pt x="797" y="2140"/>
                  <a:pt x="813" y="2130"/>
                </a:cubicBezTo>
                <a:cubicBezTo>
                  <a:pt x="819" y="2127"/>
                  <a:pt x="827" y="2123"/>
                  <a:pt x="833" y="2124"/>
                </a:cubicBezTo>
                <a:cubicBezTo>
                  <a:pt x="854" y="2129"/>
                  <a:pt x="870" y="2119"/>
                  <a:pt x="887" y="2110"/>
                </a:cubicBezTo>
                <a:cubicBezTo>
                  <a:pt x="943" y="2084"/>
                  <a:pt x="1002" y="2083"/>
                  <a:pt x="1063" y="2091"/>
                </a:cubicBezTo>
                <a:cubicBezTo>
                  <a:pt x="1054" y="2113"/>
                  <a:pt x="1049" y="2137"/>
                  <a:pt x="1048" y="2160"/>
                </a:cubicBezTo>
                <a:cubicBezTo>
                  <a:pt x="1082" y="2160"/>
                  <a:pt x="1082" y="2160"/>
                  <a:pt x="1082" y="2160"/>
                </a:cubicBezTo>
                <a:cubicBezTo>
                  <a:pt x="1088" y="2149"/>
                  <a:pt x="1096" y="2139"/>
                  <a:pt x="1105" y="2128"/>
                </a:cubicBezTo>
                <a:cubicBezTo>
                  <a:pt x="1106" y="2139"/>
                  <a:pt x="1107" y="2150"/>
                  <a:pt x="1108" y="2160"/>
                </a:cubicBezTo>
                <a:cubicBezTo>
                  <a:pt x="1126" y="2160"/>
                  <a:pt x="1126" y="2160"/>
                  <a:pt x="1126" y="2160"/>
                </a:cubicBezTo>
                <a:cubicBezTo>
                  <a:pt x="1125" y="2147"/>
                  <a:pt x="1125" y="2134"/>
                  <a:pt x="1127" y="2120"/>
                </a:cubicBezTo>
                <a:cubicBezTo>
                  <a:pt x="1139" y="2123"/>
                  <a:pt x="1151" y="2126"/>
                  <a:pt x="1162" y="2129"/>
                </a:cubicBezTo>
                <a:cubicBezTo>
                  <a:pt x="1171" y="2137"/>
                  <a:pt x="1178" y="2147"/>
                  <a:pt x="1183" y="2160"/>
                </a:cubicBezTo>
                <a:cubicBezTo>
                  <a:pt x="1188" y="2160"/>
                  <a:pt x="1188" y="2160"/>
                  <a:pt x="1188" y="2160"/>
                </a:cubicBezTo>
                <a:cubicBezTo>
                  <a:pt x="1188" y="2075"/>
                  <a:pt x="1188" y="2075"/>
                  <a:pt x="1188" y="2075"/>
                </a:cubicBezTo>
                <a:cubicBezTo>
                  <a:pt x="1180" y="2072"/>
                  <a:pt x="1171" y="2068"/>
                  <a:pt x="1164" y="2063"/>
                </a:cubicBezTo>
                <a:cubicBezTo>
                  <a:pt x="1172" y="2059"/>
                  <a:pt x="1180" y="2055"/>
                  <a:pt x="1188" y="2052"/>
                </a:cubicBezTo>
                <a:cubicBezTo>
                  <a:pt x="1188" y="2033"/>
                  <a:pt x="1188" y="2033"/>
                  <a:pt x="1188" y="2033"/>
                </a:cubicBezTo>
                <a:cubicBezTo>
                  <a:pt x="1184" y="2033"/>
                  <a:pt x="1179" y="2034"/>
                  <a:pt x="1174" y="2035"/>
                </a:cubicBezTo>
                <a:cubicBezTo>
                  <a:pt x="1173" y="2033"/>
                  <a:pt x="1172" y="2032"/>
                  <a:pt x="1170" y="2030"/>
                </a:cubicBezTo>
                <a:cubicBezTo>
                  <a:pt x="1176" y="2023"/>
                  <a:pt x="1181" y="2014"/>
                  <a:pt x="1188" y="2008"/>
                </a:cubicBezTo>
                <a:cubicBezTo>
                  <a:pt x="1188" y="1978"/>
                  <a:pt x="1188" y="1978"/>
                  <a:pt x="1188" y="1978"/>
                </a:cubicBezTo>
                <a:cubicBezTo>
                  <a:pt x="1156" y="1994"/>
                  <a:pt x="1124" y="2015"/>
                  <a:pt x="1093" y="2040"/>
                </a:cubicBezTo>
                <a:cubicBezTo>
                  <a:pt x="1072" y="2038"/>
                  <a:pt x="1051" y="2035"/>
                  <a:pt x="1027" y="2033"/>
                </a:cubicBezTo>
                <a:cubicBezTo>
                  <a:pt x="1082" y="2005"/>
                  <a:pt x="1136" y="1979"/>
                  <a:pt x="1188" y="1952"/>
                </a:cubicBezTo>
                <a:cubicBezTo>
                  <a:pt x="1188" y="1936"/>
                  <a:pt x="1188" y="1936"/>
                  <a:pt x="1188" y="1936"/>
                </a:cubicBezTo>
                <a:cubicBezTo>
                  <a:pt x="1175" y="1942"/>
                  <a:pt x="1161" y="1949"/>
                  <a:pt x="1147" y="1955"/>
                </a:cubicBezTo>
                <a:cubicBezTo>
                  <a:pt x="1079" y="1983"/>
                  <a:pt x="1011" y="2014"/>
                  <a:pt x="944" y="2044"/>
                </a:cubicBezTo>
                <a:close/>
                <a:moveTo>
                  <a:pt x="1172" y="974"/>
                </a:moveTo>
                <a:cubicBezTo>
                  <a:pt x="1082" y="958"/>
                  <a:pt x="1004" y="929"/>
                  <a:pt x="935" y="870"/>
                </a:cubicBezTo>
                <a:cubicBezTo>
                  <a:pt x="1024" y="864"/>
                  <a:pt x="1090" y="826"/>
                  <a:pt x="1132" y="750"/>
                </a:cubicBezTo>
                <a:cubicBezTo>
                  <a:pt x="1084" y="682"/>
                  <a:pt x="924" y="680"/>
                  <a:pt x="841" y="773"/>
                </a:cubicBezTo>
                <a:cubicBezTo>
                  <a:pt x="807" y="722"/>
                  <a:pt x="781" y="669"/>
                  <a:pt x="780" y="607"/>
                </a:cubicBezTo>
                <a:cubicBezTo>
                  <a:pt x="780" y="588"/>
                  <a:pt x="782" y="570"/>
                  <a:pt x="768" y="553"/>
                </a:cubicBezTo>
                <a:cubicBezTo>
                  <a:pt x="764" y="548"/>
                  <a:pt x="764" y="539"/>
                  <a:pt x="765" y="532"/>
                </a:cubicBezTo>
                <a:cubicBezTo>
                  <a:pt x="772" y="448"/>
                  <a:pt x="793" y="367"/>
                  <a:pt x="828" y="290"/>
                </a:cubicBezTo>
                <a:cubicBezTo>
                  <a:pt x="840" y="264"/>
                  <a:pt x="858" y="241"/>
                  <a:pt x="881" y="222"/>
                </a:cubicBezTo>
                <a:cubicBezTo>
                  <a:pt x="889" y="215"/>
                  <a:pt x="897" y="206"/>
                  <a:pt x="905" y="198"/>
                </a:cubicBezTo>
                <a:cubicBezTo>
                  <a:pt x="893" y="174"/>
                  <a:pt x="874" y="173"/>
                  <a:pt x="854" y="176"/>
                </a:cubicBezTo>
                <a:cubicBezTo>
                  <a:pt x="811" y="182"/>
                  <a:pt x="781" y="209"/>
                  <a:pt x="764" y="246"/>
                </a:cubicBezTo>
                <a:cubicBezTo>
                  <a:pt x="715" y="348"/>
                  <a:pt x="698" y="456"/>
                  <a:pt x="705" y="569"/>
                </a:cubicBezTo>
                <a:cubicBezTo>
                  <a:pt x="705" y="579"/>
                  <a:pt x="704" y="590"/>
                  <a:pt x="704" y="603"/>
                </a:cubicBezTo>
                <a:cubicBezTo>
                  <a:pt x="696" y="600"/>
                  <a:pt x="690" y="599"/>
                  <a:pt x="684" y="597"/>
                </a:cubicBezTo>
                <a:cubicBezTo>
                  <a:pt x="626" y="573"/>
                  <a:pt x="572" y="588"/>
                  <a:pt x="521" y="617"/>
                </a:cubicBezTo>
                <a:cubicBezTo>
                  <a:pt x="494" y="633"/>
                  <a:pt x="470" y="656"/>
                  <a:pt x="448" y="680"/>
                </a:cubicBezTo>
                <a:cubicBezTo>
                  <a:pt x="432" y="696"/>
                  <a:pt x="422" y="718"/>
                  <a:pt x="409" y="738"/>
                </a:cubicBezTo>
                <a:cubicBezTo>
                  <a:pt x="438" y="766"/>
                  <a:pt x="474" y="760"/>
                  <a:pt x="509" y="766"/>
                </a:cubicBezTo>
                <a:cubicBezTo>
                  <a:pt x="467" y="834"/>
                  <a:pt x="455" y="907"/>
                  <a:pt x="453" y="985"/>
                </a:cubicBezTo>
                <a:cubicBezTo>
                  <a:pt x="459" y="986"/>
                  <a:pt x="465" y="989"/>
                  <a:pt x="470" y="988"/>
                </a:cubicBezTo>
                <a:cubicBezTo>
                  <a:pt x="540" y="975"/>
                  <a:pt x="601" y="949"/>
                  <a:pt x="643" y="887"/>
                </a:cubicBezTo>
                <a:cubicBezTo>
                  <a:pt x="670" y="848"/>
                  <a:pt x="698" y="811"/>
                  <a:pt x="715" y="766"/>
                </a:cubicBezTo>
                <a:cubicBezTo>
                  <a:pt x="724" y="859"/>
                  <a:pt x="708" y="943"/>
                  <a:pt x="638" y="1010"/>
                </a:cubicBezTo>
                <a:cubicBezTo>
                  <a:pt x="601" y="1045"/>
                  <a:pt x="563" y="1079"/>
                  <a:pt x="517" y="1100"/>
                </a:cubicBezTo>
                <a:cubicBezTo>
                  <a:pt x="460" y="1127"/>
                  <a:pt x="402" y="1151"/>
                  <a:pt x="334" y="1152"/>
                </a:cubicBezTo>
                <a:cubicBezTo>
                  <a:pt x="332" y="1058"/>
                  <a:pt x="242" y="958"/>
                  <a:pt x="98" y="963"/>
                </a:cubicBezTo>
                <a:cubicBezTo>
                  <a:pt x="78" y="994"/>
                  <a:pt x="91" y="1023"/>
                  <a:pt x="106" y="1052"/>
                </a:cubicBezTo>
                <a:cubicBezTo>
                  <a:pt x="115" y="1068"/>
                  <a:pt x="127" y="1083"/>
                  <a:pt x="138" y="1098"/>
                </a:cubicBezTo>
                <a:cubicBezTo>
                  <a:pt x="91" y="1119"/>
                  <a:pt x="46" y="1139"/>
                  <a:pt x="0" y="1159"/>
                </a:cubicBezTo>
                <a:cubicBezTo>
                  <a:pt x="3" y="1169"/>
                  <a:pt x="4" y="1176"/>
                  <a:pt x="8" y="1180"/>
                </a:cubicBezTo>
                <a:cubicBezTo>
                  <a:pt x="41" y="1215"/>
                  <a:pt x="84" y="1237"/>
                  <a:pt x="130" y="1247"/>
                </a:cubicBezTo>
                <a:cubicBezTo>
                  <a:pt x="165" y="1255"/>
                  <a:pt x="200" y="1242"/>
                  <a:pt x="234" y="1232"/>
                </a:cubicBezTo>
                <a:cubicBezTo>
                  <a:pt x="265" y="1223"/>
                  <a:pt x="290" y="1205"/>
                  <a:pt x="313" y="1184"/>
                </a:cubicBezTo>
                <a:cubicBezTo>
                  <a:pt x="322" y="1176"/>
                  <a:pt x="331" y="1169"/>
                  <a:pt x="348" y="1176"/>
                </a:cubicBezTo>
                <a:cubicBezTo>
                  <a:pt x="308" y="1202"/>
                  <a:pt x="285" y="1239"/>
                  <a:pt x="266" y="1280"/>
                </a:cubicBezTo>
                <a:cubicBezTo>
                  <a:pt x="247" y="1323"/>
                  <a:pt x="247" y="1367"/>
                  <a:pt x="252" y="1414"/>
                </a:cubicBezTo>
                <a:cubicBezTo>
                  <a:pt x="315" y="1407"/>
                  <a:pt x="362" y="1374"/>
                  <a:pt x="401" y="1328"/>
                </a:cubicBezTo>
                <a:cubicBezTo>
                  <a:pt x="440" y="1283"/>
                  <a:pt x="461" y="1230"/>
                  <a:pt x="453" y="1167"/>
                </a:cubicBezTo>
                <a:cubicBezTo>
                  <a:pt x="562" y="1132"/>
                  <a:pt x="652" y="1073"/>
                  <a:pt x="719" y="980"/>
                </a:cubicBezTo>
                <a:cubicBezTo>
                  <a:pt x="728" y="1089"/>
                  <a:pt x="709" y="1195"/>
                  <a:pt x="681" y="1300"/>
                </a:cubicBezTo>
                <a:cubicBezTo>
                  <a:pt x="661" y="1301"/>
                  <a:pt x="643" y="1300"/>
                  <a:pt x="625" y="1302"/>
                </a:cubicBezTo>
                <a:cubicBezTo>
                  <a:pt x="568" y="1309"/>
                  <a:pt x="517" y="1331"/>
                  <a:pt x="475" y="1370"/>
                </a:cubicBezTo>
                <a:cubicBezTo>
                  <a:pt x="455" y="1388"/>
                  <a:pt x="440" y="1413"/>
                  <a:pt x="424" y="1436"/>
                </a:cubicBezTo>
                <a:cubicBezTo>
                  <a:pt x="418" y="1445"/>
                  <a:pt x="423" y="1453"/>
                  <a:pt x="431" y="1461"/>
                </a:cubicBezTo>
                <a:cubicBezTo>
                  <a:pt x="454" y="1481"/>
                  <a:pt x="482" y="1483"/>
                  <a:pt x="510" y="1485"/>
                </a:cubicBezTo>
                <a:cubicBezTo>
                  <a:pt x="532" y="1487"/>
                  <a:pt x="554" y="1482"/>
                  <a:pt x="579" y="1480"/>
                </a:cubicBezTo>
                <a:cubicBezTo>
                  <a:pt x="558" y="1527"/>
                  <a:pt x="528" y="1566"/>
                  <a:pt x="497" y="1609"/>
                </a:cubicBezTo>
                <a:cubicBezTo>
                  <a:pt x="488" y="1595"/>
                  <a:pt x="481" y="1581"/>
                  <a:pt x="472" y="1571"/>
                </a:cubicBezTo>
                <a:cubicBezTo>
                  <a:pt x="448" y="1545"/>
                  <a:pt x="415" y="1541"/>
                  <a:pt x="383" y="1545"/>
                </a:cubicBezTo>
                <a:cubicBezTo>
                  <a:pt x="347" y="1550"/>
                  <a:pt x="314" y="1564"/>
                  <a:pt x="286" y="1586"/>
                </a:cubicBezTo>
                <a:cubicBezTo>
                  <a:pt x="270" y="1598"/>
                  <a:pt x="254" y="1608"/>
                  <a:pt x="238" y="1619"/>
                </a:cubicBezTo>
                <a:cubicBezTo>
                  <a:pt x="212" y="1637"/>
                  <a:pt x="184" y="1649"/>
                  <a:pt x="144" y="1639"/>
                </a:cubicBezTo>
                <a:cubicBezTo>
                  <a:pt x="166" y="1670"/>
                  <a:pt x="188" y="1693"/>
                  <a:pt x="217" y="1703"/>
                </a:cubicBezTo>
                <a:cubicBezTo>
                  <a:pt x="244" y="1712"/>
                  <a:pt x="275" y="1710"/>
                  <a:pt x="308" y="1713"/>
                </a:cubicBezTo>
                <a:cubicBezTo>
                  <a:pt x="271" y="1780"/>
                  <a:pt x="258" y="1852"/>
                  <a:pt x="259" y="1932"/>
                </a:cubicBezTo>
                <a:cubicBezTo>
                  <a:pt x="265" y="1929"/>
                  <a:pt x="270" y="1928"/>
                  <a:pt x="272" y="1925"/>
                </a:cubicBezTo>
                <a:cubicBezTo>
                  <a:pt x="293" y="1892"/>
                  <a:pt x="328" y="1876"/>
                  <a:pt x="360" y="1857"/>
                </a:cubicBezTo>
                <a:cubicBezTo>
                  <a:pt x="386" y="1841"/>
                  <a:pt x="414" y="1828"/>
                  <a:pt x="442" y="1814"/>
                </a:cubicBezTo>
                <a:cubicBezTo>
                  <a:pt x="456" y="1830"/>
                  <a:pt x="472" y="1849"/>
                  <a:pt x="487" y="1868"/>
                </a:cubicBezTo>
                <a:cubicBezTo>
                  <a:pt x="502" y="1887"/>
                  <a:pt x="516" y="1907"/>
                  <a:pt x="532" y="1927"/>
                </a:cubicBezTo>
                <a:cubicBezTo>
                  <a:pt x="580" y="1892"/>
                  <a:pt x="583" y="1835"/>
                  <a:pt x="585" y="1780"/>
                </a:cubicBezTo>
                <a:cubicBezTo>
                  <a:pt x="587" y="1723"/>
                  <a:pt x="573" y="1671"/>
                  <a:pt x="522" y="1636"/>
                </a:cubicBezTo>
                <a:cubicBezTo>
                  <a:pt x="543" y="1611"/>
                  <a:pt x="563" y="1589"/>
                  <a:pt x="581" y="1565"/>
                </a:cubicBezTo>
                <a:cubicBezTo>
                  <a:pt x="600" y="1542"/>
                  <a:pt x="616" y="1516"/>
                  <a:pt x="636" y="1487"/>
                </a:cubicBezTo>
                <a:cubicBezTo>
                  <a:pt x="655" y="1580"/>
                  <a:pt x="699" y="1653"/>
                  <a:pt x="785" y="1695"/>
                </a:cubicBezTo>
                <a:cubicBezTo>
                  <a:pt x="804" y="1678"/>
                  <a:pt x="809" y="1654"/>
                  <a:pt x="816" y="1632"/>
                </a:cubicBezTo>
                <a:cubicBezTo>
                  <a:pt x="835" y="1577"/>
                  <a:pt x="826" y="1522"/>
                  <a:pt x="808" y="1467"/>
                </a:cubicBezTo>
                <a:cubicBezTo>
                  <a:pt x="788" y="1406"/>
                  <a:pt x="752" y="1354"/>
                  <a:pt x="713" y="1301"/>
                </a:cubicBezTo>
                <a:cubicBezTo>
                  <a:pt x="741" y="1217"/>
                  <a:pt x="763" y="1129"/>
                  <a:pt x="769" y="1039"/>
                </a:cubicBezTo>
                <a:cubicBezTo>
                  <a:pt x="775" y="950"/>
                  <a:pt x="772" y="861"/>
                  <a:pt x="773" y="768"/>
                </a:cubicBezTo>
                <a:cubicBezTo>
                  <a:pt x="786" y="787"/>
                  <a:pt x="798" y="806"/>
                  <a:pt x="809" y="823"/>
                </a:cubicBezTo>
                <a:cubicBezTo>
                  <a:pt x="778" y="957"/>
                  <a:pt x="799" y="1075"/>
                  <a:pt x="903" y="1174"/>
                </a:cubicBezTo>
                <a:cubicBezTo>
                  <a:pt x="936" y="1140"/>
                  <a:pt x="950" y="1101"/>
                  <a:pt x="950" y="1058"/>
                </a:cubicBezTo>
                <a:cubicBezTo>
                  <a:pt x="949" y="1018"/>
                  <a:pt x="943" y="978"/>
                  <a:pt x="939" y="935"/>
                </a:cubicBezTo>
                <a:cubicBezTo>
                  <a:pt x="1011" y="985"/>
                  <a:pt x="1093" y="1003"/>
                  <a:pt x="1181" y="1016"/>
                </a:cubicBezTo>
                <a:cubicBezTo>
                  <a:pt x="1183" y="1021"/>
                  <a:pt x="1186" y="1027"/>
                  <a:pt x="1188" y="1032"/>
                </a:cubicBezTo>
                <a:cubicBezTo>
                  <a:pt x="1188" y="906"/>
                  <a:pt x="1188" y="906"/>
                  <a:pt x="1188" y="906"/>
                </a:cubicBezTo>
                <a:cubicBezTo>
                  <a:pt x="1185" y="895"/>
                  <a:pt x="1185" y="883"/>
                  <a:pt x="1188" y="871"/>
                </a:cubicBezTo>
                <a:cubicBezTo>
                  <a:pt x="1188" y="826"/>
                  <a:pt x="1188" y="826"/>
                  <a:pt x="1188" y="826"/>
                </a:cubicBezTo>
                <a:cubicBezTo>
                  <a:pt x="1164" y="869"/>
                  <a:pt x="1159" y="919"/>
                  <a:pt x="1172" y="974"/>
                </a:cubicBezTo>
                <a:close/>
                <a:moveTo>
                  <a:pt x="827" y="220"/>
                </a:moveTo>
                <a:cubicBezTo>
                  <a:pt x="823" y="242"/>
                  <a:pt x="823" y="242"/>
                  <a:pt x="790" y="245"/>
                </a:cubicBezTo>
                <a:cubicBezTo>
                  <a:pt x="804" y="221"/>
                  <a:pt x="804" y="221"/>
                  <a:pt x="827" y="220"/>
                </a:cubicBezTo>
                <a:close/>
                <a:moveTo>
                  <a:pt x="432" y="735"/>
                </a:moveTo>
                <a:cubicBezTo>
                  <a:pt x="446" y="701"/>
                  <a:pt x="469" y="674"/>
                  <a:pt x="506" y="646"/>
                </a:cubicBezTo>
                <a:cubicBezTo>
                  <a:pt x="531" y="628"/>
                  <a:pt x="556" y="612"/>
                  <a:pt x="587" y="609"/>
                </a:cubicBezTo>
                <a:cubicBezTo>
                  <a:pt x="611" y="607"/>
                  <a:pt x="623" y="612"/>
                  <a:pt x="638" y="630"/>
                </a:cubicBezTo>
                <a:cubicBezTo>
                  <a:pt x="602" y="658"/>
                  <a:pt x="548" y="655"/>
                  <a:pt x="515" y="701"/>
                </a:cubicBezTo>
                <a:cubicBezTo>
                  <a:pt x="533" y="693"/>
                  <a:pt x="545" y="688"/>
                  <a:pt x="559" y="682"/>
                </a:cubicBezTo>
                <a:cubicBezTo>
                  <a:pt x="533" y="745"/>
                  <a:pt x="494" y="762"/>
                  <a:pt x="432" y="735"/>
                </a:cubicBezTo>
                <a:close/>
                <a:moveTo>
                  <a:pt x="664" y="833"/>
                </a:moveTo>
                <a:cubicBezTo>
                  <a:pt x="654" y="848"/>
                  <a:pt x="642" y="862"/>
                  <a:pt x="632" y="878"/>
                </a:cubicBezTo>
                <a:cubicBezTo>
                  <a:pt x="594" y="935"/>
                  <a:pt x="535" y="958"/>
                  <a:pt x="469" y="974"/>
                </a:cubicBezTo>
                <a:cubicBezTo>
                  <a:pt x="471" y="948"/>
                  <a:pt x="470" y="924"/>
                  <a:pt x="474" y="901"/>
                </a:cubicBezTo>
                <a:cubicBezTo>
                  <a:pt x="487" y="817"/>
                  <a:pt x="529" y="749"/>
                  <a:pt x="594" y="695"/>
                </a:cubicBezTo>
                <a:cubicBezTo>
                  <a:pt x="609" y="682"/>
                  <a:pt x="631" y="677"/>
                  <a:pt x="653" y="690"/>
                </a:cubicBezTo>
                <a:cubicBezTo>
                  <a:pt x="632" y="740"/>
                  <a:pt x="613" y="789"/>
                  <a:pt x="577" y="840"/>
                </a:cubicBezTo>
                <a:cubicBezTo>
                  <a:pt x="589" y="831"/>
                  <a:pt x="597" y="828"/>
                  <a:pt x="600" y="823"/>
                </a:cubicBezTo>
                <a:cubicBezTo>
                  <a:pt x="626" y="783"/>
                  <a:pt x="650" y="743"/>
                  <a:pt x="677" y="700"/>
                </a:cubicBezTo>
                <a:cubicBezTo>
                  <a:pt x="680" y="707"/>
                  <a:pt x="684" y="713"/>
                  <a:pt x="685" y="719"/>
                </a:cubicBezTo>
                <a:cubicBezTo>
                  <a:pt x="691" y="759"/>
                  <a:pt x="686" y="798"/>
                  <a:pt x="664" y="833"/>
                </a:cubicBezTo>
                <a:close/>
                <a:moveTo>
                  <a:pt x="227" y="1218"/>
                </a:moveTo>
                <a:cubicBezTo>
                  <a:pt x="184" y="1233"/>
                  <a:pt x="141" y="1241"/>
                  <a:pt x="97" y="1218"/>
                </a:cubicBezTo>
                <a:cubicBezTo>
                  <a:pt x="72" y="1204"/>
                  <a:pt x="44" y="1196"/>
                  <a:pt x="19" y="1169"/>
                </a:cubicBezTo>
                <a:cubicBezTo>
                  <a:pt x="65" y="1154"/>
                  <a:pt x="100" y="1126"/>
                  <a:pt x="145" y="1118"/>
                </a:cubicBezTo>
                <a:cubicBezTo>
                  <a:pt x="189" y="1110"/>
                  <a:pt x="228" y="1112"/>
                  <a:pt x="262" y="1153"/>
                </a:cubicBezTo>
                <a:cubicBezTo>
                  <a:pt x="247" y="1158"/>
                  <a:pt x="236" y="1164"/>
                  <a:pt x="225" y="1166"/>
                </a:cubicBezTo>
                <a:cubicBezTo>
                  <a:pt x="214" y="1169"/>
                  <a:pt x="202" y="1169"/>
                  <a:pt x="190" y="1170"/>
                </a:cubicBezTo>
                <a:cubicBezTo>
                  <a:pt x="180" y="1171"/>
                  <a:pt x="169" y="1173"/>
                  <a:pt x="159" y="1174"/>
                </a:cubicBezTo>
                <a:cubicBezTo>
                  <a:pt x="196" y="1190"/>
                  <a:pt x="232" y="1183"/>
                  <a:pt x="270" y="1174"/>
                </a:cubicBezTo>
                <a:cubicBezTo>
                  <a:pt x="264" y="1201"/>
                  <a:pt x="247" y="1211"/>
                  <a:pt x="227" y="1218"/>
                </a:cubicBezTo>
                <a:close/>
                <a:moveTo>
                  <a:pt x="294" y="1105"/>
                </a:moveTo>
                <a:cubicBezTo>
                  <a:pt x="253" y="1083"/>
                  <a:pt x="221" y="1052"/>
                  <a:pt x="176" y="1043"/>
                </a:cubicBezTo>
                <a:cubicBezTo>
                  <a:pt x="200" y="1062"/>
                  <a:pt x="224" y="1081"/>
                  <a:pt x="253" y="1104"/>
                </a:cubicBezTo>
                <a:cubicBezTo>
                  <a:pt x="220" y="1100"/>
                  <a:pt x="193" y="1098"/>
                  <a:pt x="166" y="1094"/>
                </a:cubicBezTo>
                <a:cubicBezTo>
                  <a:pt x="163" y="1094"/>
                  <a:pt x="160" y="1091"/>
                  <a:pt x="158" y="1089"/>
                </a:cubicBezTo>
                <a:cubicBezTo>
                  <a:pt x="127" y="1060"/>
                  <a:pt x="105" y="1027"/>
                  <a:pt x="104" y="980"/>
                </a:cubicBezTo>
                <a:cubicBezTo>
                  <a:pt x="164" y="977"/>
                  <a:pt x="215" y="993"/>
                  <a:pt x="258" y="1030"/>
                </a:cubicBezTo>
                <a:cubicBezTo>
                  <a:pt x="279" y="1048"/>
                  <a:pt x="297" y="1070"/>
                  <a:pt x="294" y="1105"/>
                </a:cubicBezTo>
                <a:close/>
                <a:moveTo>
                  <a:pt x="414" y="1276"/>
                </a:moveTo>
                <a:cubicBezTo>
                  <a:pt x="398" y="1312"/>
                  <a:pt x="372" y="1338"/>
                  <a:pt x="341" y="1361"/>
                </a:cubicBezTo>
                <a:cubicBezTo>
                  <a:pt x="319" y="1378"/>
                  <a:pt x="296" y="1392"/>
                  <a:pt x="264" y="1394"/>
                </a:cubicBezTo>
                <a:cubicBezTo>
                  <a:pt x="266" y="1369"/>
                  <a:pt x="266" y="1347"/>
                  <a:pt x="270" y="1325"/>
                </a:cubicBezTo>
                <a:cubicBezTo>
                  <a:pt x="277" y="1283"/>
                  <a:pt x="297" y="1246"/>
                  <a:pt x="328" y="1216"/>
                </a:cubicBezTo>
                <a:cubicBezTo>
                  <a:pt x="345" y="1199"/>
                  <a:pt x="366" y="1187"/>
                  <a:pt x="396" y="1196"/>
                </a:cubicBezTo>
                <a:cubicBezTo>
                  <a:pt x="385" y="1234"/>
                  <a:pt x="350" y="1260"/>
                  <a:pt x="348" y="1299"/>
                </a:cubicBezTo>
                <a:cubicBezTo>
                  <a:pt x="368" y="1273"/>
                  <a:pt x="389" y="1247"/>
                  <a:pt x="412" y="1218"/>
                </a:cubicBezTo>
                <a:cubicBezTo>
                  <a:pt x="424" y="1242"/>
                  <a:pt x="421" y="1259"/>
                  <a:pt x="414" y="1276"/>
                </a:cubicBezTo>
                <a:close/>
                <a:moveTo>
                  <a:pt x="536" y="1112"/>
                </a:moveTo>
                <a:cubicBezTo>
                  <a:pt x="573" y="1085"/>
                  <a:pt x="606" y="1060"/>
                  <a:pt x="639" y="1035"/>
                </a:cubicBezTo>
                <a:cubicBezTo>
                  <a:pt x="615" y="1068"/>
                  <a:pt x="570" y="1101"/>
                  <a:pt x="536" y="1112"/>
                </a:cubicBezTo>
                <a:close/>
                <a:moveTo>
                  <a:pt x="233" y="1691"/>
                </a:moveTo>
                <a:cubicBezTo>
                  <a:pt x="217" y="1689"/>
                  <a:pt x="201" y="1683"/>
                  <a:pt x="191" y="1665"/>
                </a:cubicBezTo>
                <a:cubicBezTo>
                  <a:pt x="222" y="1646"/>
                  <a:pt x="251" y="1631"/>
                  <a:pt x="278" y="1611"/>
                </a:cubicBezTo>
                <a:cubicBezTo>
                  <a:pt x="300" y="1594"/>
                  <a:pt x="325" y="1586"/>
                  <a:pt x="351" y="1580"/>
                </a:cubicBezTo>
                <a:cubicBezTo>
                  <a:pt x="372" y="1575"/>
                  <a:pt x="392" y="1577"/>
                  <a:pt x="411" y="1594"/>
                </a:cubicBezTo>
                <a:cubicBezTo>
                  <a:pt x="389" y="1602"/>
                  <a:pt x="369" y="1609"/>
                  <a:pt x="350" y="1616"/>
                </a:cubicBezTo>
                <a:cubicBezTo>
                  <a:pt x="367" y="1617"/>
                  <a:pt x="382" y="1614"/>
                  <a:pt x="398" y="1613"/>
                </a:cubicBezTo>
                <a:cubicBezTo>
                  <a:pt x="413" y="1612"/>
                  <a:pt x="430" y="1609"/>
                  <a:pt x="442" y="1627"/>
                </a:cubicBezTo>
                <a:cubicBezTo>
                  <a:pt x="420" y="1634"/>
                  <a:pt x="399" y="1639"/>
                  <a:pt x="380" y="1646"/>
                </a:cubicBezTo>
                <a:cubicBezTo>
                  <a:pt x="359" y="1654"/>
                  <a:pt x="347" y="1678"/>
                  <a:pt x="321" y="1677"/>
                </a:cubicBezTo>
                <a:cubicBezTo>
                  <a:pt x="295" y="1704"/>
                  <a:pt x="263" y="1694"/>
                  <a:pt x="233" y="1691"/>
                </a:cubicBezTo>
                <a:close/>
                <a:moveTo>
                  <a:pt x="386" y="1825"/>
                </a:moveTo>
                <a:cubicBezTo>
                  <a:pt x="349" y="1843"/>
                  <a:pt x="311" y="1859"/>
                  <a:pt x="277" y="1888"/>
                </a:cubicBezTo>
                <a:cubicBezTo>
                  <a:pt x="280" y="1864"/>
                  <a:pt x="281" y="1839"/>
                  <a:pt x="286" y="1816"/>
                </a:cubicBezTo>
                <a:cubicBezTo>
                  <a:pt x="296" y="1773"/>
                  <a:pt x="312" y="1732"/>
                  <a:pt x="341" y="1697"/>
                </a:cubicBezTo>
                <a:cubicBezTo>
                  <a:pt x="375" y="1657"/>
                  <a:pt x="403" y="1649"/>
                  <a:pt x="447" y="1669"/>
                </a:cubicBezTo>
                <a:cubicBezTo>
                  <a:pt x="422" y="1694"/>
                  <a:pt x="393" y="1717"/>
                  <a:pt x="378" y="1751"/>
                </a:cubicBezTo>
                <a:cubicBezTo>
                  <a:pt x="407" y="1730"/>
                  <a:pt x="429" y="1700"/>
                  <a:pt x="463" y="1687"/>
                </a:cubicBezTo>
                <a:cubicBezTo>
                  <a:pt x="466" y="1692"/>
                  <a:pt x="467" y="1693"/>
                  <a:pt x="468" y="1695"/>
                </a:cubicBezTo>
                <a:cubicBezTo>
                  <a:pt x="469" y="1697"/>
                  <a:pt x="469" y="1699"/>
                  <a:pt x="469" y="1701"/>
                </a:cubicBezTo>
                <a:cubicBezTo>
                  <a:pt x="465" y="1758"/>
                  <a:pt x="438" y="1800"/>
                  <a:pt x="386" y="1825"/>
                </a:cubicBezTo>
                <a:close/>
                <a:moveTo>
                  <a:pt x="563" y="1732"/>
                </a:moveTo>
                <a:cubicBezTo>
                  <a:pt x="573" y="1784"/>
                  <a:pt x="568" y="1835"/>
                  <a:pt x="549" y="1884"/>
                </a:cubicBezTo>
                <a:cubicBezTo>
                  <a:pt x="547" y="1890"/>
                  <a:pt x="541" y="1896"/>
                  <a:pt x="538" y="1899"/>
                </a:cubicBezTo>
                <a:cubicBezTo>
                  <a:pt x="520" y="1879"/>
                  <a:pt x="504" y="1860"/>
                  <a:pt x="487" y="1842"/>
                </a:cubicBezTo>
                <a:cubicBezTo>
                  <a:pt x="471" y="1826"/>
                  <a:pt x="460" y="1809"/>
                  <a:pt x="458" y="1790"/>
                </a:cubicBezTo>
                <a:cubicBezTo>
                  <a:pt x="471" y="1769"/>
                  <a:pt x="482" y="1751"/>
                  <a:pt x="494" y="1730"/>
                </a:cubicBezTo>
                <a:cubicBezTo>
                  <a:pt x="503" y="1752"/>
                  <a:pt x="510" y="1772"/>
                  <a:pt x="518" y="1791"/>
                </a:cubicBezTo>
                <a:cubicBezTo>
                  <a:pt x="518" y="1758"/>
                  <a:pt x="504" y="1727"/>
                  <a:pt x="517" y="1694"/>
                </a:cubicBezTo>
                <a:cubicBezTo>
                  <a:pt x="547" y="1699"/>
                  <a:pt x="558" y="1707"/>
                  <a:pt x="563" y="1732"/>
                </a:cubicBezTo>
                <a:close/>
                <a:moveTo>
                  <a:pt x="537" y="1590"/>
                </a:moveTo>
                <a:cubicBezTo>
                  <a:pt x="578" y="1505"/>
                  <a:pt x="602" y="1470"/>
                  <a:pt x="627" y="1456"/>
                </a:cubicBezTo>
                <a:cubicBezTo>
                  <a:pt x="607" y="1510"/>
                  <a:pt x="575" y="1552"/>
                  <a:pt x="537" y="1590"/>
                </a:cubicBezTo>
                <a:close/>
                <a:moveTo>
                  <a:pt x="588" y="1454"/>
                </a:moveTo>
                <a:cubicBezTo>
                  <a:pt x="574" y="1460"/>
                  <a:pt x="560" y="1467"/>
                  <a:pt x="545" y="1468"/>
                </a:cubicBezTo>
                <a:cubicBezTo>
                  <a:pt x="510" y="1473"/>
                  <a:pt x="475" y="1471"/>
                  <a:pt x="443" y="1450"/>
                </a:cubicBezTo>
                <a:cubicBezTo>
                  <a:pt x="461" y="1372"/>
                  <a:pt x="589" y="1301"/>
                  <a:pt x="638" y="1340"/>
                </a:cubicBezTo>
                <a:cubicBezTo>
                  <a:pt x="614" y="1381"/>
                  <a:pt x="569" y="1395"/>
                  <a:pt x="529" y="1423"/>
                </a:cubicBezTo>
                <a:cubicBezTo>
                  <a:pt x="575" y="1418"/>
                  <a:pt x="605" y="1389"/>
                  <a:pt x="642" y="1370"/>
                </a:cubicBezTo>
                <a:cubicBezTo>
                  <a:pt x="642" y="1414"/>
                  <a:pt x="622" y="1439"/>
                  <a:pt x="588" y="1454"/>
                </a:cubicBezTo>
                <a:close/>
                <a:moveTo>
                  <a:pt x="786" y="1460"/>
                </a:moveTo>
                <a:cubicBezTo>
                  <a:pt x="821" y="1530"/>
                  <a:pt x="818" y="1601"/>
                  <a:pt x="781" y="1672"/>
                </a:cubicBezTo>
                <a:cubicBezTo>
                  <a:pt x="697" y="1634"/>
                  <a:pt x="647" y="1532"/>
                  <a:pt x="653" y="1449"/>
                </a:cubicBezTo>
                <a:cubicBezTo>
                  <a:pt x="655" y="1429"/>
                  <a:pt x="662" y="1408"/>
                  <a:pt x="682" y="1393"/>
                </a:cubicBezTo>
                <a:cubicBezTo>
                  <a:pt x="696" y="1428"/>
                  <a:pt x="710" y="1461"/>
                  <a:pt x="723" y="1493"/>
                </a:cubicBezTo>
                <a:cubicBezTo>
                  <a:pt x="725" y="1492"/>
                  <a:pt x="727" y="1492"/>
                  <a:pt x="729" y="1491"/>
                </a:cubicBezTo>
                <a:cubicBezTo>
                  <a:pt x="721" y="1457"/>
                  <a:pt x="713" y="1422"/>
                  <a:pt x="704" y="1387"/>
                </a:cubicBezTo>
                <a:cubicBezTo>
                  <a:pt x="732" y="1387"/>
                  <a:pt x="760" y="1408"/>
                  <a:pt x="786" y="1460"/>
                </a:cubicBezTo>
                <a:close/>
                <a:moveTo>
                  <a:pt x="966" y="721"/>
                </a:moveTo>
                <a:cubicBezTo>
                  <a:pt x="1019" y="706"/>
                  <a:pt x="1068" y="725"/>
                  <a:pt x="1115" y="748"/>
                </a:cubicBezTo>
                <a:cubicBezTo>
                  <a:pt x="1073" y="819"/>
                  <a:pt x="974" y="867"/>
                  <a:pt x="919" y="845"/>
                </a:cubicBezTo>
                <a:cubicBezTo>
                  <a:pt x="912" y="836"/>
                  <a:pt x="904" y="828"/>
                  <a:pt x="896" y="818"/>
                </a:cubicBezTo>
                <a:cubicBezTo>
                  <a:pt x="931" y="793"/>
                  <a:pt x="972" y="788"/>
                  <a:pt x="1012" y="773"/>
                </a:cubicBezTo>
                <a:cubicBezTo>
                  <a:pt x="977" y="768"/>
                  <a:pt x="937" y="775"/>
                  <a:pt x="894" y="795"/>
                </a:cubicBezTo>
                <a:cubicBezTo>
                  <a:pt x="909" y="755"/>
                  <a:pt x="931" y="731"/>
                  <a:pt x="966" y="721"/>
                </a:cubicBezTo>
                <a:close/>
                <a:moveTo>
                  <a:pt x="752" y="668"/>
                </a:moveTo>
                <a:cubicBezTo>
                  <a:pt x="748" y="675"/>
                  <a:pt x="745" y="682"/>
                  <a:pt x="746" y="688"/>
                </a:cubicBezTo>
                <a:cubicBezTo>
                  <a:pt x="749" y="762"/>
                  <a:pt x="752" y="836"/>
                  <a:pt x="756" y="909"/>
                </a:cubicBezTo>
                <a:cubicBezTo>
                  <a:pt x="761" y="981"/>
                  <a:pt x="754" y="1051"/>
                  <a:pt x="743" y="1121"/>
                </a:cubicBezTo>
                <a:cubicBezTo>
                  <a:pt x="740" y="1134"/>
                  <a:pt x="736" y="1148"/>
                  <a:pt x="733" y="1161"/>
                </a:cubicBezTo>
                <a:cubicBezTo>
                  <a:pt x="731" y="1132"/>
                  <a:pt x="736" y="1105"/>
                  <a:pt x="738" y="1077"/>
                </a:cubicBezTo>
                <a:cubicBezTo>
                  <a:pt x="744" y="983"/>
                  <a:pt x="742" y="889"/>
                  <a:pt x="737" y="795"/>
                </a:cubicBezTo>
                <a:cubicBezTo>
                  <a:pt x="732" y="718"/>
                  <a:pt x="726" y="640"/>
                  <a:pt x="720" y="563"/>
                </a:cubicBezTo>
                <a:cubicBezTo>
                  <a:pt x="715" y="490"/>
                  <a:pt x="724" y="418"/>
                  <a:pt x="742" y="347"/>
                </a:cubicBezTo>
                <a:cubicBezTo>
                  <a:pt x="748" y="323"/>
                  <a:pt x="759" y="301"/>
                  <a:pt x="768" y="278"/>
                </a:cubicBezTo>
                <a:cubicBezTo>
                  <a:pt x="788" y="284"/>
                  <a:pt x="787" y="298"/>
                  <a:pt x="786" y="310"/>
                </a:cubicBezTo>
                <a:cubicBezTo>
                  <a:pt x="785" y="324"/>
                  <a:pt x="783" y="338"/>
                  <a:pt x="779" y="351"/>
                </a:cubicBezTo>
                <a:cubicBezTo>
                  <a:pt x="767" y="390"/>
                  <a:pt x="779" y="437"/>
                  <a:pt x="732" y="467"/>
                </a:cubicBezTo>
                <a:cubicBezTo>
                  <a:pt x="752" y="470"/>
                  <a:pt x="756" y="479"/>
                  <a:pt x="753" y="492"/>
                </a:cubicBezTo>
                <a:cubicBezTo>
                  <a:pt x="750" y="504"/>
                  <a:pt x="750" y="516"/>
                  <a:pt x="746" y="527"/>
                </a:cubicBezTo>
                <a:cubicBezTo>
                  <a:pt x="739" y="544"/>
                  <a:pt x="741" y="558"/>
                  <a:pt x="755" y="571"/>
                </a:cubicBezTo>
                <a:cubicBezTo>
                  <a:pt x="735" y="599"/>
                  <a:pt x="746" y="625"/>
                  <a:pt x="758" y="651"/>
                </a:cubicBezTo>
                <a:cubicBezTo>
                  <a:pt x="779" y="696"/>
                  <a:pt x="796" y="742"/>
                  <a:pt x="825" y="783"/>
                </a:cubicBezTo>
                <a:cubicBezTo>
                  <a:pt x="833" y="793"/>
                  <a:pt x="834" y="801"/>
                  <a:pt x="821" y="808"/>
                </a:cubicBezTo>
                <a:cubicBezTo>
                  <a:pt x="782" y="769"/>
                  <a:pt x="778" y="713"/>
                  <a:pt x="752" y="668"/>
                </a:cubicBezTo>
                <a:close/>
                <a:moveTo>
                  <a:pt x="904" y="1151"/>
                </a:moveTo>
                <a:cubicBezTo>
                  <a:pt x="900" y="1148"/>
                  <a:pt x="895" y="1145"/>
                  <a:pt x="892" y="1142"/>
                </a:cubicBezTo>
                <a:cubicBezTo>
                  <a:pt x="886" y="1135"/>
                  <a:pt x="880" y="1129"/>
                  <a:pt x="874" y="1122"/>
                </a:cubicBezTo>
                <a:cubicBezTo>
                  <a:pt x="829" y="1064"/>
                  <a:pt x="815" y="998"/>
                  <a:pt x="823" y="926"/>
                </a:cubicBezTo>
                <a:cubicBezTo>
                  <a:pt x="824" y="916"/>
                  <a:pt x="830" y="906"/>
                  <a:pt x="835" y="897"/>
                </a:cubicBezTo>
                <a:cubicBezTo>
                  <a:pt x="837" y="897"/>
                  <a:pt x="839" y="898"/>
                  <a:pt x="841" y="898"/>
                </a:cubicBezTo>
                <a:cubicBezTo>
                  <a:pt x="854" y="943"/>
                  <a:pt x="867" y="987"/>
                  <a:pt x="881" y="1032"/>
                </a:cubicBezTo>
                <a:cubicBezTo>
                  <a:pt x="885" y="979"/>
                  <a:pt x="857" y="932"/>
                  <a:pt x="861" y="876"/>
                </a:cubicBezTo>
                <a:cubicBezTo>
                  <a:pt x="941" y="925"/>
                  <a:pt x="958" y="1084"/>
                  <a:pt x="904" y="1151"/>
                </a:cubicBezTo>
                <a:close/>
                <a:moveTo>
                  <a:pt x="911" y="881"/>
                </a:moveTo>
                <a:cubicBezTo>
                  <a:pt x="947" y="902"/>
                  <a:pt x="982" y="927"/>
                  <a:pt x="1020" y="945"/>
                </a:cubicBezTo>
                <a:cubicBezTo>
                  <a:pt x="1058" y="962"/>
                  <a:pt x="1099" y="974"/>
                  <a:pt x="1143" y="990"/>
                </a:cubicBezTo>
                <a:cubicBezTo>
                  <a:pt x="1065" y="987"/>
                  <a:pt x="932" y="931"/>
                  <a:pt x="911" y="881"/>
                </a:cubicBezTo>
                <a:close/>
                <a:moveTo>
                  <a:pt x="756" y="413"/>
                </a:moveTo>
                <a:cubicBezTo>
                  <a:pt x="764" y="398"/>
                  <a:pt x="771" y="384"/>
                  <a:pt x="749" y="373"/>
                </a:cubicBezTo>
                <a:cubicBezTo>
                  <a:pt x="744" y="388"/>
                  <a:pt x="740" y="401"/>
                  <a:pt x="756" y="413"/>
                </a:cubicBezTo>
                <a:close/>
                <a:moveTo>
                  <a:pt x="1143" y="14"/>
                </a:moveTo>
                <a:cubicBezTo>
                  <a:pt x="1141" y="10"/>
                  <a:pt x="1139" y="5"/>
                  <a:pt x="1137" y="0"/>
                </a:cubicBezTo>
                <a:cubicBezTo>
                  <a:pt x="1114" y="0"/>
                  <a:pt x="1114" y="0"/>
                  <a:pt x="1114" y="0"/>
                </a:cubicBezTo>
                <a:cubicBezTo>
                  <a:pt x="1121" y="27"/>
                  <a:pt x="1116" y="70"/>
                  <a:pt x="1097" y="152"/>
                </a:cubicBezTo>
                <a:cubicBezTo>
                  <a:pt x="1092" y="102"/>
                  <a:pt x="1093" y="52"/>
                  <a:pt x="1108" y="0"/>
                </a:cubicBezTo>
                <a:cubicBezTo>
                  <a:pt x="1069" y="0"/>
                  <a:pt x="1069" y="0"/>
                  <a:pt x="1069" y="0"/>
                </a:cubicBezTo>
                <a:cubicBezTo>
                  <a:pt x="1016" y="52"/>
                  <a:pt x="931" y="82"/>
                  <a:pt x="855" y="63"/>
                </a:cubicBezTo>
                <a:cubicBezTo>
                  <a:pt x="860" y="40"/>
                  <a:pt x="867" y="19"/>
                  <a:pt x="876" y="0"/>
                </a:cubicBezTo>
                <a:cubicBezTo>
                  <a:pt x="857" y="0"/>
                  <a:pt x="857" y="0"/>
                  <a:pt x="857" y="0"/>
                </a:cubicBezTo>
                <a:cubicBezTo>
                  <a:pt x="856" y="3"/>
                  <a:pt x="855" y="6"/>
                  <a:pt x="854" y="10"/>
                </a:cubicBezTo>
                <a:cubicBezTo>
                  <a:pt x="846" y="31"/>
                  <a:pt x="834" y="53"/>
                  <a:pt x="838" y="78"/>
                </a:cubicBezTo>
                <a:cubicBezTo>
                  <a:pt x="932" y="99"/>
                  <a:pt x="1011" y="70"/>
                  <a:pt x="1084" y="10"/>
                </a:cubicBezTo>
                <a:cubicBezTo>
                  <a:pt x="1082" y="45"/>
                  <a:pt x="1079" y="75"/>
                  <a:pt x="1078" y="105"/>
                </a:cubicBezTo>
                <a:cubicBezTo>
                  <a:pt x="1077" y="135"/>
                  <a:pt x="1079" y="165"/>
                  <a:pt x="1080" y="198"/>
                </a:cubicBezTo>
                <a:cubicBezTo>
                  <a:pt x="1018" y="192"/>
                  <a:pt x="974" y="224"/>
                  <a:pt x="941" y="270"/>
                </a:cubicBezTo>
                <a:cubicBezTo>
                  <a:pt x="908" y="314"/>
                  <a:pt x="874" y="360"/>
                  <a:pt x="889" y="418"/>
                </a:cubicBezTo>
                <a:cubicBezTo>
                  <a:pt x="914" y="412"/>
                  <a:pt x="938" y="405"/>
                  <a:pt x="962" y="400"/>
                </a:cubicBezTo>
                <a:cubicBezTo>
                  <a:pt x="985" y="394"/>
                  <a:pt x="1009" y="390"/>
                  <a:pt x="1030" y="386"/>
                </a:cubicBezTo>
                <a:cubicBezTo>
                  <a:pt x="1043" y="414"/>
                  <a:pt x="1057" y="442"/>
                  <a:pt x="1067" y="471"/>
                </a:cubicBezTo>
                <a:cubicBezTo>
                  <a:pt x="1081" y="506"/>
                  <a:pt x="1098" y="540"/>
                  <a:pt x="1093" y="579"/>
                </a:cubicBezTo>
                <a:cubicBezTo>
                  <a:pt x="1093" y="583"/>
                  <a:pt x="1096" y="586"/>
                  <a:pt x="1099" y="593"/>
                </a:cubicBezTo>
                <a:cubicBezTo>
                  <a:pt x="1140" y="543"/>
                  <a:pt x="1171" y="491"/>
                  <a:pt x="1188" y="432"/>
                </a:cubicBezTo>
                <a:cubicBezTo>
                  <a:pt x="1188" y="304"/>
                  <a:pt x="1188" y="304"/>
                  <a:pt x="1188" y="304"/>
                </a:cubicBezTo>
                <a:cubicBezTo>
                  <a:pt x="1187" y="301"/>
                  <a:pt x="1186" y="297"/>
                  <a:pt x="1184" y="295"/>
                </a:cubicBezTo>
                <a:cubicBezTo>
                  <a:pt x="1173" y="277"/>
                  <a:pt x="1161" y="260"/>
                  <a:pt x="1148" y="241"/>
                </a:cubicBezTo>
                <a:cubicBezTo>
                  <a:pt x="1167" y="235"/>
                  <a:pt x="1178" y="246"/>
                  <a:pt x="1188" y="256"/>
                </a:cubicBezTo>
                <a:cubicBezTo>
                  <a:pt x="1188" y="179"/>
                  <a:pt x="1188" y="179"/>
                  <a:pt x="1188" y="179"/>
                </a:cubicBezTo>
                <a:cubicBezTo>
                  <a:pt x="1179" y="177"/>
                  <a:pt x="1170" y="177"/>
                  <a:pt x="1160" y="178"/>
                </a:cubicBezTo>
                <a:cubicBezTo>
                  <a:pt x="1146" y="180"/>
                  <a:pt x="1133" y="187"/>
                  <a:pt x="1116" y="192"/>
                </a:cubicBezTo>
                <a:cubicBezTo>
                  <a:pt x="1119" y="139"/>
                  <a:pt x="1120" y="90"/>
                  <a:pt x="1133" y="41"/>
                </a:cubicBezTo>
                <a:cubicBezTo>
                  <a:pt x="1151" y="58"/>
                  <a:pt x="1166" y="75"/>
                  <a:pt x="1184" y="88"/>
                </a:cubicBezTo>
                <a:cubicBezTo>
                  <a:pt x="1186" y="89"/>
                  <a:pt x="1187" y="90"/>
                  <a:pt x="1188" y="91"/>
                </a:cubicBezTo>
                <a:cubicBezTo>
                  <a:pt x="1188" y="72"/>
                  <a:pt x="1188" y="72"/>
                  <a:pt x="1188" y="72"/>
                </a:cubicBezTo>
                <a:cubicBezTo>
                  <a:pt x="1181" y="66"/>
                  <a:pt x="1174" y="59"/>
                  <a:pt x="1167" y="52"/>
                </a:cubicBezTo>
                <a:cubicBezTo>
                  <a:pt x="1157" y="42"/>
                  <a:pt x="1150" y="28"/>
                  <a:pt x="1143" y="14"/>
                </a:cubicBezTo>
                <a:close/>
                <a:moveTo>
                  <a:pt x="1042" y="288"/>
                </a:moveTo>
                <a:cubicBezTo>
                  <a:pt x="1039" y="312"/>
                  <a:pt x="1036" y="333"/>
                  <a:pt x="1033" y="357"/>
                </a:cubicBezTo>
                <a:cubicBezTo>
                  <a:pt x="1019" y="371"/>
                  <a:pt x="1000" y="377"/>
                  <a:pt x="978" y="380"/>
                </a:cubicBezTo>
                <a:cubicBezTo>
                  <a:pt x="953" y="383"/>
                  <a:pt x="928" y="387"/>
                  <a:pt x="902" y="392"/>
                </a:cubicBezTo>
                <a:cubicBezTo>
                  <a:pt x="902" y="387"/>
                  <a:pt x="901" y="380"/>
                  <a:pt x="903" y="373"/>
                </a:cubicBezTo>
                <a:cubicBezTo>
                  <a:pt x="919" y="323"/>
                  <a:pt x="947" y="281"/>
                  <a:pt x="987" y="247"/>
                </a:cubicBezTo>
                <a:cubicBezTo>
                  <a:pt x="1007" y="230"/>
                  <a:pt x="1021" y="230"/>
                  <a:pt x="1047" y="246"/>
                </a:cubicBezTo>
                <a:cubicBezTo>
                  <a:pt x="1037" y="279"/>
                  <a:pt x="1006" y="295"/>
                  <a:pt x="986" y="321"/>
                </a:cubicBezTo>
                <a:cubicBezTo>
                  <a:pt x="1004" y="310"/>
                  <a:pt x="1022" y="300"/>
                  <a:pt x="1042" y="288"/>
                </a:cubicBezTo>
                <a:close/>
                <a:moveTo>
                  <a:pt x="1117" y="270"/>
                </a:moveTo>
                <a:cubicBezTo>
                  <a:pt x="1164" y="282"/>
                  <a:pt x="1181" y="306"/>
                  <a:pt x="1182" y="359"/>
                </a:cubicBezTo>
                <a:cubicBezTo>
                  <a:pt x="1183" y="404"/>
                  <a:pt x="1170" y="446"/>
                  <a:pt x="1150" y="485"/>
                </a:cubicBezTo>
                <a:cubicBezTo>
                  <a:pt x="1140" y="507"/>
                  <a:pt x="1125" y="527"/>
                  <a:pt x="1112" y="547"/>
                </a:cubicBezTo>
                <a:cubicBezTo>
                  <a:pt x="1104" y="503"/>
                  <a:pt x="1084" y="467"/>
                  <a:pt x="1067" y="430"/>
                </a:cubicBezTo>
                <a:cubicBezTo>
                  <a:pt x="1042" y="378"/>
                  <a:pt x="1048" y="329"/>
                  <a:pt x="1080" y="281"/>
                </a:cubicBezTo>
                <a:cubicBezTo>
                  <a:pt x="1081" y="280"/>
                  <a:pt x="1083" y="278"/>
                  <a:pt x="1085" y="277"/>
                </a:cubicBezTo>
                <a:cubicBezTo>
                  <a:pt x="1086" y="276"/>
                  <a:pt x="1089" y="276"/>
                  <a:pt x="1093" y="274"/>
                </a:cubicBezTo>
                <a:cubicBezTo>
                  <a:pt x="1111" y="306"/>
                  <a:pt x="1111" y="342"/>
                  <a:pt x="1120" y="377"/>
                </a:cubicBezTo>
                <a:cubicBezTo>
                  <a:pt x="1129" y="341"/>
                  <a:pt x="1121" y="306"/>
                  <a:pt x="1117" y="270"/>
                </a:cubicBezTo>
                <a:close/>
                <a:moveTo>
                  <a:pt x="1055" y="1164"/>
                </a:moveTo>
                <a:cubicBezTo>
                  <a:pt x="1049" y="1162"/>
                  <a:pt x="1043" y="1165"/>
                  <a:pt x="1033" y="1166"/>
                </a:cubicBezTo>
                <a:cubicBezTo>
                  <a:pt x="1035" y="1216"/>
                  <a:pt x="1037" y="1265"/>
                  <a:pt x="1040" y="1317"/>
                </a:cubicBezTo>
                <a:cubicBezTo>
                  <a:pt x="1021" y="1314"/>
                  <a:pt x="1003" y="1310"/>
                  <a:pt x="984" y="1309"/>
                </a:cubicBezTo>
                <a:cubicBezTo>
                  <a:pt x="952" y="1308"/>
                  <a:pt x="920" y="1310"/>
                  <a:pt x="900" y="1341"/>
                </a:cubicBezTo>
                <a:cubicBezTo>
                  <a:pt x="961" y="1472"/>
                  <a:pt x="1090" y="1509"/>
                  <a:pt x="1175" y="1469"/>
                </a:cubicBezTo>
                <a:cubicBezTo>
                  <a:pt x="1180" y="1479"/>
                  <a:pt x="1185" y="1489"/>
                  <a:pt x="1188" y="1500"/>
                </a:cubicBezTo>
                <a:cubicBezTo>
                  <a:pt x="1188" y="1279"/>
                  <a:pt x="1188" y="1279"/>
                  <a:pt x="1188" y="1279"/>
                </a:cubicBezTo>
                <a:cubicBezTo>
                  <a:pt x="1184" y="1266"/>
                  <a:pt x="1178" y="1254"/>
                  <a:pt x="1169" y="1243"/>
                </a:cubicBezTo>
                <a:cubicBezTo>
                  <a:pt x="1139" y="1206"/>
                  <a:pt x="1101" y="1179"/>
                  <a:pt x="1055" y="1164"/>
                </a:cubicBezTo>
                <a:close/>
                <a:moveTo>
                  <a:pt x="1033" y="1455"/>
                </a:moveTo>
                <a:cubicBezTo>
                  <a:pt x="980" y="1433"/>
                  <a:pt x="943" y="1395"/>
                  <a:pt x="918" y="1339"/>
                </a:cubicBezTo>
                <a:cubicBezTo>
                  <a:pt x="962" y="1319"/>
                  <a:pt x="1001" y="1324"/>
                  <a:pt x="1041" y="1338"/>
                </a:cubicBezTo>
                <a:cubicBezTo>
                  <a:pt x="1043" y="1340"/>
                  <a:pt x="1047" y="1341"/>
                  <a:pt x="1049" y="1343"/>
                </a:cubicBezTo>
                <a:cubicBezTo>
                  <a:pt x="1064" y="1366"/>
                  <a:pt x="1078" y="1389"/>
                  <a:pt x="1096" y="1418"/>
                </a:cubicBezTo>
                <a:cubicBezTo>
                  <a:pt x="1063" y="1402"/>
                  <a:pt x="1035" y="1389"/>
                  <a:pt x="1008" y="1376"/>
                </a:cubicBezTo>
                <a:cubicBezTo>
                  <a:pt x="1035" y="1412"/>
                  <a:pt x="1078" y="1426"/>
                  <a:pt x="1115" y="1453"/>
                </a:cubicBezTo>
                <a:cubicBezTo>
                  <a:pt x="1085" y="1471"/>
                  <a:pt x="1058" y="1465"/>
                  <a:pt x="1033" y="1455"/>
                </a:cubicBezTo>
                <a:close/>
                <a:moveTo>
                  <a:pt x="1166" y="1401"/>
                </a:moveTo>
                <a:cubicBezTo>
                  <a:pt x="1157" y="1363"/>
                  <a:pt x="1147" y="1328"/>
                  <a:pt x="1117" y="1302"/>
                </a:cubicBezTo>
                <a:cubicBezTo>
                  <a:pt x="1121" y="1312"/>
                  <a:pt x="1124" y="1322"/>
                  <a:pt x="1127" y="1331"/>
                </a:cubicBezTo>
                <a:cubicBezTo>
                  <a:pt x="1132" y="1342"/>
                  <a:pt x="1137" y="1353"/>
                  <a:pt x="1139" y="1365"/>
                </a:cubicBezTo>
                <a:cubicBezTo>
                  <a:pt x="1142" y="1376"/>
                  <a:pt x="1142" y="1388"/>
                  <a:pt x="1144" y="1403"/>
                </a:cubicBezTo>
                <a:cubicBezTo>
                  <a:pt x="1092" y="1391"/>
                  <a:pt x="1073" y="1357"/>
                  <a:pt x="1061" y="1315"/>
                </a:cubicBezTo>
                <a:cubicBezTo>
                  <a:pt x="1047" y="1271"/>
                  <a:pt x="1057" y="1226"/>
                  <a:pt x="1050" y="1179"/>
                </a:cubicBezTo>
                <a:cubicBezTo>
                  <a:pt x="1085" y="1189"/>
                  <a:pt x="1105" y="1210"/>
                  <a:pt x="1128" y="1227"/>
                </a:cubicBezTo>
                <a:cubicBezTo>
                  <a:pt x="1169" y="1255"/>
                  <a:pt x="1181" y="1298"/>
                  <a:pt x="1187" y="1344"/>
                </a:cubicBezTo>
                <a:cubicBezTo>
                  <a:pt x="1189" y="1364"/>
                  <a:pt x="1188" y="1384"/>
                  <a:pt x="1166" y="1401"/>
                </a:cubicBezTo>
                <a:close/>
              </a:path>
            </a:pathLst>
          </a:custGeom>
          <a:solidFill>
            <a:schemeClr val="accent3">
              <a:lumMod val="60000"/>
              <a:lumOff val="40000"/>
              <a:alpha val="4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8AEDC27D-1E43-4F90-A21F-234738ED9C20}" type="datetimeFigureOut">
              <a:rPr lang="en-IN" smtClean="0"/>
              <a:t>03-02-2023</a:t>
            </a:fld>
            <a:endParaRPr lang="en-IN"/>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IN"/>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2F656F76-31D0-4D12-942A-B18139938E15}" type="slidenum">
              <a:rPr lang="en-IN" smtClean="0"/>
              <a:t>‹#›</a:t>
            </a:fld>
            <a:endParaRPr lang="en-IN"/>
          </a:p>
        </p:txBody>
      </p:sp>
    </p:spTree>
    <p:extLst>
      <p:ext uri="{BB962C8B-B14F-4D97-AF65-F5344CB8AC3E}">
        <p14:creationId xmlns:p14="http://schemas.microsoft.com/office/powerpoint/2010/main" val="1325543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advTm="4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06706" y="568345"/>
            <a:ext cx="8897565"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8AEDC27D-1E43-4F90-A21F-234738ED9C20}" type="datetimeFigureOut">
              <a:rPr lang="en-IN" smtClean="0"/>
              <a:t>03-02-2023</a:t>
            </a:fld>
            <a:endParaRPr lang="en-IN"/>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IN"/>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2F656F76-31D0-4D12-942A-B18139938E15}" type="slidenum">
              <a:rPr lang="en-IN" smtClean="0"/>
              <a:t>‹#›</a:t>
            </a:fld>
            <a:endParaRPr lang="en-IN"/>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Freeform 5"/>
          <p:cNvSpPr>
            <a:spLocks noEditPoints="1"/>
          </p:cNvSpPr>
          <p:nvPr/>
        </p:nvSpPr>
        <p:spPr bwMode="auto">
          <a:xfrm>
            <a:off x="1" y="4763"/>
            <a:ext cx="3780078" cy="6853237"/>
          </a:xfrm>
          <a:custGeom>
            <a:avLst/>
            <a:gdLst/>
            <a:ahLst/>
            <a:cxnLst/>
            <a:rect l="0" t="0" r="r" b="b"/>
            <a:pathLst>
              <a:path w="1190" h="2160">
                <a:moveTo>
                  <a:pt x="97" y="579"/>
                </a:moveTo>
                <a:cubicBezTo>
                  <a:pt x="92" y="540"/>
                  <a:pt x="109" y="506"/>
                  <a:pt x="122" y="471"/>
                </a:cubicBezTo>
                <a:cubicBezTo>
                  <a:pt x="133" y="442"/>
                  <a:pt x="147" y="414"/>
                  <a:pt x="159" y="385"/>
                </a:cubicBezTo>
                <a:cubicBezTo>
                  <a:pt x="181" y="390"/>
                  <a:pt x="205" y="394"/>
                  <a:pt x="228" y="399"/>
                </a:cubicBezTo>
                <a:cubicBezTo>
                  <a:pt x="252" y="405"/>
                  <a:pt x="275" y="411"/>
                  <a:pt x="301" y="418"/>
                </a:cubicBezTo>
                <a:cubicBezTo>
                  <a:pt x="316" y="360"/>
                  <a:pt x="282" y="314"/>
                  <a:pt x="249" y="269"/>
                </a:cubicBezTo>
                <a:cubicBezTo>
                  <a:pt x="215" y="224"/>
                  <a:pt x="172" y="192"/>
                  <a:pt x="110" y="198"/>
                </a:cubicBezTo>
                <a:cubicBezTo>
                  <a:pt x="111" y="165"/>
                  <a:pt x="112" y="135"/>
                  <a:pt x="112" y="105"/>
                </a:cubicBezTo>
                <a:cubicBezTo>
                  <a:pt x="111" y="75"/>
                  <a:pt x="108" y="45"/>
                  <a:pt x="105" y="10"/>
                </a:cubicBezTo>
                <a:cubicBezTo>
                  <a:pt x="179" y="70"/>
                  <a:pt x="258" y="99"/>
                  <a:pt x="352" y="78"/>
                </a:cubicBezTo>
                <a:cubicBezTo>
                  <a:pt x="356" y="52"/>
                  <a:pt x="344" y="31"/>
                  <a:pt x="336" y="9"/>
                </a:cubicBezTo>
                <a:cubicBezTo>
                  <a:pt x="335" y="6"/>
                  <a:pt x="334" y="3"/>
                  <a:pt x="332" y="0"/>
                </a:cubicBezTo>
                <a:cubicBezTo>
                  <a:pt x="314" y="0"/>
                  <a:pt x="314" y="0"/>
                  <a:pt x="314" y="0"/>
                </a:cubicBezTo>
                <a:cubicBezTo>
                  <a:pt x="323" y="19"/>
                  <a:pt x="330" y="40"/>
                  <a:pt x="334" y="63"/>
                </a:cubicBezTo>
                <a:cubicBezTo>
                  <a:pt x="259" y="82"/>
                  <a:pt x="174" y="51"/>
                  <a:pt x="121" y="0"/>
                </a:cubicBezTo>
                <a:cubicBezTo>
                  <a:pt x="81" y="0"/>
                  <a:pt x="81" y="0"/>
                  <a:pt x="81" y="0"/>
                </a:cubicBezTo>
                <a:cubicBezTo>
                  <a:pt x="97" y="51"/>
                  <a:pt x="98" y="101"/>
                  <a:pt x="93" y="152"/>
                </a:cubicBezTo>
                <a:cubicBezTo>
                  <a:pt x="74" y="70"/>
                  <a:pt x="69" y="27"/>
                  <a:pt x="76" y="0"/>
                </a:cubicBezTo>
                <a:cubicBezTo>
                  <a:pt x="53" y="0"/>
                  <a:pt x="53" y="0"/>
                  <a:pt x="53" y="0"/>
                </a:cubicBezTo>
                <a:cubicBezTo>
                  <a:pt x="51" y="5"/>
                  <a:pt x="49" y="9"/>
                  <a:pt x="47" y="14"/>
                </a:cubicBezTo>
                <a:cubicBezTo>
                  <a:pt x="40" y="28"/>
                  <a:pt x="33" y="42"/>
                  <a:pt x="23" y="52"/>
                </a:cubicBezTo>
                <a:cubicBezTo>
                  <a:pt x="16" y="59"/>
                  <a:pt x="9" y="66"/>
                  <a:pt x="1" y="72"/>
                </a:cubicBezTo>
                <a:cubicBezTo>
                  <a:pt x="1" y="90"/>
                  <a:pt x="1" y="90"/>
                  <a:pt x="1" y="90"/>
                </a:cubicBezTo>
                <a:cubicBezTo>
                  <a:pt x="3" y="89"/>
                  <a:pt x="4" y="88"/>
                  <a:pt x="6" y="88"/>
                </a:cubicBezTo>
                <a:cubicBezTo>
                  <a:pt x="24" y="75"/>
                  <a:pt x="38" y="57"/>
                  <a:pt x="56" y="40"/>
                </a:cubicBezTo>
                <a:cubicBezTo>
                  <a:pt x="70" y="89"/>
                  <a:pt x="71" y="139"/>
                  <a:pt x="73" y="192"/>
                </a:cubicBezTo>
                <a:cubicBezTo>
                  <a:pt x="57" y="187"/>
                  <a:pt x="44" y="180"/>
                  <a:pt x="30" y="178"/>
                </a:cubicBezTo>
                <a:cubicBezTo>
                  <a:pt x="20" y="177"/>
                  <a:pt x="10" y="177"/>
                  <a:pt x="1" y="179"/>
                </a:cubicBezTo>
                <a:cubicBezTo>
                  <a:pt x="1" y="255"/>
                  <a:pt x="1" y="255"/>
                  <a:pt x="1" y="255"/>
                </a:cubicBezTo>
                <a:cubicBezTo>
                  <a:pt x="12" y="246"/>
                  <a:pt x="23" y="234"/>
                  <a:pt x="42" y="241"/>
                </a:cubicBezTo>
                <a:cubicBezTo>
                  <a:pt x="29" y="260"/>
                  <a:pt x="16" y="276"/>
                  <a:pt x="6" y="294"/>
                </a:cubicBezTo>
                <a:cubicBezTo>
                  <a:pt x="4" y="297"/>
                  <a:pt x="3" y="300"/>
                  <a:pt x="1" y="303"/>
                </a:cubicBezTo>
                <a:cubicBezTo>
                  <a:pt x="1" y="432"/>
                  <a:pt x="1" y="432"/>
                  <a:pt x="1" y="432"/>
                </a:cubicBezTo>
                <a:cubicBezTo>
                  <a:pt x="19" y="491"/>
                  <a:pt x="50" y="543"/>
                  <a:pt x="91" y="592"/>
                </a:cubicBezTo>
                <a:cubicBezTo>
                  <a:pt x="94" y="586"/>
                  <a:pt x="97" y="582"/>
                  <a:pt x="97" y="579"/>
                </a:cubicBezTo>
                <a:close/>
                <a:moveTo>
                  <a:pt x="203" y="246"/>
                </a:moveTo>
                <a:cubicBezTo>
                  <a:pt x="242" y="281"/>
                  <a:pt x="270" y="323"/>
                  <a:pt x="287" y="373"/>
                </a:cubicBezTo>
                <a:cubicBezTo>
                  <a:pt x="289" y="380"/>
                  <a:pt x="288" y="387"/>
                  <a:pt x="288" y="391"/>
                </a:cubicBezTo>
                <a:cubicBezTo>
                  <a:pt x="261" y="387"/>
                  <a:pt x="237" y="383"/>
                  <a:pt x="212" y="380"/>
                </a:cubicBezTo>
                <a:cubicBezTo>
                  <a:pt x="190" y="377"/>
                  <a:pt x="170" y="371"/>
                  <a:pt x="157" y="357"/>
                </a:cubicBezTo>
                <a:cubicBezTo>
                  <a:pt x="154" y="332"/>
                  <a:pt x="151" y="311"/>
                  <a:pt x="147" y="287"/>
                </a:cubicBezTo>
                <a:cubicBezTo>
                  <a:pt x="168" y="300"/>
                  <a:pt x="186" y="310"/>
                  <a:pt x="204" y="321"/>
                </a:cubicBezTo>
                <a:cubicBezTo>
                  <a:pt x="184" y="294"/>
                  <a:pt x="153" y="279"/>
                  <a:pt x="143" y="245"/>
                </a:cubicBezTo>
                <a:cubicBezTo>
                  <a:pt x="169" y="230"/>
                  <a:pt x="183" y="230"/>
                  <a:pt x="203" y="246"/>
                </a:cubicBezTo>
                <a:close/>
                <a:moveTo>
                  <a:pt x="40" y="485"/>
                </a:moveTo>
                <a:cubicBezTo>
                  <a:pt x="20" y="445"/>
                  <a:pt x="7" y="403"/>
                  <a:pt x="8" y="358"/>
                </a:cubicBezTo>
                <a:cubicBezTo>
                  <a:pt x="9" y="306"/>
                  <a:pt x="26" y="282"/>
                  <a:pt x="73" y="270"/>
                </a:cubicBezTo>
                <a:cubicBezTo>
                  <a:pt x="69" y="305"/>
                  <a:pt x="60" y="341"/>
                  <a:pt x="70" y="376"/>
                </a:cubicBezTo>
                <a:cubicBezTo>
                  <a:pt x="79" y="342"/>
                  <a:pt x="78" y="305"/>
                  <a:pt x="96" y="274"/>
                </a:cubicBezTo>
                <a:cubicBezTo>
                  <a:pt x="101" y="276"/>
                  <a:pt x="103" y="276"/>
                  <a:pt x="105" y="277"/>
                </a:cubicBezTo>
                <a:cubicBezTo>
                  <a:pt x="107" y="278"/>
                  <a:pt x="109" y="279"/>
                  <a:pt x="110" y="281"/>
                </a:cubicBezTo>
                <a:cubicBezTo>
                  <a:pt x="142" y="328"/>
                  <a:pt x="147" y="378"/>
                  <a:pt x="123" y="430"/>
                </a:cubicBezTo>
                <a:cubicBezTo>
                  <a:pt x="105" y="467"/>
                  <a:pt x="86" y="503"/>
                  <a:pt x="77" y="547"/>
                </a:cubicBezTo>
                <a:cubicBezTo>
                  <a:pt x="65" y="526"/>
                  <a:pt x="50" y="507"/>
                  <a:pt x="40" y="485"/>
                </a:cubicBezTo>
                <a:close/>
                <a:moveTo>
                  <a:pt x="1" y="0"/>
                </a:moveTo>
                <a:cubicBezTo>
                  <a:pt x="1" y="1"/>
                  <a:pt x="1" y="1"/>
                  <a:pt x="1" y="1"/>
                </a:cubicBezTo>
                <a:cubicBezTo>
                  <a:pt x="2" y="1"/>
                  <a:pt x="2" y="0"/>
                  <a:pt x="2" y="0"/>
                </a:cubicBezTo>
                <a:lnTo>
                  <a:pt x="1" y="0"/>
                </a:lnTo>
                <a:close/>
                <a:moveTo>
                  <a:pt x="1052" y="1098"/>
                </a:moveTo>
                <a:cubicBezTo>
                  <a:pt x="1062" y="1083"/>
                  <a:pt x="1075" y="1068"/>
                  <a:pt x="1084" y="1051"/>
                </a:cubicBezTo>
                <a:cubicBezTo>
                  <a:pt x="1099" y="1023"/>
                  <a:pt x="1112" y="994"/>
                  <a:pt x="1092" y="963"/>
                </a:cubicBezTo>
                <a:cubicBezTo>
                  <a:pt x="948" y="958"/>
                  <a:pt x="857" y="1057"/>
                  <a:pt x="855" y="1151"/>
                </a:cubicBezTo>
                <a:cubicBezTo>
                  <a:pt x="788" y="1151"/>
                  <a:pt x="729" y="1127"/>
                  <a:pt x="672" y="1100"/>
                </a:cubicBezTo>
                <a:cubicBezTo>
                  <a:pt x="627" y="1078"/>
                  <a:pt x="589" y="1045"/>
                  <a:pt x="552" y="1010"/>
                </a:cubicBezTo>
                <a:cubicBezTo>
                  <a:pt x="482" y="942"/>
                  <a:pt x="465" y="858"/>
                  <a:pt x="474" y="766"/>
                </a:cubicBezTo>
                <a:cubicBezTo>
                  <a:pt x="491" y="811"/>
                  <a:pt x="520" y="848"/>
                  <a:pt x="547" y="887"/>
                </a:cubicBezTo>
                <a:cubicBezTo>
                  <a:pt x="589" y="949"/>
                  <a:pt x="650" y="975"/>
                  <a:pt x="720" y="988"/>
                </a:cubicBezTo>
                <a:cubicBezTo>
                  <a:pt x="725" y="989"/>
                  <a:pt x="731" y="986"/>
                  <a:pt x="737" y="985"/>
                </a:cubicBezTo>
                <a:cubicBezTo>
                  <a:pt x="734" y="907"/>
                  <a:pt x="723" y="833"/>
                  <a:pt x="681" y="765"/>
                </a:cubicBezTo>
                <a:cubicBezTo>
                  <a:pt x="716" y="759"/>
                  <a:pt x="752" y="766"/>
                  <a:pt x="780" y="738"/>
                </a:cubicBezTo>
                <a:cubicBezTo>
                  <a:pt x="768" y="718"/>
                  <a:pt x="757" y="696"/>
                  <a:pt x="742" y="680"/>
                </a:cubicBezTo>
                <a:cubicBezTo>
                  <a:pt x="720" y="656"/>
                  <a:pt x="696" y="632"/>
                  <a:pt x="669" y="617"/>
                </a:cubicBezTo>
                <a:cubicBezTo>
                  <a:pt x="618" y="588"/>
                  <a:pt x="564" y="572"/>
                  <a:pt x="506" y="597"/>
                </a:cubicBezTo>
                <a:cubicBezTo>
                  <a:pt x="500" y="599"/>
                  <a:pt x="494" y="600"/>
                  <a:pt x="486" y="603"/>
                </a:cubicBezTo>
                <a:cubicBezTo>
                  <a:pt x="486" y="589"/>
                  <a:pt x="485" y="579"/>
                  <a:pt x="485" y="569"/>
                </a:cubicBezTo>
                <a:cubicBezTo>
                  <a:pt x="492" y="456"/>
                  <a:pt x="475" y="348"/>
                  <a:pt x="426" y="246"/>
                </a:cubicBezTo>
                <a:cubicBezTo>
                  <a:pt x="408" y="209"/>
                  <a:pt x="378" y="182"/>
                  <a:pt x="335" y="175"/>
                </a:cubicBezTo>
                <a:cubicBezTo>
                  <a:pt x="316" y="172"/>
                  <a:pt x="297" y="174"/>
                  <a:pt x="285" y="198"/>
                </a:cubicBezTo>
                <a:cubicBezTo>
                  <a:pt x="293" y="206"/>
                  <a:pt x="300" y="215"/>
                  <a:pt x="309" y="222"/>
                </a:cubicBezTo>
                <a:cubicBezTo>
                  <a:pt x="332" y="241"/>
                  <a:pt x="350" y="263"/>
                  <a:pt x="362" y="290"/>
                </a:cubicBezTo>
                <a:cubicBezTo>
                  <a:pt x="397" y="367"/>
                  <a:pt x="418" y="448"/>
                  <a:pt x="425" y="532"/>
                </a:cubicBezTo>
                <a:cubicBezTo>
                  <a:pt x="426" y="539"/>
                  <a:pt x="426" y="548"/>
                  <a:pt x="422" y="553"/>
                </a:cubicBezTo>
                <a:cubicBezTo>
                  <a:pt x="408" y="569"/>
                  <a:pt x="410" y="588"/>
                  <a:pt x="410" y="607"/>
                </a:cubicBezTo>
                <a:cubicBezTo>
                  <a:pt x="409" y="669"/>
                  <a:pt x="383" y="722"/>
                  <a:pt x="349" y="773"/>
                </a:cubicBezTo>
                <a:cubicBezTo>
                  <a:pt x="266" y="679"/>
                  <a:pt x="105" y="682"/>
                  <a:pt x="57" y="750"/>
                </a:cubicBezTo>
                <a:cubicBezTo>
                  <a:pt x="99" y="826"/>
                  <a:pt x="166" y="864"/>
                  <a:pt x="255" y="870"/>
                </a:cubicBezTo>
                <a:cubicBezTo>
                  <a:pt x="186" y="929"/>
                  <a:pt x="108" y="957"/>
                  <a:pt x="18" y="974"/>
                </a:cubicBezTo>
                <a:cubicBezTo>
                  <a:pt x="31" y="918"/>
                  <a:pt x="26" y="869"/>
                  <a:pt x="1" y="826"/>
                </a:cubicBezTo>
                <a:cubicBezTo>
                  <a:pt x="1" y="871"/>
                  <a:pt x="1" y="871"/>
                  <a:pt x="1" y="871"/>
                </a:cubicBezTo>
                <a:cubicBezTo>
                  <a:pt x="5" y="883"/>
                  <a:pt x="5" y="894"/>
                  <a:pt x="1" y="906"/>
                </a:cubicBezTo>
                <a:cubicBezTo>
                  <a:pt x="1" y="1032"/>
                  <a:pt x="1" y="1032"/>
                  <a:pt x="1" y="1032"/>
                </a:cubicBezTo>
                <a:cubicBezTo>
                  <a:pt x="4" y="1026"/>
                  <a:pt x="7" y="1021"/>
                  <a:pt x="9" y="1016"/>
                </a:cubicBezTo>
                <a:cubicBezTo>
                  <a:pt x="97" y="1003"/>
                  <a:pt x="178" y="984"/>
                  <a:pt x="251" y="935"/>
                </a:cubicBezTo>
                <a:cubicBezTo>
                  <a:pt x="247" y="978"/>
                  <a:pt x="241" y="1018"/>
                  <a:pt x="240" y="1058"/>
                </a:cubicBezTo>
                <a:cubicBezTo>
                  <a:pt x="240" y="1101"/>
                  <a:pt x="254" y="1140"/>
                  <a:pt x="286" y="1174"/>
                </a:cubicBezTo>
                <a:cubicBezTo>
                  <a:pt x="390" y="1075"/>
                  <a:pt x="411" y="957"/>
                  <a:pt x="381" y="823"/>
                </a:cubicBezTo>
                <a:cubicBezTo>
                  <a:pt x="392" y="805"/>
                  <a:pt x="404" y="787"/>
                  <a:pt x="417" y="767"/>
                </a:cubicBezTo>
                <a:cubicBezTo>
                  <a:pt x="418" y="860"/>
                  <a:pt x="415" y="950"/>
                  <a:pt x="421" y="1039"/>
                </a:cubicBezTo>
                <a:cubicBezTo>
                  <a:pt x="427" y="1129"/>
                  <a:pt x="449" y="1217"/>
                  <a:pt x="477" y="1301"/>
                </a:cubicBezTo>
                <a:cubicBezTo>
                  <a:pt x="438" y="1354"/>
                  <a:pt x="401" y="1406"/>
                  <a:pt x="382" y="1467"/>
                </a:cubicBezTo>
                <a:cubicBezTo>
                  <a:pt x="364" y="1521"/>
                  <a:pt x="355" y="1576"/>
                  <a:pt x="374" y="1632"/>
                </a:cubicBezTo>
                <a:cubicBezTo>
                  <a:pt x="381" y="1654"/>
                  <a:pt x="385" y="1678"/>
                  <a:pt x="405" y="1695"/>
                </a:cubicBezTo>
                <a:cubicBezTo>
                  <a:pt x="491" y="1652"/>
                  <a:pt x="534" y="1580"/>
                  <a:pt x="554" y="1487"/>
                </a:cubicBezTo>
                <a:cubicBezTo>
                  <a:pt x="574" y="1516"/>
                  <a:pt x="590" y="1541"/>
                  <a:pt x="608" y="1565"/>
                </a:cubicBezTo>
                <a:cubicBezTo>
                  <a:pt x="627" y="1589"/>
                  <a:pt x="647" y="1611"/>
                  <a:pt x="668" y="1636"/>
                </a:cubicBezTo>
                <a:cubicBezTo>
                  <a:pt x="617" y="1671"/>
                  <a:pt x="602" y="1723"/>
                  <a:pt x="605" y="1780"/>
                </a:cubicBezTo>
                <a:cubicBezTo>
                  <a:pt x="607" y="1835"/>
                  <a:pt x="609" y="1892"/>
                  <a:pt x="658" y="1927"/>
                </a:cubicBezTo>
                <a:cubicBezTo>
                  <a:pt x="674" y="1906"/>
                  <a:pt x="688" y="1887"/>
                  <a:pt x="703" y="1868"/>
                </a:cubicBezTo>
                <a:cubicBezTo>
                  <a:pt x="718" y="1848"/>
                  <a:pt x="734" y="1830"/>
                  <a:pt x="748" y="1813"/>
                </a:cubicBezTo>
                <a:cubicBezTo>
                  <a:pt x="775" y="1828"/>
                  <a:pt x="804" y="1841"/>
                  <a:pt x="830" y="1857"/>
                </a:cubicBezTo>
                <a:cubicBezTo>
                  <a:pt x="862" y="1876"/>
                  <a:pt x="897" y="1891"/>
                  <a:pt x="918" y="1925"/>
                </a:cubicBezTo>
                <a:cubicBezTo>
                  <a:pt x="920" y="1928"/>
                  <a:pt x="924" y="1928"/>
                  <a:pt x="931" y="1932"/>
                </a:cubicBezTo>
                <a:cubicBezTo>
                  <a:pt x="932" y="1852"/>
                  <a:pt x="919" y="1780"/>
                  <a:pt x="882" y="1713"/>
                </a:cubicBezTo>
                <a:cubicBezTo>
                  <a:pt x="914" y="1710"/>
                  <a:pt x="946" y="1712"/>
                  <a:pt x="973" y="1702"/>
                </a:cubicBezTo>
                <a:cubicBezTo>
                  <a:pt x="1002" y="1693"/>
                  <a:pt x="1024" y="1670"/>
                  <a:pt x="1046" y="1639"/>
                </a:cubicBezTo>
                <a:cubicBezTo>
                  <a:pt x="1006" y="1649"/>
                  <a:pt x="978" y="1637"/>
                  <a:pt x="952" y="1619"/>
                </a:cubicBezTo>
                <a:cubicBezTo>
                  <a:pt x="936" y="1608"/>
                  <a:pt x="919" y="1598"/>
                  <a:pt x="904" y="1586"/>
                </a:cubicBezTo>
                <a:cubicBezTo>
                  <a:pt x="875" y="1563"/>
                  <a:pt x="843" y="1550"/>
                  <a:pt x="807" y="1545"/>
                </a:cubicBezTo>
                <a:cubicBezTo>
                  <a:pt x="775" y="1541"/>
                  <a:pt x="742" y="1545"/>
                  <a:pt x="718" y="1571"/>
                </a:cubicBezTo>
                <a:cubicBezTo>
                  <a:pt x="708" y="1581"/>
                  <a:pt x="702" y="1595"/>
                  <a:pt x="693" y="1609"/>
                </a:cubicBezTo>
                <a:cubicBezTo>
                  <a:pt x="662" y="1566"/>
                  <a:pt x="632" y="1527"/>
                  <a:pt x="611" y="1480"/>
                </a:cubicBezTo>
                <a:cubicBezTo>
                  <a:pt x="636" y="1482"/>
                  <a:pt x="658" y="1487"/>
                  <a:pt x="680" y="1485"/>
                </a:cubicBezTo>
                <a:cubicBezTo>
                  <a:pt x="708" y="1483"/>
                  <a:pt x="736" y="1481"/>
                  <a:pt x="759" y="1461"/>
                </a:cubicBezTo>
                <a:cubicBezTo>
                  <a:pt x="767" y="1453"/>
                  <a:pt x="772" y="1444"/>
                  <a:pt x="765" y="1435"/>
                </a:cubicBezTo>
                <a:cubicBezTo>
                  <a:pt x="750" y="1413"/>
                  <a:pt x="735" y="1388"/>
                  <a:pt x="715" y="1369"/>
                </a:cubicBezTo>
                <a:cubicBezTo>
                  <a:pt x="673" y="1331"/>
                  <a:pt x="622" y="1309"/>
                  <a:pt x="565" y="1302"/>
                </a:cubicBezTo>
                <a:cubicBezTo>
                  <a:pt x="547" y="1299"/>
                  <a:pt x="529" y="1301"/>
                  <a:pt x="509" y="1300"/>
                </a:cubicBezTo>
                <a:cubicBezTo>
                  <a:pt x="481" y="1195"/>
                  <a:pt x="462" y="1089"/>
                  <a:pt x="470" y="980"/>
                </a:cubicBezTo>
                <a:cubicBezTo>
                  <a:pt x="537" y="1073"/>
                  <a:pt x="627" y="1132"/>
                  <a:pt x="737" y="1167"/>
                </a:cubicBezTo>
                <a:cubicBezTo>
                  <a:pt x="729" y="1229"/>
                  <a:pt x="750" y="1282"/>
                  <a:pt x="789" y="1328"/>
                </a:cubicBezTo>
                <a:cubicBezTo>
                  <a:pt x="828" y="1374"/>
                  <a:pt x="875" y="1407"/>
                  <a:pt x="938" y="1414"/>
                </a:cubicBezTo>
                <a:cubicBezTo>
                  <a:pt x="943" y="1367"/>
                  <a:pt x="942" y="1322"/>
                  <a:pt x="923" y="1280"/>
                </a:cubicBezTo>
                <a:cubicBezTo>
                  <a:pt x="905" y="1239"/>
                  <a:pt x="882" y="1202"/>
                  <a:pt x="842" y="1176"/>
                </a:cubicBezTo>
                <a:cubicBezTo>
                  <a:pt x="859" y="1168"/>
                  <a:pt x="867" y="1176"/>
                  <a:pt x="876" y="1184"/>
                </a:cubicBezTo>
                <a:cubicBezTo>
                  <a:pt x="900" y="1205"/>
                  <a:pt x="925" y="1223"/>
                  <a:pt x="956" y="1232"/>
                </a:cubicBezTo>
                <a:cubicBezTo>
                  <a:pt x="990" y="1242"/>
                  <a:pt x="1025" y="1254"/>
                  <a:pt x="1060" y="1247"/>
                </a:cubicBezTo>
                <a:cubicBezTo>
                  <a:pt x="1106" y="1236"/>
                  <a:pt x="1148" y="1214"/>
                  <a:pt x="1182" y="1180"/>
                </a:cubicBezTo>
                <a:cubicBezTo>
                  <a:pt x="1186" y="1176"/>
                  <a:pt x="1187" y="1168"/>
                  <a:pt x="1190" y="1159"/>
                </a:cubicBezTo>
                <a:cubicBezTo>
                  <a:pt x="1144" y="1139"/>
                  <a:pt x="1099" y="1119"/>
                  <a:pt x="1052" y="1098"/>
                </a:cubicBezTo>
                <a:close/>
                <a:moveTo>
                  <a:pt x="603" y="609"/>
                </a:moveTo>
                <a:cubicBezTo>
                  <a:pt x="634" y="612"/>
                  <a:pt x="659" y="628"/>
                  <a:pt x="683" y="646"/>
                </a:cubicBezTo>
                <a:cubicBezTo>
                  <a:pt x="721" y="674"/>
                  <a:pt x="744" y="701"/>
                  <a:pt x="757" y="735"/>
                </a:cubicBezTo>
                <a:cubicBezTo>
                  <a:pt x="695" y="762"/>
                  <a:pt x="657" y="745"/>
                  <a:pt x="630" y="681"/>
                </a:cubicBezTo>
                <a:cubicBezTo>
                  <a:pt x="645" y="688"/>
                  <a:pt x="657" y="693"/>
                  <a:pt x="675" y="701"/>
                </a:cubicBezTo>
                <a:cubicBezTo>
                  <a:pt x="642" y="655"/>
                  <a:pt x="588" y="658"/>
                  <a:pt x="552" y="630"/>
                </a:cubicBezTo>
                <a:cubicBezTo>
                  <a:pt x="566" y="611"/>
                  <a:pt x="578" y="607"/>
                  <a:pt x="603" y="609"/>
                </a:cubicBezTo>
                <a:close/>
                <a:moveTo>
                  <a:pt x="505" y="718"/>
                </a:moveTo>
                <a:cubicBezTo>
                  <a:pt x="506" y="713"/>
                  <a:pt x="510" y="707"/>
                  <a:pt x="513" y="700"/>
                </a:cubicBezTo>
                <a:cubicBezTo>
                  <a:pt x="540" y="743"/>
                  <a:pt x="564" y="783"/>
                  <a:pt x="590" y="823"/>
                </a:cubicBezTo>
                <a:cubicBezTo>
                  <a:pt x="593" y="828"/>
                  <a:pt x="601" y="831"/>
                  <a:pt x="613" y="840"/>
                </a:cubicBezTo>
                <a:cubicBezTo>
                  <a:pt x="577" y="789"/>
                  <a:pt x="558" y="740"/>
                  <a:pt x="536" y="690"/>
                </a:cubicBezTo>
                <a:cubicBezTo>
                  <a:pt x="559" y="677"/>
                  <a:pt x="580" y="682"/>
                  <a:pt x="596" y="695"/>
                </a:cubicBezTo>
                <a:cubicBezTo>
                  <a:pt x="661" y="749"/>
                  <a:pt x="703" y="817"/>
                  <a:pt x="716" y="901"/>
                </a:cubicBezTo>
                <a:cubicBezTo>
                  <a:pt x="719" y="924"/>
                  <a:pt x="719" y="948"/>
                  <a:pt x="721" y="973"/>
                </a:cubicBezTo>
                <a:cubicBezTo>
                  <a:pt x="654" y="958"/>
                  <a:pt x="596" y="935"/>
                  <a:pt x="558" y="877"/>
                </a:cubicBezTo>
                <a:cubicBezTo>
                  <a:pt x="548" y="862"/>
                  <a:pt x="536" y="848"/>
                  <a:pt x="526" y="833"/>
                </a:cubicBezTo>
                <a:cubicBezTo>
                  <a:pt x="504" y="798"/>
                  <a:pt x="499" y="759"/>
                  <a:pt x="505" y="718"/>
                </a:cubicBezTo>
                <a:close/>
                <a:moveTo>
                  <a:pt x="363" y="220"/>
                </a:moveTo>
                <a:cubicBezTo>
                  <a:pt x="386" y="221"/>
                  <a:pt x="386" y="221"/>
                  <a:pt x="400" y="245"/>
                </a:cubicBezTo>
                <a:cubicBezTo>
                  <a:pt x="366" y="242"/>
                  <a:pt x="366" y="242"/>
                  <a:pt x="363" y="220"/>
                </a:cubicBezTo>
                <a:close/>
                <a:moveTo>
                  <a:pt x="792" y="1613"/>
                </a:moveTo>
                <a:cubicBezTo>
                  <a:pt x="807" y="1614"/>
                  <a:pt x="823" y="1617"/>
                  <a:pt x="840" y="1615"/>
                </a:cubicBezTo>
                <a:cubicBezTo>
                  <a:pt x="820" y="1609"/>
                  <a:pt x="801" y="1602"/>
                  <a:pt x="779" y="1594"/>
                </a:cubicBezTo>
                <a:cubicBezTo>
                  <a:pt x="798" y="1577"/>
                  <a:pt x="818" y="1575"/>
                  <a:pt x="839" y="1580"/>
                </a:cubicBezTo>
                <a:cubicBezTo>
                  <a:pt x="865" y="1586"/>
                  <a:pt x="890" y="1594"/>
                  <a:pt x="912" y="1611"/>
                </a:cubicBezTo>
                <a:cubicBezTo>
                  <a:pt x="938" y="1631"/>
                  <a:pt x="968" y="1646"/>
                  <a:pt x="999" y="1665"/>
                </a:cubicBezTo>
                <a:cubicBezTo>
                  <a:pt x="989" y="1683"/>
                  <a:pt x="973" y="1689"/>
                  <a:pt x="956" y="1691"/>
                </a:cubicBezTo>
                <a:cubicBezTo>
                  <a:pt x="926" y="1694"/>
                  <a:pt x="894" y="1703"/>
                  <a:pt x="868" y="1677"/>
                </a:cubicBezTo>
                <a:cubicBezTo>
                  <a:pt x="843" y="1677"/>
                  <a:pt x="831" y="1654"/>
                  <a:pt x="810" y="1646"/>
                </a:cubicBezTo>
                <a:cubicBezTo>
                  <a:pt x="790" y="1639"/>
                  <a:pt x="770" y="1634"/>
                  <a:pt x="748" y="1627"/>
                </a:cubicBezTo>
                <a:cubicBezTo>
                  <a:pt x="760" y="1609"/>
                  <a:pt x="776" y="1612"/>
                  <a:pt x="792" y="1613"/>
                </a:cubicBezTo>
                <a:close/>
                <a:moveTo>
                  <a:pt x="722" y="1695"/>
                </a:moveTo>
                <a:cubicBezTo>
                  <a:pt x="722" y="1693"/>
                  <a:pt x="724" y="1691"/>
                  <a:pt x="727" y="1687"/>
                </a:cubicBezTo>
                <a:cubicBezTo>
                  <a:pt x="760" y="1700"/>
                  <a:pt x="783" y="1729"/>
                  <a:pt x="812" y="1750"/>
                </a:cubicBezTo>
                <a:cubicBezTo>
                  <a:pt x="797" y="1716"/>
                  <a:pt x="768" y="1694"/>
                  <a:pt x="742" y="1669"/>
                </a:cubicBezTo>
                <a:cubicBezTo>
                  <a:pt x="786" y="1649"/>
                  <a:pt x="815" y="1657"/>
                  <a:pt x="848" y="1697"/>
                </a:cubicBezTo>
                <a:cubicBezTo>
                  <a:pt x="877" y="1732"/>
                  <a:pt x="893" y="1773"/>
                  <a:pt x="903" y="1816"/>
                </a:cubicBezTo>
                <a:cubicBezTo>
                  <a:pt x="909" y="1839"/>
                  <a:pt x="910" y="1864"/>
                  <a:pt x="913" y="1888"/>
                </a:cubicBezTo>
                <a:cubicBezTo>
                  <a:pt x="878" y="1859"/>
                  <a:pt x="841" y="1843"/>
                  <a:pt x="804" y="1825"/>
                </a:cubicBezTo>
                <a:cubicBezTo>
                  <a:pt x="752" y="1800"/>
                  <a:pt x="725" y="1758"/>
                  <a:pt x="721" y="1701"/>
                </a:cubicBezTo>
                <a:cubicBezTo>
                  <a:pt x="720" y="1699"/>
                  <a:pt x="721" y="1697"/>
                  <a:pt x="722" y="1695"/>
                </a:cubicBezTo>
                <a:close/>
                <a:moveTo>
                  <a:pt x="672" y="1791"/>
                </a:moveTo>
                <a:cubicBezTo>
                  <a:pt x="679" y="1772"/>
                  <a:pt x="687" y="1752"/>
                  <a:pt x="695" y="1730"/>
                </a:cubicBezTo>
                <a:cubicBezTo>
                  <a:pt x="708" y="1750"/>
                  <a:pt x="719" y="1769"/>
                  <a:pt x="731" y="1790"/>
                </a:cubicBezTo>
                <a:cubicBezTo>
                  <a:pt x="730" y="1809"/>
                  <a:pt x="719" y="1826"/>
                  <a:pt x="703" y="1842"/>
                </a:cubicBezTo>
                <a:cubicBezTo>
                  <a:pt x="686" y="1860"/>
                  <a:pt x="669" y="1879"/>
                  <a:pt x="651" y="1899"/>
                </a:cubicBezTo>
                <a:cubicBezTo>
                  <a:pt x="649" y="1895"/>
                  <a:pt x="643" y="1890"/>
                  <a:pt x="641" y="1884"/>
                </a:cubicBezTo>
                <a:cubicBezTo>
                  <a:pt x="622" y="1835"/>
                  <a:pt x="617" y="1784"/>
                  <a:pt x="627" y="1732"/>
                </a:cubicBezTo>
                <a:cubicBezTo>
                  <a:pt x="631" y="1707"/>
                  <a:pt x="643" y="1698"/>
                  <a:pt x="672" y="1694"/>
                </a:cubicBezTo>
                <a:cubicBezTo>
                  <a:pt x="686" y="1726"/>
                  <a:pt x="671" y="1758"/>
                  <a:pt x="672" y="1791"/>
                </a:cubicBezTo>
                <a:close/>
                <a:moveTo>
                  <a:pt x="653" y="1590"/>
                </a:moveTo>
                <a:cubicBezTo>
                  <a:pt x="615" y="1552"/>
                  <a:pt x="583" y="1510"/>
                  <a:pt x="563" y="1456"/>
                </a:cubicBezTo>
                <a:cubicBezTo>
                  <a:pt x="588" y="1470"/>
                  <a:pt x="612" y="1505"/>
                  <a:pt x="653" y="1590"/>
                </a:cubicBezTo>
                <a:close/>
                <a:moveTo>
                  <a:pt x="552" y="1340"/>
                </a:moveTo>
                <a:cubicBezTo>
                  <a:pt x="601" y="1301"/>
                  <a:pt x="729" y="1372"/>
                  <a:pt x="747" y="1450"/>
                </a:cubicBezTo>
                <a:cubicBezTo>
                  <a:pt x="715" y="1471"/>
                  <a:pt x="680" y="1473"/>
                  <a:pt x="645" y="1468"/>
                </a:cubicBezTo>
                <a:cubicBezTo>
                  <a:pt x="630" y="1466"/>
                  <a:pt x="616" y="1460"/>
                  <a:pt x="602" y="1454"/>
                </a:cubicBezTo>
                <a:cubicBezTo>
                  <a:pt x="568" y="1438"/>
                  <a:pt x="547" y="1413"/>
                  <a:pt x="548" y="1369"/>
                </a:cubicBezTo>
                <a:cubicBezTo>
                  <a:pt x="584" y="1389"/>
                  <a:pt x="614" y="1418"/>
                  <a:pt x="661" y="1423"/>
                </a:cubicBezTo>
                <a:cubicBezTo>
                  <a:pt x="621" y="1395"/>
                  <a:pt x="576" y="1381"/>
                  <a:pt x="552" y="1340"/>
                </a:cubicBezTo>
                <a:close/>
                <a:moveTo>
                  <a:pt x="467" y="1493"/>
                </a:moveTo>
                <a:cubicBezTo>
                  <a:pt x="480" y="1460"/>
                  <a:pt x="493" y="1428"/>
                  <a:pt x="507" y="1393"/>
                </a:cubicBezTo>
                <a:cubicBezTo>
                  <a:pt x="528" y="1408"/>
                  <a:pt x="535" y="1428"/>
                  <a:pt x="537" y="1449"/>
                </a:cubicBezTo>
                <a:cubicBezTo>
                  <a:pt x="543" y="1532"/>
                  <a:pt x="493" y="1634"/>
                  <a:pt x="409" y="1672"/>
                </a:cubicBezTo>
                <a:cubicBezTo>
                  <a:pt x="371" y="1601"/>
                  <a:pt x="369" y="1529"/>
                  <a:pt x="403" y="1460"/>
                </a:cubicBezTo>
                <a:cubicBezTo>
                  <a:pt x="429" y="1407"/>
                  <a:pt x="458" y="1386"/>
                  <a:pt x="485" y="1387"/>
                </a:cubicBezTo>
                <a:cubicBezTo>
                  <a:pt x="477" y="1422"/>
                  <a:pt x="469" y="1456"/>
                  <a:pt x="461" y="1491"/>
                </a:cubicBezTo>
                <a:cubicBezTo>
                  <a:pt x="463" y="1492"/>
                  <a:pt x="465" y="1492"/>
                  <a:pt x="467" y="1493"/>
                </a:cubicBezTo>
                <a:close/>
                <a:moveTo>
                  <a:pt x="74" y="747"/>
                </a:moveTo>
                <a:cubicBezTo>
                  <a:pt x="122" y="725"/>
                  <a:pt x="170" y="706"/>
                  <a:pt x="224" y="721"/>
                </a:cubicBezTo>
                <a:cubicBezTo>
                  <a:pt x="259" y="731"/>
                  <a:pt x="281" y="755"/>
                  <a:pt x="296" y="795"/>
                </a:cubicBezTo>
                <a:cubicBezTo>
                  <a:pt x="253" y="775"/>
                  <a:pt x="213" y="768"/>
                  <a:pt x="177" y="772"/>
                </a:cubicBezTo>
                <a:cubicBezTo>
                  <a:pt x="218" y="788"/>
                  <a:pt x="258" y="793"/>
                  <a:pt x="294" y="817"/>
                </a:cubicBezTo>
                <a:cubicBezTo>
                  <a:pt x="286" y="827"/>
                  <a:pt x="278" y="836"/>
                  <a:pt x="271" y="845"/>
                </a:cubicBezTo>
                <a:cubicBezTo>
                  <a:pt x="215" y="867"/>
                  <a:pt x="116" y="819"/>
                  <a:pt x="74" y="747"/>
                </a:cubicBezTo>
                <a:close/>
                <a:moveTo>
                  <a:pt x="47" y="990"/>
                </a:moveTo>
                <a:cubicBezTo>
                  <a:pt x="91" y="974"/>
                  <a:pt x="132" y="962"/>
                  <a:pt x="170" y="944"/>
                </a:cubicBezTo>
                <a:cubicBezTo>
                  <a:pt x="208" y="926"/>
                  <a:pt x="243" y="902"/>
                  <a:pt x="279" y="881"/>
                </a:cubicBezTo>
                <a:cubicBezTo>
                  <a:pt x="258" y="931"/>
                  <a:pt x="125" y="987"/>
                  <a:pt x="47" y="990"/>
                </a:cubicBezTo>
                <a:close/>
                <a:moveTo>
                  <a:pt x="315" y="1122"/>
                </a:moveTo>
                <a:cubicBezTo>
                  <a:pt x="310" y="1129"/>
                  <a:pt x="304" y="1135"/>
                  <a:pt x="298" y="1141"/>
                </a:cubicBezTo>
                <a:cubicBezTo>
                  <a:pt x="294" y="1145"/>
                  <a:pt x="290" y="1148"/>
                  <a:pt x="286" y="1151"/>
                </a:cubicBezTo>
                <a:cubicBezTo>
                  <a:pt x="232" y="1084"/>
                  <a:pt x="248" y="925"/>
                  <a:pt x="328" y="876"/>
                </a:cubicBezTo>
                <a:cubicBezTo>
                  <a:pt x="332" y="932"/>
                  <a:pt x="305" y="979"/>
                  <a:pt x="309" y="1031"/>
                </a:cubicBezTo>
                <a:cubicBezTo>
                  <a:pt x="322" y="987"/>
                  <a:pt x="336" y="942"/>
                  <a:pt x="349" y="898"/>
                </a:cubicBezTo>
                <a:cubicBezTo>
                  <a:pt x="351" y="897"/>
                  <a:pt x="353" y="897"/>
                  <a:pt x="355" y="896"/>
                </a:cubicBezTo>
                <a:cubicBezTo>
                  <a:pt x="359" y="906"/>
                  <a:pt x="366" y="916"/>
                  <a:pt x="367" y="926"/>
                </a:cubicBezTo>
                <a:cubicBezTo>
                  <a:pt x="375" y="998"/>
                  <a:pt x="361" y="1064"/>
                  <a:pt x="315" y="1122"/>
                </a:cubicBezTo>
                <a:close/>
                <a:moveTo>
                  <a:pt x="469" y="563"/>
                </a:moveTo>
                <a:cubicBezTo>
                  <a:pt x="464" y="640"/>
                  <a:pt x="457" y="717"/>
                  <a:pt x="453" y="794"/>
                </a:cubicBezTo>
                <a:cubicBezTo>
                  <a:pt x="448" y="889"/>
                  <a:pt x="446" y="983"/>
                  <a:pt x="452" y="1077"/>
                </a:cubicBezTo>
                <a:cubicBezTo>
                  <a:pt x="454" y="1104"/>
                  <a:pt x="459" y="1132"/>
                  <a:pt x="456" y="1161"/>
                </a:cubicBezTo>
                <a:cubicBezTo>
                  <a:pt x="453" y="1147"/>
                  <a:pt x="449" y="1134"/>
                  <a:pt x="447" y="1121"/>
                </a:cubicBezTo>
                <a:cubicBezTo>
                  <a:pt x="435" y="1051"/>
                  <a:pt x="429" y="980"/>
                  <a:pt x="433" y="909"/>
                </a:cubicBezTo>
                <a:cubicBezTo>
                  <a:pt x="438" y="835"/>
                  <a:pt x="441" y="762"/>
                  <a:pt x="444" y="688"/>
                </a:cubicBezTo>
                <a:cubicBezTo>
                  <a:pt x="444" y="681"/>
                  <a:pt x="442" y="675"/>
                  <a:pt x="438" y="668"/>
                </a:cubicBezTo>
                <a:cubicBezTo>
                  <a:pt x="412" y="713"/>
                  <a:pt x="407" y="768"/>
                  <a:pt x="369" y="807"/>
                </a:cubicBezTo>
                <a:cubicBezTo>
                  <a:pt x="356" y="801"/>
                  <a:pt x="357" y="793"/>
                  <a:pt x="365" y="782"/>
                </a:cubicBezTo>
                <a:cubicBezTo>
                  <a:pt x="393" y="742"/>
                  <a:pt x="411" y="695"/>
                  <a:pt x="432" y="651"/>
                </a:cubicBezTo>
                <a:cubicBezTo>
                  <a:pt x="444" y="625"/>
                  <a:pt x="455" y="599"/>
                  <a:pt x="435" y="571"/>
                </a:cubicBezTo>
                <a:cubicBezTo>
                  <a:pt x="449" y="558"/>
                  <a:pt x="451" y="544"/>
                  <a:pt x="444" y="527"/>
                </a:cubicBezTo>
                <a:cubicBezTo>
                  <a:pt x="439" y="516"/>
                  <a:pt x="440" y="504"/>
                  <a:pt x="437" y="492"/>
                </a:cubicBezTo>
                <a:cubicBezTo>
                  <a:pt x="434" y="478"/>
                  <a:pt x="438" y="470"/>
                  <a:pt x="458" y="467"/>
                </a:cubicBezTo>
                <a:cubicBezTo>
                  <a:pt x="411" y="437"/>
                  <a:pt x="423" y="389"/>
                  <a:pt x="411" y="351"/>
                </a:cubicBezTo>
                <a:cubicBezTo>
                  <a:pt x="406" y="338"/>
                  <a:pt x="405" y="323"/>
                  <a:pt x="404" y="310"/>
                </a:cubicBezTo>
                <a:cubicBezTo>
                  <a:pt x="403" y="297"/>
                  <a:pt x="401" y="283"/>
                  <a:pt x="422" y="278"/>
                </a:cubicBezTo>
                <a:cubicBezTo>
                  <a:pt x="431" y="301"/>
                  <a:pt x="442" y="323"/>
                  <a:pt x="448" y="347"/>
                </a:cubicBezTo>
                <a:cubicBezTo>
                  <a:pt x="466" y="418"/>
                  <a:pt x="475" y="490"/>
                  <a:pt x="469" y="563"/>
                </a:cubicBezTo>
                <a:close/>
                <a:moveTo>
                  <a:pt x="551" y="1034"/>
                </a:moveTo>
                <a:cubicBezTo>
                  <a:pt x="584" y="1059"/>
                  <a:pt x="617" y="1084"/>
                  <a:pt x="654" y="1112"/>
                </a:cubicBezTo>
                <a:cubicBezTo>
                  <a:pt x="620" y="1100"/>
                  <a:pt x="575" y="1068"/>
                  <a:pt x="551" y="1034"/>
                </a:cubicBezTo>
                <a:close/>
                <a:moveTo>
                  <a:pt x="862" y="1216"/>
                </a:moveTo>
                <a:cubicBezTo>
                  <a:pt x="893" y="1246"/>
                  <a:pt x="913" y="1283"/>
                  <a:pt x="920" y="1325"/>
                </a:cubicBezTo>
                <a:cubicBezTo>
                  <a:pt x="924" y="1347"/>
                  <a:pt x="924" y="1369"/>
                  <a:pt x="926" y="1393"/>
                </a:cubicBezTo>
                <a:cubicBezTo>
                  <a:pt x="894" y="1391"/>
                  <a:pt x="871" y="1378"/>
                  <a:pt x="848" y="1361"/>
                </a:cubicBezTo>
                <a:cubicBezTo>
                  <a:pt x="818" y="1338"/>
                  <a:pt x="792" y="1312"/>
                  <a:pt x="776" y="1276"/>
                </a:cubicBezTo>
                <a:cubicBezTo>
                  <a:pt x="769" y="1259"/>
                  <a:pt x="766" y="1242"/>
                  <a:pt x="778" y="1217"/>
                </a:cubicBezTo>
                <a:cubicBezTo>
                  <a:pt x="801" y="1247"/>
                  <a:pt x="821" y="1272"/>
                  <a:pt x="842" y="1298"/>
                </a:cubicBezTo>
                <a:cubicBezTo>
                  <a:pt x="840" y="1259"/>
                  <a:pt x="805" y="1234"/>
                  <a:pt x="794" y="1196"/>
                </a:cubicBezTo>
                <a:cubicBezTo>
                  <a:pt x="823" y="1187"/>
                  <a:pt x="845" y="1199"/>
                  <a:pt x="862" y="1216"/>
                </a:cubicBezTo>
                <a:close/>
                <a:moveTo>
                  <a:pt x="932" y="1030"/>
                </a:moveTo>
                <a:cubicBezTo>
                  <a:pt x="975" y="993"/>
                  <a:pt x="1026" y="976"/>
                  <a:pt x="1086" y="979"/>
                </a:cubicBezTo>
                <a:cubicBezTo>
                  <a:pt x="1085" y="1027"/>
                  <a:pt x="1063" y="1060"/>
                  <a:pt x="1032" y="1089"/>
                </a:cubicBezTo>
                <a:cubicBezTo>
                  <a:pt x="1030" y="1091"/>
                  <a:pt x="1027" y="1094"/>
                  <a:pt x="1024" y="1094"/>
                </a:cubicBezTo>
                <a:cubicBezTo>
                  <a:pt x="997" y="1097"/>
                  <a:pt x="970" y="1100"/>
                  <a:pt x="936" y="1103"/>
                </a:cubicBezTo>
                <a:cubicBezTo>
                  <a:pt x="966" y="1081"/>
                  <a:pt x="990" y="1062"/>
                  <a:pt x="1014" y="1043"/>
                </a:cubicBezTo>
                <a:cubicBezTo>
                  <a:pt x="969" y="1052"/>
                  <a:pt x="937" y="1083"/>
                  <a:pt x="896" y="1104"/>
                </a:cubicBezTo>
                <a:cubicBezTo>
                  <a:pt x="893" y="1070"/>
                  <a:pt x="911" y="1048"/>
                  <a:pt x="932" y="1030"/>
                </a:cubicBezTo>
                <a:close/>
                <a:moveTo>
                  <a:pt x="1093" y="1218"/>
                </a:moveTo>
                <a:cubicBezTo>
                  <a:pt x="1049" y="1241"/>
                  <a:pt x="1006" y="1232"/>
                  <a:pt x="962" y="1217"/>
                </a:cubicBezTo>
                <a:cubicBezTo>
                  <a:pt x="943" y="1211"/>
                  <a:pt x="925" y="1201"/>
                  <a:pt x="920" y="1174"/>
                </a:cubicBezTo>
                <a:cubicBezTo>
                  <a:pt x="958" y="1183"/>
                  <a:pt x="994" y="1190"/>
                  <a:pt x="1031" y="1174"/>
                </a:cubicBezTo>
                <a:cubicBezTo>
                  <a:pt x="1020" y="1173"/>
                  <a:pt x="1010" y="1171"/>
                  <a:pt x="1000" y="1170"/>
                </a:cubicBezTo>
                <a:cubicBezTo>
                  <a:pt x="988" y="1169"/>
                  <a:pt x="976" y="1169"/>
                  <a:pt x="965" y="1166"/>
                </a:cubicBezTo>
                <a:cubicBezTo>
                  <a:pt x="953" y="1163"/>
                  <a:pt x="943" y="1158"/>
                  <a:pt x="928" y="1153"/>
                </a:cubicBezTo>
                <a:cubicBezTo>
                  <a:pt x="962" y="1112"/>
                  <a:pt x="1001" y="1110"/>
                  <a:pt x="1044" y="1118"/>
                </a:cubicBezTo>
                <a:cubicBezTo>
                  <a:pt x="1090" y="1126"/>
                  <a:pt x="1125" y="1154"/>
                  <a:pt x="1170" y="1168"/>
                </a:cubicBezTo>
                <a:cubicBezTo>
                  <a:pt x="1146" y="1196"/>
                  <a:pt x="1118" y="1204"/>
                  <a:pt x="1093" y="1218"/>
                </a:cubicBezTo>
                <a:close/>
                <a:moveTo>
                  <a:pt x="341" y="2044"/>
                </a:moveTo>
                <a:cubicBezTo>
                  <a:pt x="347" y="2038"/>
                  <a:pt x="350" y="2033"/>
                  <a:pt x="355" y="2029"/>
                </a:cubicBezTo>
                <a:cubicBezTo>
                  <a:pt x="403" y="1988"/>
                  <a:pt x="413" y="1932"/>
                  <a:pt x="410" y="1874"/>
                </a:cubicBezTo>
                <a:cubicBezTo>
                  <a:pt x="408" y="1843"/>
                  <a:pt x="397" y="1811"/>
                  <a:pt x="386" y="1781"/>
                </a:cubicBezTo>
                <a:cubicBezTo>
                  <a:pt x="378" y="1759"/>
                  <a:pt x="363" y="1740"/>
                  <a:pt x="351" y="1720"/>
                </a:cubicBezTo>
                <a:cubicBezTo>
                  <a:pt x="313" y="1734"/>
                  <a:pt x="303" y="1768"/>
                  <a:pt x="282" y="1797"/>
                </a:cubicBezTo>
                <a:cubicBezTo>
                  <a:pt x="240" y="1729"/>
                  <a:pt x="180" y="1686"/>
                  <a:pt x="111" y="1649"/>
                </a:cubicBezTo>
                <a:cubicBezTo>
                  <a:pt x="107" y="1654"/>
                  <a:pt x="102" y="1658"/>
                  <a:pt x="100" y="1663"/>
                </a:cubicBezTo>
                <a:cubicBezTo>
                  <a:pt x="81" y="1731"/>
                  <a:pt x="77" y="1797"/>
                  <a:pt x="113" y="1863"/>
                </a:cubicBezTo>
                <a:cubicBezTo>
                  <a:pt x="136" y="1904"/>
                  <a:pt x="157" y="1946"/>
                  <a:pt x="189" y="1981"/>
                </a:cubicBezTo>
                <a:cubicBezTo>
                  <a:pt x="103" y="1948"/>
                  <a:pt x="35" y="1896"/>
                  <a:pt x="6" y="1803"/>
                </a:cubicBezTo>
                <a:cubicBezTo>
                  <a:pt x="5" y="1798"/>
                  <a:pt x="3" y="1793"/>
                  <a:pt x="1" y="1788"/>
                </a:cubicBezTo>
                <a:cubicBezTo>
                  <a:pt x="1" y="1917"/>
                  <a:pt x="1" y="1917"/>
                  <a:pt x="1" y="1917"/>
                </a:cubicBezTo>
                <a:cubicBezTo>
                  <a:pt x="52" y="1942"/>
                  <a:pt x="103" y="1965"/>
                  <a:pt x="155" y="1988"/>
                </a:cubicBezTo>
                <a:cubicBezTo>
                  <a:pt x="225" y="2018"/>
                  <a:pt x="297" y="2047"/>
                  <a:pt x="369" y="2076"/>
                </a:cubicBezTo>
                <a:cubicBezTo>
                  <a:pt x="421" y="2098"/>
                  <a:pt x="468" y="2126"/>
                  <a:pt x="512" y="2160"/>
                </a:cubicBezTo>
                <a:cubicBezTo>
                  <a:pt x="538" y="2160"/>
                  <a:pt x="538" y="2160"/>
                  <a:pt x="538" y="2160"/>
                </a:cubicBezTo>
                <a:cubicBezTo>
                  <a:pt x="488" y="2119"/>
                  <a:pt x="432" y="2086"/>
                  <a:pt x="371" y="2060"/>
                </a:cubicBezTo>
                <a:cubicBezTo>
                  <a:pt x="361" y="2056"/>
                  <a:pt x="353" y="2050"/>
                  <a:pt x="341" y="2044"/>
                </a:cubicBezTo>
                <a:close/>
                <a:moveTo>
                  <a:pt x="286" y="1960"/>
                </a:moveTo>
                <a:cubicBezTo>
                  <a:pt x="250" y="1919"/>
                  <a:pt x="215" y="1879"/>
                  <a:pt x="185" y="1825"/>
                </a:cubicBezTo>
                <a:cubicBezTo>
                  <a:pt x="188" y="1839"/>
                  <a:pt x="187" y="1847"/>
                  <a:pt x="190" y="1853"/>
                </a:cubicBezTo>
                <a:cubicBezTo>
                  <a:pt x="214" y="1893"/>
                  <a:pt x="239" y="1933"/>
                  <a:pt x="266" y="1976"/>
                </a:cubicBezTo>
                <a:cubicBezTo>
                  <a:pt x="258" y="1976"/>
                  <a:pt x="251" y="1977"/>
                  <a:pt x="246" y="1975"/>
                </a:cubicBezTo>
                <a:cubicBezTo>
                  <a:pt x="207" y="1963"/>
                  <a:pt x="174" y="1941"/>
                  <a:pt x="153" y="1905"/>
                </a:cubicBezTo>
                <a:cubicBezTo>
                  <a:pt x="143" y="1890"/>
                  <a:pt x="136" y="1873"/>
                  <a:pt x="127" y="1857"/>
                </a:cubicBezTo>
                <a:cubicBezTo>
                  <a:pt x="92" y="1797"/>
                  <a:pt x="98" y="1735"/>
                  <a:pt x="114" y="1668"/>
                </a:cubicBezTo>
                <a:cubicBezTo>
                  <a:pt x="136" y="1681"/>
                  <a:pt x="157" y="1692"/>
                  <a:pt x="176" y="1705"/>
                </a:cubicBezTo>
                <a:cubicBezTo>
                  <a:pt x="246" y="1755"/>
                  <a:pt x="288" y="1823"/>
                  <a:pt x="307" y="1905"/>
                </a:cubicBezTo>
                <a:cubicBezTo>
                  <a:pt x="312" y="1924"/>
                  <a:pt x="307" y="1945"/>
                  <a:pt x="286" y="1960"/>
                </a:cubicBezTo>
                <a:close/>
                <a:moveTo>
                  <a:pt x="335" y="1880"/>
                </a:moveTo>
                <a:cubicBezTo>
                  <a:pt x="289" y="1828"/>
                  <a:pt x="292" y="1786"/>
                  <a:pt x="344" y="1742"/>
                </a:cubicBezTo>
                <a:cubicBezTo>
                  <a:pt x="368" y="1769"/>
                  <a:pt x="382" y="1802"/>
                  <a:pt x="390" y="1848"/>
                </a:cubicBezTo>
                <a:cubicBezTo>
                  <a:pt x="395" y="1878"/>
                  <a:pt x="399" y="1907"/>
                  <a:pt x="387" y="1937"/>
                </a:cubicBezTo>
                <a:cubicBezTo>
                  <a:pt x="378" y="1960"/>
                  <a:pt x="369" y="1968"/>
                  <a:pt x="346" y="1973"/>
                </a:cubicBezTo>
                <a:cubicBezTo>
                  <a:pt x="337" y="1928"/>
                  <a:pt x="363" y="1881"/>
                  <a:pt x="337" y="1831"/>
                </a:cubicBezTo>
                <a:cubicBezTo>
                  <a:pt x="336" y="1851"/>
                  <a:pt x="336" y="1864"/>
                  <a:pt x="335" y="1880"/>
                </a:cubicBezTo>
                <a:close/>
                <a:moveTo>
                  <a:pt x="289" y="1341"/>
                </a:moveTo>
                <a:cubicBezTo>
                  <a:pt x="270" y="1310"/>
                  <a:pt x="238" y="1308"/>
                  <a:pt x="206" y="1309"/>
                </a:cubicBezTo>
                <a:cubicBezTo>
                  <a:pt x="187" y="1309"/>
                  <a:pt x="168" y="1314"/>
                  <a:pt x="150" y="1316"/>
                </a:cubicBezTo>
                <a:cubicBezTo>
                  <a:pt x="152" y="1265"/>
                  <a:pt x="155" y="1216"/>
                  <a:pt x="157" y="1166"/>
                </a:cubicBezTo>
                <a:cubicBezTo>
                  <a:pt x="147" y="1165"/>
                  <a:pt x="140" y="1162"/>
                  <a:pt x="135" y="1163"/>
                </a:cubicBezTo>
                <a:cubicBezTo>
                  <a:pt x="89" y="1178"/>
                  <a:pt x="51" y="1206"/>
                  <a:pt x="21" y="1243"/>
                </a:cubicBezTo>
                <a:cubicBezTo>
                  <a:pt x="12" y="1254"/>
                  <a:pt x="6" y="1266"/>
                  <a:pt x="1" y="1279"/>
                </a:cubicBezTo>
                <a:cubicBezTo>
                  <a:pt x="1" y="1500"/>
                  <a:pt x="1" y="1500"/>
                  <a:pt x="1" y="1500"/>
                </a:cubicBezTo>
                <a:cubicBezTo>
                  <a:pt x="5" y="1489"/>
                  <a:pt x="9" y="1479"/>
                  <a:pt x="15" y="1468"/>
                </a:cubicBezTo>
                <a:cubicBezTo>
                  <a:pt x="100" y="1509"/>
                  <a:pt x="229" y="1472"/>
                  <a:pt x="289" y="1341"/>
                </a:cubicBezTo>
                <a:close/>
                <a:moveTo>
                  <a:pt x="149" y="1338"/>
                </a:moveTo>
                <a:cubicBezTo>
                  <a:pt x="189" y="1324"/>
                  <a:pt x="228" y="1319"/>
                  <a:pt x="271" y="1339"/>
                </a:cubicBezTo>
                <a:cubicBezTo>
                  <a:pt x="247" y="1394"/>
                  <a:pt x="210" y="1432"/>
                  <a:pt x="157" y="1454"/>
                </a:cubicBezTo>
                <a:cubicBezTo>
                  <a:pt x="132" y="1465"/>
                  <a:pt x="104" y="1471"/>
                  <a:pt x="75" y="1453"/>
                </a:cubicBezTo>
                <a:cubicBezTo>
                  <a:pt x="112" y="1426"/>
                  <a:pt x="155" y="1411"/>
                  <a:pt x="182" y="1375"/>
                </a:cubicBezTo>
                <a:cubicBezTo>
                  <a:pt x="155" y="1388"/>
                  <a:pt x="127" y="1401"/>
                  <a:pt x="94" y="1417"/>
                </a:cubicBezTo>
                <a:cubicBezTo>
                  <a:pt x="112" y="1389"/>
                  <a:pt x="126" y="1366"/>
                  <a:pt x="141" y="1343"/>
                </a:cubicBezTo>
                <a:cubicBezTo>
                  <a:pt x="143" y="1341"/>
                  <a:pt x="146" y="1339"/>
                  <a:pt x="149" y="1338"/>
                </a:cubicBezTo>
                <a:close/>
                <a:moveTo>
                  <a:pt x="3" y="1343"/>
                </a:moveTo>
                <a:cubicBezTo>
                  <a:pt x="9" y="1298"/>
                  <a:pt x="21" y="1255"/>
                  <a:pt x="61" y="1227"/>
                </a:cubicBezTo>
                <a:cubicBezTo>
                  <a:pt x="85" y="1210"/>
                  <a:pt x="105" y="1188"/>
                  <a:pt x="140" y="1179"/>
                </a:cubicBezTo>
                <a:cubicBezTo>
                  <a:pt x="133" y="1226"/>
                  <a:pt x="142" y="1270"/>
                  <a:pt x="129" y="1314"/>
                </a:cubicBezTo>
                <a:cubicBezTo>
                  <a:pt x="117" y="1357"/>
                  <a:pt x="98" y="1391"/>
                  <a:pt x="46" y="1403"/>
                </a:cubicBezTo>
                <a:cubicBezTo>
                  <a:pt x="48" y="1387"/>
                  <a:pt x="48" y="1376"/>
                  <a:pt x="50" y="1364"/>
                </a:cubicBezTo>
                <a:cubicBezTo>
                  <a:pt x="53" y="1353"/>
                  <a:pt x="58" y="1342"/>
                  <a:pt x="62" y="1331"/>
                </a:cubicBezTo>
                <a:cubicBezTo>
                  <a:pt x="66" y="1321"/>
                  <a:pt x="69" y="1312"/>
                  <a:pt x="73" y="1302"/>
                </a:cubicBezTo>
                <a:cubicBezTo>
                  <a:pt x="42" y="1328"/>
                  <a:pt x="32" y="1363"/>
                  <a:pt x="23" y="1400"/>
                </a:cubicBezTo>
                <a:cubicBezTo>
                  <a:pt x="2" y="1384"/>
                  <a:pt x="0" y="1364"/>
                  <a:pt x="3" y="1343"/>
                </a:cubicBezTo>
                <a:close/>
                <a:moveTo>
                  <a:pt x="433" y="413"/>
                </a:moveTo>
                <a:cubicBezTo>
                  <a:pt x="450" y="401"/>
                  <a:pt x="446" y="388"/>
                  <a:pt x="441" y="373"/>
                </a:cubicBezTo>
                <a:cubicBezTo>
                  <a:pt x="418" y="384"/>
                  <a:pt x="426" y="397"/>
                  <a:pt x="433" y="413"/>
                </a:cubicBezTo>
                <a:close/>
                <a:moveTo>
                  <a:pt x="418" y="2137"/>
                </a:moveTo>
                <a:cubicBezTo>
                  <a:pt x="409" y="2129"/>
                  <a:pt x="397" y="2124"/>
                  <a:pt x="390" y="2116"/>
                </a:cubicBezTo>
                <a:cubicBezTo>
                  <a:pt x="378" y="2102"/>
                  <a:pt x="364" y="2097"/>
                  <a:pt x="347" y="2104"/>
                </a:cubicBezTo>
                <a:cubicBezTo>
                  <a:pt x="330" y="2074"/>
                  <a:pt x="302" y="2072"/>
                  <a:pt x="273" y="2071"/>
                </a:cubicBezTo>
                <a:cubicBezTo>
                  <a:pt x="224" y="2070"/>
                  <a:pt x="175" y="2065"/>
                  <a:pt x="126" y="2072"/>
                </a:cubicBezTo>
                <a:cubicBezTo>
                  <a:pt x="113" y="2074"/>
                  <a:pt x="105" y="2072"/>
                  <a:pt x="105" y="2058"/>
                </a:cubicBezTo>
                <a:cubicBezTo>
                  <a:pt x="157" y="2040"/>
                  <a:pt x="209" y="2061"/>
                  <a:pt x="261" y="2058"/>
                </a:cubicBezTo>
                <a:cubicBezTo>
                  <a:pt x="257" y="2051"/>
                  <a:pt x="252" y="2046"/>
                  <a:pt x="246" y="2044"/>
                </a:cubicBezTo>
                <a:cubicBezTo>
                  <a:pt x="178" y="2014"/>
                  <a:pt x="111" y="1983"/>
                  <a:pt x="43" y="1954"/>
                </a:cubicBezTo>
                <a:cubicBezTo>
                  <a:pt x="29" y="1948"/>
                  <a:pt x="15" y="1942"/>
                  <a:pt x="1" y="1935"/>
                </a:cubicBezTo>
                <a:cubicBezTo>
                  <a:pt x="1" y="1951"/>
                  <a:pt x="1" y="1951"/>
                  <a:pt x="1" y="1951"/>
                </a:cubicBezTo>
                <a:cubicBezTo>
                  <a:pt x="54" y="1979"/>
                  <a:pt x="108" y="2004"/>
                  <a:pt x="163" y="2032"/>
                </a:cubicBezTo>
                <a:cubicBezTo>
                  <a:pt x="139" y="2035"/>
                  <a:pt x="117" y="2038"/>
                  <a:pt x="97" y="2040"/>
                </a:cubicBezTo>
                <a:cubicBezTo>
                  <a:pt x="66" y="2015"/>
                  <a:pt x="34" y="1994"/>
                  <a:pt x="1" y="1978"/>
                </a:cubicBezTo>
                <a:cubicBezTo>
                  <a:pt x="1" y="2008"/>
                  <a:pt x="1" y="2008"/>
                  <a:pt x="1" y="2008"/>
                </a:cubicBezTo>
                <a:cubicBezTo>
                  <a:pt x="8" y="2014"/>
                  <a:pt x="13" y="2023"/>
                  <a:pt x="20" y="2030"/>
                </a:cubicBezTo>
                <a:cubicBezTo>
                  <a:pt x="18" y="2032"/>
                  <a:pt x="17" y="2033"/>
                  <a:pt x="16" y="2035"/>
                </a:cubicBezTo>
                <a:cubicBezTo>
                  <a:pt x="11" y="2034"/>
                  <a:pt x="6" y="2033"/>
                  <a:pt x="1" y="2032"/>
                </a:cubicBezTo>
                <a:cubicBezTo>
                  <a:pt x="1" y="2051"/>
                  <a:pt x="1" y="2051"/>
                  <a:pt x="1" y="2051"/>
                </a:cubicBezTo>
                <a:cubicBezTo>
                  <a:pt x="10" y="2055"/>
                  <a:pt x="18" y="2058"/>
                  <a:pt x="26" y="2063"/>
                </a:cubicBezTo>
                <a:cubicBezTo>
                  <a:pt x="19" y="2068"/>
                  <a:pt x="10" y="2072"/>
                  <a:pt x="1" y="2075"/>
                </a:cubicBezTo>
                <a:cubicBezTo>
                  <a:pt x="1" y="2160"/>
                  <a:pt x="1" y="2160"/>
                  <a:pt x="1" y="2160"/>
                </a:cubicBezTo>
                <a:cubicBezTo>
                  <a:pt x="7" y="2160"/>
                  <a:pt x="7" y="2160"/>
                  <a:pt x="7" y="2160"/>
                </a:cubicBezTo>
                <a:cubicBezTo>
                  <a:pt x="12" y="2147"/>
                  <a:pt x="19" y="2136"/>
                  <a:pt x="28" y="2128"/>
                </a:cubicBezTo>
                <a:cubicBezTo>
                  <a:pt x="39" y="2126"/>
                  <a:pt x="50" y="2123"/>
                  <a:pt x="63" y="2120"/>
                </a:cubicBezTo>
                <a:cubicBezTo>
                  <a:pt x="65" y="2134"/>
                  <a:pt x="65" y="2147"/>
                  <a:pt x="64" y="2160"/>
                </a:cubicBezTo>
                <a:cubicBezTo>
                  <a:pt x="81" y="2160"/>
                  <a:pt x="81" y="2160"/>
                  <a:pt x="81" y="2160"/>
                </a:cubicBezTo>
                <a:cubicBezTo>
                  <a:pt x="83" y="2150"/>
                  <a:pt x="84" y="2139"/>
                  <a:pt x="84" y="2128"/>
                </a:cubicBezTo>
                <a:cubicBezTo>
                  <a:pt x="94" y="2139"/>
                  <a:pt x="102" y="2149"/>
                  <a:pt x="108" y="2160"/>
                </a:cubicBezTo>
                <a:cubicBezTo>
                  <a:pt x="141" y="2160"/>
                  <a:pt x="141" y="2160"/>
                  <a:pt x="141" y="2160"/>
                </a:cubicBezTo>
                <a:cubicBezTo>
                  <a:pt x="141" y="2137"/>
                  <a:pt x="136" y="2113"/>
                  <a:pt x="127" y="2091"/>
                </a:cubicBezTo>
                <a:cubicBezTo>
                  <a:pt x="188" y="2083"/>
                  <a:pt x="247" y="2083"/>
                  <a:pt x="303" y="2110"/>
                </a:cubicBezTo>
                <a:cubicBezTo>
                  <a:pt x="320" y="2118"/>
                  <a:pt x="336" y="2129"/>
                  <a:pt x="357" y="2124"/>
                </a:cubicBezTo>
                <a:cubicBezTo>
                  <a:pt x="363" y="2122"/>
                  <a:pt x="371" y="2126"/>
                  <a:pt x="377" y="2130"/>
                </a:cubicBezTo>
                <a:cubicBezTo>
                  <a:pt x="392" y="2140"/>
                  <a:pt x="407" y="2149"/>
                  <a:pt x="422" y="2160"/>
                </a:cubicBezTo>
                <a:cubicBezTo>
                  <a:pt x="459" y="2160"/>
                  <a:pt x="459" y="2160"/>
                  <a:pt x="459" y="2160"/>
                </a:cubicBezTo>
                <a:cubicBezTo>
                  <a:pt x="454" y="2151"/>
                  <a:pt x="451" y="2141"/>
                  <a:pt x="450" y="2129"/>
                </a:cubicBezTo>
                <a:cubicBezTo>
                  <a:pt x="438" y="2146"/>
                  <a:pt x="429" y="2146"/>
                  <a:pt x="418" y="2137"/>
                </a:cubicBezTo>
                <a:close/>
              </a:path>
            </a:pathLst>
          </a:custGeom>
          <a:solidFill>
            <a:schemeClr val="accent3">
              <a:lumMod val="60000"/>
              <a:lumOff val="40000"/>
              <a:alpha val="40000"/>
            </a:schemeClr>
          </a:solidFill>
          <a:ln>
            <a:noFill/>
          </a:ln>
        </p:spPr>
      </p:sp>
    </p:spTree>
    <p:extLst>
      <p:ext uri="{BB962C8B-B14F-4D97-AF65-F5344CB8AC3E}">
        <p14:creationId xmlns:p14="http://schemas.microsoft.com/office/powerpoint/2010/main" val="284081911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advTm="4000">
        <p:fade/>
      </p:transition>
    </mc:Fallback>
  </mc:AlternateConten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1.jpeg"/><Relationship Id="rId7" Type="http://schemas.openxmlformats.org/officeDocument/2006/relationships/image" Target="../media/image25.png"/><Relationship Id="rId2" Type="http://schemas.openxmlformats.org/officeDocument/2006/relationships/image" Target="../media/image20.jpg"/><Relationship Id="rId1" Type="http://schemas.openxmlformats.org/officeDocument/2006/relationships/slideLayout" Target="../slideLayouts/slideLayout7.xml"/><Relationship Id="rId6" Type="http://schemas.openxmlformats.org/officeDocument/2006/relationships/image" Target="../media/image24.jpg"/><Relationship Id="rId5" Type="http://schemas.openxmlformats.org/officeDocument/2006/relationships/image" Target="../media/image23.jpeg"/><Relationship Id="rId4" Type="http://schemas.openxmlformats.org/officeDocument/2006/relationships/image" Target="../media/image22.jpeg"/></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 Id="rId9" Type="http://schemas.openxmlformats.org/officeDocument/2006/relationships/image" Target="../media/image1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jpeg"/><Relationship Id="rId2"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16D0A8-4532-4E4D-9404-C30705240FB9}"/>
              </a:ext>
            </a:extLst>
          </p:cNvPr>
          <p:cNvSpPr txBox="1"/>
          <p:nvPr/>
        </p:nvSpPr>
        <p:spPr>
          <a:xfrm>
            <a:off x="3844412" y="501445"/>
            <a:ext cx="5742039" cy="646331"/>
          </a:xfrm>
          <a:prstGeom prst="rect">
            <a:avLst/>
          </a:prstGeom>
          <a:noFill/>
        </p:spPr>
        <p:txBody>
          <a:bodyPr wrap="square" rtlCol="0">
            <a:spAutoFit/>
          </a:bodyPr>
          <a:lstStyle/>
          <a:p>
            <a:r>
              <a:rPr lang="en-IN" sz="3600" dirty="0">
                <a:solidFill>
                  <a:srgbClr val="00CC66"/>
                </a:solidFill>
                <a:latin typeface="Arial Black" panose="020B0A04020102020204" pitchFamily="34" charset="0"/>
              </a:rPr>
              <a:t>P</a:t>
            </a:r>
            <a:r>
              <a:rPr lang="en-IN" sz="3600">
                <a:solidFill>
                  <a:srgbClr val="00CC66"/>
                </a:solidFill>
                <a:latin typeface="Arial Black" panose="020B0A04020102020204" pitchFamily="34" charset="0"/>
              </a:rPr>
              <a:t>ersonality</a:t>
            </a:r>
            <a:endParaRPr lang="en-IN" sz="3600" dirty="0">
              <a:solidFill>
                <a:srgbClr val="00CC66"/>
              </a:solidFill>
              <a:latin typeface="Arial Black" panose="020B0A04020102020204" pitchFamily="34" charset="0"/>
            </a:endParaRPr>
          </a:p>
        </p:txBody>
      </p:sp>
      <p:sp>
        <p:nvSpPr>
          <p:cNvPr id="4" name="TextBox 3">
            <a:extLst>
              <a:ext uri="{FF2B5EF4-FFF2-40B4-BE49-F238E27FC236}">
                <a16:creationId xmlns:a16="http://schemas.microsoft.com/office/drawing/2014/main" id="{3CDE499E-14DE-4B8F-AB5A-6A3483A97850}"/>
              </a:ext>
            </a:extLst>
          </p:cNvPr>
          <p:cNvSpPr txBox="1"/>
          <p:nvPr/>
        </p:nvSpPr>
        <p:spPr>
          <a:xfrm>
            <a:off x="1061884" y="2277296"/>
            <a:ext cx="9753600" cy="1938992"/>
          </a:xfrm>
          <a:prstGeom prst="rect">
            <a:avLst/>
          </a:prstGeom>
          <a:noFill/>
        </p:spPr>
        <p:txBody>
          <a:bodyPr wrap="square">
            <a:spAutoFit/>
          </a:bodyPr>
          <a:lstStyle/>
          <a:p>
            <a:pPr algn="just"/>
            <a:r>
              <a:rPr lang="en-US" sz="2400" dirty="0">
                <a:latin typeface="Bahnschrift Condensed" panose="020B0502040204020203" pitchFamily="34" charset="0"/>
              </a:rPr>
              <a:t>The word personality has been derived from the Latin word “</a:t>
            </a:r>
            <a:r>
              <a:rPr lang="en-US" sz="2400" dirty="0" err="1">
                <a:latin typeface="Bahnschrift Condensed" panose="020B0502040204020203" pitchFamily="34" charset="0"/>
              </a:rPr>
              <a:t>personare</a:t>
            </a:r>
            <a:r>
              <a:rPr lang="en-US" sz="2400" dirty="0">
                <a:latin typeface="Bahnschrift Condensed" panose="020B0502040204020203" pitchFamily="34" charset="0"/>
              </a:rPr>
              <a:t>”.It means to</a:t>
            </a:r>
          </a:p>
          <a:p>
            <a:pPr algn="just"/>
            <a:r>
              <a:rPr lang="en-US" sz="2400" dirty="0">
                <a:latin typeface="Bahnschrift Condensed" panose="020B0502040204020203" pitchFamily="34" charset="0"/>
              </a:rPr>
              <a:t>speak through. It describes the person as a whole. It is the sum total of ways in which an</a:t>
            </a:r>
          </a:p>
          <a:p>
            <a:pPr algn="just"/>
            <a:r>
              <a:rPr lang="en-US" sz="2400" dirty="0">
                <a:latin typeface="Bahnschrift Condensed" panose="020B0502040204020203" pitchFamily="34" charset="0"/>
              </a:rPr>
              <a:t>individual reacts and interacts with others.</a:t>
            </a:r>
          </a:p>
          <a:p>
            <a:pPr algn="just"/>
            <a:r>
              <a:rPr lang="en-US" sz="2400" dirty="0">
                <a:latin typeface="Bahnschrift Condensed" panose="020B0502040204020203" pitchFamily="34" charset="0"/>
              </a:rPr>
              <a:t>In the opinion of Ruch, “personality can be described as how he understands and views</a:t>
            </a:r>
          </a:p>
          <a:p>
            <a:pPr algn="just"/>
            <a:r>
              <a:rPr lang="en-US" sz="2400" dirty="0">
                <a:latin typeface="Bahnschrift Condensed" panose="020B0502040204020203" pitchFamily="34" charset="0"/>
              </a:rPr>
              <a:t>himself, and his pattern of inner and outer measurable traits.”</a:t>
            </a:r>
          </a:p>
        </p:txBody>
      </p:sp>
    </p:spTree>
    <p:extLst>
      <p:ext uri="{BB962C8B-B14F-4D97-AF65-F5344CB8AC3E}">
        <p14:creationId xmlns:p14="http://schemas.microsoft.com/office/powerpoint/2010/main" val="21112147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advTm="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2000">
              <a:schemeClr val="accent3">
                <a:lumMod val="40000"/>
                <a:lumOff val="60000"/>
              </a:schemeClr>
            </a:gs>
            <a:gs pos="49000">
              <a:schemeClr val="bg1"/>
            </a:gs>
            <a:gs pos="17000">
              <a:schemeClr val="bg1"/>
            </a:gs>
            <a:gs pos="100000">
              <a:srgbClr val="CC3399"/>
            </a:gs>
            <a:gs pos="82000">
              <a:schemeClr val="bg1">
                <a:alpha val="1000"/>
                <a:lumMod val="4000"/>
                <a:lumOff val="96000"/>
              </a:schemeClr>
            </a:gs>
          </a:gsLst>
          <a:lin ang="0" scaled="1"/>
          <a:tileRect/>
        </a:gra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7C4DE0D6-2D69-450A-A08F-FF6BCD3610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2243" y="2241132"/>
            <a:ext cx="3411794" cy="4635936"/>
          </a:xfrm>
          <a:prstGeom prst="rect">
            <a:avLst/>
          </a:prstGeom>
          <a:scene3d>
            <a:camera prst="orthographicFront"/>
            <a:lightRig rig="threePt" dir="t"/>
          </a:scene3d>
          <a:sp3d>
            <a:bevelT/>
          </a:sp3d>
        </p:spPr>
      </p:pic>
      <p:grpSp>
        <p:nvGrpSpPr>
          <p:cNvPr id="5" name="Group 4">
            <a:extLst>
              <a:ext uri="{FF2B5EF4-FFF2-40B4-BE49-F238E27FC236}">
                <a16:creationId xmlns:a16="http://schemas.microsoft.com/office/drawing/2014/main" id="{B90DA3FE-643E-4994-8D15-4259427D7A13}"/>
              </a:ext>
            </a:extLst>
          </p:cNvPr>
          <p:cNvGrpSpPr/>
          <p:nvPr/>
        </p:nvGrpSpPr>
        <p:grpSpPr>
          <a:xfrm>
            <a:off x="1706508" y="1078622"/>
            <a:ext cx="3369276" cy="1228016"/>
            <a:chOff x="1673310" y="1053241"/>
            <a:chExt cx="3369276" cy="1228016"/>
          </a:xfrm>
        </p:grpSpPr>
        <p:grpSp>
          <p:nvGrpSpPr>
            <p:cNvPr id="15" name="Group 14">
              <a:extLst>
                <a:ext uri="{FF2B5EF4-FFF2-40B4-BE49-F238E27FC236}">
                  <a16:creationId xmlns:a16="http://schemas.microsoft.com/office/drawing/2014/main" id="{2A24446E-1F87-479C-A74C-1ABC465D784D}"/>
                </a:ext>
              </a:extLst>
            </p:cNvPr>
            <p:cNvGrpSpPr/>
            <p:nvPr/>
          </p:nvGrpSpPr>
          <p:grpSpPr>
            <a:xfrm>
              <a:off x="1673310" y="1053241"/>
              <a:ext cx="3369276" cy="1228016"/>
              <a:chOff x="5284460" y="1252151"/>
              <a:chExt cx="3369276" cy="1213227"/>
            </a:xfrm>
          </p:grpSpPr>
          <p:sp>
            <p:nvSpPr>
              <p:cNvPr id="9" name="Rectangle 8">
                <a:extLst>
                  <a:ext uri="{FF2B5EF4-FFF2-40B4-BE49-F238E27FC236}">
                    <a16:creationId xmlns:a16="http://schemas.microsoft.com/office/drawing/2014/main" id="{537F456B-BFA3-439A-BFE1-BBBF6EE8A870}"/>
                  </a:ext>
                </a:extLst>
              </p:cNvPr>
              <p:cNvSpPr/>
              <p:nvPr/>
            </p:nvSpPr>
            <p:spPr>
              <a:xfrm>
                <a:off x="5284460" y="1252151"/>
                <a:ext cx="3345190" cy="1213226"/>
              </a:xfrm>
              <a:prstGeom prst="rect">
                <a:avLst/>
              </a:prstGeom>
              <a:solidFill>
                <a:schemeClr val="bg1"/>
              </a:solidFill>
              <a:ln w="53975" cmpd="thickThi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Ihjbhi;qdsbqsdjds</a:t>
                </a:r>
                <a:endParaRPr lang="en-IN" dirty="0"/>
              </a:p>
            </p:txBody>
          </p:sp>
          <p:sp>
            <p:nvSpPr>
              <p:cNvPr id="10" name="Rectangle 9">
                <a:extLst>
                  <a:ext uri="{FF2B5EF4-FFF2-40B4-BE49-F238E27FC236}">
                    <a16:creationId xmlns:a16="http://schemas.microsoft.com/office/drawing/2014/main" id="{76C44F8B-41FD-421F-A288-0F8D6BBC6C4D}"/>
                  </a:ext>
                </a:extLst>
              </p:cNvPr>
              <p:cNvSpPr/>
              <p:nvPr/>
            </p:nvSpPr>
            <p:spPr>
              <a:xfrm>
                <a:off x="8170941" y="1252152"/>
                <a:ext cx="482795" cy="1213226"/>
              </a:xfrm>
              <a:prstGeom prst="rect">
                <a:avLst/>
              </a:prstGeom>
              <a:gradFill>
                <a:gsLst>
                  <a:gs pos="7000">
                    <a:srgbClr val="002060"/>
                  </a:gs>
                  <a:gs pos="49000">
                    <a:schemeClr val="accent3">
                      <a:lumMod val="40000"/>
                      <a:lumOff val="60000"/>
                    </a:schemeClr>
                  </a:gs>
                  <a:gs pos="55000">
                    <a:schemeClr val="accent1">
                      <a:lumMod val="45000"/>
                      <a:lumOff val="55000"/>
                    </a:schemeClr>
                  </a:gs>
                  <a:gs pos="100000">
                    <a:srgbClr val="00B0F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 name="TextBox 2">
              <a:extLst>
                <a:ext uri="{FF2B5EF4-FFF2-40B4-BE49-F238E27FC236}">
                  <a16:creationId xmlns:a16="http://schemas.microsoft.com/office/drawing/2014/main" id="{53DFA162-E026-4629-9B1A-986D4B36F3FC}"/>
                </a:ext>
              </a:extLst>
            </p:cNvPr>
            <p:cNvSpPr txBox="1"/>
            <p:nvPr/>
          </p:nvSpPr>
          <p:spPr>
            <a:xfrm>
              <a:off x="1939669" y="1481099"/>
              <a:ext cx="2149536" cy="400110"/>
            </a:xfrm>
            <a:prstGeom prst="rect">
              <a:avLst/>
            </a:prstGeom>
            <a:noFill/>
          </p:spPr>
          <p:txBody>
            <a:bodyPr wrap="square" rtlCol="0">
              <a:spAutoFit/>
            </a:bodyPr>
            <a:lstStyle/>
            <a:p>
              <a:r>
                <a:rPr lang="en-IN" sz="2000" dirty="0">
                  <a:solidFill>
                    <a:srgbClr val="002060"/>
                  </a:solidFill>
                  <a:latin typeface="Arial Black" panose="020B0A04020102020204" pitchFamily="34" charset="0"/>
                </a:rPr>
                <a:t>ACTOMORPH</a:t>
              </a:r>
            </a:p>
          </p:txBody>
        </p:sp>
      </p:grpSp>
      <p:grpSp>
        <p:nvGrpSpPr>
          <p:cNvPr id="76" name="Group 75">
            <a:extLst>
              <a:ext uri="{FF2B5EF4-FFF2-40B4-BE49-F238E27FC236}">
                <a16:creationId xmlns:a16="http://schemas.microsoft.com/office/drawing/2014/main" id="{24AF51CB-BC5F-4F0A-82C6-2AC39F7A371E}"/>
              </a:ext>
            </a:extLst>
          </p:cNvPr>
          <p:cNvGrpSpPr/>
          <p:nvPr/>
        </p:nvGrpSpPr>
        <p:grpSpPr>
          <a:xfrm>
            <a:off x="1684712" y="4946153"/>
            <a:ext cx="3390721" cy="1253871"/>
            <a:chOff x="1684712" y="4946153"/>
            <a:chExt cx="3390721" cy="1253871"/>
          </a:xfrm>
        </p:grpSpPr>
        <p:grpSp>
          <p:nvGrpSpPr>
            <p:cNvPr id="27" name="Group 26">
              <a:extLst>
                <a:ext uri="{FF2B5EF4-FFF2-40B4-BE49-F238E27FC236}">
                  <a16:creationId xmlns:a16="http://schemas.microsoft.com/office/drawing/2014/main" id="{4FB39146-B947-44DB-B0CD-0C9130F4DD9C}"/>
                </a:ext>
              </a:extLst>
            </p:cNvPr>
            <p:cNvGrpSpPr/>
            <p:nvPr/>
          </p:nvGrpSpPr>
          <p:grpSpPr>
            <a:xfrm>
              <a:off x="1684712" y="4946153"/>
              <a:ext cx="3390721" cy="1253871"/>
              <a:chOff x="5284460" y="1252151"/>
              <a:chExt cx="3369276" cy="1213227"/>
            </a:xfrm>
          </p:grpSpPr>
          <p:sp>
            <p:nvSpPr>
              <p:cNvPr id="28" name="Rectangle 27">
                <a:extLst>
                  <a:ext uri="{FF2B5EF4-FFF2-40B4-BE49-F238E27FC236}">
                    <a16:creationId xmlns:a16="http://schemas.microsoft.com/office/drawing/2014/main" id="{B40B4CD9-4787-43C9-A991-67BFED916722}"/>
                  </a:ext>
                </a:extLst>
              </p:cNvPr>
              <p:cNvSpPr/>
              <p:nvPr/>
            </p:nvSpPr>
            <p:spPr>
              <a:xfrm>
                <a:off x="5284460" y="1252151"/>
                <a:ext cx="3345190" cy="1213226"/>
              </a:xfrm>
              <a:prstGeom prst="rect">
                <a:avLst/>
              </a:prstGeom>
              <a:solidFill>
                <a:schemeClr val="bg1"/>
              </a:solidFill>
              <a:ln w="53975" cmpd="thickThi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Rectangle 28">
                <a:extLst>
                  <a:ext uri="{FF2B5EF4-FFF2-40B4-BE49-F238E27FC236}">
                    <a16:creationId xmlns:a16="http://schemas.microsoft.com/office/drawing/2014/main" id="{AB4A1779-753A-4424-9365-A263A2459A73}"/>
                  </a:ext>
                </a:extLst>
              </p:cNvPr>
              <p:cNvSpPr/>
              <p:nvPr/>
            </p:nvSpPr>
            <p:spPr>
              <a:xfrm>
                <a:off x="8170941" y="1252152"/>
                <a:ext cx="482795" cy="1213226"/>
              </a:xfrm>
              <a:prstGeom prst="rect">
                <a:avLst/>
              </a:prstGeom>
              <a:gradFill>
                <a:gsLst>
                  <a:gs pos="7000">
                    <a:srgbClr val="002060"/>
                  </a:gs>
                  <a:gs pos="49000">
                    <a:schemeClr val="accent3">
                      <a:lumMod val="40000"/>
                      <a:lumOff val="60000"/>
                    </a:schemeClr>
                  </a:gs>
                  <a:gs pos="55000">
                    <a:schemeClr val="accent1">
                      <a:lumMod val="45000"/>
                      <a:lumOff val="55000"/>
                    </a:schemeClr>
                  </a:gs>
                  <a:gs pos="100000">
                    <a:srgbClr val="00B0F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74" name="TextBox 73">
              <a:extLst>
                <a:ext uri="{FF2B5EF4-FFF2-40B4-BE49-F238E27FC236}">
                  <a16:creationId xmlns:a16="http://schemas.microsoft.com/office/drawing/2014/main" id="{1A7D3A03-F53C-4D02-9F1F-C415CC4A26BA}"/>
                </a:ext>
              </a:extLst>
            </p:cNvPr>
            <p:cNvSpPr txBox="1"/>
            <p:nvPr/>
          </p:nvSpPr>
          <p:spPr>
            <a:xfrm>
              <a:off x="2016809" y="5474202"/>
              <a:ext cx="2208343" cy="369332"/>
            </a:xfrm>
            <a:prstGeom prst="rect">
              <a:avLst/>
            </a:prstGeom>
            <a:noFill/>
          </p:spPr>
          <p:txBody>
            <a:bodyPr wrap="square" rtlCol="0">
              <a:spAutoFit/>
            </a:bodyPr>
            <a:lstStyle/>
            <a:p>
              <a:r>
                <a:rPr lang="en-IN" b="1" dirty="0">
                  <a:solidFill>
                    <a:srgbClr val="002060"/>
                  </a:solidFill>
                  <a:latin typeface="Arial Black" panose="020B0A04020102020204" pitchFamily="34" charset="0"/>
                </a:rPr>
                <a:t>MESOMORPH</a:t>
              </a:r>
            </a:p>
          </p:txBody>
        </p:sp>
      </p:grpSp>
      <p:grpSp>
        <p:nvGrpSpPr>
          <p:cNvPr id="72" name="Group 71">
            <a:extLst>
              <a:ext uri="{FF2B5EF4-FFF2-40B4-BE49-F238E27FC236}">
                <a16:creationId xmlns:a16="http://schemas.microsoft.com/office/drawing/2014/main" id="{02C50DC2-A594-4094-8D04-3FFFB023C048}"/>
              </a:ext>
            </a:extLst>
          </p:cNvPr>
          <p:cNvGrpSpPr/>
          <p:nvPr/>
        </p:nvGrpSpPr>
        <p:grpSpPr>
          <a:xfrm>
            <a:off x="1579904" y="2894396"/>
            <a:ext cx="3512104" cy="1240902"/>
            <a:chOff x="1579904" y="2894396"/>
            <a:chExt cx="3512104" cy="1240902"/>
          </a:xfrm>
        </p:grpSpPr>
        <p:grpSp>
          <p:nvGrpSpPr>
            <p:cNvPr id="24" name="Group 23">
              <a:extLst>
                <a:ext uri="{FF2B5EF4-FFF2-40B4-BE49-F238E27FC236}">
                  <a16:creationId xmlns:a16="http://schemas.microsoft.com/office/drawing/2014/main" id="{70555EFF-3493-471D-959F-FDBB2CED5071}"/>
                </a:ext>
              </a:extLst>
            </p:cNvPr>
            <p:cNvGrpSpPr/>
            <p:nvPr/>
          </p:nvGrpSpPr>
          <p:grpSpPr>
            <a:xfrm>
              <a:off x="1579904" y="2894396"/>
              <a:ext cx="3512104" cy="1240902"/>
              <a:chOff x="5284460" y="1252151"/>
              <a:chExt cx="3369276" cy="1213227"/>
            </a:xfrm>
          </p:grpSpPr>
          <p:sp>
            <p:nvSpPr>
              <p:cNvPr id="25" name="Rectangle 24">
                <a:extLst>
                  <a:ext uri="{FF2B5EF4-FFF2-40B4-BE49-F238E27FC236}">
                    <a16:creationId xmlns:a16="http://schemas.microsoft.com/office/drawing/2014/main" id="{30D88163-8857-4E82-BD70-E4FE1991F58B}"/>
                  </a:ext>
                </a:extLst>
              </p:cNvPr>
              <p:cNvSpPr/>
              <p:nvPr/>
            </p:nvSpPr>
            <p:spPr>
              <a:xfrm>
                <a:off x="5284460" y="1252151"/>
                <a:ext cx="3345190" cy="1213226"/>
              </a:xfrm>
              <a:prstGeom prst="rect">
                <a:avLst/>
              </a:prstGeom>
              <a:solidFill>
                <a:schemeClr val="bg1"/>
              </a:solidFill>
              <a:ln w="53975" cmpd="thickThi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6F6A9997-B01B-4A40-8EF0-32489E2CC37D}"/>
                  </a:ext>
                </a:extLst>
              </p:cNvPr>
              <p:cNvSpPr/>
              <p:nvPr/>
            </p:nvSpPr>
            <p:spPr>
              <a:xfrm>
                <a:off x="8170941" y="1252152"/>
                <a:ext cx="482795" cy="1213226"/>
              </a:xfrm>
              <a:prstGeom prst="rect">
                <a:avLst/>
              </a:prstGeom>
              <a:gradFill>
                <a:gsLst>
                  <a:gs pos="7000">
                    <a:srgbClr val="002060"/>
                  </a:gs>
                  <a:gs pos="49000">
                    <a:schemeClr val="accent3">
                      <a:lumMod val="40000"/>
                      <a:lumOff val="60000"/>
                    </a:schemeClr>
                  </a:gs>
                  <a:gs pos="55000">
                    <a:schemeClr val="accent1">
                      <a:lumMod val="45000"/>
                      <a:lumOff val="55000"/>
                    </a:schemeClr>
                  </a:gs>
                  <a:gs pos="100000">
                    <a:srgbClr val="00B0F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71" name="TextBox 70">
              <a:extLst>
                <a:ext uri="{FF2B5EF4-FFF2-40B4-BE49-F238E27FC236}">
                  <a16:creationId xmlns:a16="http://schemas.microsoft.com/office/drawing/2014/main" id="{920FBC9B-4C62-4656-A63B-440E7C07C9EE}"/>
                </a:ext>
              </a:extLst>
            </p:cNvPr>
            <p:cNvSpPr txBox="1"/>
            <p:nvPr/>
          </p:nvSpPr>
          <p:spPr>
            <a:xfrm>
              <a:off x="1706508" y="3308808"/>
              <a:ext cx="2172966" cy="400110"/>
            </a:xfrm>
            <a:prstGeom prst="rect">
              <a:avLst/>
            </a:prstGeom>
            <a:noFill/>
          </p:spPr>
          <p:txBody>
            <a:bodyPr wrap="square" rtlCol="0">
              <a:spAutoFit/>
            </a:bodyPr>
            <a:lstStyle/>
            <a:p>
              <a:r>
                <a:rPr lang="en-IN" sz="2000" b="1" dirty="0">
                  <a:solidFill>
                    <a:srgbClr val="002060"/>
                  </a:solidFill>
                  <a:latin typeface="Arial Black" panose="020B0A04020102020204" pitchFamily="34" charset="0"/>
                </a:rPr>
                <a:t>ENDOMORPH</a:t>
              </a:r>
            </a:p>
          </p:txBody>
        </p:sp>
      </p:grpSp>
      <p:pic>
        <p:nvPicPr>
          <p:cNvPr id="75" name="Picture 74">
            <a:extLst>
              <a:ext uri="{FF2B5EF4-FFF2-40B4-BE49-F238E27FC236}">
                <a16:creationId xmlns:a16="http://schemas.microsoft.com/office/drawing/2014/main" id="{5D7AC82E-0FEE-4690-9F7D-9FFB5C4CF9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8767" y="743949"/>
            <a:ext cx="3393979" cy="4830312"/>
          </a:xfrm>
          <a:prstGeom prst="rect">
            <a:avLst/>
          </a:prstGeom>
          <a:effectLst>
            <a:outerShdw blurRad="50800" dist="38100" dir="5400000" algn="t" rotWithShape="0">
              <a:prstClr val="black">
                <a:alpha val="40000"/>
              </a:prstClr>
            </a:outerShdw>
          </a:effectLst>
          <a:scene3d>
            <a:camera prst="orthographicFront"/>
            <a:lightRig rig="threePt" dir="t"/>
          </a:scene3d>
          <a:sp3d>
            <a:bevelT w="139700" h="139700" prst="divot"/>
          </a:sp3d>
        </p:spPr>
      </p:pic>
      <p:grpSp>
        <p:nvGrpSpPr>
          <p:cNvPr id="13" name="Group 12">
            <a:extLst>
              <a:ext uri="{FF2B5EF4-FFF2-40B4-BE49-F238E27FC236}">
                <a16:creationId xmlns:a16="http://schemas.microsoft.com/office/drawing/2014/main" id="{41F74B20-427C-42E8-A4F4-4B633ABB5008}"/>
              </a:ext>
            </a:extLst>
          </p:cNvPr>
          <p:cNvGrpSpPr/>
          <p:nvPr/>
        </p:nvGrpSpPr>
        <p:grpSpPr>
          <a:xfrm>
            <a:off x="6125141" y="949424"/>
            <a:ext cx="3854645" cy="3715813"/>
            <a:chOff x="7569288" y="3170125"/>
            <a:chExt cx="2209800" cy="2127700"/>
          </a:xfrm>
          <a:effectLst>
            <a:outerShdw blurRad="622300" dist="50800" dir="5400000" algn="ctr" rotWithShape="0">
              <a:srgbClr val="000000">
                <a:alpha val="43137"/>
              </a:srgbClr>
            </a:outerShdw>
          </a:effectLst>
        </p:grpSpPr>
        <p:pic>
          <p:nvPicPr>
            <p:cNvPr id="65" name="Picture 64">
              <a:extLst>
                <a:ext uri="{FF2B5EF4-FFF2-40B4-BE49-F238E27FC236}">
                  <a16:creationId xmlns:a16="http://schemas.microsoft.com/office/drawing/2014/main" id="{8BFBF811-ED0B-4EDA-B616-2F0781DFE2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9288" y="3170125"/>
              <a:ext cx="2209800" cy="2066925"/>
            </a:xfrm>
            <a:prstGeom prst="rect">
              <a:avLst/>
            </a:prstGeom>
          </p:spPr>
        </p:pic>
        <p:sp>
          <p:nvSpPr>
            <p:cNvPr id="12" name="TextBox 11">
              <a:extLst>
                <a:ext uri="{FF2B5EF4-FFF2-40B4-BE49-F238E27FC236}">
                  <a16:creationId xmlns:a16="http://schemas.microsoft.com/office/drawing/2014/main" id="{DEAFADA3-21C2-4ECC-A871-14D529A1CCD5}"/>
                </a:ext>
              </a:extLst>
            </p:cNvPr>
            <p:cNvSpPr txBox="1"/>
            <p:nvPr/>
          </p:nvSpPr>
          <p:spPr>
            <a:xfrm>
              <a:off x="7645782" y="4836160"/>
              <a:ext cx="2117978" cy="461665"/>
            </a:xfrm>
            <a:prstGeom prst="rect">
              <a:avLst/>
            </a:prstGeom>
            <a:noFill/>
          </p:spPr>
          <p:txBody>
            <a:bodyPr wrap="square" rtlCol="0">
              <a:spAutoFit/>
              <a:scene3d>
                <a:camera prst="orthographicFront"/>
                <a:lightRig rig="threePt" dir="t"/>
              </a:scene3d>
              <a:sp3d prstMaterial="metal"/>
            </a:bodyPr>
            <a:lstStyle/>
            <a:p>
              <a:r>
                <a:rPr lang="en-IN" sz="2400" dirty="0">
                  <a:solidFill>
                    <a:srgbClr val="002060"/>
                  </a:solidFill>
                  <a:effectLst>
                    <a:glow rad="63500">
                      <a:schemeClr val="accent6">
                        <a:satMod val="175000"/>
                        <a:alpha val="35000"/>
                      </a:schemeClr>
                    </a:glow>
                    <a:outerShdw blurRad="50800" dist="38100" algn="l" rotWithShape="0">
                      <a:prstClr val="black">
                        <a:alpha val="40000"/>
                      </a:prstClr>
                    </a:outerShdw>
                  </a:effectLst>
                  <a:latin typeface="Bahnschrift SemiBold SemiConden" panose="020B0502040204020203" pitchFamily="34" charset="0"/>
                </a:rPr>
                <a:t>Sheldon</a:t>
              </a:r>
            </a:p>
          </p:txBody>
        </p:sp>
      </p:grpSp>
      <p:grpSp>
        <p:nvGrpSpPr>
          <p:cNvPr id="16" name="Group 15">
            <a:extLst>
              <a:ext uri="{FF2B5EF4-FFF2-40B4-BE49-F238E27FC236}">
                <a16:creationId xmlns:a16="http://schemas.microsoft.com/office/drawing/2014/main" id="{3CAD4797-427C-425D-B4A5-9D2EAF860C98}"/>
              </a:ext>
            </a:extLst>
          </p:cNvPr>
          <p:cNvGrpSpPr/>
          <p:nvPr/>
        </p:nvGrpSpPr>
        <p:grpSpPr>
          <a:xfrm>
            <a:off x="5736647" y="948920"/>
            <a:ext cx="4188733" cy="3552874"/>
            <a:chOff x="7586207" y="3267269"/>
            <a:chExt cx="2079970" cy="2238375"/>
          </a:xfrm>
        </p:grpSpPr>
        <p:pic>
          <p:nvPicPr>
            <p:cNvPr id="64" name="Picture 63">
              <a:extLst>
                <a:ext uri="{FF2B5EF4-FFF2-40B4-BE49-F238E27FC236}">
                  <a16:creationId xmlns:a16="http://schemas.microsoft.com/office/drawing/2014/main" id="{94318888-5CE1-4251-9FC2-359FCE1F06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18302" y="3267269"/>
              <a:ext cx="2047875" cy="2238375"/>
            </a:xfrm>
            <a:prstGeom prst="rect">
              <a:avLst/>
            </a:prstGeom>
            <a:effectLst>
              <a:outerShdw blurRad="647700" dist="50800" dir="5400000" algn="ctr" rotWithShape="0">
                <a:srgbClr val="000000">
                  <a:alpha val="43137"/>
                </a:srgbClr>
              </a:outerShdw>
            </a:effectLst>
          </p:spPr>
        </p:pic>
        <p:sp>
          <p:nvSpPr>
            <p:cNvPr id="14" name="TextBox 13">
              <a:extLst>
                <a:ext uri="{FF2B5EF4-FFF2-40B4-BE49-F238E27FC236}">
                  <a16:creationId xmlns:a16="http://schemas.microsoft.com/office/drawing/2014/main" id="{4A56856C-BE29-4BC1-A665-BE397A603C90}"/>
                </a:ext>
              </a:extLst>
            </p:cNvPr>
            <p:cNvSpPr txBox="1"/>
            <p:nvPr/>
          </p:nvSpPr>
          <p:spPr>
            <a:xfrm>
              <a:off x="7586207" y="4973768"/>
              <a:ext cx="2061471" cy="232686"/>
            </a:xfrm>
            <a:prstGeom prst="rect">
              <a:avLst/>
            </a:prstGeom>
            <a:noFill/>
            <a:effectLst>
              <a:glow rad="228600">
                <a:schemeClr val="accent3">
                  <a:satMod val="175000"/>
                  <a:alpha val="40000"/>
                </a:schemeClr>
              </a:glow>
            </a:effectLst>
            <a:scene3d>
              <a:camera prst="obliqueBottomLeft"/>
              <a:lightRig rig="threePt" dir="t"/>
            </a:scene3d>
            <a:sp3d extrusionH="44450" prstMaterial="dkEdge"/>
          </p:spPr>
          <p:txBody>
            <a:bodyPr wrap="square" rtlCol="0">
              <a:spAutoFit/>
              <a:sp3d prstMaterial="metal"/>
            </a:bodyPr>
            <a:lstStyle/>
            <a:p>
              <a:r>
                <a:rPr lang="en-IN" dirty="0">
                  <a:solidFill>
                    <a:srgbClr val="002060"/>
                  </a:solidFill>
                  <a:effectLst>
                    <a:glow rad="127000">
                      <a:schemeClr val="accent3">
                        <a:satMod val="175000"/>
                        <a:alpha val="45000"/>
                      </a:schemeClr>
                    </a:glow>
                  </a:effectLst>
                  <a:latin typeface="Arial Black" panose="020B0A04020102020204" pitchFamily="34" charset="0"/>
                </a:rPr>
                <a:t>Kretschmar</a:t>
              </a:r>
            </a:p>
          </p:txBody>
        </p:sp>
      </p:grpSp>
      <p:grpSp>
        <p:nvGrpSpPr>
          <p:cNvPr id="17" name="Group 16">
            <a:extLst>
              <a:ext uri="{FF2B5EF4-FFF2-40B4-BE49-F238E27FC236}">
                <a16:creationId xmlns:a16="http://schemas.microsoft.com/office/drawing/2014/main" id="{649121EB-3B32-433A-BC1E-E79A891825A3}"/>
              </a:ext>
            </a:extLst>
          </p:cNvPr>
          <p:cNvGrpSpPr/>
          <p:nvPr/>
        </p:nvGrpSpPr>
        <p:grpSpPr>
          <a:xfrm>
            <a:off x="1684426" y="1070335"/>
            <a:ext cx="2898690" cy="1213224"/>
            <a:chOff x="1663810" y="1050853"/>
            <a:chExt cx="2898690" cy="1213224"/>
          </a:xfrm>
        </p:grpSpPr>
        <p:sp>
          <p:nvSpPr>
            <p:cNvPr id="7" name="Freeform: Shape 6">
              <a:extLst>
                <a:ext uri="{FF2B5EF4-FFF2-40B4-BE49-F238E27FC236}">
                  <a16:creationId xmlns:a16="http://schemas.microsoft.com/office/drawing/2014/main" id="{68DC130F-15AC-436D-A67B-1E291F2124D2}"/>
                </a:ext>
              </a:extLst>
            </p:cNvPr>
            <p:cNvSpPr/>
            <p:nvPr/>
          </p:nvSpPr>
          <p:spPr>
            <a:xfrm rot="10800000">
              <a:off x="1663810" y="1050853"/>
              <a:ext cx="2898690" cy="1213224"/>
            </a:xfrm>
            <a:custGeom>
              <a:avLst/>
              <a:gdLst>
                <a:gd name="connsiteX0" fmla="*/ 0 w 2021840"/>
                <a:gd name="connsiteY0" fmla="*/ 0 h 843280"/>
                <a:gd name="connsiteX1" fmla="*/ 2021840 w 2021840"/>
                <a:gd name="connsiteY1" fmla="*/ 0 h 843280"/>
                <a:gd name="connsiteX2" fmla="*/ 2021840 w 2021840"/>
                <a:gd name="connsiteY2" fmla="*/ 843280 h 843280"/>
                <a:gd name="connsiteX3" fmla="*/ 0 w 2021840"/>
                <a:gd name="connsiteY3" fmla="*/ 843280 h 843280"/>
                <a:gd name="connsiteX4" fmla="*/ 0 w 2021840"/>
                <a:gd name="connsiteY4" fmla="*/ 699655 h 843280"/>
                <a:gd name="connsiteX5" fmla="*/ 37466 w 2021840"/>
                <a:gd name="connsiteY5" fmla="*/ 695570 h 843280"/>
                <a:gd name="connsiteX6" fmla="*/ 236220 w 2021840"/>
                <a:gd name="connsiteY6" fmla="*/ 431800 h 843280"/>
                <a:gd name="connsiteX7" fmla="*/ 37466 w 2021840"/>
                <a:gd name="connsiteY7" fmla="*/ 168030 h 843280"/>
                <a:gd name="connsiteX8" fmla="*/ 0 w 2021840"/>
                <a:gd name="connsiteY8" fmla="*/ 163945 h 84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1840" h="843280">
                  <a:moveTo>
                    <a:pt x="0" y="0"/>
                  </a:moveTo>
                  <a:lnTo>
                    <a:pt x="2021840" y="0"/>
                  </a:lnTo>
                  <a:lnTo>
                    <a:pt x="2021840" y="843280"/>
                  </a:lnTo>
                  <a:lnTo>
                    <a:pt x="0" y="843280"/>
                  </a:lnTo>
                  <a:lnTo>
                    <a:pt x="0" y="699655"/>
                  </a:lnTo>
                  <a:lnTo>
                    <a:pt x="37466" y="695570"/>
                  </a:lnTo>
                  <a:cubicBezTo>
                    <a:pt x="150895" y="670464"/>
                    <a:pt x="236220" y="561910"/>
                    <a:pt x="236220" y="431800"/>
                  </a:cubicBezTo>
                  <a:cubicBezTo>
                    <a:pt x="236220" y="301690"/>
                    <a:pt x="150895" y="193136"/>
                    <a:pt x="37466" y="168030"/>
                  </a:cubicBezTo>
                  <a:lnTo>
                    <a:pt x="0" y="163945"/>
                  </a:lnTo>
                  <a:close/>
                </a:path>
              </a:pathLst>
            </a:custGeom>
            <a:gradFill>
              <a:gsLst>
                <a:gs pos="1000">
                  <a:srgbClr val="FFFF00"/>
                </a:gs>
                <a:gs pos="100000">
                  <a:srgbClr val="FFFF00"/>
                </a:gs>
                <a:gs pos="53000">
                  <a:srgbClr val="FF0000"/>
                </a:gs>
              </a:gsLst>
              <a:lin ang="5400000" scaled="1"/>
            </a:gradFill>
            <a:ln>
              <a:noFill/>
            </a:ln>
            <a:effectLst>
              <a:glow rad="228600">
                <a:schemeClr val="accent5">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8" name="Rectangle 7">
              <a:extLst>
                <a:ext uri="{FF2B5EF4-FFF2-40B4-BE49-F238E27FC236}">
                  <a16:creationId xmlns:a16="http://schemas.microsoft.com/office/drawing/2014/main" id="{81B7805A-3D10-4E06-8DEC-3E2805A00E7B}"/>
                </a:ext>
              </a:extLst>
            </p:cNvPr>
            <p:cNvSpPr/>
            <p:nvPr/>
          </p:nvSpPr>
          <p:spPr>
            <a:xfrm>
              <a:off x="1958040" y="1252151"/>
              <a:ext cx="2093260" cy="815409"/>
            </a:xfrm>
            <a:prstGeom prst="rect">
              <a:avLst/>
            </a:prstGeom>
            <a:gradFill>
              <a:gsLst>
                <a:gs pos="0">
                  <a:srgbClr val="FFC000"/>
                </a:gs>
                <a:gs pos="75000">
                  <a:srgbClr val="FFC000"/>
                </a:gs>
                <a:gs pos="49000">
                  <a:schemeClr val="accent3">
                    <a:lumMod val="20000"/>
                    <a:lumOff val="80000"/>
                  </a:schemeClr>
                </a:gs>
              </a:gsLst>
              <a:lin ang="5400000" scaled="1"/>
            </a:gradFill>
            <a:ln w="12700" cap="sq">
              <a:solidFill>
                <a:schemeClr val="bg1">
                  <a:alpha val="53000"/>
                </a:schemeClr>
              </a:solidFill>
              <a:prstDash val="sysDash"/>
            </a:ln>
            <a:effectLst>
              <a:glow rad="101600">
                <a:schemeClr val="accent5">
                  <a:satMod val="175000"/>
                  <a:alpha val="40000"/>
                </a:schemeClr>
              </a:glo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30" name="Group 29">
            <a:extLst>
              <a:ext uri="{FF2B5EF4-FFF2-40B4-BE49-F238E27FC236}">
                <a16:creationId xmlns:a16="http://schemas.microsoft.com/office/drawing/2014/main" id="{E49CED7E-292C-44A5-95CC-2541E9EA16E3}"/>
              </a:ext>
            </a:extLst>
          </p:cNvPr>
          <p:cNvGrpSpPr/>
          <p:nvPr/>
        </p:nvGrpSpPr>
        <p:grpSpPr>
          <a:xfrm>
            <a:off x="4125461" y="1233422"/>
            <a:ext cx="928208" cy="800100"/>
            <a:chOff x="5602740" y="2038351"/>
            <a:chExt cx="928208" cy="800100"/>
          </a:xfrm>
          <a:effectLst/>
        </p:grpSpPr>
        <p:grpSp>
          <p:nvGrpSpPr>
            <p:cNvPr id="31" name="Group 30">
              <a:extLst>
                <a:ext uri="{FF2B5EF4-FFF2-40B4-BE49-F238E27FC236}">
                  <a16:creationId xmlns:a16="http://schemas.microsoft.com/office/drawing/2014/main" id="{2ED6F5C1-D137-4FC8-A126-B52B1B777E32}"/>
                </a:ext>
              </a:extLst>
            </p:cNvPr>
            <p:cNvGrpSpPr/>
            <p:nvPr/>
          </p:nvGrpSpPr>
          <p:grpSpPr>
            <a:xfrm>
              <a:off x="5602740" y="2038351"/>
              <a:ext cx="800100" cy="800100"/>
              <a:chOff x="4705351" y="2209801"/>
              <a:chExt cx="800100" cy="800100"/>
            </a:xfrm>
            <a:effectLst>
              <a:glow rad="228600">
                <a:schemeClr val="accent4">
                  <a:satMod val="175000"/>
                  <a:alpha val="40000"/>
                </a:schemeClr>
              </a:glow>
            </a:effectLst>
          </p:grpSpPr>
          <p:sp>
            <p:nvSpPr>
              <p:cNvPr id="33" name="Oval 32">
                <a:extLst>
                  <a:ext uri="{FF2B5EF4-FFF2-40B4-BE49-F238E27FC236}">
                    <a16:creationId xmlns:a16="http://schemas.microsoft.com/office/drawing/2014/main" id="{DEA858A8-79BC-4CA8-BAD1-3A7D27A5E5BC}"/>
                  </a:ext>
                </a:extLst>
              </p:cNvPr>
              <p:cNvSpPr/>
              <p:nvPr/>
            </p:nvSpPr>
            <p:spPr>
              <a:xfrm>
                <a:off x="4705351" y="2209801"/>
                <a:ext cx="800100" cy="800100"/>
              </a:xfrm>
              <a:prstGeom prst="ellipse">
                <a:avLst/>
              </a:pr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34" name="Oval 33">
                <a:extLst>
                  <a:ext uri="{FF2B5EF4-FFF2-40B4-BE49-F238E27FC236}">
                    <a16:creationId xmlns:a16="http://schemas.microsoft.com/office/drawing/2014/main" id="{D148CCC3-5C81-4ACE-85D8-61417235801D}"/>
                  </a:ext>
                </a:extLst>
              </p:cNvPr>
              <p:cNvSpPr/>
              <p:nvPr/>
            </p:nvSpPr>
            <p:spPr>
              <a:xfrm>
                <a:off x="4843463" y="2357438"/>
                <a:ext cx="509588" cy="509588"/>
              </a:xfrm>
              <a:prstGeom prst="ellipse">
                <a:avLst/>
              </a:prstGeom>
              <a:solidFill>
                <a:srgbClr val="00B0F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2" name="TextBox 31">
              <a:extLst>
                <a:ext uri="{FF2B5EF4-FFF2-40B4-BE49-F238E27FC236}">
                  <a16:creationId xmlns:a16="http://schemas.microsoft.com/office/drawing/2014/main" id="{9942D7AB-1788-48F0-B71E-F0FED1A4F105}"/>
                </a:ext>
              </a:extLst>
            </p:cNvPr>
            <p:cNvSpPr txBox="1"/>
            <p:nvPr/>
          </p:nvSpPr>
          <p:spPr>
            <a:xfrm>
              <a:off x="5808621" y="2115235"/>
              <a:ext cx="722327" cy="646331"/>
            </a:xfrm>
            <a:prstGeom prst="rect">
              <a:avLst/>
            </a:prstGeom>
            <a:noFill/>
            <a:effectLst/>
          </p:spPr>
          <p:txBody>
            <a:bodyPr wrap="square" rtlCol="0">
              <a:spAutoFit/>
            </a:bodyPr>
            <a:lstStyle/>
            <a:p>
              <a:r>
                <a:rPr lang="en-US" sz="3600" dirty="0">
                  <a:solidFill>
                    <a:schemeClr val="bg1">
                      <a:lumMod val="95000"/>
                    </a:schemeClr>
                  </a:solidFill>
                </a:rPr>
                <a:t>1</a:t>
              </a:r>
              <a:endParaRPr lang="en-IN" sz="3600" dirty="0">
                <a:solidFill>
                  <a:schemeClr val="bg1">
                    <a:lumMod val="95000"/>
                  </a:schemeClr>
                </a:solidFill>
              </a:endParaRPr>
            </a:p>
          </p:txBody>
        </p:sp>
      </p:grpSp>
      <p:grpSp>
        <p:nvGrpSpPr>
          <p:cNvPr id="18" name="Group 17">
            <a:extLst>
              <a:ext uri="{FF2B5EF4-FFF2-40B4-BE49-F238E27FC236}">
                <a16:creationId xmlns:a16="http://schemas.microsoft.com/office/drawing/2014/main" id="{C054CFCF-C47B-47D5-A8AC-C479E1E19E12}"/>
              </a:ext>
            </a:extLst>
          </p:cNvPr>
          <p:cNvGrpSpPr/>
          <p:nvPr/>
        </p:nvGrpSpPr>
        <p:grpSpPr>
          <a:xfrm>
            <a:off x="1588437" y="2912234"/>
            <a:ext cx="2983563" cy="1228014"/>
            <a:chOff x="1805634" y="2912073"/>
            <a:chExt cx="2898690" cy="968012"/>
          </a:xfrm>
          <a:gradFill>
            <a:gsLst>
              <a:gs pos="7000">
                <a:schemeClr val="accent2">
                  <a:lumMod val="75000"/>
                </a:schemeClr>
              </a:gs>
              <a:gs pos="49000">
                <a:schemeClr val="accent3">
                  <a:lumMod val="40000"/>
                  <a:lumOff val="60000"/>
                </a:schemeClr>
              </a:gs>
              <a:gs pos="83000">
                <a:schemeClr val="accent1">
                  <a:lumMod val="45000"/>
                  <a:lumOff val="55000"/>
                </a:schemeClr>
              </a:gs>
              <a:gs pos="100000">
                <a:srgbClr val="CC3399"/>
              </a:gs>
            </a:gsLst>
            <a:lin ang="5400000" scaled="1"/>
          </a:gradFill>
        </p:grpSpPr>
        <p:sp>
          <p:nvSpPr>
            <p:cNvPr id="19" name="Freeform: Shape 18">
              <a:extLst>
                <a:ext uri="{FF2B5EF4-FFF2-40B4-BE49-F238E27FC236}">
                  <a16:creationId xmlns:a16="http://schemas.microsoft.com/office/drawing/2014/main" id="{9C604B2B-62EA-4189-8348-F99A074D20FB}"/>
                </a:ext>
              </a:extLst>
            </p:cNvPr>
            <p:cNvSpPr/>
            <p:nvPr/>
          </p:nvSpPr>
          <p:spPr>
            <a:xfrm rot="10800000">
              <a:off x="1805634" y="2912073"/>
              <a:ext cx="2898690" cy="968012"/>
            </a:xfrm>
            <a:custGeom>
              <a:avLst/>
              <a:gdLst>
                <a:gd name="connsiteX0" fmla="*/ 0 w 2021840"/>
                <a:gd name="connsiteY0" fmla="*/ 0 h 843280"/>
                <a:gd name="connsiteX1" fmla="*/ 2021840 w 2021840"/>
                <a:gd name="connsiteY1" fmla="*/ 0 h 843280"/>
                <a:gd name="connsiteX2" fmla="*/ 2021840 w 2021840"/>
                <a:gd name="connsiteY2" fmla="*/ 843280 h 843280"/>
                <a:gd name="connsiteX3" fmla="*/ 0 w 2021840"/>
                <a:gd name="connsiteY3" fmla="*/ 843280 h 843280"/>
                <a:gd name="connsiteX4" fmla="*/ 0 w 2021840"/>
                <a:gd name="connsiteY4" fmla="*/ 699655 h 843280"/>
                <a:gd name="connsiteX5" fmla="*/ 37466 w 2021840"/>
                <a:gd name="connsiteY5" fmla="*/ 695570 h 843280"/>
                <a:gd name="connsiteX6" fmla="*/ 236220 w 2021840"/>
                <a:gd name="connsiteY6" fmla="*/ 431800 h 843280"/>
                <a:gd name="connsiteX7" fmla="*/ 37466 w 2021840"/>
                <a:gd name="connsiteY7" fmla="*/ 168030 h 843280"/>
                <a:gd name="connsiteX8" fmla="*/ 0 w 2021840"/>
                <a:gd name="connsiteY8" fmla="*/ 163945 h 84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1840" h="843280">
                  <a:moveTo>
                    <a:pt x="0" y="0"/>
                  </a:moveTo>
                  <a:lnTo>
                    <a:pt x="2021840" y="0"/>
                  </a:lnTo>
                  <a:lnTo>
                    <a:pt x="2021840" y="843280"/>
                  </a:lnTo>
                  <a:lnTo>
                    <a:pt x="0" y="843280"/>
                  </a:lnTo>
                  <a:lnTo>
                    <a:pt x="0" y="699655"/>
                  </a:lnTo>
                  <a:lnTo>
                    <a:pt x="37466" y="695570"/>
                  </a:lnTo>
                  <a:cubicBezTo>
                    <a:pt x="150895" y="670464"/>
                    <a:pt x="236220" y="561910"/>
                    <a:pt x="236220" y="431800"/>
                  </a:cubicBezTo>
                  <a:cubicBezTo>
                    <a:pt x="236220" y="301690"/>
                    <a:pt x="150895" y="193136"/>
                    <a:pt x="37466" y="168030"/>
                  </a:cubicBezTo>
                  <a:lnTo>
                    <a:pt x="0" y="163945"/>
                  </a:lnTo>
                  <a:close/>
                </a:path>
              </a:pathLst>
            </a:custGeom>
            <a:grpFill/>
            <a:ln>
              <a:noFill/>
            </a:ln>
            <a:effectLst>
              <a:glow rad="228600">
                <a:schemeClr val="accent5">
                  <a:satMod val="175000"/>
                  <a:alpha val="40000"/>
                </a:schemeClr>
              </a:glo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0" name="Rectangle 19">
              <a:extLst>
                <a:ext uri="{FF2B5EF4-FFF2-40B4-BE49-F238E27FC236}">
                  <a16:creationId xmlns:a16="http://schemas.microsoft.com/office/drawing/2014/main" id="{FCFB3542-DB92-45F2-8920-CB010BF95890}"/>
                </a:ext>
              </a:extLst>
            </p:cNvPr>
            <p:cNvSpPr/>
            <p:nvPr/>
          </p:nvSpPr>
          <p:spPr>
            <a:xfrm>
              <a:off x="2146875" y="3039524"/>
              <a:ext cx="2093260" cy="636913"/>
            </a:xfrm>
            <a:prstGeom prst="rect">
              <a:avLst/>
            </a:prstGeom>
            <a:grpFill/>
            <a:ln w="12700" cap="sq">
              <a:solidFill>
                <a:schemeClr val="bg1">
                  <a:alpha val="53000"/>
                </a:schemeClr>
              </a:solidFill>
              <a:prstDash val="sysDash"/>
            </a:ln>
            <a:effectLst>
              <a:glow rad="101600">
                <a:schemeClr val="accent5">
                  <a:satMod val="175000"/>
                  <a:alpha val="40000"/>
                </a:schemeClr>
              </a:glo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1" name="Group 20">
            <a:extLst>
              <a:ext uri="{FF2B5EF4-FFF2-40B4-BE49-F238E27FC236}">
                <a16:creationId xmlns:a16="http://schemas.microsoft.com/office/drawing/2014/main" id="{1C168485-5C24-4D39-8622-9F3BAE9E413B}"/>
              </a:ext>
            </a:extLst>
          </p:cNvPr>
          <p:cNvGrpSpPr/>
          <p:nvPr/>
        </p:nvGrpSpPr>
        <p:grpSpPr>
          <a:xfrm>
            <a:off x="1648768" y="4946153"/>
            <a:ext cx="2898690" cy="1213224"/>
            <a:chOff x="1691205" y="964401"/>
            <a:chExt cx="2898690" cy="1213224"/>
          </a:xfrm>
          <a:gradFill>
            <a:gsLst>
              <a:gs pos="7000">
                <a:srgbClr val="8DFBBF"/>
              </a:gs>
              <a:gs pos="49000">
                <a:schemeClr val="accent3">
                  <a:lumMod val="40000"/>
                  <a:lumOff val="60000"/>
                </a:schemeClr>
              </a:gs>
              <a:gs pos="83000">
                <a:schemeClr val="accent1">
                  <a:lumMod val="45000"/>
                  <a:lumOff val="55000"/>
                </a:schemeClr>
              </a:gs>
              <a:gs pos="100000">
                <a:srgbClr val="FF0000">
                  <a:lumMod val="15000"/>
                  <a:lumOff val="85000"/>
                  <a:alpha val="90000"/>
                </a:srgbClr>
              </a:gs>
            </a:gsLst>
            <a:lin ang="5400000" scaled="1"/>
          </a:gradFill>
        </p:grpSpPr>
        <p:sp>
          <p:nvSpPr>
            <p:cNvPr id="22" name="Freeform: Shape 21">
              <a:extLst>
                <a:ext uri="{FF2B5EF4-FFF2-40B4-BE49-F238E27FC236}">
                  <a16:creationId xmlns:a16="http://schemas.microsoft.com/office/drawing/2014/main" id="{2EE8EE66-B0AA-4A5E-9832-EB698D9342EB}"/>
                </a:ext>
              </a:extLst>
            </p:cNvPr>
            <p:cNvSpPr/>
            <p:nvPr/>
          </p:nvSpPr>
          <p:spPr>
            <a:xfrm rot="10800000">
              <a:off x="1691205" y="964401"/>
              <a:ext cx="2898690" cy="1213224"/>
            </a:xfrm>
            <a:custGeom>
              <a:avLst/>
              <a:gdLst>
                <a:gd name="connsiteX0" fmla="*/ 0 w 2021840"/>
                <a:gd name="connsiteY0" fmla="*/ 0 h 843280"/>
                <a:gd name="connsiteX1" fmla="*/ 2021840 w 2021840"/>
                <a:gd name="connsiteY1" fmla="*/ 0 h 843280"/>
                <a:gd name="connsiteX2" fmla="*/ 2021840 w 2021840"/>
                <a:gd name="connsiteY2" fmla="*/ 843280 h 843280"/>
                <a:gd name="connsiteX3" fmla="*/ 0 w 2021840"/>
                <a:gd name="connsiteY3" fmla="*/ 843280 h 843280"/>
                <a:gd name="connsiteX4" fmla="*/ 0 w 2021840"/>
                <a:gd name="connsiteY4" fmla="*/ 699655 h 843280"/>
                <a:gd name="connsiteX5" fmla="*/ 37466 w 2021840"/>
                <a:gd name="connsiteY5" fmla="*/ 695570 h 843280"/>
                <a:gd name="connsiteX6" fmla="*/ 236220 w 2021840"/>
                <a:gd name="connsiteY6" fmla="*/ 431800 h 843280"/>
                <a:gd name="connsiteX7" fmla="*/ 37466 w 2021840"/>
                <a:gd name="connsiteY7" fmla="*/ 168030 h 843280"/>
                <a:gd name="connsiteX8" fmla="*/ 0 w 2021840"/>
                <a:gd name="connsiteY8" fmla="*/ 163945 h 84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1840" h="843280">
                  <a:moveTo>
                    <a:pt x="0" y="0"/>
                  </a:moveTo>
                  <a:lnTo>
                    <a:pt x="2021840" y="0"/>
                  </a:lnTo>
                  <a:lnTo>
                    <a:pt x="2021840" y="843280"/>
                  </a:lnTo>
                  <a:lnTo>
                    <a:pt x="0" y="843280"/>
                  </a:lnTo>
                  <a:lnTo>
                    <a:pt x="0" y="699655"/>
                  </a:lnTo>
                  <a:lnTo>
                    <a:pt x="37466" y="695570"/>
                  </a:lnTo>
                  <a:cubicBezTo>
                    <a:pt x="150895" y="670464"/>
                    <a:pt x="236220" y="561910"/>
                    <a:pt x="236220" y="431800"/>
                  </a:cubicBezTo>
                  <a:cubicBezTo>
                    <a:pt x="236220" y="301690"/>
                    <a:pt x="150895" y="193136"/>
                    <a:pt x="37466" y="168030"/>
                  </a:cubicBezTo>
                  <a:lnTo>
                    <a:pt x="0" y="163945"/>
                  </a:lnTo>
                  <a:close/>
                </a:path>
              </a:pathLst>
            </a:custGeom>
            <a:gradFill>
              <a:gsLst>
                <a:gs pos="7000">
                  <a:srgbClr val="8DFBBF"/>
                </a:gs>
                <a:gs pos="49000">
                  <a:schemeClr val="accent3">
                    <a:lumMod val="40000"/>
                    <a:lumOff val="60000"/>
                  </a:schemeClr>
                </a:gs>
                <a:gs pos="83000">
                  <a:schemeClr val="accent1">
                    <a:lumMod val="45000"/>
                    <a:lumOff val="55000"/>
                  </a:schemeClr>
                </a:gs>
                <a:gs pos="100000">
                  <a:schemeClr val="bg2">
                    <a:lumMod val="61000"/>
                    <a:lumOff val="39000"/>
                  </a:schemeClr>
                </a:gs>
              </a:gsLst>
              <a:lin ang="5400000" scaled="1"/>
            </a:gradFill>
            <a:ln>
              <a:noFill/>
            </a:ln>
            <a:effectLst>
              <a:glow rad="228600">
                <a:schemeClr val="accent5">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23" name="Rectangle 22">
              <a:extLst>
                <a:ext uri="{FF2B5EF4-FFF2-40B4-BE49-F238E27FC236}">
                  <a16:creationId xmlns:a16="http://schemas.microsoft.com/office/drawing/2014/main" id="{48608635-3467-4091-A575-C1E8EE46F4D5}"/>
                </a:ext>
              </a:extLst>
            </p:cNvPr>
            <p:cNvSpPr/>
            <p:nvPr/>
          </p:nvSpPr>
          <p:spPr>
            <a:xfrm>
              <a:off x="1958040" y="1252151"/>
              <a:ext cx="2093260" cy="815409"/>
            </a:xfrm>
            <a:prstGeom prst="rect">
              <a:avLst/>
            </a:prstGeom>
            <a:gradFill>
              <a:gsLst>
                <a:gs pos="7000">
                  <a:srgbClr val="7030A0"/>
                </a:gs>
                <a:gs pos="49000">
                  <a:schemeClr val="accent3">
                    <a:lumMod val="40000"/>
                    <a:lumOff val="60000"/>
                  </a:schemeClr>
                </a:gs>
                <a:gs pos="83000">
                  <a:srgbClr val="FFC000"/>
                </a:gs>
                <a:gs pos="100000">
                  <a:schemeClr val="bg2">
                    <a:lumMod val="61000"/>
                    <a:lumOff val="39000"/>
                  </a:schemeClr>
                </a:gs>
              </a:gsLst>
              <a:lin ang="5400000" scaled="1"/>
            </a:gradFill>
            <a:ln w="12700" cap="sq">
              <a:solidFill>
                <a:schemeClr val="bg1">
                  <a:alpha val="53000"/>
                </a:schemeClr>
              </a:solidFill>
              <a:prstDash val="sysDash"/>
            </a:ln>
            <a:effectLst>
              <a:glow rad="101600">
                <a:schemeClr val="accent5">
                  <a:satMod val="175000"/>
                  <a:alpha val="40000"/>
                </a:schemeClr>
              </a:glow>
            </a:effectLst>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0" name="Group 39">
            <a:extLst>
              <a:ext uri="{FF2B5EF4-FFF2-40B4-BE49-F238E27FC236}">
                <a16:creationId xmlns:a16="http://schemas.microsoft.com/office/drawing/2014/main" id="{36F44E9F-2E4D-48DE-9E13-BBF8DEAD6FBC}"/>
              </a:ext>
            </a:extLst>
          </p:cNvPr>
          <p:cNvGrpSpPr/>
          <p:nvPr/>
        </p:nvGrpSpPr>
        <p:grpSpPr>
          <a:xfrm>
            <a:off x="4115800" y="3109564"/>
            <a:ext cx="883613" cy="800100"/>
            <a:chOff x="5634419" y="2078392"/>
            <a:chExt cx="883613" cy="800100"/>
          </a:xfrm>
        </p:grpSpPr>
        <p:grpSp>
          <p:nvGrpSpPr>
            <p:cNvPr id="41" name="Group 40">
              <a:extLst>
                <a:ext uri="{FF2B5EF4-FFF2-40B4-BE49-F238E27FC236}">
                  <a16:creationId xmlns:a16="http://schemas.microsoft.com/office/drawing/2014/main" id="{CE974D70-6395-4426-A77A-60EFE9BBFB58}"/>
                </a:ext>
              </a:extLst>
            </p:cNvPr>
            <p:cNvGrpSpPr/>
            <p:nvPr/>
          </p:nvGrpSpPr>
          <p:grpSpPr>
            <a:xfrm>
              <a:off x="5634419" y="2078392"/>
              <a:ext cx="800100" cy="800100"/>
              <a:chOff x="4737030" y="2249842"/>
              <a:chExt cx="800100" cy="800100"/>
            </a:xfrm>
            <a:effectLst>
              <a:glow rad="228600">
                <a:schemeClr val="accent4">
                  <a:satMod val="175000"/>
                  <a:alpha val="40000"/>
                </a:schemeClr>
              </a:glow>
            </a:effectLst>
          </p:grpSpPr>
          <p:sp>
            <p:nvSpPr>
              <p:cNvPr id="43" name="Oval 42">
                <a:extLst>
                  <a:ext uri="{FF2B5EF4-FFF2-40B4-BE49-F238E27FC236}">
                    <a16:creationId xmlns:a16="http://schemas.microsoft.com/office/drawing/2014/main" id="{32B0979E-1BC4-4413-866B-897B3A0BA550}"/>
                  </a:ext>
                </a:extLst>
              </p:cNvPr>
              <p:cNvSpPr/>
              <p:nvPr/>
            </p:nvSpPr>
            <p:spPr>
              <a:xfrm>
                <a:off x="4737030" y="2249842"/>
                <a:ext cx="800100" cy="800100"/>
              </a:xfrm>
              <a:prstGeom prst="ellipse">
                <a:avLst/>
              </a:pr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44" name="Oval 43">
                <a:extLst>
                  <a:ext uri="{FF2B5EF4-FFF2-40B4-BE49-F238E27FC236}">
                    <a16:creationId xmlns:a16="http://schemas.microsoft.com/office/drawing/2014/main" id="{4D1C2000-BBC4-4BE2-80F9-DFBC24A1EED1}"/>
                  </a:ext>
                </a:extLst>
              </p:cNvPr>
              <p:cNvSpPr/>
              <p:nvPr/>
            </p:nvSpPr>
            <p:spPr>
              <a:xfrm>
                <a:off x="4843463" y="2357438"/>
                <a:ext cx="509588" cy="509588"/>
              </a:xfrm>
              <a:prstGeom prst="ellipse">
                <a:avLst/>
              </a:prstGeom>
              <a:solidFill>
                <a:srgbClr val="00B0F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2" name="TextBox 41">
              <a:extLst>
                <a:ext uri="{FF2B5EF4-FFF2-40B4-BE49-F238E27FC236}">
                  <a16:creationId xmlns:a16="http://schemas.microsoft.com/office/drawing/2014/main" id="{006747E8-C261-4BE7-8719-E5D65CC668FC}"/>
                </a:ext>
              </a:extLst>
            </p:cNvPr>
            <p:cNvSpPr txBox="1"/>
            <p:nvPr/>
          </p:nvSpPr>
          <p:spPr>
            <a:xfrm>
              <a:off x="5795705" y="2102426"/>
              <a:ext cx="722327" cy="646331"/>
            </a:xfrm>
            <a:prstGeom prst="rect">
              <a:avLst/>
            </a:prstGeom>
            <a:noFill/>
          </p:spPr>
          <p:txBody>
            <a:bodyPr wrap="square" rtlCol="0">
              <a:spAutoFit/>
            </a:bodyPr>
            <a:lstStyle/>
            <a:p>
              <a:r>
                <a:rPr lang="en-IN" sz="3600" dirty="0">
                  <a:solidFill>
                    <a:schemeClr val="bg1">
                      <a:lumMod val="95000"/>
                    </a:schemeClr>
                  </a:solidFill>
                </a:rPr>
                <a:t>2</a:t>
              </a:r>
            </a:p>
          </p:txBody>
        </p:sp>
      </p:grpSp>
      <p:grpSp>
        <p:nvGrpSpPr>
          <p:cNvPr id="35" name="Group 34">
            <a:extLst>
              <a:ext uri="{FF2B5EF4-FFF2-40B4-BE49-F238E27FC236}">
                <a16:creationId xmlns:a16="http://schemas.microsoft.com/office/drawing/2014/main" id="{8A633DE5-8AA5-4B28-9072-0D43614F821F}"/>
              </a:ext>
            </a:extLst>
          </p:cNvPr>
          <p:cNvGrpSpPr/>
          <p:nvPr/>
        </p:nvGrpSpPr>
        <p:grpSpPr>
          <a:xfrm>
            <a:off x="4165217" y="5139355"/>
            <a:ext cx="928208" cy="800100"/>
            <a:chOff x="5602740" y="2038351"/>
            <a:chExt cx="928208" cy="800100"/>
          </a:xfrm>
        </p:grpSpPr>
        <p:grpSp>
          <p:nvGrpSpPr>
            <p:cNvPr id="36" name="Group 35">
              <a:extLst>
                <a:ext uri="{FF2B5EF4-FFF2-40B4-BE49-F238E27FC236}">
                  <a16:creationId xmlns:a16="http://schemas.microsoft.com/office/drawing/2014/main" id="{86A3F3D9-0B34-432C-AED4-C35FC33976E8}"/>
                </a:ext>
              </a:extLst>
            </p:cNvPr>
            <p:cNvGrpSpPr/>
            <p:nvPr/>
          </p:nvGrpSpPr>
          <p:grpSpPr>
            <a:xfrm>
              <a:off x="5602740" y="2038351"/>
              <a:ext cx="800100" cy="800100"/>
              <a:chOff x="4705351" y="2209801"/>
              <a:chExt cx="800100" cy="800100"/>
            </a:xfrm>
            <a:effectLst>
              <a:glow rad="228600">
                <a:schemeClr val="accent4">
                  <a:satMod val="175000"/>
                  <a:alpha val="40000"/>
                </a:schemeClr>
              </a:glow>
            </a:effectLst>
          </p:grpSpPr>
          <p:sp>
            <p:nvSpPr>
              <p:cNvPr id="38" name="Oval 37">
                <a:extLst>
                  <a:ext uri="{FF2B5EF4-FFF2-40B4-BE49-F238E27FC236}">
                    <a16:creationId xmlns:a16="http://schemas.microsoft.com/office/drawing/2014/main" id="{509CF7F3-58C4-4A1C-8CCC-C7F6CB2912D3}"/>
                  </a:ext>
                </a:extLst>
              </p:cNvPr>
              <p:cNvSpPr/>
              <p:nvPr/>
            </p:nvSpPr>
            <p:spPr>
              <a:xfrm>
                <a:off x="4705351" y="2209801"/>
                <a:ext cx="800100" cy="800100"/>
              </a:xfrm>
              <a:prstGeom prst="ellipse">
                <a:avLst/>
              </a:pr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39" name="Oval 38">
                <a:extLst>
                  <a:ext uri="{FF2B5EF4-FFF2-40B4-BE49-F238E27FC236}">
                    <a16:creationId xmlns:a16="http://schemas.microsoft.com/office/drawing/2014/main" id="{7CB871CF-0977-4BAB-8344-3BDE0450FFEE}"/>
                  </a:ext>
                </a:extLst>
              </p:cNvPr>
              <p:cNvSpPr/>
              <p:nvPr/>
            </p:nvSpPr>
            <p:spPr>
              <a:xfrm>
                <a:off x="4843463" y="2357438"/>
                <a:ext cx="509588" cy="509588"/>
              </a:xfrm>
              <a:prstGeom prst="ellipse">
                <a:avLst/>
              </a:prstGeom>
              <a:solidFill>
                <a:srgbClr val="00B0F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7" name="TextBox 36">
              <a:extLst>
                <a:ext uri="{FF2B5EF4-FFF2-40B4-BE49-F238E27FC236}">
                  <a16:creationId xmlns:a16="http://schemas.microsoft.com/office/drawing/2014/main" id="{E0F392D7-CA1B-4A4A-8386-D023DEF5E637}"/>
                </a:ext>
              </a:extLst>
            </p:cNvPr>
            <p:cNvSpPr txBox="1"/>
            <p:nvPr/>
          </p:nvSpPr>
          <p:spPr>
            <a:xfrm>
              <a:off x="5808621" y="2115235"/>
              <a:ext cx="722327" cy="646331"/>
            </a:xfrm>
            <a:prstGeom prst="rect">
              <a:avLst/>
            </a:prstGeom>
            <a:noFill/>
          </p:spPr>
          <p:txBody>
            <a:bodyPr wrap="square" rtlCol="0">
              <a:spAutoFit/>
            </a:bodyPr>
            <a:lstStyle/>
            <a:p>
              <a:r>
                <a:rPr lang="en-US" sz="3600" dirty="0">
                  <a:solidFill>
                    <a:schemeClr val="bg1">
                      <a:lumMod val="95000"/>
                    </a:schemeClr>
                  </a:solidFill>
                </a:rPr>
                <a:t>3</a:t>
              </a:r>
              <a:endParaRPr lang="en-IN" sz="3600" dirty="0">
                <a:solidFill>
                  <a:schemeClr val="bg1">
                    <a:lumMod val="95000"/>
                  </a:schemeClr>
                </a:solidFill>
              </a:endParaRPr>
            </a:p>
          </p:txBody>
        </p:sp>
      </p:grpSp>
      <p:sp>
        <p:nvSpPr>
          <p:cNvPr id="2" name="TextBox 1">
            <a:extLst>
              <a:ext uri="{FF2B5EF4-FFF2-40B4-BE49-F238E27FC236}">
                <a16:creationId xmlns:a16="http://schemas.microsoft.com/office/drawing/2014/main" id="{0D42C293-B236-40E8-AA52-E2F918692BC8}"/>
              </a:ext>
            </a:extLst>
          </p:cNvPr>
          <p:cNvSpPr txBox="1"/>
          <p:nvPr/>
        </p:nvSpPr>
        <p:spPr>
          <a:xfrm>
            <a:off x="5636623" y="2971800"/>
            <a:ext cx="914400" cy="914400"/>
          </a:xfrm>
          <a:prstGeom prst="rect">
            <a:avLst/>
          </a:prstGeom>
          <a:noFill/>
        </p:spPr>
        <p:txBody>
          <a:bodyPr wrap="square" rtlCol="0">
            <a:spAutoFit/>
          </a:bodyPr>
          <a:lstStyle/>
          <a:p>
            <a:endParaRPr lang="en-IN" dirty="0"/>
          </a:p>
        </p:txBody>
      </p:sp>
      <p:sp>
        <p:nvSpPr>
          <p:cNvPr id="68" name="TextBox 67">
            <a:extLst>
              <a:ext uri="{FF2B5EF4-FFF2-40B4-BE49-F238E27FC236}">
                <a16:creationId xmlns:a16="http://schemas.microsoft.com/office/drawing/2014/main" id="{2ABB6B9D-D530-4A16-A4D9-2549ACCE666B}"/>
              </a:ext>
            </a:extLst>
          </p:cNvPr>
          <p:cNvSpPr txBox="1"/>
          <p:nvPr/>
        </p:nvSpPr>
        <p:spPr>
          <a:xfrm>
            <a:off x="4130663" y="181237"/>
            <a:ext cx="6096000" cy="646331"/>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3600" b="0" i="0" u="none" strike="noStrike" kern="1200" cap="none" spc="0" normalizeH="0" baseline="0" noProof="0" dirty="0">
                <a:ln w="3175">
                  <a:noFill/>
                </a:ln>
                <a:solidFill>
                  <a:srgbClr val="002060"/>
                </a:solidFill>
                <a:effectLst/>
                <a:uLnTx/>
                <a:uFillTx/>
                <a:latin typeface="French Script MT" panose="03020402040607040605" pitchFamily="66" charset="0"/>
                <a:ea typeface="+mn-ea"/>
                <a:cs typeface="+mn-cs"/>
              </a:rPr>
              <a:t>Physiological</a:t>
            </a:r>
            <a:r>
              <a:rPr kumimoji="0" lang="en-IN" sz="3600" b="0" i="0" u="none" strike="noStrike" kern="1200" cap="none" spc="0" normalizeH="0" baseline="0" noProof="0" dirty="0">
                <a:ln w="3175">
                  <a:noFill/>
                </a:ln>
                <a:solidFill>
                  <a:srgbClr val="002060"/>
                </a:solidFill>
                <a:effectLst/>
                <a:uLnTx/>
                <a:uFillTx/>
                <a:latin typeface="Calibri" panose="020F0502020204030204"/>
                <a:ea typeface="+mn-ea"/>
                <a:cs typeface="+mn-cs"/>
              </a:rPr>
              <a:t> </a:t>
            </a:r>
            <a:r>
              <a:rPr kumimoji="0" lang="en-IN" sz="3600" b="0" i="0" u="none" strike="noStrike" kern="1200" cap="none" spc="0" normalizeH="0" baseline="0" noProof="0" dirty="0">
                <a:ln w="3175">
                  <a:noFill/>
                </a:ln>
                <a:solidFill>
                  <a:srgbClr val="002060"/>
                </a:solidFill>
                <a:effectLst/>
                <a:uLnTx/>
                <a:uFillTx/>
                <a:latin typeface="French Script MT" panose="03020402040607040605" pitchFamily="66" charset="0"/>
                <a:ea typeface="+mn-ea"/>
                <a:cs typeface="+mn-cs"/>
              </a:rPr>
              <a:t>Factors</a:t>
            </a:r>
          </a:p>
        </p:txBody>
      </p:sp>
      <p:pic>
        <p:nvPicPr>
          <p:cNvPr id="6" name="Picture 5">
            <a:extLst>
              <a:ext uri="{FF2B5EF4-FFF2-40B4-BE49-F238E27FC236}">
                <a16:creationId xmlns:a16="http://schemas.microsoft.com/office/drawing/2014/main" id="{5080C2CA-4957-425C-8095-EEB7E44F88B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99329" y="252747"/>
            <a:ext cx="3532854" cy="2636520"/>
          </a:xfrm>
          <a:prstGeom prst="rect">
            <a:avLst/>
          </a:prstGeom>
          <a:scene3d>
            <a:camera prst="orthographicFront"/>
            <a:lightRig rig="threePt" dir="t"/>
          </a:scene3d>
          <a:sp3d>
            <a:bevelT w="152400" h="50800" prst="softRound"/>
          </a:sp3d>
        </p:spPr>
      </p:pic>
      <p:sp>
        <p:nvSpPr>
          <p:cNvPr id="66" name="TextBox 65">
            <a:extLst>
              <a:ext uri="{FF2B5EF4-FFF2-40B4-BE49-F238E27FC236}">
                <a16:creationId xmlns:a16="http://schemas.microsoft.com/office/drawing/2014/main" id="{4DAA7F06-431A-4AB0-92F2-EA4F54026EFB}"/>
              </a:ext>
            </a:extLst>
          </p:cNvPr>
          <p:cNvSpPr txBox="1"/>
          <p:nvPr/>
        </p:nvSpPr>
        <p:spPr>
          <a:xfrm>
            <a:off x="2044918" y="1391658"/>
            <a:ext cx="2661920" cy="523220"/>
          </a:xfrm>
          <a:prstGeom prst="rect">
            <a:avLst/>
          </a:prstGeom>
          <a:noFill/>
        </p:spPr>
        <p:txBody>
          <a:bodyPr wrap="square" rtlCol="0">
            <a:spAutoFit/>
            <a:scene3d>
              <a:camera prst="orthographicFront"/>
              <a:lightRig rig="threePt" dir="t"/>
            </a:scene3d>
            <a:sp3d extrusionH="57150" prstMaterial="metal">
              <a:bevelT w="50800" h="38100" prst="riblet"/>
            </a:sp3d>
          </a:bodyPr>
          <a:lstStyle/>
          <a:p>
            <a:r>
              <a:rPr lang="en-IN" sz="2800" dirty="0">
                <a:solidFill>
                  <a:srgbClr val="002060"/>
                </a:solidFill>
                <a:effectLst>
                  <a:glow rad="63500">
                    <a:schemeClr val="accent3">
                      <a:satMod val="175000"/>
                      <a:alpha val="40000"/>
                    </a:schemeClr>
                  </a:glow>
                </a:effectLst>
                <a:latin typeface="Bernard MT Condensed" panose="02050806060905020404" pitchFamily="18" charset="0"/>
              </a:rPr>
              <a:t>ACTOMORPH</a:t>
            </a:r>
          </a:p>
        </p:txBody>
      </p:sp>
      <p:grpSp>
        <p:nvGrpSpPr>
          <p:cNvPr id="77" name="Group 76">
            <a:extLst>
              <a:ext uri="{FF2B5EF4-FFF2-40B4-BE49-F238E27FC236}">
                <a16:creationId xmlns:a16="http://schemas.microsoft.com/office/drawing/2014/main" id="{1C1BCFEA-D275-417D-8E53-0FBF8B9DF9A1}"/>
              </a:ext>
            </a:extLst>
          </p:cNvPr>
          <p:cNvGrpSpPr/>
          <p:nvPr/>
        </p:nvGrpSpPr>
        <p:grpSpPr>
          <a:xfrm>
            <a:off x="7299330" y="2490674"/>
            <a:ext cx="1366930" cy="1304127"/>
            <a:chOff x="5378379" y="2172180"/>
            <a:chExt cx="1805735" cy="1614245"/>
          </a:xfrm>
        </p:grpSpPr>
        <p:sp>
          <p:nvSpPr>
            <p:cNvPr id="78" name="Oval 77">
              <a:extLst>
                <a:ext uri="{FF2B5EF4-FFF2-40B4-BE49-F238E27FC236}">
                  <a16:creationId xmlns:a16="http://schemas.microsoft.com/office/drawing/2014/main" id="{30AE7B20-6B92-4188-B963-407D8F5646D2}"/>
                </a:ext>
              </a:extLst>
            </p:cNvPr>
            <p:cNvSpPr/>
            <p:nvPr/>
          </p:nvSpPr>
          <p:spPr>
            <a:xfrm>
              <a:off x="5378379" y="2172180"/>
              <a:ext cx="1805735" cy="1614245"/>
            </a:xfrm>
            <a:prstGeom prst="ellipse">
              <a:avLst/>
            </a:prstGeom>
            <a:gradFill>
              <a:gsLst>
                <a:gs pos="53000">
                  <a:srgbClr val="FFFF00"/>
                </a:gs>
                <a:gs pos="5000">
                  <a:srgbClr val="0070C0"/>
                </a:gs>
                <a:gs pos="30000">
                  <a:srgbClr val="00B050"/>
                </a:gs>
                <a:gs pos="70000">
                  <a:srgbClr val="FFC000"/>
                </a:gs>
                <a:gs pos="84000">
                  <a:srgbClr val="92D050"/>
                </a:gs>
              </a:gsLst>
              <a:lin ang="0" scaled="1"/>
            </a:gradFill>
            <a:scene3d>
              <a:camera prst="orthographicFront">
                <a:rot lat="0" lon="0" rev="0"/>
              </a:camera>
              <a:lightRig rig="contrasting" dir="t">
                <a:rot lat="0" lon="0" rev="1200000"/>
              </a:lightRig>
            </a:scene3d>
            <a:sp3d contourW="12700" prstMaterial="clear">
              <a:bevelT w="177800" h="254000"/>
              <a:bevelB w="152400"/>
            </a:sp3d>
          </p:spPr>
          <p:style>
            <a:lnRef idx="0">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79" name="Freeform: Shape 78">
              <a:extLst>
                <a:ext uri="{FF2B5EF4-FFF2-40B4-BE49-F238E27FC236}">
                  <a16:creationId xmlns:a16="http://schemas.microsoft.com/office/drawing/2014/main" id="{54ED47E2-F349-486E-9158-4A8A1EA8C771}"/>
                </a:ext>
              </a:extLst>
            </p:cNvPr>
            <p:cNvSpPr/>
            <p:nvPr/>
          </p:nvSpPr>
          <p:spPr>
            <a:xfrm>
              <a:off x="5696713" y="2445081"/>
              <a:ext cx="1237737" cy="793497"/>
            </a:xfrm>
            <a:custGeom>
              <a:avLst/>
              <a:gdLst>
                <a:gd name="connsiteX0" fmla="*/ 0 w 1237737"/>
                <a:gd name="connsiteY0" fmla="*/ 0 h 793497"/>
                <a:gd name="connsiteX1" fmla="*/ 1237737 w 1237737"/>
                <a:gd name="connsiteY1" fmla="*/ 0 h 793497"/>
                <a:gd name="connsiteX2" fmla="*/ 1237737 w 1237737"/>
                <a:gd name="connsiteY2" fmla="*/ 793497 h 793497"/>
                <a:gd name="connsiteX3" fmla="*/ 0 w 1237737"/>
                <a:gd name="connsiteY3" fmla="*/ 793497 h 793497"/>
                <a:gd name="connsiteX4" fmla="*/ 0 w 1237737"/>
                <a:gd name="connsiteY4" fmla="*/ 0 h 793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737" h="793497">
                  <a:moveTo>
                    <a:pt x="0" y="0"/>
                  </a:moveTo>
                  <a:lnTo>
                    <a:pt x="1237737" y="0"/>
                  </a:lnTo>
                  <a:lnTo>
                    <a:pt x="1237737" y="793497"/>
                  </a:lnTo>
                  <a:lnTo>
                    <a:pt x="0" y="793497"/>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50800" rIns="0" bIns="50800" numCol="1" spcCol="1270" anchor="ctr" anchorCtr="0">
              <a:noAutofit/>
              <a:scene3d>
                <a:camera prst="orthographicFront"/>
                <a:lightRig rig="threePt" dir="t"/>
              </a:scene3d>
              <a:sp3d extrusionH="57150" prstMaterial="metal">
                <a:bevelT w="63500" h="38100"/>
              </a:sp3d>
            </a:bodyPr>
            <a:lstStyle/>
            <a:p>
              <a:pPr marL="0" lvl="0" indent="0" algn="l" defTabSz="1778000">
                <a:lnSpc>
                  <a:spcPct val="90000"/>
                </a:lnSpc>
                <a:spcBef>
                  <a:spcPct val="0"/>
                </a:spcBef>
                <a:spcAft>
                  <a:spcPct val="35000"/>
                </a:spcAft>
                <a:buNone/>
              </a:pPr>
              <a:r>
                <a:rPr lang="en-IN" sz="3200" kern="1200" dirty="0">
                  <a:gradFill>
                    <a:gsLst>
                      <a:gs pos="53000">
                        <a:srgbClr val="8DFBBF"/>
                      </a:gs>
                      <a:gs pos="2000">
                        <a:srgbClr val="FF0000"/>
                      </a:gs>
                      <a:gs pos="17000">
                        <a:srgbClr val="FFFF00"/>
                      </a:gs>
                      <a:gs pos="100000">
                        <a:srgbClr val="00B0F0"/>
                      </a:gs>
                    </a:gsLst>
                    <a:lin ang="0" scaled="1"/>
                  </a:gradFill>
                  <a:latin typeface="Bernard MT Condensed" panose="02050806060905020404" pitchFamily="18" charset="0"/>
                </a:rPr>
                <a:t>TALL</a:t>
              </a:r>
            </a:p>
          </p:txBody>
        </p:sp>
      </p:grpSp>
      <p:grpSp>
        <p:nvGrpSpPr>
          <p:cNvPr id="80" name="Group 79">
            <a:extLst>
              <a:ext uri="{FF2B5EF4-FFF2-40B4-BE49-F238E27FC236}">
                <a16:creationId xmlns:a16="http://schemas.microsoft.com/office/drawing/2014/main" id="{3AC15205-C43F-4F62-B358-E1283AC54666}"/>
              </a:ext>
            </a:extLst>
          </p:cNvPr>
          <p:cNvGrpSpPr/>
          <p:nvPr/>
        </p:nvGrpSpPr>
        <p:grpSpPr>
          <a:xfrm>
            <a:off x="7452311" y="4345258"/>
            <a:ext cx="1459123" cy="1393522"/>
            <a:chOff x="4495756" y="3686140"/>
            <a:chExt cx="1931640" cy="1612129"/>
          </a:xfrm>
        </p:grpSpPr>
        <p:sp>
          <p:nvSpPr>
            <p:cNvPr id="81" name="Oval 80">
              <a:extLst>
                <a:ext uri="{FF2B5EF4-FFF2-40B4-BE49-F238E27FC236}">
                  <a16:creationId xmlns:a16="http://schemas.microsoft.com/office/drawing/2014/main" id="{EB2E86F1-396B-44D6-8FCB-A3C64725ABA2}"/>
                </a:ext>
              </a:extLst>
            </p:cNvPr>
            <p:cNvSpPr/>
            <p:nvPr/>
          </p:nvSpPr>
          <p:spPr>
            <a:xfrm>
              <a:off x="4495756" y="3686140"/>
              <a:ext cx="1931640" cy="1612129"/>
            </a:xfrm>
            <a:prstGeom prst="ellipse">
              <a:avLst/>
            </a:prstGeom>
            <a:gradFill>
              <a:gsLst>
                <a:gs pos="53000">
                  <a:srgbClr val="FFFF00"/>
                </a:gs>
                <a:gs pos="5000">
                  <a:srgbClr val="0070C0"/>
                </a:gs>
                <a:gs pos="30000">
                  <a:srgbClr val="00B050"/>
                </a:gs>
                <a:gs pos="70000">
                  <a:srgbClr val="FFC000"/>
                </a:gs>
                <a:gs pos="84000">
                  <a:srgbClr val="92D050"/>
                </a:gs>
              </a:gsLst>
              <a:lin ang="0" scaled="1"/>
            </a:gradFill>
            <a:scene3d>
              <a:camera prst="orthographicFront">
                <a:rot lat="0" lon="0" rev="0"/>
              </a:camera>
              <a:lightRig rig="contrasting" dir="t">
                <a:rot lat="0" lon="0" rev="1200000"/>
              </a:lightRig>
            </a:scene3d>
            <a:sp3d contourW="12700" prstMaterial="clear">
              <a:bevelT w="177800" h="254000"/>
              <a:bevelB w="152400"/>
            </a:sp3d>
          </p:spPr>
          <p:style>
            <a:lnRef idx="0">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82" name="Freeform: Shape 81">
              <a:extLst>
                <a:ext uri="{FF2B5EF4-FFF2-40B4-BE49-F238E27FC236}">
                  <a16:creationId xmlns:a16="http://schemas.microsoft.com/office/drawing/2014/main" id="{E372ACD0-0DD4-4B08-9058-0149A5EAE968}"/>
                </a:ext>
              </a:extLst>
            </p:cNvPr>
            <p:cNvSpPr/>
            <p:nvPr/>
          </p:nvSpPr>
          <p:spPr>
            <a:xfrm>
              <a:off x="5099392" y="4147325"/>
              <a:ext cx="1223646" cy="665273"/>
            </a:xfrm>
            <a:custGeom>
              <a:avLst/>
              <a:gdLst>
                <a:gd name="connsiteX0" fmla="*/ 0 w 1223646"/>
                <a:gd name="connsiteY0" fmla="*/ 0 h 665273"/>
                <a:gd name="connsiteX1" fmla="*/ 1223646 w 1223646"/>
                <a:gd name="connsiteY1" fmla="*/ 0 h 665273"/>
                <a:gd name="connsiteX2" fmla="*/ 1223646 w 1223646"/>
                <a:gd name="connsiteY2" fmla="*/ 665273 h 665273"/>
                <a:gd name="connsiteX3" fmla="*/ 0 w 1223646"/>
                <a:gd name="connsiteY3" fmla="*/ 665273 h 665273"/>
                <a:gd name="connsiteX4" fmla="*/ 0 w 1223646"/>
                <a:gd name="connsiteY4" fmla="*/ 0 h 66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646" h="665273">
                  <a:moveTo>
                    <a:pt x="0" y="0"/>
                  </a:moveTo>
                  <a:lnTo>
                    <a:pt x="1223646" y="0"/>
                  </a:lnTo>
                  <a:lnTo>
                    <a:pt x="1223646" y="665273"/>
                  </a:lnTo>
                  <a:lnTo>
                    <a:pt x="0" y="66527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50800" rIns="0" bIns="50800" numCol="1" spcCol="1270" anchor="ctr" anchorCtr="0">
              <a:noAutofit/>
              <a:scene3d>
                <a:camera prst="orthographicFront"/>
                <a:lightRig rig="threePt" dir="t"/>
              </a:scene3d>
              <a:sp3d extrusionH="57150" prstMaterial="metal">
                <a:bevelT h="38100"/>
              </a:sp3d>
            </a:bodyPr>
            <a:lstStyle/>
            <a:p>
              <a:pPr marL="0" lvl="0" indent="0" algn="l" defTabSz="1778000">
                <a:lnSpc>
                  <a:spcPct val="90000"/>
                </a:lnSpc>
                <a:spcBef>
                  <a:spcPct val="0"/>
                </a:spcBef>
                <a:spcAft>
                  <a:spcPct val="35000"/>
                </a:spcAft>
                <a:buNone/>
              </a:pPr>
              <a:r>
                <a:rPr lang="en-IN" sz="3200" kern="1200" dirty="0">
                  <a:gradFill>
                    <a:gsLst>
                      <a:gs pos="53000">
                        <a:srgbClr val="8DFBBF"/>
                      </a:gs>
                      <a:gs pos="2000">
                        <a:srgbClr val="FF0000"/>
                      </a:gs>
                      <a:gs pos="17000">
                        <a:srgbClr val="FFFF00"/>
                      </a:gs>
                      <a:gs pos="100000">
                        <a:srgbClr val="00B0F0"/>
                      </a:gs>
                    </a:gsLst>
                    <a:lin ang="0" scaled="1"/>
                  </a:gradFill>
                  <a:latin typeface="Bernard MT Condensed" panose="02050806060905020404" pitchFamily="18" charset="0"/>
                </a:rPr>
                <a:t>THIN</a:t>
              </a:r>
            </a:p>
          </p:txBody>
        </p:sp>
      </p:grpSp>
      <p:pic>
        <p:nvPicPr>
          <p:cNvPr id="83" name="Picture 82">
            <a:extLst>
              <a:ext uri="{FF2B5EF4-FFF2-40B4-BE49-F238E27FC236}">
                <a16:creationId xmlns:a16="http://schemas.microsoft.com/office/drawing/2014/main" id="{AE71ABB0-5C04-454A-91A3-14AFBE78612F}"/>
              </a:ext>
            </a:extLst>
          </p:cNvPr>
          <p:cNvPicPr>
            <a:picLocks noChangeAspect="1"/>
          </p:cNvPicPr>
          <p:nvPr/>
        </p:nvPicPr>
        <p:blipFill>
          <a:blip r:embed="rId7"/>
          <a:stretch>
            <a:fillRect/>
          </a:stretch>
        </p:blipFill>
        <p:spPr>
          <a:xfrm>
            <a:off x="9570014" y="2225215"/>
            <a:ext cx="1932599" cy="1816765"/>
          </a:xfrm>
          <a:prstGeom prst="rect">
            <a:avLst/>
          </a:prstGeom>
        </p:spPr>
      </p:pic>
      <p:grpSp>
        <p:nvGrpSpPr>
          <p:cNvPr id="84" name="Group 83">
            <a:extLst>
              <a:ext uri="{FF2B5EF4-FFF2-40B4-BE49-F238E27FC236}">
                <a16:creationId xmlns:a16="http://schemas.microsoft.com/office/drawing/2014/main" id="{C5A49626-1335-4BAA-85B6-D9F96195D5A4}"/>
              </a:ext>
            </a:extLst>
          </p:cNvPr>
          <p:cNvGrpSpPr/>
          <p:nvPr/>
        </p:nvGrpSpPr>
        <p:grpSpPr>
          <a:xfrm>
            <a:off x="7154627" y="2978948"/>
            <a:ext cx="1883750" cy="1772388"/>
            <a:chOff x="4589120" y="3673897"/>
            <a:chExt cx="1931640" cy="1612129"/>
          </a:xfrm>
        </p:grpSpPr>
        <p:sp>
          <p:nvSpPr>
            <p:cNvPr id="85" name="Oval 84">
              <a:extLst>
                <a:ext uri="{FF2B5EF4-FFF2-40B4-BE49-F238E27FC236}">
                  <a16:creationId xmlns:a16="http://schemas.microsoft.com/office/drawing/2014/main" id="{09017A74-9668-41A0-92E3-3955DCC7ABB0}"/>
                </a:ext>
              </a:extLst>
            </p:cNvPr>
            <p:cNvSpPr/>
            <p:nvPr/>
          </p:nvSpPr>
          <p:spPr>
            <a:xfrm>
              <a:off x="4589120" y="3673897"/>
              <a:ext cx="1931640" cy="1612129"/>
            </a:xfrm>
            <a:prstGeom prst="ellipse">
              <a:avLst/>
            </a:prstGeom>
            <a:gradFill>
              <a:gsLst>
                <a:gs pos="53000">
                  <a:srgbClr val="FFFF00"/>
                </a:gs>
                <a:gs pos="5000">
                  <a:srgbClr val="0070C0"/>
                </a:gs>
                <a:gs pos="30000">
                  <a:srgbClr val="00B050"/>
                </a:gs>
                <a:gs pos="70000">
                  <a:srgbClr val="FFC000"/>
                </a:gs>
                <a:gs pos="84000">
                  <a:srgbClr val="92D050"/>
                </a:gs>
              </a:gsLst>
              <a:lin ang="0" scaled="1"/>
            </a:gradFill>
            <a:scene3d>
              <a:camera prst="orthographicFront">
                <a:rot lat="0" lon="0" rev="0"/>
              </a:camera>
              <a:lightRig rig="contrasting" dir="t">
                <a:rot lat="0" lon="0" rev="1200000"/>
              </a:lightRig>
            </a:scene3d>
            <a:sp3d contourW="12700" prstMaterial="clear">
              <a:bevelT w="177800" h="254000"/>
              <a:bevelB w="152400"/>
            </a:sp3d>
          </p:spPr>
          <p:style>
            <a:lnRef idx="0">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endParaRPr lang="en-IN" dirty="0"/>
            </a:p>
          </p:txBody>
        </p:sp>
        <p:sp>
          <p:nvSpPr>
            <p:cNvPr id="86" name="Freeform: Shape 85">
              <a:extLst>
                <a:ext uri="{FF2B5EF4-FFF2-40B4-BE49-F238E27FC236}">
                  <a16:creationId xmlns:a16="http://schemas.microsoft.com/office/drawing/2014/main" id="{91A94EBB-9349-4FC2-812D-8950BAAA4C2F}"/>
                </a:ext>
              </a:extLst>
            </p:cNvPr>
            <p:cNvSpPr/>
            <p:nvPr/>
          </p:nvSpPr>
          <p:spPr>
            <a:xfrm>
              <a:off x="5099392" y="4147325"/>
              <a:ext cx="1223646" cy="665273"/>
            </a:xfrm>
            <a:custGeom>
              <a:avLst/>
              <a:gdLst>
                <a:gd name="connsiteX0" fmla="*/ 0 w 1223646"/>
                <a:gd name="connsiteY0" fmla="*/ 0 h 665273"/>
                <a:gd name="connsiteX1" fmla="*/ 1223646 w 1223646"/>
                <a:gd name="connsiteY1" fmla="*/ 0 h 665273"/>
                <a:gd name="connsiteX2" fmla="*/ 1223646 w 1223646"/>
                <a:gd name="connsiteY2" fmla="*/ 665273 h 665273"/>
                <a:gd name="connsiteX3" fmla="*/ 0 w 1223646"/>
                <a:gd name="connsiteY3" fmla="*/ 665273 h 665273"/>
                <a:gd name="connsiteX4" fmla="*/ 0 w 1223646"/>
                <a:gd name="connsiteY4" fmla="*/ 0 h 66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646" h="665273">
                  <a:moveTo>
                    <a:pt x="0" y="0"/>
                  </a:moveTo>
                  <a:lnTo>
                    <a:pt x="1223646" y="0"/>
                  </a:lnTo>
                  <a:lnTo>
                    <a:pt x="1223646" y="665273"/>
                  </a:lnTo>
                  <a:lnTo>
                    <a:pt x="0" y="66527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50800" rIns="0" bIns="50800" numCol="1" spcCol="1270" anchor="ctr" anchorCtr="0">
              <a:noAutofit/>
              <a:scene3d>
                <a:camera prst="orthographicFront"/>
                <a:lightRig rig="threePt" dir="t"/>
              </a:scene3d>
              <a:sp3d extrusionH="57150" prstMaterial="metal">
                <a:bevelT w="120650" h="38100"/>
              </a:sp3d>
            </a:bodyPr>
            <a:lstStyle/>
            <a:p>
              <a:pPr marL="0" lvl="0" indent="0" algn="l" defTabSz="1778000">
                <a:lnSpc>
                  <a:spcPct val="90000"/>
                </a:lnSpc>
                <a:spcBef>
                  <a:spcPct val="0"/>
                </a:spcBef>
                <a:spcAft>
                  <a:spcPct val="35000"/>
                </a:spcAft>
                <a:buNone/>
              </a:pPr>
              <a:r>
                <a:rPr lang="en-IN" sz="2400" dirty="0">
                  <a:gradFill>
                    <a:gsLst>
                      <a:gs pos="53000">
                        <a:srgbClr val="8DFBBF"/>
                      </a:gs>
                      <a:gs pos="2000">
                        <a:srgbClr val="FF0000"/>
                      </a:gs>
                      <a:gs pos="17000">
                        <a:srgbClr val="FFFF00"/>
                      </a:gs>
                      <a:gs pos="100000">
                        <a:srgbClr val="00B0F0"/>
                      </a:gs>
                    </a:gsLst>
                    <a:lin ang="0" scaled="1"/>
                  </a:gradFill>
                  <a:latin typeface="Bernard MT Condensed" panose="02050806060905020404" pitchFamily="18" charset="0"/>
                </a:rPr>
                <a:t>SELF-CONSCIOUS</a:t>
              </a:r>
              <a:endParaRPr lang="en-IN" sz="2400" kern="1200" dirty="0">
                <a:gradFill>
                  <a:gsLst>
                    <a:gs pos="53000">
                      <a:srgbClr val="8DFBBF"/>
                    </a:gs>
                    <a:gs pos="2000">
                      <a:srgbClr val="FF0000"/>
                    </a:gs>
                    <a:gs pos="17000">
                      <a:srgbClr val="FFFF00"/>
                    </a:gs>
                    <a:gs pos="100000">
                      <a:srgbClr val="00B0F0"/>
                    </a:gs>
                  </a:gsLst>
                  <a:lin ang="0" scaled="1"/>
                </a:gradFill>
                <a:latin typeface="Bernard MT Condensed" panose="02050806060905020404" pitchFamily="18" charset="0"/>
              </a:endParaRPr>
            </a:p>
          </p:txBody>
        </p:sp>
      </p:grpSp>
      <p:grpSp>
        <p:nvGrpSpPr>
          <p:cNvPr id="87" name="Group 86">
            <a:extLst>
              <a:ext uri="{FF2B5EF4-FFF2-40B4-BE49-F238E27FC236}">
                <a16:creationId xmlns:a16="http://schemas.microsoft.com/office/drawing/2014/main" id="{1433FCE0-1A26-43D2-8D12-C431EB06F9F8}"/>
              </a:ext>
            </a:extLst>
          </p:cNvPr>
          <p:cNvGrpSpPr/>
          <p:nvPr/>
        </p:nvGrpSpPr>
        <p:grpSpPr>
          <a:xfrm>
            <a:off x="9107349" y="4150037"/>
            <a:ext cx="1883750" cy="1772389"/>
            <a:chOff x="4745394" y="3673896"/>
            <a:chExt cx="1931640" cy="1612129"/>
          </a:xfrm>
        </p:grpSpPr>
        <p:sp>
          <p:nvSpPr>
            <p:cNvPr id="88" name="Oval 87">
              <a:extLst>
                <a:ext uri="{FF2B5EF4-FFF2-40B4-BE49-F238E27FC236}">
                  <a16:creationId xmlns:a16="http://schemas.microsoft.com/office/drawing/2014/main" id="{40F78118-C124-43A0-A7BE-34F5835E06C6}"/>
                </a:ext>
              </a:extLst>
            </p:cNvPr>
            <p:cNvSpPr/>
            <p:nvPr/>
          </p:nvSpPr>
          <p:spPr>
            <a:xfrm>
              <a:off x="4745394" y="3673896"/>
              <a:ext cx="1931640" cy="1612129"/>
            </a:xfrm>
            <a:prstGeom prst="ellipse">
              <a:avLst/>
            </a:prstGeom>
            <a:gradFill>
              <a:gsLst>
                <a:gs pos="53000">
                  <a:srgbClr val="FFFF00"/>
                </a:gs>
                <a:gs pos="5000">
                  <a:srgbClr val="0070C0"/>
                </a:gs>
                <a:gs pos="30000">
                  <a:srgbClr val="00B050"/>
                </a:gs>
                <a:gs pos="70000">
                  <a:srgbClr val="FFC000"/>
                </a:gs>
                <a:gs pos="84000">
                  <a:srgbClr val="92D050"/>
                </a:gs>
              </a:gsLst>
              <a:lin ang="0" scaled="1"/>
            </a:gradFill>
            <a:scene3d>
              <a:camera prst="orthographicFront">
                <a:rot lat="0" lon="0" rev="0"/>
              </a:camera>
              <a:lightRig rig="contrasting" dir="t">
                <a:rot lat="0" lon="0" rev="1200000"/>
              </a:lightRig>
            </a:scene3d>
            <a:sp3d contourW="12700" prstMaterial="clear">
              <a:bevelT w="177800" h="254000"/>
              <a:bevelB w="152400"/>
            </a:sp3d>
          </p:spPr>
          <p:style>
            <a:lnRef idx="0">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endParaRPr lang="en-IN" dirty="0"/>
            </a:p>
          </p:txBody>
        </p:sp>
        <p:sp>
          <p:nvSpPr>
            <p:cNvPr id="89" name="Freeform: Shape 88">
              <a:extLst>
                <a:ext uri="{FF2B5EF4-FFF2-40B4-BE49-F238E27FC236}">
                  <a16:creationId xmlns:a16="http://schemas.microsoft.com/office/drawing/2014/main" id="{74DFC76D-2D68-4EF3-9A57-1932B1CA1095}"/>
                </a:ext>
              </a:extLst>
            </p:cNvPr>
            <p:cNvSpPr/>
            <p:nvPr/>
          </p:nvSpPr>
          <p:spPr>
            <a:xfrm>
              <a:off x="5099392" y="4147325"/>
              <a:ext cx="1223646" cy="665273"/>
            </a:xfrm>
            <a:custGeom>
              <a:avLst/>
              <a:gdLst>
                <a:gd name="connsiteX0" fmla="*/ 0 w 1223646"/>
                <a:gd name="connsiteY0" fmla="*/ 0 h 665273"/>
                <a:gd name="connsiteX1" fmla="*/ 1223646 w 1223646"/>
                <a:gd name="connsiteY1" fmla="*/ 0 h 665273"/>
                <a:gd name="connsiteX2" fmla="*/ 1223646 w 1223646"/>
                <a:gd name="connsiteY2" fmla="*/ 665273 h 665273"/>
                <a:gd name="connsiteX3" fmla="*/ 0 w 1223646"/>
                <a:gd name="connsiteY3" fmla="*/ 665273 h 665273"/>
                <a:gd name="connsiteX4" fmla="*/ 0 w 1223646"/>
                <a:gd name="connsiteY4" fmla="*/ 0 h 66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646" h="665273">
                  <a:moveTo>
                    <a:pt x="0" y="0"/>
                  </a:moveTo>
                  <a:lnTo>
                    <a:pt x="1223646" y="0"/>
                  </a:lnTo>
                  <a:lnTo>
                    <a:pt x="1223646" y="665273"/>
                  </a:lnTo>
                  <a:lnTo>
                    <a:pt x="0" y="66527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50800" rIns="0" bIns="50800" numCol="1" spcCol="1270" anchor="ctr" anchorCtr="0">
              <a:noAutofit/>
              <a:scene3d>
                <a:camera prst="orthographicFront"/>
                <a:lightRig rig="threePt" dir="t"/>
              </a:scene3d>
              <a:sp3d extrusionH="57150" prstMaterial="metal">
                <a:bevelT w="120650" h="38100"/>
              </a:sp3d>
            </a:bodyPr>
            <a:lstStyle/>
            <a:p>
              <a:pPr marL="0" lvl="0" indent="0" algn="l" defTabSz="1778000">
                <a:lnSpc>
                  <a:spcPct val="90000"/>
                </a:lnSpc>
                <a:spcBef>
                  <a:spcPct val="0"/>
                </a:spcBef>
                <a:spcAft>
                  <a:spcPct val="35000"/>
                </a:spcAft>
                <a:buNone/>
              </a:pPr>
              <a:r>
                <a:rPr lang="en-IN" sz="2400" dirty="0">
                  <a:gradFill>
                    <a:gsLst>
                      <a:gs pos="53000">
                        <a:srgbClr val="8DFBBF"/>
                      </a:gs>
                      <a:gs pos="2000">
                        <a:srgbClr val="FF0000"/>
                      </a:gs>
                      <a:gs pos="17000">
                        <a:srgbClr val="FFFF00"/>
                      </a:gs>
                      <a:gs pos="100000">
                        <a:srgbClr val="00B0F0"/>
                      </a:gs>
                    </a:gsLst>
                    <a:lin ang="0" scaled="1"/>
                  </a:gradFill>
                  <a:latin typeface="Bernard MT Condensed" panose="02050806060905020404" pitchFamily="18" charset="0"/>
                </a:rPr>
                <a:t>SOLITUDE</a:t>
              </a:r>
              <a:endParaRPr lang="en-IN" sz="2400" kern="1200" dirty="0">
                <a:gradFill>
                  <a:gsLst>
                    <a:gs pos="53000">
                      <a:srgbClr val="8DFBBF"/>
                    </a:gs>
                    <a:gs pos="2000">
                      <a:srgbClr val="FF0000"/>
                    </a:gs>
                    <a:gs pos="17000">
                      <a:srgbClr val="FFFF00"/>
                    </a:gs>
                    <a:gs pos="100000">
                      <a:srgbClr val="00B0F0"/>
                    </a:gs>
                  </a:gsLst>
                  <a:lin ang="0" scaled="1"/>
                </a:gradFill>
                <a:latin typeface="Bernard MT Condensed" panose="02050806060905020404" pitchFamily="18" charset="0"/>
              </a:endParaRPr>
            </a:p>
          </p:txBody>
        </p:sp>
      </p:grpSp>
      <p:grpSp>
        <p:nvGrpSpPr>
          <p:cNvPr id="90" name="Group 89">
            <a:extLst>
              <a:ext uri="{FF2B5EF4-FFF2-40B4-BE49-F238E27FC236}">
                <a16:creationId xmlns:a16="http://schemas.microsoft.com/office/drawing/2014/main" id="{972DFD11-FDAF-41D6-B563-0CD62BC7B07E}"/>
              </a:ext>
            </a:extLst>
          </p:cNvPr>
          <p:cNvGrpSpPr/>
          <p:nvPr/>
        </p:nvGrpSpPr>
        <p:grpSpPr>
          <a:xfrm>
            <a:off x="6906655" y="254173"/>
            <a:ext cx="1418671" cy="1304127"/>
            <a:chOff x="5083341" y="2107532"/>
            <a:chExt cx="1874086" cy="1614245"/>
          </a:xfrm>
        </p:grpSpPr>
        <p:sp>
          <p:nvSpPr>
            <p:cNvPr id="91" name="Oval 90">
              <a:extLst>
                <a:ext uri="{FF2B5EF4-FFF2-40B4-BE49-F238E27FC236}">
                  <a16:creationId xmlns:a16="http://schemas.microsoft.com/office/drawing/2014/main" id="{7CD81274-8E8A-416B-87E7-3712BDD6C502}"/>
                </a:ext>
              </a:extLst>
            </p:cNvPr>
            <p:cNvSpPr/>
            <p:nvPr/>
          </p:nvSpPr>
          <p:spPr>
            <a:xfrm>
              <a:off x="5083341" y="2107532"/>
              <a:ext cx="1874086" cy="1614245"/>
            </a:xfrm>
            <a:prstGeom prst="ellipse">
              <a:avLst/>
            </a:prstGeom>
            <a:gradFill>
              <a:gsLst>
                <a:gs pos="53000">
                  <a:srgbClr val="FFFF00"/>
                </a:gs>
                <a:gs pos="5000">
                  <a:srgbClr val="0070C0"/>
                </a:gs>
                <a:gs pos="30000">
                  <a:srgbClr val="00B050"/>
                </a:gs>
                <a:gs pos="70000">
                  <a:srgbClr val="FFC000"/>
                </a:gs>
                <a:gs pos="84000">
                  <a:srgbClr val="92D050"/>
                </a:gs>
              </a:gsLst>
              <a:lin ang="0" scaled="1"/>
            </a:gradFill>
            <a:scene3d>
              <a:camera prst="orthographicFront">
                <a:rot lat="0" lon="0" rev="0"/>
              </a:camera>
              <a:lightRig rig="contrasting" dir="t">
                <a:rot lat="0" lon="0" rev="1200000"/>
              </a:lightRig>
            </a:scene3d>
            <a:sp3d contourW="12700" prstMaterial="clear">
              <a:bevelT w="177800" h="254000"/>
              <a:bevelB w="152400"/>
            </a:sp3d>
          </p:spPr>
          <p:style>
            <a:lnRef idx="0">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endParaRPr lang="en-IN" dirty="0"/>
            </a:p>
          </p:txBody>
        </p:sp>
        <p:sp>
          <p:nvSpPr>
            <p:cNvPr id="92" name="Freeform: Shape 91">
              <a:extLst>
                <a:ext uri="{FF2B5EF4-FFF2-40B4-BE49-F238E27FC236}">
                  <a16:creationId xmlns:a16="http://schemas.microsoft.com/office/drawing/2014/main" id="{3F4CBF0A-FB05-4D05-93C7-79CFF4945266}"/>
                </a:ext>
              </a:extLst>
            </p:cNvPr>
            <p:cNvSpPr/>
            <p:nvPr/>
          </p:nvSpPr>
          <p:spPr>
            <a:xfrm>
              <a:off x="5410917" y="2445081"/>
              <a:ext cx="1523535" cy="793497"/>
            </a:xfrm>
            <a:custGeom>
              <a:avLst/>
              <a:gdLst>
                <a:gd name="connsiteX0" fmla="*/ 0 w 1237737"/>
                <a:gd name="connsiteY0" fmla="*/ 0 h 793497"/>
                <a:gd name="connsiteX1" fmla="*/ 1237737 w 1237737"/>
                <a:gd name="connsiteY1" fmla="*/ 0 h 793497"/>
                <a:gd name="connsiteX2" fmla="*/ 1237737 w 1237737"/>
                <a:gd name="connsiteY2" fmla="*/ 793497 h 793497"/>
                <a:gd name="connsiteX3" fmla="*/ 0 w 1237737"/>
                <a:gd name="connsiteY3" fmla="*/ 793497 h 793497"/>
                <a:gd name="connsiteX4" fmla="*/ 0 w 1237737"/>
                <a:gd name="connsiteY4" fmla="*/ 0 h 793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737" h="793497">
                  <a:moveTo>
                    <a:pt x="0" y="0"/>
                  </a:moveTo>
                  <a:lnTo>
                    <a:pt x="1237737" y="0"/>
                  </a:lnTo>
                  <a:lnTo>
                    <a:pt x="1237737" y="793497"/>
                  </a:lnTo>
                  <a:lnTo>
                    <a:pt x="0" y="793497"/>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50800" rIns="0" bIns="50800" numCol="1" spcCol="1270" anchor="ctr" anchorCtr="0">
              <a:noAutofit/>
              <a:scene3d>
                <a:camera prst="orthographicFront"/>
                <a:lightRig rig="threePt" dir="t"/>
              </a:scene3d>
              <a:sp3d extrusionH="57150" prstMaterial="metal">
                <a:bevelT w="63500" h="38100"/>
              </a:sp3d>
            </a:bodyPr>
            <a:lstStyle/>
            <a:p>
              <a:pPr marL="0" lvl="0" indent="0" algn="l" defTabSz="1778000">
                <a:lnSpc>
                  <a:spcPct val="90000"/>
                </a:lnSpc>
                <a:spcBef>
                  <a:spcPct val="0"/>
                </a:spcBef>
                <a:spcAft>
                  <a:spcPct val="35000"/>
                </a:spcAft>
                <a:buNone/>
              </a:pPr>
              <a:r>
                <a:rPr lang="en-IN" sz="3200" kern="1200" dirty="0">
                  <a:gradFill>
                    <a:gsLst>
                      <a:gs pos="53000">
                        <a:srgbClr val="8DFBBF"/>
                      </a:gs>
                      <a:gs pos="2000">
                        <a:srgbClr val="FF0000"/>
                      </a:gs>
                      <a:gs pos="17000">
                        <a:srgbClr val="FFFF00"/>
                      </a:gs>
                      <a:gs pos="100000">
                        <a:srgbClr val="00B0F0"/>
                      </a:gs>
                    </a:gsLst>
                    <a:lin ang="0" scaled="1"/>
                  </a:gradFill>
                  <a:latin typeface="Bernard MT Condensed" panose="02050806060905020404" pitchFamily="18" charset="0"/>
                </a:rPr>
                <a:t>SHORT</a:t>
              </a:r>
            </a:p>
          </p:txBody>
        </p:sp>
      </p:grpSp>
      <p:grpSp>
        <p:nvGrpSpPr>
          <p:cNvPr id="93" name="Group 92">
            <a:extLst>
              <a:ext uri="{FF2B5EF4-FFF2-40B4-BE49-F238E27FC236}">
                <a16:creationId xmlns:a16="http://schemas.microsoft.com/office/drawing/2014/main" id="{6D298CCA-CCB3-4D8B-9F4B-A416C5F1F57E}"/>
              </a:ext>
            </a:extLst>
          </p:cNvPr>
          <p:cNvGrpSpPr/>
          <p:nvPr/>
        </p:nvGrpSpPr>
        <p:grpSpPr>
          <a:xfrm>
            <a:off x="7213343" y="1246129"/>
            <a:ext cx="1366930" cy="1304127"/>
            <a:chOff x="5377254" y="2152655"/>
            <a:chExt cx="1805735" cy="1614245"/>
          </a:xfrm>
        </p:grpSpPr>
        <p:sp>
          <p:nvSpPr>
            <p:cNvPr id="94" name="Oval 93">
              <a:extLst>
                <a:ext uri="{FF2B5EF4-FFF2-40B4-BE49-F238E27FC236}">
                  <a16:creationId xmlns:a16="http://schemas.microsoft.com/office/drawing/2014/main" id="{B98F09E6-83C8-47EF-9C66-4153C2260F63}"/>
                </a:ext>
              </a:extLst>
            </p:cNvPr>
            <p:cNvSpPr/>
            <p:nvPr/>
          </p:nvSpPr>
          <p:spPr>
            <a:xfrm>
              <a:off x="5377254" y="2152655"/>
              <a:ext cx="1805735" cy="1614245"/>
            </a:xfrm>
            <a:prstGeom prst="ellipse">
              <a:avLst/>
            </a:prstGeom>
            <a:gradFill>
              <a:gsLst>
                <a:gs pos="53000">
                  <a:srgbClr val="FFFF00"/>
                </a:gs>
                <a:gs pos="5000">
                  <a:srgbClr val="0070C0"/>
                </a:gs>
                <a:gs pos="30000">
                  <a:srgbClr val="00B050"/>
                </a:gs>
                <a:gs pos="70000">
                  <a:srgbClr val="FFC000"/>
                </a:gs>
                <a:gs pos="84000">
                  <a:srgbClr val="92D050"/>
                </a:gs>
              </a:gsLst>
              <a:lin ang="0" scaled="1"/>
            </a:gradFill>
            <a:scene3d>
              <a:camera prst="orthographicFront">
                <a:rot lat="0" lon="0" rev="0"/>
              </a:camera>
              <a:lightRig rig="contrasting" dir="t">
                <a:rot lat="0" lon="0" rev="1200000"/>
              </a:lightRig>
            </a:scene3d>
            <a:sp3d contourW="12700" prstMaterial="clear">
              <a:bevelT w="177800" h="254000"/>
              <a:bevelB w="152400"/>
            </a:sp3d>
          </p:spPr>
          <p:style>
            <a:lnRef idx="0">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sp>
        <p:sp>
          <p:nvSpPr>
            <p:cNvPr id="95" name="Freeform: Shape 94">
              <a:extLst>
                <a:ext uri="{FF2B5EF4-FFF2-40B4-BE49-F238E27FC236}">
                  <a16:creationId xmlns:a16="http://schemas.microsoft.com/office/drawing/2014/main" id="{125FB858-2BA0-4C51-A20C-D431705DEF55}"/>
                </a:ext>
              </a:extLst>
            </p:cNvPr>
            <p:cNvSpPr/>
            <p:nvPr/>
          </p:nvSpPr>
          <p:spPr>
            <a:xfrm>
              <a:off x="5696713" y="2445081"/>
              <a:ext cx="1237737" cy="793497"/>
            </a:xfrm>
            <a:custGeom>
              <a:avLst/>
              <a:gdLst>
                <a:gd name="connsiteX0" fmla="*/ 0 w 1237737"/>
                <a:gd name="connsiteY0" fmla="*/ 0 h 793497"/>
                <a:gd name="connsiteX1" fmla="*/ 1237737 w 1237737"/>
                <a:gd name="connsiteY1" fmla="*/ 0 h 793497"/>
                <a:gd name="connsiteX2" fmla="*/ 1237737 w 1237737"/>
                <a:gd name="connsiteY2" fmla="*/ 793497 h 793497"/>
                <a:gd name="connsiteX3" fmla="*/ 0 w 1237737"/>
                <a:gd name="connsiteY3" fmla="*/ 793497 h 793497"/>
                <a:gd name="connsiteX4" fmla="*/ 0 w 1237737"/>
                <a:gd name="connsiteY4" fmla="*/ 0 h 7934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737" h="793497">
                  <a:moveTo>
                    <a:pt x="0" y="0"/>
                  </a:moveTo>
                  <a:lnTo>
                    <a:pt x="1237737" y="0"/>
                  </a:lnTo>
                  <a:lnTo>
                    <a:pt x="1237737" y="793497"/>
                  </a:lnTo>
                  <a:lnTo>
                    <a:pt x="0" y="793497"/>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50800" rIns="0" bIns="50800" numCol="1" spcCol="1270" anchor="ctr" anchorCtr="0">
              <a:noAutofit/>
              <a:scene3d>
                <a:camera prst="orthographicFront"/>
                <a:lightRig rig="threePt" dir="t"/>
              </a:scene3d>
              <a:sp3d extrusionH="57150" prstMaterial="metal">
                <a:bevelT w="63500" h="38100"/>
              </a:sp3d>
            </a:bodyPr>
            <a:lstStyle/>
            <a:p>
              <a:pPr marL="0" lvl="0" indent="0" algn="l" defTabSz="1778000">
                <a:lnSpc>
                  <a:spcPct val="90000"/>
                </a:lnSpc>
                <a:spcBef>
                  <a:spcPct val="0"/>
                </a:spcBef>
                <a:spcAft>
                  <a:spcPct val="35000"/>
                </a:spcAft>
                <a:buNone/>
              </a:pPr>
              <a:r>
                <a:rPr lang="en-IN" sz="3200" kern="1200" dirty="0">
                  <a:gradFill>
                    <a:gsLst>
                      <a:gs pos="53000">
                        <a:srgbClr val="8DFBBF"/>
                      </a:gs>
                      <a:gs pos="2000">
                        <a:srgbClr val="FF0000"/>
                      </a:gs>
                      <a:gs pos="17000">
                        <a:srgbClr val="FFFF00"/>
                      </a:gs>
                      <a:gs pos="100000">
                        <a:srgbClr val="00B0F0"/>
                      </a:gs>
                    </a:gsLst>
                    <a:lin ang="0" scaled="1"/>
                  </a:gradFill>
                  <a:latin typeface="Bernard MT Condensed" panose="02050806060905020404" pitchFamily="18" charset="0"/>
                </a:rPr>
                <a:t>PULP</a:t>
              </a:r>
            </a:p>
          </p:txBody>
        </p:sp>
      </p:grpSp>
      <p:grpSp>
        <p:nvGrpSpPr>
          <p:cNvPr id="96" name="Group 95">
            <a:extLst>
              <a:ext uri="{FF2B5EF4-FFF2-40B4-BE49-F238E27FC236}">
                <a16:creationId xmlns:a16="http://schemas.microsoft.com/office/drawing/2014/main" id="{A0C5830D-8BD0-41EA-86CE-5D54F125A398}"/>
              </a:ext>
            </a:extLst>
          </p:cNvPr>
          <p:cNvGrpSpPr/>
          <p:nvPr/>
        </p:nvGrpSpPr>
        <p:grpSpPr>
          <a:xfrm>
            <a:off x="9692778" y="24182"/>
            <a:ext cx="1883750" cy="1772389"/>
            <a:chOff x="4745394" y="3673896"/>
            <a:chExt cx="1931640" cy="1612129"/>
          </a:xfrm>
        </p:grpSpPr>
        <p:sp>
          <p:nvSpPr>
            <p:cNvPr id="97" name="Oval 96">
              <a:extLst>
                <a:ext uri="{FF2B5EF4-FFF2-40B4-BE49-F238E27FC236}">
                  <a16:creationId xmlns:a16="http://schemas.microsoft.com/office/drawing/2014/main" id="{E6E29EE1-63B1-4D20-A36B-A8BDBF7D5A06}"/>
                </a:ext>
              </a:extLst>
            </p:cNvPr>
            <p:cNvSpPr/>
            <p:nvPr/>
          </p:nvSpPr>
          <p:spPr>
            <a:xfrm>
              <a:off x="4745394" y="3673896"/>
              <a:ext cx="1931640" cy="1612129"/>
            </a:xfrm>
            <a:prstGeom prst="ellipse">
              <a:avLst/>
            </a:prstGeom>
            <a:gradFill>
              <a:gsLst>
                <a:gs pos="53000">
                  <a:srgbClr val="FFFF00"/>
                </a:gs>
                <a:gs pos="5000">
                  <a:srgbClr val="0070C0"/>
                </a:gs>
                <a:gs pos="30000">
                  <a:srgbClr val="00B050"/>
                </a:gs>
                <a:gs pos="70000">
                  <a:srgbClr val="FFC000"/>
                </a:gs>
                <a:gs pos="84000">
                  <a:srgbClr val="92D050"/>
                </a:gs>
              </a:gsLst>
              <a:lin ang="0" scaled="1"/>
            </a:gradFill>
            <a:scene3d>
              <a:camera prst="orthographicFront">
                <a:rot lat="0" lon="0" rev="0"/>
              </a:camera>
              <a:lightRig rig="contrasting" dir="t">
                <a:rot lat="0" lon="0" rev="1200000"/>
              </a:lightRig>
            </a:scene3d>
            <a:sp3d contourW="12700" prstMaterial="clear">
              <a:bevelT w="177800" h="254000"/>
              <a:bevelB w="152400"/>
            </a:sp3d>
          </p:spPr>
          <p:style>
            <a:lnRef idx="0">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endParaRPr lang="en-IN" dirty="0"/>
            </a:p>
          </p:txBody>
        </p:sp>
        <p:sp>
          <p:nvSpPr>
            <p:cNvPr id="98" name="Freeform: Shape 97">
              <a:extLst>
                <a:ext uri="{FF2B5EF4-FFF2-40B4-BE49-F238E27FC236}">
                  <a16:creationId xmlns:a16="http://schemas.microsoft.com/office/drawing/2014/main" id="{13D3A59E-682C-46A4-BC96-8AD91482BDE2}"/>
                </a:ext>
              </a:extLst>
            </p:cNvPr>
            <p:cNvSpPr/>
            <p:nvPr/>
          </p:nvSpPr>
          <p:spPr>
            <a:xfrm>
              <a:off x="5099392" y="4147325"/>
              <a:ext cx="1223646" cy="665273"/>
            </a:xfrm>
            <a:custGeom>
              <a:avLst/>
              <a:gdLst>
                <a:gd name="connsiteX0" fmla="*/ 0 w 1223646"/>
                <a:gd name="connsiteY0" fmla="*/ 0 h 665273"/>
                <a:gd name="connsiteX1" fmla="*/ 1223646 w 1223646"/>
                <a:gd name="connsiteY1" fmla="*/ 0 h 665273"/>
                <a:gd name="connsiteX2" fmla="*/ 1223646 w 1223646"/>
                <a:gd name="connsiteY2" fmla="*/ 665273 h 665273"/>
                <a:gd name="connsiteX3" fmla="*/ 0 w 1223646"/>
                <a:gd name="connsiteY3" fmla="*/ 665273 h 665273"/>
                <a:gd name="connsiteX4" fmla="*/ 0 w 1223646"/>
                <a:gd name="connsiteY4" fmla="*/ 0 h 66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646" h="665273">
                  <a:moveTo>
                    <a:pt x="0" y="0"/>
                  </a:moveTo>
                  <a:lnTo>
                    <a:pt x="1223646" y="0"/>
                  </a:lnTo>
                  <a:lnTo>
                    <a:pt x="1223646" y="665273"/>
                  </a:lnTo>
                  <a:lnTo>
                    <a:pt x="0" y="66527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50800" rIns="0" bIns="50800" numCol="1" spcCol="1270" anchor="ctr" anchorCtr="0">
              <a:noAutofit/>
              <a:scene3d>
                <a:camera prst="orthographicFront"/>
                <a:lightRig rig="threePt" dir="t"/>
              </a:scene3d>
              <a:sp3d extrusionH="57150" prstMaterial="metal">
                <a:bevelT w="120650" h="38100"/>
              </a:sp3d>
            </a:bodyPr>
            <a:lstStyle/>
            <a:p>
              <a:pPr marL="0" lvl="0" indent="0" algn="l" defTabSz="1778000">
                <a:lnSpc>
                  <a:spcPct val="90000"/>
                </a:lnSpc>
                <a:spcBef>
                  <a:spcPct val="0"/>
                </a:spcBef>
                <a:spcAft>
                  <a:spcPct val="35000"/>
                </a:spcAft>
                <a:buNone/>
              </a:pPr>
              <a:r>
                <a:rPr lang="en-IN" sz="2400" dirty="0">
                  <a:gradFill>
                    <a:gsLst>
                      <a:gs pos="53000">
                        <a:srgbClr val="8DFBBF"/>
                      </a:gs>
                      <a:gs pos="2000">
                        <a:srgbClr val="FF0000"/>
                      </a:gs>
                      <a:gs pos="17000">
                        <a:srgbClr val="FFFF00"/>
                      </a:gs>
                      <a:gs pos="100000">
                        <a:srgbClr val="00B0F0"/>
                      </a:gs>
                    </a:gsLst>
                    <a:lin ang="0" scaled="1"/>
                  </a:gradFill>
                  <a:latin typeface="Bernard MT Condensed" panose="02050806060905020404" pitchFamily="18" charset="0"/>
                </a:rPr>
                <a:t>sociable</a:t>
              </a:r>
              <a:endParaRPr lang="en-IN" sz="2400" kern="1200" dirty="0">
                <a:gradFill>
                  <a:gsLst>
                    <a:gs pos="53000">
                      <a:srgbClr val="8DFBBF"/>
                    </a:gs>
                    <a:gs pos="2000">
                      <a:srgbClr val="FF0000"/>
                    </a:gs>
                    <a:gs pos="17000">
                      <a:srgbClr val="FFFF00"/>
                    </a:gs>
                    <a:gs pos="100000">
                      <a:srgbClr val="00B0F0"/>
                    </a:gs>
                  </a:gsLst>
                  <a:lin ang="0" scaled="1"/>
                </a:gradFill>
                <a:latin typeface="Bernard MT Condensed" panose="02050806060905020404" pitchFamily="18" charset="0"/>
              </a:endParaRPr>
            </a:p>
          </p:txBody>
        </p:sp>
      </p:grpSp>
      <p:grpSp>
        <p:nvGrpSpPr>
          <p:cNvPr id="99" name="Group 98">
            <a:extLst>
              <a:ext uri="{FF2B5EF4-FFF2-40B4-BE49-F238E27FC236}">
                <a16:creationId xmlns:a16="http://schemas.microsoft.com/office/drawing/2014/main" id="{4ABE3114-83AD-4C65-8ACF-3FE17354A2FB}"/>
              </a:ext>
            </a:extLst>
          </p:cNvPr>
          <p:cNvGrpSpPr/>
          <p:nvPr/>
        </p:nvGrpSpPr>
        <p:grpSpPr>
          <a:xfrm>
            <a:off x="8963333" y="1069554"/>
            <a:ext cx="1883750" cy="1772389"/>
            <a:chOff x="4745394" y="3673896"/>
            <a:chExt cx="1931640" cy="1612129"/>
          </a:xfrm>
        </p:grpSpPr>
        <p:sp>
          <p:nvSpPr>
            <p:cNvPr id="100" name="Oval 99">
              <a:extLst>
                <a:ext uri="{FF2B5EF4-FFF2-40B4-BE49-F238E27FC236}">
                  <a16:creationId xmlns:a16="http://schemas.microsoft.com/office/drawing/2014/main" id="{6030A320-08BC-4450-9B0E-012CA7C9F9CC}"/>
                </a:ext>
              </a:extLst>
            </p:cNvPr>
            <p:cNvSpPr/>
            <p:nvPr/>
          </p:nvSpPr>
          <p:spPr>
            <a:xfrm>
              <a:off x="4745394" y="3673896"/>
              <a:ext cx="1931640" cy="1612129"/>
            </a:xfrm>
            <a:prstGeom prst="ellipse">
              <a:avLst/>
            </a:prstGeom>
            <a:gradFill>
              <a:gsLst>
                <a:gs pos="53000">
                  <a:srgbClr val="FFFF00"/>
                </a:gs>
                <a:gs pos="5000">
                  <a:srgbClr val="0070C0"/>
                </a:gs>
                <a:gs pos="30000">
                  <a:srgbClr val="00B050"/>
                </a:gs>
                <a:gs pos="70000">
                  <a:srgbClr val="FFC000"/>
                </a:gs>
                <a:gs pos="84000">
                  <a:srgbClr val="92D050"/>
                </a:gs>
              </a:gsLst>
              <a:lin ang="0" scaled="1"/>
            </a:gradFill>
            <a:scene3d>
              <a:camera prst="orthographicFront">
                <a:rot lat="0" lon="0" rev="0"/>
              </a:camera>
              <a:lightRig rig="contrasting" dir="t">
                <a:rot lat="0" lon="0" rev="1200000"/>
              </a:lightRig>
            </a:scene3d>
            <a:sp3d contourW="12700" prstMaterial="clear">
              <a:bevelT w="177800" h="254000"/>
              <a:bevelB w="152400"/>
            </a:sp3d>
          </p:spPr>
          <p:style>
            <a:lnRef idx="0">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endParaRPr lang="en-IN" dirty="0"/>
            </a:p>
          </p:txBody>
        </p:sp>
        <p:sp>
          <p:nvSpPr>
            <p:cNvPr id="101" name="Freeform: Shape 100">
              <a:extLst>
                <a:ext uri="{FF2B5EF4-FFF2-40B4-BE49-F238E27FC236}">
                  <a16:creationId xmlns:a16="http://schemas.microsoft.com/office/drawing/2014/main" id="{27B6775D-1046-4C05-B442-8FCB96D87534}"/>
                </a:ext>
              </a:extLst>
            </p:cNvPr>
            <p:cNvSpPr/>
            <p:nvPr/>
          </p:nvSpPr>
          <p:spPr>
            <a:xfrm>
              <a:off x="5099392" y="4147325"/>
              <a:ext cx="1223646" cy="665273"/>
            </a:xfrm>
            <a:custGeom>
              <a:avLst/>
              <a:gdLst>
                <a:gd name="connsiteX0" fmla="*/ 0 w 1223646"/>
                <a:gd name="connsiteY0" fmla="*/ 0 h 665273"/>
                <a:gd name="connsiteX1" fmla="*/ 1223646 w 1223646"/>
                <a:gd name="connsiteY1" fmla="*/ 0 h 665273"/>
                <a:gd name="connsiteX2" fmla="*/ 1223646 w 1223646"/>
                <a:gd name="connsiteY2" fmla="*/ 665273 h 665273"/>
                <a:gd name="connsiteX3" fmla="*/ 0 w 1223646"/>
                <a:gd name="connsiteY3" fmla="*/ 665273 h 665273"/>
                <a:gd name="connsiteX4" fmla="*/ 0 w 1223646"/>
                <a:gd name="connsiteY4" fmla="*/ 0 h 66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646" h="665273">
                  <a:moveTo>
                    <a:pt x="0" y="0"/>
                  </a:moveTo>
                  <a:lnTo>
                    <a:pt x="1223646" y="0"/>
                  </a:lnTo>
                  <a:lnTo>
                    <a:pt x="1223646" y="665273"/>
                  </a:lnTo>
                  <a:lnTo>
                    <a:pt x="0" y="66527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50800" rIns="0" bIns="50800" numCol="1" spcCol="1270" anchor="ctr" anchorCtr="0">
              <a:noAutofit/>
              <a:scene3d>
                <a:camera prst="orthographicFront"/>
                <a:lightRig rig="threePt" dir="t"/>
              </a:scene3d>
              <a:sp3d extrusionH="57150" prstMaterial="metal">
                <a:bevelT w="120650" h="38100"/>
              </a:sp3d>
            </a:bodyPr>
            <a:lstStyle/>
            <a:p>
              <a:pPr marL="0" lvl="0" indent="0" algn="l" defTabSz="1778000">
                <a:lnSpc>
                  <a:spcPct val="90000"/>
                </a:lnSpc>
                <a:spcBef>
                  <a:spcPct val="0"/>
                </a:spcBef>
                <a:spcAft>
                  <a:spcPct val="35000"/>
                </a:spcAft>
                <a:buNone/>
              </a:pPr>
              <a:r>
                <a:rPr lang="en-IN" sz="2400" dirty="0">
                  <a:gradFill>
                    <a:gsLst>
                      <a:gs pos="53000">
                        <a:srgbClr val="8DFBBF"/>
                      </a:gs>
                      <a:gs pos="2000">
                        <a:srgbClr val="FF0000"/>
                      </a:gs>
                      <a:gs pos="17000">
                        <a:srgbClr val="FFFF00"/>
                      </a:gs>
                      <a:gs pos="100000">
                        <a:srgbClr val="00B0F0"/>
                      </a:gs>
                    </a:gsLst>
                    <a:lin ang="0" scaled="1"/>
                  </a:gradFill>
                  <a:latin typeface="Bernard MT Condensed" panose="02050806060905020404" pitchFamily="18" charset="0"/>
                </a:rPr>
                <a:t>relaxed</a:t>
              </a:r>
              <a:endParaRPr lang="en-IN" sz="2400" kern="1200" dirty="0">
                <a:gradFill>
                  <a:gsLst>
                    <a:gs pos="53000">
                      <a:srgbClr val="8DFBBF"/>
                    </a:gs>
                    <a:gs pos="2000">
                      <a:srgbClr val="FF0000"/>
                    </a:gs>
                    <a:gs pos="17000">
                      <a:srgbClr val="FFFF00"/>
                    </a:gs>
                    <a:gs pos="100000">
                      <a:srgbClr val="00B0F0"/>
                    </a:gs>
                  </a:gsLst>
                  <a:lin ang="0" scaled="1"/>
                </a:gradFill>
                <a:latin typeface="Bernard MT Condensed" panose="02050806060905020404" pitchFamily="18" charset="0"/>
              </a:endParaRPr>
            </a:p>
          </p:txBody>
        </p:sp>
      </p:grpSp>
      <p:grpSp>
        <p:nvGrpSpPr>
          <p:cNvPr id="102" name="Group 101">
            <a:extLst>
              <a:ext uri="{FF2B5EF4-FFF2-40B4-BE49-F238E27FC236}">
                <a16:creationId xmlns:a16="http://schemas.microsoft.com/office/drawing/2014/main" id="{AADE8230-A348-4448-9F23-CC56E9BE7CF3}"/>
              </a:ext>
            </a:extLst>
          </p:cNvPr>
          <p:cNvGrpSpPr/>
          <p:nvPr/>
        </p:nvGrpSpPr>
        <p:grpSpPr>
          <a:xfrm>
            <a:off x="7731835" y="1481449"/>
            <a:ext cx="1883750" cy="1772389"/>
            <a:chOff x="4922480" y="3758159"/>
            <a:chExt cx="1931640" cy="1612129"/>
          </a:xfrm>
        </p:grpSpPr>
        <p:sp>
          <p:nvSpPr>
            <p:cNvPr id="103" name="Oval 102">
              <a:extLst>
                <a:ext uri="{FF2B5EF4-FFF2-40B4-BE49-F238E27FC236}">
                  <a16:creationId xmlns:a16="http://schemas.microsoft.com/office/drawing/2014/main" id="{600D928D-4CFF-4835-8DA8-FF59A9EBD87E}"/>
                </a:ext>
              </a:extLst>
            </p:cNvPr>
            <p:cNvSpPr/>
            <p:nvPr/>
          </p:nvSpPr>
          <p:spPr>
            <a:xfrm>
              <a:off x="4922480" y="3758159"/>
              <a:ext cx="1931640" cy="1612129"/>
            </a:xfrm>
            <a:prstGeom prst="ellipse">
              <a:avLst/>
            </a:prstGeom>
            <a:gradFill>
              <a:gsLst>
                <a:gs pos="53000">
                  <a:srgbClr val="FFFF00"/>
                </a:gs>
                <a:gs pos="5000">
                  <a:srgbClr val="0070C0"/>
                </a:gs>
                <a:gs pos="30000">
                  <a:srgbClr val="00B050"/>
                </a:gs>
                <a:gs pos="70000">
                  <a:srgbClr val="FFC000"/>
                </a:gs>
                <a:gs pos="84000">
                  <a:srgbClr val="92D050"/>
                </a:gs>
              </a:gsLst>
              <a:lin ang="0" scaled="1"/>
            </a:gradFill>
            <a:scene3d>
              <a:camera prst="orthographicFront">
                <a:rot lat="0" lon="0" rev="0"/>
              </a:camera>
              <a:lightRig rig="contrasting" dir="t">
                <a:rot lat="0" lon="0" rev="1200000"/>
              </a:lightRig>
            </a:scene3d>
            <a:sp3d contourW="12700" prstMaterial="clear">
              <a:bevelT w="177800" h="254000"/>
              <a:bevelB w="152400"/>
            </a:sp3d>
          </p:spPr>
          <p:style>
            <a:lnRef idx="0">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endParaRPr lang="en-IN" dirty="0"/>
            </a:p>
          </p:txBody>
        </p:sp>
        <p:sp>
          <p:nvSpPr>
            <p:cNvPr id="104" name="Freeform: Shape 103">
              <a:extLst>
                <a:ext uri="{FF2B5EF4-FFF2-40B4-BE49-F238E27FC236}">
                  <a16:creationId xmlns:a16="http://schemas.microsoft.com/office/drawing/2014/main" id="{9C3E0E5D-0663-4EF8-B21C-F78DAD74091A}"/>
                </a:ext>
              </a:extLst>
            </p:cNvPr>
            <p:cNvSpPr/>
            <p:nvPr/>
          </p:nvSpPr>
          <p:spPr>
            <a:xfrm>
              <a:off x="5299600" y="4147325"/>
              <a:ext cx="1223646" cy="665273"/>
            </a:xfrm>
            <a:custGeom>
              <a:avLst/>
              <a:gdLst>
                <a:gd name="connsiteX0" fmla="*/ 0 w 1223646"/>
                <a:gd name="connsiteY0" fmla="*/ 0 h 665273"/>
                <a:gd name="connsiteX1" fmla="*/ 1223646 w 1223646"/>
                <a:gd name="connsiteY1" fmla="*/ 0 h 665273"/>
                <a:gd name="connsiteX2" fmla="*/ 1223646 w 1223646"/>
                <a:gd name="connsiteY2" fmla="*/ 665273 h 665273"/>
                <a:gd name="connsiteX3" fmla="*/ 0 w 1223646"/>
                <a:gd name="connsiteY3" fmla="*/ 665273 h 665273"/>
                <a:gd name="connsiteX4" fmla="*/ 0 w 1223646"/>
                <a:gd name="connsiteY4" fmla="*/ 0 h 66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646" h="665273">
                  <a:moveTo>
                    <a:pt x="0" y="0"/>
                  </a:moveTo>
                  <a:lnTo>
                    <a:pt x="1223646" y="0"/>
                  </a:lnTo>
                  <a:lnTo>
                    <a:pt x="1223646" y="665273"/>
                  </a:lnTo>
                  <a:lnTo>
                    <a:pt x="0" y="66527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50800" rIns="0" bIns="50800" numCol="1" spcCol="1270" anchor="ctr" anchorCtr="0">
              <a:noAutofit/>
              <a:scene3d>
                <a:camera prst="orthographicFront"/>
                <a:lightRig rig="threePt" dir="t"/>
              </a:scene3d>
              <a:sp3d extrusionH="57150" prstMaterial="metal">
                <a:bevelT w="120650" h="38100"/>
              </a:sp3d>
            </a:bodyPr>
            <a:lstStyle/>
            <a:p>
              <a:pPr marL="0" lvl="0" indent="0" algn="l" defTabSz="1778000">
                <a:lnSpc>
                  <a:spcPct val="90000"/>
                </a:lnSpc>
                <a:spcBef>
                  <a:spcPct val="0"/>
                </a:spcBef>
                <a:spcAft>
                  <a:spcPct val="35000"/>
                </a:spcAft>
                <a:buNone/>
              </a:pPr>
              <a:r>
                <a:rPr lang="en-IN" sz="2400" dirty="0">
                  <a:gradFill>
                    <a:gsLst>
                      <a:gs pos="53000">
                        <a:srgbClr val="8DFBBF"/>
                      </a:gs>
                      <a:gs pos="2000">
                        <a:srgbClr val="FF0000"/>
                      </a:gs>
                      <a:gs pos="17000">
                        <a:srgbClr val="FFFF00"/>
                      </a:gs>
                      <a:gs pos="100000">
                        <a:srgbClr val="00B0F0"/>
                      </a:gs>
                    </a:gsLst>
                    <a:lin ang="0" scaled="1"/>
                  </a:gradFill>
                  <a:latin typeface="Bernard MT Condensed" panose="02050806060905020404" pitchFamily="18" charset="0"/>
                </a:rPr>
                <a:t>Even-tempered</a:t>
              </a:r>
              <a:endParaRPr lang="en-IN" sz="2400" kern="1200" dirty="0">
                <a:gradFill>
                  <a:gsLst>
                    <a:gs pos="53000">
                      <a:srgbClr val="8DFBBF"/>
                    </a:gs>
                    <a:gs pos="2000">
                      <a:srgbClr val="FF0000"/>
                    </a:gs>
                    <a:gs pos="17000">
                      <a:srgbClr val="FFFF00"/>
                    </a:gs>
                    <a:gs pos="100000">
                      <a:srgbClr val="00B0F0"/>
                    </a:gs>
                  </a:gsLst>
                  <a:lin ang="0" scaled="1"/>
                </a:gradFill>
                <a:latin typeface="Bernard MT Condensed" panose="02050806060905020404" pitchFamily="18" charset="0"/>
              </a:endParaRPr>
            </a:p>
          </p:txBody>
        </p:sp>
      </p:grpSp>
      <p:sp>
        <p:nvSpPr>
          <p:cNvPr id="106" name="TextBox 105">
            <a:extLst>
              <a:ext uri="{FF2B5EF4-FFF2-40B4-BE49-F238E27FC236}">
                <a16:creationId xmlns:a16="http://schemas.microsoft.com/office/drawing/2014/main" id="{0B3A3B2F-89F7-4B0B-8422-EC971B108E04}"/>
              </a:ext>
            </a:extLst>
          </p:cNvPr>
          <p:cNvSpPr txBox="1"/>
          <p:nvPr/>
        </p:nvSpPr>
        <p:spPr>
          <a:xfrm>
            <a:off x="2062490" y="3228939"/>
            <a:ext cx="2346960" cy="523220"/>
          </a:xfrm>
          <a:prstGeom prst="rect">
            <a:avLst/>
          </a:prstGeom>
          <a:noFill/>
        </p:spPr>
        <p:txBody>
          <a:bodyPr wrap="square" rtlCol="0">
            <a:spAutoFit/>
            <a:scene3d>
              <a:camera prst="orthographicFront"/>
              <a:lightRig rig="threePt" dir="t"/>
            </a:scene3d>
            <a:sp3d extrusionH="57150">
              <a:bevelT h="25400" prst="softRound"/>
              <a:bevelB w="158750" h="38100" prst="artDeco"/>
            </a:sp3d>
          </a:bodyPr>
          <a:lstStyle/>
          <a:p>
            <a:r>
              <a:rPr lang="en-IN" sz="2800" dirty="0">
                <a:solidFill>
                  <a:srgbClr val="002060"/>
                </a:solidFill>
                <a:latin typeface="Bernard MT Condensed" panose="02050806060905020404" pitchFamily="18" charset="0"/>
              </a:rPr>
              <a:t>ENDOMORPH</a:t>
            </a:r>
          </a:p>
        </p:txBody>
      </p:sp>
      <p:sp>
        <p:nvSpPr>
          <p:cNvPr id="107" name="TextBox 106">
            <a:extLst>
              <a:ext uri="{FF2B5EF4-FFF2-40B4-BE49-F238E27FC236}">
                <a16:creationId xmlns:a16="http://schemas.microsoft.com/office/drawing/2014/main" id="{762833C3-3A00-4837-BC78-0D18914DC0D1}"/>
              </a:ext>
            </a:extLst>
          </p:cNvPr>
          <p:cNvSpPr txBox="1"/>
          <p:nvPr/>
        </p:nvSpPr>
        <p:spPr>
          <a:xfrm>
            <a:off x="2061901" y="5449230"/>
            <a:ext cx="2346960" cy="523220"/>
          </a:xfrm>
          <a:prstGeom prst="rect">
            <a:avLst/>
          </a:prstGeom>
          <a:noFill/>
        </p:spPr>
        <p:txBody>
          <a:bodyPr wrap="square" rtlCol="0">
            <a:spAutoFit/>
            <a:scene3d>
              <a:camera prst="orthographicFront"/>
              <a:lightRig rig="threePt" dir="t"/>
            </a:scene3d>
            <a:sp3d extrusionH="57150">
              <a:bevelT h="25400" prst="softRound"/>
              <a:bevelB w="158750" h="38100" prst="artDeco"/>
            </a:sp3d>
          </a:bodyPr>
          <a:lstStyle/>
          <a:p>
            <a:r>
              <a:rPr lang="en-IN" sz="2800" dirty="0">
                <a:solidFill>
                  <a:srgbClr val="002060"/>
                </a:solidFill>
                <a:latin typeface="Bernard MT Condensed" panose="02050806060905020404" pitchFamily="18" charset="0"/>
              </a:rPr>
              <a:t>MESOMORPH</a:t>
            </a:r>
          </a:p>
        </p:txBody>
      </p:sp>
      <p:grpSp>
        <p:nvGrpSpPr>
          <p:cNvPr id="108" name="Group 107">
            <a:extLst>
              <a:ext uri="{FF2B5EF4-FFF2-40B4-BE49-F238E27FC236}">
                <a16:creationId xmlns:a16="http://schemas.microsoft.com/office/drawing/2014/main" id="{A4F5C261-ADE6-4484-B674-EDFA0BD472AE}"/>
              </a:ext>
            </a:extLst>
          </p:cNvPr>
          <p:cNvGrpSpPr/>
          <p:nvPr/>
        </p:nvGrpSpPr>
        <p:grpSpPr>
          <a:xfrm>
            <a:off x="8548379" y="3779929"/>
            <a:ext cx="1883750" cy="1772389"/>
            <a:chOff x="4745394" y="3673896"/>
            <a:chExt cx="1931640" cy="1612129"/>
          </a:xfrm>
        </p:grpSpPr>
        <p:sp>
          <p:nvSpPr>
            <p:cNvPr id="109" name="Oval 108">
              <a:extLst>
                <a:ext uri="{FF2B5EF4-FFF2-40B4-BE49-F238E27FC236}">
                  <a16:creationId xmlns:a16="http://schemas.microsoft.com/office/drawing/2014/main" id="{D6406F59-D506-435F-AEBC-8DE9388ECCA3}"/>
                </a:ext>
              </a:extLst>
            </p:cNvPr>
            <p:cNvSpPr/>
            <p:nvPr/>
          </p:nvSpPr>
          <p:spPr>
            <a:xfrm>
              <a:off x="4745394" y="3673896"/>
              <a:ext cx="1931640" cy="1612129"/>
            </a:xfrm>
            <a:prstGeom prst="ellipse">
              <a:avLst/>
            </a:prstGeom>
            <a:gradFill>
              <a:gsLst>
                <a:gs pos="53000">
                  <a:srgbClr val="FFFF00"/>
                </a:gs>
                <a:gs pos="5000">
                  <a:srgbClr val="0070C0"/>
                </a:gs>
                <a:gs pos="30000">
                  <a:srgbClr val="00B050"/>
                </a:gs>
                <a:gs pos="70000">
                  <a:srgbClr val="FFC000"/>
                </a:gs>
                <a:gs pos="84000">
                  <a:srgbClr val="92D050"/>
                </a:gs>
              </a:gsLst>
              <a:lin ang="0" scaled="1"/>
            </a:gradFill>
            <a:scene3d>
              <a:camera prst="orthographicFront">
                <a:rot lat="0" lon="0" rev="0"/>
              </a:camera>
              <a:lightRig rig="contrasting" dir="t">
                <a:rot lat="0" lon="0" rev="1200000"/>
              </a:lightRig>
            </a:scene3d>
            <a:sp3d contourW="12700" prstMaterial="clear">
              <a:bevelT w="177800" h="254000"/>
              <a:bevelB w="152400"/>
            </a:sp3d>
          </p:spPr>
          <p:style>
            <a:lnRef idx="0">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endParaRPr lang="en-IN" dirty="0"/>
            </a:p>
          </p:txBody>
        </p:sp>
        <p:sp>
          <p:nvSpPr>
            <p:cNvPr id="110" name="Freeform: Shape 109">
              <a:extLst>
                <a:ext uri="{FF2B5EF4-FFF2-40B4-BE49-F238E27FC236}">
                  <a16:creationId xmlns:a16="http://schemas.microsoft.com/office/drawing/2014/main" id="{4A2F540F-64C3-4BE2-BB2A-CA8598838700}"/>
                </a:ext>
              </a:extLst>
            </p:cNvPr>
            <p:cNvSpPr/>
            <p:nvPr/>
          </p:nvSpPr>
          <p:spPr>
            <a:xfrm>
              <a:off x="5099392" y="4147325"/>
              <a:ext cx="1223646" cy="665273"/>
            </a:xfrm>
            <a:custGeom>
              <a:avLst/>
              <a:gdLst>
                <a:gd name="connsiteX0" fmla="*/ 0 w 1223646"/>
                <a:gd name="connsiteY0" fmla="*/ 0 h 665273"/>
                <a:gd name="connsiteX1" fmla="*/ 1223646 w 1223646"/>
                <a:gd name="connsiteY1" fmla="*/ 0 h 665273"/>
                <a:gd name="connsiteX2" fmla="*/ 1223646 w 1223646"/>
                <a:gd name="connsiteY2" fmla="*/ 665273 h 665273"/>
                <a:gd name="connsiteX3" fmla="*/ 0 w 1223646"/>
                <a:gd name="connsiteY3" fmla="*/ 665273 h 665273"/>
                <a:gd name="connsiteX4" fmla="*/ 0 w 1223646"/>
                <a:gd name="connsiteY4" fmla="*/ 0 h 66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646" h="665273">
                  <a:moveTo>
                    <a:pt x="0" y="0"/>
                  </a:moveTo>
                  <a:lnTo>
                    <a:pt x="1223646" y="0"/>
                  </a:lnTo>
                  <a:lnTo>
                    <a:pt x="1223646" y="665273"/>
                  </a:lnTo>
                  <a:lnTo>
                    <a:pt x="0" y="66527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50800" rIns="0" bIns="50800" numCol="1" spcCol="1270" anchor="ctr" anchorCtr="0">
              <a:noAutofit/>
              <a:scene3d>
                <a:camera prst="orthographicFront"/>
                <a:lightRig rig="threePt" dir="t"/>
              </a:scene3d>
              <a:sp3d extrusionH="57150" prstMaterial="metal">
                <a:bevelT w="120650" h="38100"/>
              </a:sp3d>
            </a:bodyPr>
            <a:lstStyle/>
            <a:p>
              <a:pPr marL="0" lvl="0" indent="0" algn="l" defTabSz="1778000">
                <a:lnSpc>
                  <a:spcPct val="90000"/>
                </a:lnSpc>
                <a:spcBef>
                  <a:spcPct val="0"/>
                </a:spcBef>
                <a:spcAft>
                  <a:spcPct val="35000"/>
                </a:spcAft>
                <a:buNone/>
              </a:pPr>
              <a:r>
                <a:rPr lang="en-IN" sz="2400" dirty="0" err="1">
                  <a:gradFill>
                    <a:gsLst>
                      <a:gs pos="53000">
                        <a:srgbClr val="8DFBBF"/>
                      </a:gs>
                      <a:gs pos="2000">
                        <a:srgbClr val="FF0000"/>
                      </a:gs>
                      <a:gs pos="17000">
                        <a:srgbClr val="FFFF00"/>
                      </a:gs>
                      <a:gs pos="100000">
                        <a:srgbClr val="00B0F0"/>
                      </a:gs>
                    </a:gsLst>
                    <a:lin ang="0" scaled="1"/>
                  </a:gradFill>
                  <a:latin typeface="Bernard MT Condensed" panose="02050806060905020404" pitchFamily="18" charset="0"/>
                </a:rPr>
                <a:t>Haevy</a:t>
              </a:r>
              <a:r>
                <a:rPr lang="en-IN" sz="2400" dirty="0">
                  <a:gradFill>
                    <a:gsLst>
                      <a:gs pos="53000">
                        <a:srgbClr val="8DFBBF"/>
                      </a:gs>
                      <a:gs pos="2000">
                        <a:srgbClr val="FF0000"/>
                      </a:gs>
                      <a:gs pos="17000">
                        <a:srgbClr val="FFFF00"/>
                      </a:gs>
                      <a:gs pos="100000">
                        <a:srgbClr val="00B0F0"/>
                      </a:gs>
                    </a:gsLst>
                    <a:lin ang="0" scaled="1"/>
                  </a:gradFill>
                  <a:latin typeface="Bernard MT Condensed" panose="02050806060905020404" pitchFamily="18" charset="0"/>
                </a:rPr>
                <a:t>-set</a:t>
              </a:r>
            </a:p>
            <a:p>
              <a:pPr marL="0" lvl="0" indent="0" algn="l" defTabSz="1778000">
                <a:lnSpc>
                  <a:spcPct val="90000"/>
                </a:lnSpc>
                <a:spcBef>
                  <a:spcPct val="0"/>
                </a:spcBef>
                <a:spcAft>
                  <a:spcPct val="35000"/>
                </a:spcAft>
                <a:buNone/>
              </a:pPr>
              <a:r>
                <a:rPr lang="en-IN" sz="2400" kern="1200" dirty="0">
                  <a:gradFill>
                    <a:gsLst>
                      <a:gs pos="53000">
                        <a:srgbClr val="8DFBBF"/>
                      </a:gs>
                      <a:gs pos="2000">
                        <a:srgbClr val="FF0000"/>
                      </a:gs>
                      <a:gs pos="17000">
                        <a:srgbClr val="FFFF00"/>
                      </a:gs>
                      <a:gs pos="100000">
                        <a:srgbClr val="00B0F0"/>
                      </a:gs>
                    </a:gsLst>
                    <a:lin ang="0" scaled="1"/>
                  </a:gradFill>
                  <a:latin typeface="Bernard MT Condensed" panose="02050806060905020404" pitchFamily="18" charset="0"/>
                </a:rPr>
                <a:t>muscular</a:t>
              </a:r>
            </a:p>
          </p:txBody>
        </p:sp>
      </p:grpSp>
      <p:grpSp>
        <p:nvGrpSpPr>
          <p:cNvPr id="111" name="Group 110">
            <a:extLst>
              <a:ext uri="{FF2B5EF4-FFF2-40B4-BE49-F238E27FC236}">
                <a16:creationId xmlns:a16="http://schemas.microsoft.com/office/drawing/2014/main" id="{D724B1FB-3E20-4585-ABF0-50956CAB4CE0}"/>
              </a:ext>
            </a:extLst>
          </p:cNvPr>
          <p:cNvGrpSpPr/>
          <p:nvPr/>
        </p:nvGrpSpPr>
        <p:grpSpPr>
          <a:xfrm>
            <a:off x="7050999" y="2040644"/>
            <a:ext cx="1883750" cy="1772389"/>
            <a:chOff x="4745394" y="3673896"/>
            <a:chExt cx="1931640" cy="1612129"/>
          </a:xfrm>
        </p:grpSpPr>
        <p:sp>
          <p:nvSpPr>
            <p:cNvPr id="112" name="Oval 111">
              <a:extLst>
                <a:ext uri="{FF2B5EF4-FFF2-40B4-BE49-F238E27FC236}">
                  <a16:creationId xmlns:a16="http://schemas.microsoft.com/office/drawing/2014/main" id="{81DA6D79-C776-430B-81EA-8A9F839E17A7}"/>
                </a:ext>
              </a:extLst>
            </p:cNvPr>
            <p:cNvSpPr/>
            <p:nvPr/>
          </p:nvSpPr>
          <p:spPr>
            <a:xfrm>
              <a:off x="4745394" y="3673896"/>
              <a:ext cx="1931640" cy="1612129"/>
            </a:xfrm>
            <a:prstGeom prst="ellipse">
              <a:avLst/>
            </a:prstGeom>
            <a:gradFill>
              <a:gsLst>
                <a:gs pos="53000">
                  <a:srgbClr val="FFFF00"/>
                </a:gs>
                <a:gs pos="5000">
                  <a:srgbClr val="0070C0"/>
                </a:gs>
                <a:gs pos="30000">
                  <a:srgbClr val="00B050"/>
                </a:gs>
                <a:gs pos="70000">
                  <a:srgbClr val="FFC000"/>
                </a:gs>
                <a:gs pos="84000">
                  <a:srgbClr val="92D050"/>
                </a:gs>
              </a:gsLst>
              <a:lin ang="0" scaled="1"/>
            </a:gradFill>
            <a:scene3d>
              <a:camera prst="orthographicFront">
                <a:rot lat="0" lon="0" rev="0"/>
              </a:camera>
              <a:lightRig rig="contrasting" dir="t">
                <a:rot lat="0" lon="0" rev="1200000"/>
              </a:lightRig>
            </a:scene3d>
            <a:sp3d contourW="12700" prstMaterial="clear">
              <a:bevelT w="177800" h="254000"/>
              <a:bevelB w="152400"/>
            </a:sp3d>
          </p:spPr>
          <p:style>
            <a:lnRef idx="0">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endParaRPr lang="en-IN" dirty="0"/>
            </a:p>
          </p:txBody>
        </p:sp>
        <p:sp>
          <p:nvSpPr>
            <p:cNvPr id="113" name="Freeform: Shape 112">
              <a:extLst>
                <a:ext uri="{FF2B5EF4-FFF2-40B4-BE49-F238E27FC236}">
                  <a16:creationId xmlns:a16="http://schemas.microsoft.com/office/drawing/2014/main" id="{A46D28FE-EFAA-4881-8582-C971188B829F}"/>
                </a:ext>
              </a:extLst>
            </p:cNvPr>
            <p:cNvSpPr/>
            <p:nvPr/>
          </p:nvSpPr>
          <p:spPr>
            <a:xfrm>
              <a:off x="5099392" y="4147325"/>
              <a:ext cx="1223646" cy="665273"/>
            </a:xfrm>
            <a:custGeom>
              <a:avLst/>
              <a:gdLst>
                <a:gd name="connsiteX0" fmla="*/ 0 w 1223646"/>
                <a:gd name="connsiteY0" fmla="*/ 0 h 665273"/>
                <a:gd name="connsiteX1" fmla="*/ 1223646 w 1223646"/>
                <a:gd name="connsiteY1" fmla="*/ 0 h 665273"/>
                <a:gd name="connsiteX2" fmla="*/ 1223646 w 1223646"/>
                <a:gd name="connsiteY2" fmla="*/ 665273 h 665273"/>
                <a:gd name="connsiteX3" fmla="*/ 0 w 1223646"/>
                <a:gd name="connsiteY3" fmla="*/ 665273 h 665273"/>
                <a:gd name="connsiteX4" fmla="*/ 0 w 1223646"/>
                <a:gd name="connsiteY4" fmla="*/ 0 h 66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646" h="665273">
                  <a:moveTo>
                    <a:pt x="0" y="0"/>
                  </a:moveTo>
                  <a:lnTo>
                    <a:pt x="1223646" y="0"/>
                  </a:lnTo>
                  <a:lnTo>
                    <a:pt x="1223646" y="665273"/>
                  </a:lnTo>
                  <a:lnTo>
                    <a:pt x="0" y="66527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50800" rIns="0" bIns="50800" numCol="1" spcCol="1270" anchor="ctr" anchorCtr="0">
              <a:noAutofit/>
              <a:scene3d>
                <a:camera prst="orthographicFront"/>
                <a:lightRig rig="threePt" dir="t"/>
              </a:scene3d>
              <a:sp3d extrusionH="57150" prstMaterial="metal">
                <a:bevelT w="120650" h="38100"/>
              </a:sp3d>
            </a:bodyPr>
            <a:lstStyle/>
            <a:p>
              <a:pPr marL="0" lvl="0" indent="0" algn="l" defTabSz="1778000">
                <a:lnSpc>
                  <a:spcPct val="90000"/>
                </a:lnSpc>
                <a:spcBef>
                  <a:spcPct val="0"/>
                </a:spcBef>
                <a:spcAft>
                  <a:spcPct val="35000"/>
                </a:spcAft>
                <a:buNone/>
              </a:pPr>
              <a:r>
                <a:rPr lang="en-IN" sz="2400" dirty="0">
                  <a:gradFill>
                    <a:gsLst>
                      <a:gs pos="53000">
                        <a:srgbClr val="8DFBBF"/>
                      </a:gs>
                      <a:gs pos="2000">
                        <a:srgbClr val="FF0000"/>
                      </a:gs>
                      <a:gs pos="17000">
                        <a:srgbClr val="FFFF00"/>
                      </a:gs>
                      <a:gs pos="100000">
                        <a:srgbClr val="00B0F0"/>
                      </a:gs>
                    </a:gsLst>
                    <a:lin ang="0" scaled="1"/>
                  </a:gradFill>
                  <a:latin typeface="Bernard MT Condensed" panose="02050806060905020404" pitchFamily="18" charset="0"/>
                </a:rPr>
                <a:t>NOISY &amp; CALLOUS</a:t>
              </a:r>
            </a:p>
          </p:txBody>
        </p:sp>
      </p:grpSp>
      <p:grpSp>
        <p:nvGrpSpPr>
          <p:cNvPr id="114" name="Group 113">
            <a:extLst>
              <a:ext uri="{FF2B5EF4-FFF2-40B4-BE49-F238E27FC236}">
                <a16:creationId xmlns:a16="http://schemas.microsoft.com/office/drawing/2014/main" id="{D7F0915A-2892-4F11-99C5-4DF9C6FAAFF7}"/>
              </a:ext>
            </a:extLst>
          </p:cNvPr>
          <p:cNvGrpSpPr/>
          <p:nvPr/>
        </p:nvGrpSpPr>
        <p:grpSpPr>
          <a:xfrm>
            <a:off x="8747942" y="2800327"/>
            <a:ext cx="1883750" cy="1772389"/>
            <a:chOff x="4745394" y="3673896"/>
            <a:chExt cx="1931640" cy="1612129"/>
          </a:xfrm>
        </p:grpSpPr>
        <p:sp>
          <p:nvSpPr>
            <p:cNvPr id="115" name="Oval 114">
              <a:extLst>
                <a:ext uri="{FF2B5EF4-FFF2-40B4-BE49-F238E27FC236}">
                  <a16:creationId xmlns:a16="http://schemas.microsoft.com/office/drawing/2014/main" id="{67BC7641-AAC6-41B1-BC2A-8F107F4FD5F3}"/>
                </a:ext>
              </a:extLst>
            </p:cNvPr>
            <p:cNvSpPr/>
            <p:nvPr/>
          </p:nvSpPr>
          <p:spPr>
            <a:xfrm>
              <a:off x="4745394" y="3673896"/>
              <a:ext cx="1931640" cy="1612129"/>
            </a:xfrm>
            <a:prstGeom prst="ellipse">
              <a:avLst/>
            </a:prstGeom>
            <a:gradFill>
              <a:gsLst>
                <a:gs pos="53000">
                  <a:srgbClr val="FFFF00"/>
                </a:gs>
                <a:gs pos="5000">
                  <a:srgbClr val="0070C0"/>
                </a:gs>
                <a:gs pos="30000">
                  <a:srgbClr val="00B050"/>
                </a:gs>
                <a:gs pos="70000">
                  <a:srgbClr val="FFC000"/>
                </a:gs>
                <a:gs pos="84000">
                  <a:srgbClr val="92D050"/>
                </a:gs>
              </a:gsLst>
              <a:lin ang="0" scaled="1"/>
            </a:gradFill>
            <a:scene3d>
              <a:camera prst="orthographicFront">
                <a:rot lat="0" lon="0" rev="0"/>
              </a:camera>
              <a:lightRig rig="contrasting" dir="t">
                <a:rot lat="0" lon="0" rev="1200000"/>
              </a:lightRig>
            </a:scene3d>
            <a:sp3d contourW="12700" prstMaterial="clear">
              <a:bevelT w="177800" h="254000"/>
              <a:bevelB w="152400"/>
            </a:sp3d>
          </p:spPr>
          <p:style>
            <a:lnRef idx="0">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a:lstStyle/>
            <a:p>
              <a:endParaRPr lang="en-IN" dirty="0"/>
            </a:p>
          </p:txBody>
        </p:sp>
        <p:sp>
          <p:nvSpPr>
            <p:cNvPr id="116" name="Freeform: Shape 115">
              <a:extLst>
                <a:ext uri="{FF2B5EF4-FFF2-40B4-BE49-F238E27FC236}">
                  <a16:creationId xmlns:a16="http://schemas.microsoft.com/office/drawing/2014/main" id="{C1C73A72-71FE-43E6-A0AD-CB7EEC0FA35D}"/>
                </a:ext>
              </a:extLst>
            </p:cNvPr>
            <p:cNvSpPr/>
            <p:nvPr/>
          </p:nvSpPr>
          <p:spPr>
            <a:xfrm>
              <a:off x="5099392" y="4147325"/>
              <a:ext cx="1223646" cy="665273"/>
            </a:xfrm>
            <a:custGeom>
              <a:avLst/>
              <a:gdLst>
                <a:gd name="connsiteX0" fmla="*/ 0 w 1223646"/>
                <a:gd name="connsiteY0" fmla="*/ 0 h 665273"/>
                <a:gd name="connsiteX1" fmla="*/ 1223646 w 1223646"/>
                <a:gd name="connsiteY1" fmla="*/ 0 h 665273"/>
                <a:gd name="connsiteX2" fmla="*/ 1223646 w 1223646"/>
                <a:gd name="connsiteY2" fmla="*/ 665273 h 665273"/>
                <a:gd name="connsiteX3" fmla="*/ 0 w 1223646"/>
                <a:gd name="connsiteY3" fmla="*/ 665273 h 665273"/>
                <a:gd name="connsiteX4" fmla="*/ 0 w 1223646"/>
                <a:gd name="connsiteY4" fmla="*/ 0 h 66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646" h="665273">
                  <a:moveTo>
                    <a:pt x="0" y="0"/>
                  </a:moveTo>
                  <a:lnTo>
                    <a:pt x="1223646" y="0"/>
                  </a:lnTo>
                  <a:lnTo>
                    <a:pt x="1223646" y="665273"/>
                  </a:lnTo>
                  <a:lnTo>
                    <a:pt x="0" y="665273"/>
                  </a:lnTo>
                  <a:lnTo>
                    <a:pt x="0" y="0"/>
                  </a:lnTo>
                  <a:close/>
                </a:path>
              </a:pathLst>
            </a:custGeom>
          </p:spPr>
          <p:style>
            <a:lnRef idx="1">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50800" rIns="0" bIns="50800" numCol="1" spcCol="1270" anchor="ctr" anchorCtr="0">
              <a:noAutofit/>
              <a:scene3d>
                <a:camera prst="orthographicFront"/>
                <a:lightRig rig="threePt" dir="t"/>
              </a:scene3d>
              <a:sp3d extrusionH="57150" prstMaterial="metal">
                <a:bevelT w="120650" h="38100"/>
              </a:sp3d>
            </a:bodyPr>
            <a:lstStyle/>
            <a:p>
              <a:pPr marL="0" lvl="0" indent="0" algn="l" defTabSz="1778000">
                <a:lnSpc>
                  <a:spcPct val="90000"/>
                </a:lnSpc>
                <a:spcBef>
                  <a:spcPct val="0"/>
                </a:spcBef>
                <a:spcAft>
                  <a:spcPct val="35000"/>
                </a:spcAft>
                <a:buNone/>
              </a:pPr>
              <a:r>
                <a:rPr lang="en-IN" sz="2000" dirty="0">
                  <a:gradFill>
                    <a:gsLst>
                      <a:gs pos="53000">
                        <a:srgbClr val="8DFBBF"/>
                      </a:gs>
                      <a:gs pos="2000">
                        <a:srgbClr val="FF0000"/>
                      </a:gs>
                      <a:gs pos="17000">
                        <a:srgbClr val="FFFF00"/>
                      </a:gs>
                      <a:gs pos="100000">
                        <a:srgbClr val="00B0F0"/>
                      </a:gs>
                    </a:gsLst>
                    <a:lin ang="0" scaled="1"/>
                  </a:gradFill>
                  <a:latin typeface="Bernard MT Condensed" panose="02050806060905020404" pitchFamily="18" charset="0"/>
                </a:rPr>
                <a:t>FOND OF PHYSICAL ACTIVITY </a:t>
              </a:r>
            </a:p>
          </p:txBody>
        </p:sp>
      </p:grpSp>
      <p:pic>
        <p:nvPicPr>
          <p:cNvPr id="118" name="Picture 117">
            <a:extLst>
              <a:ext uri="{FF2B5EF4-FFF2-40B4-BE49-F238E27FC236}">
                <a16:creationId xmlns:a16="http://schemas.microsoft.com/office/drawing/2014/main" id="{276DF377-864E-42B7-8F81-C78BD1F2384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36647" y="932540"/>
            <a:ext cx="6033317" cy="5217580"/>
          </a:xfrm>
          <a:prstGeom prst="rect">
            <a:avLst/>
          </a:prstGeom>
          <a:ln>
            <a:noFill/>
          </a:ln>
          <a:effectLst>
            <a:glow rad="228600">
              <a:schemeClr val="accent3">
                <a:satMod val="175000"/>
                <a:alpha val="42000"/>
              </a:schemeClr>
            </a:glow>
            <a:outerShdw blurRad="50800" dist="38100" dir="5400000" algn="t" rotWithShape="0">
              <a:prstClr val="black">
                <a:alpha val="40000"/>
              </a:prstClr>
            </a:outerShdw>
            <a:softEdge rad="12700"/>
          </a:effectLst>
          <a:scene3d>
            <a:camera prst="orthographicFront"/>
            <a:lightRig rig="soft" dir="t"/>
          </a:scene3d>
          <a:sp3d prstMaterial="metal">
            <a:bevelT w="177800"/>
          </a:sp3d>
        </p:spPr>
      </p:pic>
    </p:spTree>
    <p:extLst>
      <p:ext uri="{BB962C8B-B14F-4D97-AF65-F5344CB8AC3E}">
        <p14:creationId xmlns:p14="http://schemas.microsoft.com/office/powerpoint/2010/main" val="2737203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in)">
                                      <p:cBhvr>
                                        <p:cTn id="7" dur="2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nodeType="clickEffect">
                                  <p:stCondLst>
                                    <p:cond delay="0"/>
                                  </p:stCondLst>
                                  <p:childTnLst>
                                    <p:animEffect transition="out" filter="barn(inVertical)">
                                      <p:cBhvr>
                                        <p:cTn id="11" dur="500"/>
                                        <p:tgtEl>
                                          <p:spTgt spid="16"/>
                                        </p:tgtEl>
                                      </p:cBhvr>
                                    </p:animEffect>
                                    <p:set>
                                      <p:cBhvr>
                                        <p:cTn id="12" dur="1" fill="hold">
                                          <p:stCondLst>
                                            <p:cond delay="499"/>
                                          </p:stCondLst>
                                        </p:cTn>
                                        <p:tgtEl>
                                          <p:spTgt spid="1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edge">
                                      <p:cBhvr>
                                        <p:cTn id="17" dur="2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13"/>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8" presetClass="emph" presetSubtype="0" fill="hold" nodeType="clickEffect">
                                  <p:stCondLst>
                                    <p:cond delay="0"/>
                                  </p:stCondLst>
                                  <p:childTnLst>
                                    <p:animRot by="21600000">
                                      <p:cBhvr>
                                        <p:cTn id="25" dur="2000" fill="hold"/>
                                        <p:tgtEl>
                                          <p:spTgt spid="30"/>
                                        </p:tgtEl>
                                        <p:attrNameLst>
                                          <p:attrName>r</p:attrName>
                                        </p:attrNameLst>
                                      </p:cBhvr>
                                    </p:animRot>
                                  </p:childTnLst>
                                </p:cTn>
                              </p:par>
                            </p:childTnLst>
                          </p:cTn>
                        </p:par>
                      </p:childTnLst>
                    </p:cTn>
                  </p:par>
                  <p:par>
                    <p:cTn id="26" fill="hold">
                      <p:stCondLst>
                        <p:cond delay="indefinite"/>
                      </p:stCondLst>
                      <p:childTnLst>
                        <p:par>
                          <p:cTn id="27" fill="hold">
                            <p:stCondLst>
                              <p:cond delay="0"/>
                            </p:stCondLst>
                            <p:childTnLst>
                              <p:par>
                                <p:cTn id="28" presetID="63" presetClass="path" presetSubtype="0" accel="50000" decel="50000" fill="hold" nodeType="clickEffect">
                                  <p:stCondLst>
                                    <p:cond delay="0"/>
                                  </p:stCondLst>
                                  <p:childTnLst>
                                    <p:animMotion origin="layout" path="M 5E-6 7.40741E-7 L 0.46524 -0.00833 " pathEditMode="relative" rAng="0" ptsTypes="AA">
                                      <p:cBhvr>
                                        <p:cTn id="29" dur="2000" fill="hold"/>
                                        <p:tgtEl>
                                          <p:spTgt spid="5"/>
                                        </p:tgtEl>
                                        <p:attrNameLst>
                                          <p:attrName>ppt_x</p:attrName>
                                          <p:attrName>ppt_y</p:attrName>
                                        </p:attrNameLst>
                                      </p:cBhvr>
                                      <p:rCtr x="23255" y="-417"/>
                                    </p:animMotion>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up)">
                                      <p:cBhvr>
                                        <p:cTn id="34" dur="500"/>
                                        <p:tgtEl>
                                          <p:spTgt spid="48"/>
                                        </p:tgtEl>
                                      </p:cBhvr>
                                    </p:animEffect>
                                  </p:childTnLst>
                                </p:cTn>
                              </p:par>
                            </p:childTnLst>
                          </p:cTn>
                        </p:par>
                      </p:childTnLst>
                    </p:cTn>
                  </p:par>
                  <p:par>
                    <p:cTn id="35" fill="hold">
                      <p:stCondLst>
                        <p:cond delay="indefinite"/>
                      </p:stCondLst>
                      <p:childTnLst>
                        <p:par>
                          <p:cTn id="36" fill="hold">
                            <p:stCondLst>
                              <p:cond delay="0"/>
                            </p:stCondLst>
                            <p:childTnLst>
                              <p:par>
                                <p:cTn id="37" presetID="47" presetClass="entr" presetSubtype="0" fill="hold" nodeType="clickEffect">
                                  <p:stCondLst>
                                    <p:cond delay="0"/>
                                  </p:stCondLst>
                                  <p:childTnLst>
                                    <p:set>
                                      <p:cBhvr>
                                        <p:cTn id="38" dur="1" fill="hold">
                                          <p:stCondLst>
                                            <p:cond delay="0"/>
                                          </p:stCondLst>
                                        </p:cTn>
                                        <p:tgtEl>
                                          <p:spTgt spid="77"/>
                                        </p:tgtEl>
                                        <p:attrNameLst>
                                          <p:attrName>style.visibility</p:attrName>
                                        </p:attrNameLst>
                                      </p:cBhvr>
                                      <p:to>
                                        <p:strVal val="visible"/>
                                      </p:to>
                                    </p:set>
                                    <p:animEffect transition="in" filter="fade">
                                      <p:cBhvr>
                                        <p:cTn id="39" dur="1000"/>
                                        <p:tgtEl>
                                          <p:spTgt spid="77"/>
                                        </p:tgtEl>
                                      </p:cBhvr>
                                    </p:animEffect>
                                    <p:anim calcmode="lin" valueType="num">
                                      <p:cBhvr>
                                        <p:cTn id="40" dur="1000" fill="hold"/>
                                        <p:tgtEl>
                                          <p:spTgt spid="77"/>
                                        </p:tgtEl>
                                        <p:attrNameLst>
                                          <p:attrName>ppt_x</p:attrName>
                                        </p:attrNameLst>
                                      </p:cBhvr>
                                      <p:tavLst>
                                        <p:tav tm="0">
                                          <p:val>
                                            <p:strVal val="#ppt_x"/>
                                          </p:val>
                                        </p:tav>
                                        <p:tav tm="100000">
                                          <p:val>
                                            <p:strVal val="#ppt_x"/>
                                          </p:val>
                                        </p:tav>
                                      </p:tavLst>
                                    </p:anim>
                                    <p:anim calcmode="lin" valueType="num">
                                      <p:cBhvr>
                                        <p:cTn id="41"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nodeType="clickEffect">
                                  <p:stCondLst>
                                    <p:cond delay="0"/>
                                  </p:stCondLst>
                                  <p:childTnLst>
                                    <p:set>
                                      <p:cBhvr>
                                        <p:cTn id="45" dur="1" fill="hold">
                                          <p:stCondLst>
                                            <p:cond delay="0"/>
                                          </p:stCondLst>
                                        </p:cTn>
                                        <p:tgtEl>
                                          <p:spTgt spid="80"/>
                                        </p:tgtEl>
                                        <p:attrNameLst>
                                          <p:attrName>style.visibility</p:attrName>
                                        </p:attrNameLst>
                                      </p:cBhvr>
                                      <p:to>
                                        <p:strVal val="visible"/>
                                      </p:to>
                                    </p:set>
                                    <p:animEffect transition="in" filter="fade">
                                      <p:cBhvr>
                                        <p:cTn id="46" dur="1000"/>
                                        <p:tgtEl>
                                          <p:spTgt spid="80"/>
                                        </p:tgtEl>
                                      </p:cBhvr>
                                    </p:animEffect>
                                    <p:anim calcmode="lin" valueType="num">
                                      <p:cBhvr>
                                        <p:cTn id="47" dur="1000" fill="hold"/>
                                        <p:tgtEl>
                                          <p:spTgt spid="80"/>
                                        </p:tgtEl>
                                        <p:attrNameLst>
                                          <p:attrName>ppt_x</p:attrName>
                                        </p:attrNameLst>
                                      </p:cBhvr>
                                      <p:tavLst>
                                        <p:tav tm="0">
                                          <p:val>
                                            <p:strVal val="#ppt_x"/>
                                          </p:val>
                                        </p:tav>
                                        <p:tav tm="100000">
                                          <p:val>
                                            <p:strVal val="#ppt_x"/>
                                          </p:val>
                                        </p:tav>
                                      </p:tavLst>
                                    </p:anim>
                                    <p:anim calcmode="lin" valueType="num">
                                      <p:cBhvr>
                                        <p:cTn id="48"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500"/>
                                        <p:tgtEl>
                                          <p:spTgt spid="77"/>
                                        </p:tgtEl>
                                      </p:cBhvr>
                                    </p:animEffect>
                                    <p:set>
                                      <p:cBhvr>
                                        <p:cTn id="53" dur="1" fill="hold">
                                          <p:stCondLst>
                                            <p:cond delay="499"/>
                                          </p:stCondLst>
                                        </p:cTn>
                                        <p:tgtEl>
                                          <p:spTgt spid="77"/>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nodeType="clickEffect">
                                  <p:stCondLst>
                                    <p:cond delay="0"/>
                                  </p:stCondLst>
                                  <p:childTnLst>
                                    <p:animEffect transition="out" filter="fade">
                                      <p:cBhvr>
                                        <p:cTn id="57" dur="500"/>
                                        <p:tgtEl>
                                          <p:spTgt spid="80"/>
                                        </p:tgtEl>
                                      </p:cBhvr>
                                    </p:animEffect>
                                    <p:set>
                                      <p:cBhvr>
                                        <p:cTn id="58" dur="1" fill="hold">
                                          <p:stCondLst>
                                            <p:cond delay="499"/>
                                          </p:stCondLst>
                                        </p:cTn>
                                        <p:tgtEl>
                                          <p:spTgt spid="8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nodeType="clickEffect">
                                  <p:stCondLst>
                                    <p:cond delay="0"/>
                                  </p:stCondLst>
                                  <p:childTnLst>
                                    <p:set>
                                      <p:cBhvr>
                                        <p:cTn id="62" dur="1" fill="hold">
                                          <p:stCondLst>
                                            <p:cond delay="0"/>
                                          </p:stCondLst>
                                        </p:cTn>
                                        <p:tgtEl>
                                          <p:spTgt spid="84"/>
                                        </p:tgtEl>
                                        <p:attrNameLst>
                                          <p:attrName>style.visibility</p:attrName>
                                        </p:attrNameLst>
                                      </p:cBhvr>
                                      <p:to>
                                        <p:strVal val="visible"/>
                                      </p:to>
                                    </p:set>
                                    <p:animEffect transition="in" filter="fade">
                                      <p:cBhvr>
                                        <p:cTn id="63" dur="1000"/>
                                        <p:tgtEl>
                                          <p:spTgt spid="84"/>
                                        </p:tgtEl>
                                      </p:cBhvr>
                                    </p:animEffect>
                                    <p:anim calcmode="lin" valueType="num">
                                      <p:cBhvr>
                                        <p:cTn id="64" dur="1000" fill="hold"/>
                                        <p:tgtEl>
                                          <p:spTgt spid="84"/>
                                        </p:tgtEl>
                                        <p:attrNameLst>
                                          <p:attrName>ppt_x</p:attrName>
                                        </p:attrNameLst>
                                      </p:cBhvr>
                                      <p:tavLst>
                                        <p:tav tm="0">
                                          <p:val>
                                            <p:strVal val="#ppt_x"/>
                                          </p:val>
                                        </p:tav>
                                        <p:tav tm="100000">
                                          <p:val>
                                            <p:strVal val="#ppt_x"/>
                                          </p:val>
                                        </p:tav>
                                      </p:tavLst>
                                    </p:anim>
                                    <p:anim calcmode="lin" valueType="num">
                                      <p:cBhvr>
                                        <p:cTn id="65"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7" presetClass="entr" presetSubtype="0" fill="hold" nodeType="clickEffect">
                                  <p:stCondLst>
                                    <p:cond delay="0"/>
                                  </p:stCondLst>
                                  <p:childTnLst>
                                    <p:set>
                                      <p:cBhvr>
                                        <p:cTn id="69" dur="1" fill="hold">
                                          <p:stCondLst>
                                            <p:cond delay="0"/>
                                          </p:stCondLst>
                                        </p:cTn>
                                        <p:tgtEl>
                                          <p:spTgt spid="83"/>
                                        </p:tgtEl>
                                        <p:attrNameLst>
                                          <p:attrName>style.visibility</p:attrName>
                                        </p:attrNameLst>
                                      </p:cBhvr>
                                      <p:to>
                                        <p:strVal val="visible"/>
                                      </p:to>
                                    </p:set>
                                    <p:animEffect transition="in" filter="fade">
                                      <p:cBhvr>
                                        <p:cTn id="70" dur="1000"/>
                                        <p:tgtEl>
                                          <p:spTgt spid="83"/>
                                        </p:tgtEl>
                                      </p:cBhvr>
                                    </p:animEffect>
                                    <p:anim calcmode="lin" valueType="num">
                                      <p:cBhvr>
                                        <p:cTn id="71" dur="1000" fill="hold"/>
                                        <p:tgtEl>
                                          <p:spTgt spid="83"/>
                                        </p:tgtEl>
                                        <p:attrNameLst>
                                          <p:attrName>ppt_x</p:attrName>
                                        </p:attrNameLst>
                                      </p:cBhvr>
                                      <p:tavLst>
                                        <p:tav tm="0">
                                          <p:val>
                                            <p:strVal val="#ppt_x"/>
                                          </p:val>
                                        </p:tav>
                                        <p:tav tm="100000">
                                          <p:val>
                                            <p:strVal val="#ppt_x"/>
                                          </p:val>
                                        </p:tav>
                                      </p:tavLst>
                                    </p:anim>
                                    <p:anim calcmode="lin" valueType="num">
                                      <p:cBhvr>
                                        <p:cTn id="72" dur="1000" fill="hold"/>
                                        <p:tgtEl>
                                          <p:spTgt spid="83"/>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7" presetClass="entr" presetSubtype="0" fill="hold" nodeType="clickEffect">
                                  <p:stCondLst>
                                    <p:cond delay="0"/>
                                  </p:stCondLst>
                                  <p:childTnLst>
                                    <p:set>
                                      <p:cBhvr>
                                        <p:cTn id="76" dur="1" fill="hold">
                                          <p:stCondLst>
                                            <p:cond delay="0"/>
                                          </p:stCondLst>
                                        </p:cTn>
                                        <p:tgtEl>
                                          <p:spTgt spid="87"/>
                                        </p:tgtEl>
                                        <p:attrNameLst>
                                          <p:attrName>style.visibility</p:attrName>
                                        </p:attrNameLst>
                                      </p:cBhvr>
                                      <p:to>
                                        <p:strVal val="visible"/>
                                      </p:to>
                                    </p:set>
                                    <p:animEffect transition="in" filter="fade">
                                      <p:cBhvr>
                                        <p:cTn id="77" dur="1000"/>
                                        <p:tgtEl>
                                          <p:spTgt spid="87"/>
                                        </p:tgtEl>
                                      </p:cBhvr>
                                    </p:animEffect>
                                    <p:anim calcmode="lin" valueType="num">
                                      <p:cBhvr>
                                        <p:cTn id="78" dur="1000" fill="hold"/>
                                        <p:tgtEl>
                                          <p:spTgt spid="87"/>
                                        </p:tgtEl>
                                        <p:attrNameLst>
                                          <p:attrName>ppt_x</p:attrName>
                                        </p:attrNameLst>
                                      </p:cBhvr>
                                      <p:tavLst>
                                        <p:tav tm="0">
                                          <p:val>
                                            <p:strVal val="#ppt_x"/>
                                          </p:val>
                                        </p:tav>
                                        <p:tav tm="100000">
                                          <p:val>
                                            <p:strVal val="#ppt_x"/>
                                          </p:val>
                                        </p:tav>
                                      </p:tavLst>
                                    </p:anim>
                                    <p:anim calcmode="lin" valueType="num">
                                      <p:cBhvr>
                                        <p:cTn id="79"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nodeType="clickEffect">
                                  <p:stCondLst>
                                    <p:cond delay="0"/>
                                  </p:stCondLst>
                                  <p:childTnLst>
                                    <p:animEffect transition="out" filter="fade">
                                      <p:cBhvr>
                                        <p:cTn id="83" dur="500"/>
                                        <p:tgtEl>
                                          <p:spTgt spid="84"/>
                                        </p:tgtEl>
                                      </p:cBhvr>
                                    </p:animEffect>
                                    <p:set>
                                      <p:cBhvr>
                                        <p:cTn id="84" dur="1" fill="hold">
                                          <p:stCondLst>
                                            <p:cond delay="499"/>
                                          </p:stCondLst>
                                        </p:cTn>
                                        <p:tgtEl>
                                          <p:spTgt spid="84"/>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nodeType="clickEffect">
                                  <p:stCondLst>
                                    <p:cond delay="0"/>
                                  </p:stCondLst>
                                  <p:childTnLst>
                                    <p:animEffect transition="out" filter="fade">
                                      <p:cBhvr>
                                        <p:cTn id="88" dur="500"/>
                                        <p:tgtEl>
                                          <p:spTgt spid="87"/>
                                        </p:tgtEl>
                                      </p:cBhvr>
                                    </p:animEffect>
                                    <p:set>
                                      <p:cBhvr>
                                        <p:cTn id="89" dur="1" fill="hold">
                                          <p:stCondLst>
                                            <p:cond delay="499"/>
                                          </p:stCondLst>
                                        </p:cTn>
                                        <p:tgtEl>
                                          <p:spTgt spid="87"/>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nodeType="clickEffect">
                                  <p:stCondLst>
                                    <p:cond delay="0"/>
                                  </p:stCondLst>
                                  <p:childTnLst>
                                    <p:animEffect transition="out" filter="fade">
                                      <p:cBhvr>
                                        <p:cTn id="93" dur="500"/>
                                        <p:tgtEl>
                                          <p:spTgt spid="83"/>
                                        </p:tgtEl>
                                      </p:cBhvr>
                                    </p:animEffect>
                                    <p:set>
                                      <p:cBhvr>
                                        <p:cTn id="94" dur="1" fill="hold">
                                          <p:stCondLst>
                                            <p:cond delay="499"/>
                                          </p:stCondLst>
                                        </p:cTn>
                                        <p:tgtEl>
                                          <p:spTgt spid="83"/>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0" presetClass="exit" presetSubtype="0" fill="hold" nodeType="clickEffect">
                                  <p:stCondLst>
                                    <p:cond delay="0"/>
                                  </p:stCondLst>
                                  <p:childTnLst>
                                    <p:animEffect transition="out" filter="fade">
                                      <p:cBhvr>
                                        <p:cTn id="98" dur="500"/>
                                        <p:tgtEl>
                                          <p:spTgt spid="48"/>
                                        </p:tgtEl>
                                      </p:cBhvr>
                                    </p:animEffect>
                                    <p:set>
                                      <p:cBhvr>
                                        <p:cTn id="99" dur="1" fill="hold">
                                          <p:stCondLst>
                                            <p:cond delay="499"/>
                                          </p:stCondLst>
                                        </p:cTn>
                                        <p:tgtEl>
                                          <p:spTgt spid="48"/>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35" presetClass="path" presetSubtype="0" accel="50000" decel="50000" fill="hold" nodeType="clickEffect">
                                  <p:stCondLst>
                                    <p:cond delay="0"/>
                                  </p:stCondLst>
                                  <p:childTnLst>
                                    <p:animMotion origin="layout" path="M 0.46524 -0.00833 L 5E-6 7.40741E-7 " pathEditMode="relative" rAng="0" ptsTypes="AA">
                                      <p:cBhvr>
                                        <p:cTn id="103" dur="2000" fill="hold"/>
                                        <p:tgtEl>
                                          <p:spTgt spid="5"/>
                                        </p:tgtEl>
                                        <p:attrNameLst>
                                          <p:attrName>ppt_x</p:attrName>
                                          <p:attrName>ppt_y</p:attrName>
                                        </p:attrNameLst>
                                      </p:cBhvr>
                                      <p:rCtr x="-23268" y="417"/>
                                    </p:animMotion>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100"/>
                                  </p:stCondLst>
                                  <p:childTnLst>
                                    <p:set>
                                      <p:cBhvr>
                                        <p:cTn id="107" dur="1" fill="hold">
                                          <p:stCondLst>
                                            <p:cond delay="0"/>
                                          </p:stCondLst>
                                        </p:cTn>
                                        <p:tgtEl>
                                          <p:spTgt spid="66"/>
                                        </p:tgtEl>
                                        <p:attrNameLst>
                                          <p:attrName>style.visibility</p:attrName>
                                        </p:attrNameLst>
                                      </p:cBhvr>
                                      <p:to>
                                        <p:strVal val="visible"/>
                                      </p:to>
                                    </p:set>
                                    <p:animEffect transition="in" filter="fade">
                                      <p:cBhvr>
                                        <p:cTn id="108" dur="2600"/>
                                        <p:tgtEl>
                                          <p:spTgt spid="66"/>
                                        </p:tgtEl>
                                      </p:cBhvr>
                                    </p:animEffect>
                                  </p:childTnLst>
                                </p:cTn>
                              </p:par>
                            </p:childTnLst>
                          </p:cTn>
                        </p:par>
                      </p:childTnLst>
                    </p:cTn>
                  </p:par>
                  <p:par>
                    <p:cTn id="109" fill="hold">
                      <p:stCondLst>
                        <p:cond delay="indefinite"/>
                      </p:stCondLst>
                      <p:childTnLst>
                        <p:par>
                          <p:cTn id="110" fill="hold">
                            <p:stCondLst>
                              <p:cond delay="0"/>
                            </p:stCondLst>
                            <p:childTnLst>
                              <p:par>
                                <p:cTn id="111" presetID="8" presetClass="emph" presetSubtype="0" fill="hold" nodeType="clickEffect">
                                  <p:stCondLst>
                                    <p:cond delay="0"/>
                                  </p:stCondLst>
                                  <p:childTnLst>
                                    <p:animRot by="21600000">
                                      <p:cBhvr>
                                        <p:cTn id="112" dur="2000" fill="hold"/>
                                        <p:tgtEl>
                                          <p:spTgt spid="40"/>
                                        </p:tgtEl>
                                        <p:attrNameLst>
                                          <p:attrName>r</p:attrName>
                                        </p:attrNameLst>
                                      </p:cBhvr>
                                    </p:animRot>
                                  </p:childTnLst>
                                </p:cTn>
                              </p:par>
                            </p:childTnLst>
                          </p:cTn>
                        </p:par>
                      </p:childTnLst>
                    </p:cTn>
                  </p:par>
                  <p:par>
                    <p:cTn id="113" fill="hold">
                      <p:stCondLst>
                        <p:cond delay="indefinite"/>
                      </p:stCondLst>
                      <p:childTnLst>
                        <p:par>
                          <p:cTn id="114" fill="hold">
                            <p:stCondLst>
                              <p:cond delay="0"/>
                            </p:stCondLst>
                            <p:childTnLst>
                              <p:par>
                                <p:cTn id="115" presetID="63" presetClass="path" presetSubtype="0" accel="50000" decel="50000" fill="hold" nodeType="clickEffect">
                                  <p:stCondLst>
                                    <p:cond delay="0"/>
                                  </p:stCondLst>
                                  <p:childTnLst>
                                    <p:animMotion origin="layout" path="M 2.29167E-6 -1.11022E-16 L 0.47174 -0.00208 " pathEditMode="relative" rAng="0" ptsTypes="AA">
                                      <p:cBhvr>
                                        <p:cTn id="116" dur="2000" fill="hold"/>
                                        <p:tgtEl>
                                          <p:spTgt spid="72"/>
                                        </p:tgtEl>
                                        <p:attrNameLst>
                                          <p:attrName>ppt_x</p:attrName>
                                          <p:attrName>ppt_y</p:attrName>
                                        </p:attrNameLst>
                                      </p:cBhvr>
                                      <p:rCtr x="23581" y="-116"/>
                                    </p:animMotion>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nodeType="clickEffect">
                                  <p:stCondLst>
                                    <p:cond delay="0"/>
                                  </p:stCondLst>
                                  <p:childTnLst>
                                    <p:set>
                                      <p:cBhvr>
                                        <p:cTn id="120" dur="1" fill="hold">
                                          <p:stCondLst>
                                            <p:cond delay="0"/>
                                          </p:stCondLst>
                                        </p:cTn>
                                        <p:tgtEl>
                                          <p:spTgt spid="6"/>
                                        </p:tgtEl>
                                        <p:attrNameLst>
                                          <p:attrName>style.visibility</p:attrName>
                                        </p:attrNameLst>
                                      </p:cBhvr>
                                      <p:to>
                                        <p:strVal val="visible"/>
                                      </p:to>
                                    </p:set>
                                    <p:animEffect transition="in" filter="wipe(down)">
                                      <p:cBhvr>
                                        <p:cTn id="121" dur="500"/>
                                        <p:tgtEl>
                                          <p:spTgt spid="6"/>
                                        </p:tgtEl>
                                      </p:cBhvr>
                                    </p:animEffect>
                                  </p:childTnLst>
                                </p:cTn>
                              </p:par>
                            </p:childTnLst>
                          </p:cTn>
                        </p:par>
                      </p:childTnLst>
                    </p:cTn>
                  </p:par>
                  <p:par>
                    <p:cTn id="122" fill="hold">
                      <p:stCondLst>
                        <p:cond delay="indefinite"/>
                      </p:stCondLst>
                      <p:childTnLst>
                        <p:par>
                          <p:cTn id="123" fill="hold">
                            <p:stCondLst>
                              <p:cond delay="0"/>
                            </p:stCondLst>
                            <p:childTnLst>
                              <p:par>
                                <p:cTn id="124" presetID="47" presetClass="entr" presetSubtype="0" fill="hold" nodeType="clickEffect">
                                  <p:stCondLst>
                                    <p:cond delay="0"/>
                                  </p:stCondLst>
                                  <p:childTnLst>
                                    <p:set>
                                      <p:cBhvr>
                                        <p:cTn id="125" dur="1" fill="hold">
                                          <p:stCondLst>
                                            <p:cond delay="0"/>
                                          </p:stCondLst>
                                        </p:cTn>
                                        <p:tgtEl>
                                          <p:spTgt spid="90"/>
                                        </p:tgtEl>
                                        <p:attrNameLst>
                                          <p:attrName>style.visibility</p:attrName>
                                        </p:attrNameLst>
                                      </p:cBhvr>
                                      <p:to>
                                        <p:strVal val="visible"/>
                                      </p:to>
                                    </p:set>
                                    <p:animEffect transition="in" filter="fade">
                                      <p:cBhvr>
                                        <p:cTn id="126" dur="1000"/>
                                        <p:tgtEl>
                                          <p:spTgt spid="90"/>
                                        </p:tgtEl>
                                      </p:cBhvr>
                                    </p:animEffect>
                                    <p:anim calcmode="lin" valueType="num">
                                      <p:cBhvr>
                                        <p:cTn id="127" dur="1000" fill="hold"/>
                                        <p:tgtEl>
                                          <p:spTgt spid="90"/>
                                        </p:tgtEl>
                                        <p:attrNameLst>
                                          <p:attrName>ppt_x</p:attrName>
                                        </p:attrNameLst>
                                      </p:cBhvr>
                                      <p:tavLst>
                                        <p:tav tm="0">
                                          <p:val>
                                            <p:strVal val="#ppt_x"/>
                                          </p:val>
                                        </p:tav>
                                        <p:tav tm="100000">
                                          <p:val>
                                            <p:strVal val="#ppt_x"/>
                                          </p:val>
                                        </p:tav>
                                      </p:tavLst>
                                    </p:anim>
                                    <p:anim calcmode="lin" valueType="num">
                                      <p:cBhvr>
                                        <p:cTn id="128"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7" presetClass="entr" presetSubtype="0" fill="hold" nodeType="clickEffect">
                                  <p:stCondLst>
                                    <p:cond delay="0"/>
                                  </p:stCondLst>
                                  <p:childTnLst>
                                    <p:set>
                                      <p:cBhvr>
                                        <p:cTn id="132" dur="1" fill="hold">
                                          <p:stCondLst>
                                            <p:cond delay="0"/>
                                          </p:stCondLst>
                                        </p:cTn>
                                        <p:tgtEl>
                                          <p:spTgt spid="93"/>
                                        </p:tgtEl>
                                        <p:attrNameLst>
                                          <p:attrName>style.visibility</p:attrName>
                                        </p:attrNameLst>
                                      </p:cBhvr>
                                      <p:to>
                                        <p:strVal val="visible"/>
                                      </p:to>
                                    </p:set>
                                    <p:animEffect transition="in" filter="fade">
                                      <p:cBhvr>
                                        <p:cTn id="133" dur="1000"/>
                                        <p:tgtEl>
                                          <p:spTgt spid="93"/>
                                        </p:tgtEl>
                                      </p:cBhvr>
                                    </p:animEffect>
                                    <p:anim calcmode="lin" valueType="num">
                                      <p:cBhvr>
                                        <p:cTn id="134" dur="1000" fill="hold"/>
                                        <p:tgtEl>
                                          <p:spTgt spid="93"/>
                                        </p:tgtEl>
                                        <p:attrNameLst>
                                          <p:attrName>ppt_x</p:attrName>
                                        </p:attrNameLst>
                                      </p:cBhvr>
                                      <p:tavLst>
                                        <p:tav tm="0">
                                          <p:val>
                                            <p:strVal val="#ppt_x"/>
                                          </p:val>
                                        </p:tav>
                                        <p:tav tm="100000">
                                          <p:val>
                                            <p:strVal val="#ppt_x"/>
                                          </p:val>
                                        </p:tav>
                                      </p:tavLst>
                                    </p:anim>
                                    <p:anim calcmode="lin" valueType="num">
                                      <p:cBhvr>
                                        <p:cTn id="135" dur="1000" fill="hold"/>
                                        <p:tgtEl>
                                          <p:spTgt spid="93"/>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10" presetClass="exit" presetSubtype="0" fill="hold" nodeType="clickEffect">
                                  <p:stCondLst>
                                    <p:cond delay="0"/>
                                  </p:stCondLst>
                                  <p:childTnLst>
                                    <p:animEffect transition="out" filter="fade">
                                      <p:cBhvr>
                                        <p:cTn id="139" dur="500"/>
                                        <p:tgtEl>
                                          <p:spTgt spid="90"/>
                                        </p:tgtEl>
                                      </p:cBhvr>
                                    </p:animEffect>
                                    <p:set>
                                      <p:cBhvr>
                                        <p:cTn id="140" dur="1" fill="hold">
                                          <p:stCondLst>
                                            <p:cond delay="499"/>
                                          </p:stCondLst>
                                        </p:cTn>
                                        <p:tgtEl>
                                          <p:spTgt spid="90"/>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0" presetClass="exit" presetSubtype="0" fill="hold" nodeType="clickEffect">
                                  <p:stCondLst>
                                    <p:cond delay="0"/>
                                  </p:stCondLst>
                                  <p:childTnLst>
                                    <p:animEffect transition="out" filter="fade">
                                      <p:cBhvr>
                                        <p:cTn id="144" dur="500"/>
                                        <p:tgtEl>
                                          <p:spTgt spid="93"/>
                                        </p:tgtEl>
                                      </p:cBhvr>
                                    </p:animEffect>
                                    <p:set>
                                      <p:cBhvr>
                                        <p:cTn id="145" dur="1" fill="hold">
                                          <p:stCondLst>
                                            <p:cond delay="499"/>
                                          </p:stCondLst>
                                        </p:cTn>
                                        <p:tgtEl>
                                          <p:spTgt spid="93"/>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47" presetClass="entr" presetSubtype="0" fill="hold" nodeType="clickEffect">
                                  <p:stCondLst>
                                    <p:cond delay="0"/>
                                  </p:stCondLst>
                                  <p:childTnLst>
                                    <p:set>
                                      <p:cBhvr>
                                        <p:cTn id="149" dur="1" fill="hold">
                                          <p:stCondLst>
                                            <p:cond delay="0"/>
                                          </p:stCondLst>
                                        </p:cTn>
                                        <p:tgtEl>
                                          <p:spTgt spid="96"/>
                                        </p:tgtEl>
                                        <p:attrNameLst>
                                          <p:attrName>style.visibility</p:attrName>
                                        </p:attrNameLst>
                                      </p:cBhvr>
                                      <p:to>
                                        <p:strVal val="visible"/>
                                      </p:to>
                                    </p:set>
                                    <p:animEffect transition="in" filter="fade">
                                      <p:cBhvr>
                                        <p:cTn id="150" dur="1000"/>
                                        <p:tgtEl>
                                          <p:spTgt spid="96"/>
                                        </p:tgtEl>
                                      </p:cBhvr>
                                    </p:animEffect>
                                    <p:anim calcmode="lin" valueType="num">
                                      <p:cBhvr>
                                        <p:cTn id="151" dur="1000" fill="hold"/>
                                        <p:tgtEl>
                                          <p:spTgt spid="96"/>
                                        </p:tgtEl>
                                        <p:attrNameLst>
                                          <p:attrName>ppt_x</p:attrName>
                                        </p:attrNameLst>
                                      </p:cBhvr>
                                      <p:tavLst>
                                        <p:tav tm="0">
                                          <p:val>
                                            <p:strVal val="#ppt_x"/>
                                          </p:val>
                                        </p:tav>
                                        <p:tav tm="100000">
                                          <p:val>
                                            <p:strVal val="#ppt_x"/>
                                          </p:val>
                                        </p:tav>
                                      </p:tavLst>
                                    </p:anim>
                                    <p:anim calcmode="lin" valueType="num">
                                      <p:cBhvr>
                                        <p:cTn id="152" dur="1000" fill="hold"/>
                                        <p:tgtEl>
                                          <p:spTgt spid="96"/>
                                        </p:tgtEl>
                                        <p:attrNameLst>
                                          <p:attrName>ppt_y</p:attrName>
                                        </p:attrNameLst>
                                      </p:cBhvr>
                                      <p:tavLst>
                                        <p:tav tm="0">
                                          <p:val>
                                            <p:strVal val="#ppt_y-.1"/>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47" presetClass="entr" presetSubtype="0" fill="hold" nodeType="clickEffect">
                                  <p:stCondLst>
                                    <p:cond delay="0"/>
                                  </p:stCondLst>
                                  <p:childTnLst>
                                    <p:set>
                                      <p:cBhvr>
                                        <p:cTn id="156" dur="1" fill="hold">
                                          <p:stCondLst>
                                            <p:cond delay="0"/>
                                          </p:stCondLst>
                                        </p:cTn>
                                        <p:tgtEl>
                                          <p:spTgt spid="99"/>
                                        </p:tgtEl>
                                        <p:attrNameLst>
                                          <p:attrName>style.visibility</p:attrName>
                                        </p:attrNameLst>
                                      </p:cBhvr>
                                      <p:to>
                                        <p:strVal val="visible"/>
                                      </p:to>
                                    </p:set>
                                    <p:animEffect transition="in" filter="fade">
                                      <p:cBhvr>
                                        <p:cTn id="157" dur="1000"/>
                                        <p:tgtEl>
                                          <p:spTgt spid="99"/>
                                        </p:tgtEl>
                                      </p:cBhvr>
                                    </p:animEffect>
                                    <p:anim calcmode="lin" valueType="num">
                                      <p:cBhvr>
                                        <p:cTn id="158" dur="1000" fill="hold"/>
                                        <p:tgtEl>
                                          <p:spTgt spid="99"/>
                                        </p:tgtEl>
                                        <p:attrNameLst>
                                          <p:attrName>ppt_x</p:attrName>
                                        </p:attrNameLst>
                                      </p:cBhvr>
                                      <p:tavLst>
                                        <p:tav tm="0">
                                          <p:val>
                                            <p:strVal val="#ppt_x"/>
                                          </p:val>
                                        </p:tav>
                                        <p:tav tm="100000">
                                          <p:val>
                                            <p:strVal val="#ppt_x"/>
                                          </p:val>
                                        </p:tav>
                                      </p:tavLst>
                                    </p:anim>
                                    <p:anim calcmode="lin" valueType="num">
                                      <p:cBhvr>
                                        <p:cTn id="159"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par>
                    <p:cTn id="160" fill="hold">
                      <p:stCondLst>
                        <p:cond delay="indefinite"/>
                      </p:stCondLst>
                      <p:childTnLst>
                        <p:par>
                          <p:cTn id="161" fill="hold">
                            <p:stCondLst>
                              <p:cond delay="0"/>
                            </p:stCondLst>
                            <p:childTnLst>
                              <p:par>
                                <p:cTn id="162" presetID="47" presetClass="entr" presetSubtype="0" fill="hold" nodeType="clickEffect">
                                  <p:stCondLst>
                                    <p:cond delay="0"/>
                                  </p:stCondLst>
                                  <p:childTnLst>
                                    <p:set>
                                      <p:cBhvr>
                                        <p:cTn id="163" dur="1" fill="hold">
                                          <p:stCondLst>
                                            <p:cond delay="0"/>
                                          </p:stCondLst>
                                        </p:cTn>
                                        <p:tgtEl>
                                          <p:spTgt spid="102"/>
                                        </p:tgtEl>
                                        <p:attrNameLst>
                                          <p:attrName>style.visibility</p:attrName>
                                        </p:attrNameLst>
                                      </p:cBhvr>
                                      <p:to>
                                        <p:strVal val="visible"/>
                                      </p:to>
                                    </p:set>
                                    <p:animEffect transition="in" filter="fade">
                                      <p:cBhvr>
                                        <p:cTn id="164" dur="1000"/>
                                        <p:tgtEl>
                                          <p:spTgt spid="102"/>
                                        </p:tgtEl>
                                      </p:cBhvr>
                                    </p:animEffect>
                                    <p:anim calcmode="lin" valueType="num">
                                      <p:cBhvr>
                                        <p:cTn id="165" dur="1000" fill="hold"/>
                                        <p:tgtEl>
                                          <p:spTgt spid="102"/>
                                        </p:tgtEl>
                                        <p:attrNameLst>
                                          <p:attrName>ppt_x</p:attrName>
                                        </p:attrNameLst>
                                      </p:cBhvr>
                                      <p:tavLst>
                                        <p:tav tm="0">
                                          <p:val>
                                            <p:strVal val="#ppt_x"/>
                                          </p:val>
                                        </p:tav>
                                        <p:tav tm="100000">
                                          <p:val>
                                            <p:strVal val="#ppt_x"/>
                                          </p:val>
                                        </p:tav>
                                      </p:tavLst>
                                    </p:anim>
                                    <p:anim calcmode="lin" valueType="num">
                                      <p:cBhvr>
                                        <p:cTn id="166"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10" presetClass="exit" presetSubtype="0" fill="hold" nodeType="clickEffect">
                                  <p:stCondLst>
                                    <p:cond delay="0"/>
                                  </p:stCondLst>
                                  <p:childTnLst>
                                    <p:animEffect transition="out" filter="fade">
                                      <p:cBhvr>
                                        <p:cTn id="170" dur="500"/>
                                        <p:tgtEl>
                                          <p:spTgt spid="96"/>
                                        </p:tgtEl>
                                      </p:cBhvr>
                                    </p:animEffect>
                                    <p:set>
                                      <p:cBhvr>
                                        <p:cTn id="171" dur="1" fill="hold">
                                          <p:stCondLst>
                                            <p:cond delay="499"/>
                                          </p:stCondLst>
                                        </p:cTn>
                                        <p:tgtEl>
                                          <p:spTgt spid="96"/>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10" presetClass="exit" presetSubtype="0" fill="hold" nodeType="clickEffect">
                                  <p:stCondLst>
                                    <p:cond delay="0"/>
                                  </p:stCondLst>
                                  <p:childTnLst>
                                    <p:animEffect transition="out" filter="fade">
                                      <p:cBhvr>
                                        <p:cTn id="175" dur="500"/>
                                        <p:tgtEl>
                                          <p:spTgt spid="99"/>
                                        </p:tgtEl>
                                      </p:cBhvr>
                                    </p:animEffect>
                                    <p:set>
                                      <p:cBhvr>
                                        <p:cTn id="176" dur="1" fill="hold">
                                          <p:stCondLst>
                                            <p:cond delay="499"/>
                                          </p:stCondLst>
                                        </p:cTn>
                                        <p:tgtEl>
                                          <p:spTgt spid="99"/>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10" presetClass="exit" presetSubtype="0" fill="hold" nodeType="clickEffect">
                                  <p:stCondLst>
                                    <p:cond delay="0"/>
                                  </p:stCondLst>
                                  <p:childTnLst>
                                    <p:animEffect transition="out" filter="fade">
                                      <p:cBhvr>
                                        <p:cTn id="180" dur="500"/>
                                        <p:tgtEl>
                                          <p:spTgt spid="102"/>
                                        </p:tgtEl>
                                      </p:cBhvr>
                                    </p:animEffect>
                                    <p:set>
                                      <p:cBhvr>
                                        <p:cTn id="181" dur="1" fill="hold">
                                          <p:stCondLst>
                                            <p:cond delay="499"/>
                                          </p:stCondLst>
                                        </p:cTn>
                                        <p:tgtEl>
                                          <p:spTgt spid="102"/>
                                        </p:tgtEl>
                                        <p:attrNameLst>
                                          <p:attrName>style.visibility</p:attrName>
                                        </p:attrNameLst>
                                      </p:cBhvr>
                                      <p:to>
                                        <p:strVal val="hidden"/>
                                      </p:to>
                                    </p:set>
                                  </p:childTnLst>
                                </p:cTn>
                              </p:par>
                            </p:childTnLst>
                          </p:cTn>
                        </p:par>
                      </p:childTnLst>
                    </p:cTn>
                  </p:par>
                  <p:par>
                    <p:cTn id="182" fill="hold">
                      <p:stCondLst>
                        <p:cond delay="indefinite"/>
                      </p:stCondLst>
                      <p:childTnLst>
                        <p:par>
                          <p:cTn id="183" fill="hold">
                            <p:stCondLst>
                              <p:cond delay="0"/>
                            </p:stCondLst>
                            <p:childTnLst>
                              <p:par>
                                <p:cTn id="184" presetID="10" presetClass="exit" presetSubtype="0" fill="hold" nodeType="clickEffect">
                                  <p:stCondLst>
                                    <p:cond delay="0"/>
                                  </p:stCondLst>
                                  <p:childTnLst>
                                    <p:animEffect transition="out" filter="fade">
                                      <p:cBhvr>
                                        <p:cTn id="185" dur="500"/>
                                        <p:tgtEl>
                                          <p:spTgt spid="6"/>
                                        </p:tgtEl>
                                      </p:cBhvr>
                                    </p:animEffect>
                                    <p:set>
                                      <p:cBhvr>
                                        <p:cTn id="186" dur="1" fill="hold">
                                          <p:stCondLst>
                                            <p:cond delay="499"/>
                                          </p:stCondLst>
                                        </p:cTn>
                                        <p:tgtEl>
                                          <p:spTgt spid="6"/>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42" presetClass="path" presetSubtype="0" accel="50000" decel="50000" fill="hold" nodeType="clickEffect">
                                  <p:stCondLst>
                                    <p:cond delay="0"/>
                                  </p:stCondLst>
                                  <p:childTnLst>
                                    <p:animMotion origin="layout" path="M 0.47174 -0.00208 L 2.29167E-6 -1.11022E-16 " pathEditMode="relative" rAng="0" ptsTypes="AA">
                                      <p:cBhvr>
                                        <p:cTn id="190" dur="2000" fill="hold"/>
                                        <p:tgtEl>
                                          <p:spTgt spid="72"/>
                                        </p:tgtEl>
                                        <p:attrNameLst>
                                          <p:attrName>ppt_x</p:attrName>
                                          <p:attrName>ppt_y</p:attrName>
                                        </p:attrNameLst>
                                      </p:cBhvr>
                                      <p:rCtr x="-23594" y="93"/>
                                    </p:animMotion>
                                  </p:childTnLst>
                                </p:cTn>
                              </p:par>
                            </p:childTnLst>
                          </p:cTn>
                        </p:par>
                      </p:childTnLst>
                    </p:cTn>
                  </p:par>
                  <p:par>
                    <p:cTn id="191" fill="hold">
                      <p:stCondLst>
                        <p:cond delay="indefinite"/>
                      </p:stCondLst>
                      <p:childTnLst>
                        <p:par>
                          <p:cTn id="192" fill="hold">
                            <p:stCondLst>
                              <p:cond delay="0"/>
                            </p:stCondLst>
                            <p:childTnLst>
                              <p:par>
                                <p:cTn id="193" presetID="10" presetClass="entr" presetSubtype="0" fill="hold" grpId="0" nodeType="clickEffect">
                                  <p:stCondLst>
                                    <p:cond delay="500"/>
                                  </p:stCondLst>
                                  <p:childTnLst>
                                    <p:set>
                                      <p:cBhvr>
                                        <p:cTn id="194" dur="1" fill="hold">
                                          <p:stCondLst>
                                            <p:cond delay="0"/>
                                          </p:stCondLst>
                                        </p:cTn>
                                        <p:tgtEl>
                                          <p:spTgt spid="106"/>
                                        </p:tgtEl>
                                        <p:attrNameLst>
                                          <p:attrName>style.visibility</p:attrName>
                                        </p:attrNameLst>
                                      </p:cBhvr>
                                      <p:to>
                                        <p:strVal val="visible"/>
                                      </p:to>
                                    </p:set>
                                    <p:animEffect transition="in" filter="fade">
                                      <p:cBhvr>
                                        <p:cTn id="195" dur="1000"/>
                                        <p:tgtEl>
                                          <p:spTgt spid="106"/>
                                        </p:tgtEl>
                                      </p:cBhvr>
                                    </p:animEffect>
                                  </p:childTnLst>
                                </p:cTn>
                              </p:par>
                            </p:childTnLst>
                          </p:cTn>
                        </p:par>
                      </p:childTnLst>
                    </p:cTn>
                  </p:par>
                  <p:par>
                    <p:cTn id="196" fill="hold">
                      <p:stCondLst>
                        <p:cond delay="indefinite"/>
                      </p:stCondLst>
                      <p:childTnLst>
                        <p:par>
                          <p:cTn id="197" fill="hold">
                            <p:stCondLst>
                              <p:cond delay="0"/>
                            </p:stCondLst>
                            <p:childTnLst>
                              <p:par>
                                <p:cTn id="198" presetID="8" presetClass="emph" presetSubtype="0" fill="hold" nodeType="clickEffect">
                                  <p:stCondLst>
                                    <p:cond delay="0"/>
                                  </p:stCondLst>
                                  <p:childTnLst>
                                    <p:animRot by="21600000">
                                      <p:cBhvr>
                                        <p:cTn id="199" dur="2000" fill="hold"/>
                                        <p:tgtEl>
                                          <p:spTgt spid="35"/>
                                        </p:tgtEl>
                                        <p:attrNameLst>
                                          <p:attrName>r</p:attrName>
                                        </p:attrNameLst>
                                      </p:cBhvr>
                                    </p:animRot>
                                  </p:childTnLst>
                                </p:cTn>
                              </p:par>
                            </p:childTnLst>
                          </p:cTn>
                        </p:par>
                      </p:childTnLst>
                    </p:cTn>
                  </p:par>
                  <p:par>
                    <p:cTn id="200" fill="hold">
                      <p:stCondLst>
                        <p:cond delay="indefinite"/>
                      </p:stCondLst>
                      <p:childTnLst>
                        <p:par>
                          <p:cTn id="201" fill="hold">
                            <p:stCondLst>
                              <p:cond delay="0"/>
                            </p:stCondLst>
                            <p:childTnLst>
                              <p:par>
                                <p:cTn id="202" presetID="63" presetClass="path" presetSubtype="0" accel="50000" decel="50000" fill="hold" nodeType="clickEffect">
                                  <p:stCondLst>
                                    <p:cond delay="0"/>
                                  </p:stCondLst>
                                  <p:childTnLst>
                                    <p:animMotion origin="layout" path="M -3.54167E-6 -1.48148E-6 L 0.46732 0.08403 " pathEditMode="relative" rAng="0" ptsTypes="AA">
                                      <p:cBhvr>
                                        <p:cTn id="203" dur="2000" fill="hold"/>
                                        <p:tgtEl>
                                          <p:spTgt spid="76"/>
                                        </p:tgtEl>
                                        <p:attrNameLst>
                                          <p:attrName>ppt_x</p:attrName>
                                          <p:attrName>ppt_y</p:attrName>
                                        </p:attrNameLst>
                                      </p:cBhvr>
                                      <p:rCtr x="23359" y="4190"/>
                                    </p:animMotion>
                                  </p:childTnLst>
                                </p:cTn>
                              </p:par>
                            </p:childTnLst>
                          </p:cTn>
                        </p:par>
                      </p:childTnLst>
                    </p:cTn>
                  </p:par>
                  <p:par>
                    <p:cTn id="204" fill="hold">
                      <p:stCondLst>
                        <p:cond delay="indefinite"/>
                      </p:stCondLst>
                      <p:childTnLst>
                        <p:par>
                          <p:cTn id="205" fill="hold">
                            <p:stCondLst>
                              <p:cond delay="0"/>
                            </p:stCondLst>
                            <p:childTnLst>
                              <p:par>
                                <p:cTn id="206" presetID="22" presetClass="entr" presetSubtype="4" fill="hold" nodeType="clickEffect">
                                  <p:stCondLst>
                                    <p:cond delay="0"/>
                                  </p:stCondLst>
                                  <p:childTnLst>
                                    <p:set>
                                      <p:cBhvr>
                                        <p:cTn id="207" dur="1" fill="hold">
                                          <p:stCondLst>
                                            <p:cond delay="0"/>
                                          </p:stCondLst>
                                        </p:cTn>
                                        <p:tgtEl>
                                          <p:spTgt spid="75"/>
                                        </p:tgtEl>
                                        <p:attrNameLst>
                                          <p:attrName>style.visibility</p:attrName>
                                        </p:attrNameLst>
                                      </p:cBhvr>
                                      <p:to>
                                        <p:strVal val="visible"/>
                                      </p:to>
                                    </p:set>
                                    <p:animEffect transition="in" filter="wipe(down)">
                                      <p:cBhvr>
                                        <p:cTn id="208" dur="500"/>
                                        <p:tgtEl>
                                          <p:spTgt spid="75"/>
                                        </p:tgtEl>
                                      </p:cBhvr>
                                    </p:animEffect>
                                  </p:childTnLst>
                                </p:cTn>
                              </p:par>
                            </p:childTnLst>
                          </p:cTn>
                        </p:par>
                      </p:childTnLst>
                    </p:cTn>
                  </p:par>
                  <p:par>
                    <p:cTn id="209" fill="hold">
                      <p:stCondLst>
                        <p:cond delay="indefinite"/>
                      </p:stCondLst>
                      <p:childTnLst>
                        <p:par>
                          <p:cTn id="210" fill="hold">
                            <p:stCondLst>
                              <p:cond delay="0"/>
                            </p:stCondLst>
                            <p:childTnLst>
                              <p:par>
                                <p:cTn id="211" presetID="47" presetClass="entr" presetSubtype="0" fill="hold" nodeType="clickEffect">
                                  <p:stCondLst>
                                    <p:cond delay="0"/>
                                  </p:stCondLst>
                                  <p:childTnLst>
                                    <p:set>
                                      <p:cBhvr>
                                        <p:cTn id="212" dur="1" fill="hold">
                                          <p:stCondLst>
                                            <p:cond delay="0"/>
                                          </p:stCondLst>
                                        </p:cTn>
                                        <p:tgtEl>
                                          <p:spTgt spid="108"/>
                                        </p:tgtEl>
                                        <p:attrNameLst>
                                          <p:attrName>style.visibility</p:attrName>
                                        </p:attrNameLst>
                                      </p:cBhvr>
                                      <p:to>
                                        <p:strVal val="visible"/>
                                      </p:to>
                                    </p:set>
                                    <p:animEffect transition="in" filter="fade">
                                      <p:cBhvr>
                                        <p:cTn id="213" dur="1000"/>
                                        <p:tgtEl>
                                          <p:spTgt spid="108"/>
                                        </p:tgtEl>
                                      </p:cBhvr>
                                    </p:animEffect>
                                    <p:anim calcmode="lin" valueType="num">
                                      <p:cBhvr>
                                        <p:cTn id="214" dur="1000" fill="hold"/>
                                        <p:tgtEl>
                                          <p:spTgt spid="108"/>
                                        </p:tgtEl>
                                        <p:attrNameLst>
                                          <p:attrName>ppt_x</p:attrName>
                                        </p:attrNameLst>
                                      </p:cBhvr>
                                      <p:tavLst>
                                        <p:tav tm="0">
                                          <p:val>
                                            <p:strVal val="#ppt_x"/>
                                          </p:val>
                                        </p:tav>
                                        <p:tav tm="100000">
                                          <p:val>
                                            <p:strVal val="#ppt_x"/>
                                          </p:val>
                                        </p:tav>
                                      </p:tavLst>
                                    </p:anim>
                                    <p:anim calcmode="lin" valueType="num">
                                      <p:cBhvr>
                                        <p:cTn id="215" dur="1000" fill="hold"/>
                                        <p:tgtEl>
                                          <p:spTgt spid="108"/>
                                        </p:tgtEl>
                                        <p:attrNameLst>
                                          <p:attrName>ppt_y</p:attrName>
                                        </p:attrNameLst>
                                      </p:cBhvr>
                                      <p:tavLst>
                                        <p:tav tm="0">
                                          <p:val>
                                            <p:strVal val="#ppt_y-.1"/>
                                          </p:val>
                                        </p:tav>
                                        <p:tav tm="100000">
                                          <p:val>
                                            <p:strVal val="#ppt_y"/>
                                          </p:val>
                                        </p:tav>
                                      </p:tavLst>
                                    </p:anim>
                                  </p:childTnLst>
                                </p:cTn>
                              </p:par>
                            </p:childTnLst>
                          </p:cTn>
                        </p:par>
                      </p:childTnLst>
                    </p:cTn>
                  </p:par>
                  <p:par>
                    <p:cTn id="216" fill="hold">
                      <p:stCondLst>
                        <p:cond delay="indefinite"/>
                      </p:stCondLst>
                      <p:childTnLst>
                        <p:par>
                          <p:cTn id="217" fill="hold">
                            <p:stCondLst>
                              <p:cond delay="0"/>
                            </p:stCondLst>
                            <p:childTnLst>
                              <p:par>
                                <p:cTn id="218" presetID="10" presetClass="exit" presetSubtype="0" fill="hold" nodeType="clickEffect">
                                  <p:stCondLst>
                                    <p:cond delay="0"/>
                                  </p:stCondLst>
                                  <p:childTnLst>
                                    <p:animEffect transition="out" filter="fade">
                                      <p:cBhvr>
                                        <p:cTn id="219" dur="500"/>
                                        <p:tgtEl>
                                          <p:spTgt spid="108"/>
                                        </p:tgtEl>
                                      </p:cBhvr>
                                    </p:animEffect>
                                    <p:set>
                                      <p:cBhvr>
                                        <p:cTn id="220" dur="1" fill="hold">
                                          <p:stCondLst>
                                            <p:cond delay="499"/>
                                          </p:stCondLst>
                                        </p:cTn>
                                        <p:tgtEl>
                                          <p:spTgt spid="108"/>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presetID="47" presetClass="entr" presetSubtype="0" fill="hold" nodeType="clickEffect">
                                  <p:stCondLst>
                                    <p:cond delay="0"/>
                                  </p:stCondLst>
                                  <p:childTnLst>
                                    <p:set>
                                      <p:cBhvr>
                                        <p:cTn id="224" dur="1" fill="hold">
                                          <p:stCondLst>
                                            <p:cond delay="0"/>
                                          </p:stCondLst>
                                        </p:cTn>
                                        <p:tgtEl>
                                          <p:spTgt spid="111"/>
                                        </p:tgtEl>
                                        <p:attrNameLst>
                                          <p:attrName>style.visibility</p:attrName>
                                        </p:attrNameLst>
                                      </p:cBhvr>
                                      <p:to>
                                        <p:strVal val="visible"/>
                                      </p:to>
                                    </p:set>
                                    <p:animEffect transition="in" filter="fade">
                                      <p:cBhvr>
                                        <p:cTn id="225" dur="1000"/>
                                        <p:tgtEl>
                                          <p:spTgt spid="111"/>
                                        </p:tgtEl>
                                      </p:cBhvr>
                                    </p:animEffect>
                                    <p:anim calcmode="lin" valueType="num">
                                      <p:cBhvr>
                                        <p:cTn id="226" dur="1000" fill="hold"/>
                                        <p:tgtEl>
                                          <p:spTgt spid="111"/>
                                        </p:tgtEl>
                                        <p:attrNameLst>
                                          <p:attrName>ppt_x</p:attrName>
                                        </p:attrNameLst>
                                      </p:cBhvr>
                                      <p:tavLst>
                                        <p:tav tm="0">
                                          <p:val>
                                            <p:strVal val="#ppt_x"/>
                                          </p:val>
                                        </p:tav>
                                        <p:tav tm="100000">
                                          <p:val>
                                            <p:strVal val="#ppt_x"/>
                                          </p:val>
                                        </p:tav>
                                      </p:tavLst>
                                    </p:anim>
                                    <p:anim calcmode="lin" valueType="num">
                                      <p:cBhvr>
                                        <p:cTn id="227" dur="1000" fill="hold"/>
                                        <p:tgtEl>
                                          <p:spTgt spid="111"/>
                                        </p:tgtEl>
                                        <p:attrNameLst>
                                          <p:attrName>ppt_y</p:attrName>
                                        </p:attrNameLst>
                                      </p:cBhvr>
                                      <p:tavLst>
                                        <p:tav tm="0">
                                          <p:val>
                                            <p:strVal val="#ppt_y-.1"/>
                                          </p:val>
                                        </p:tav>
                                        <p:tav tm="100000">
                                          <p:val>
                                            <p:strVal val="#ppt_y"/>
                                          </p:val>
                                        </p:tav>
                                      </p:tavLst>
                                    </p:anim>
                                  </p:childTnLst>
                                </p:cTn>
                              </p:par>
                            </p:childTnLst>
                          </p:cTn>
                        </p:par>
                      </p:childTnLst>
                    </p:cTn>
                  </p:par>
                  <p:par>
                    <p:cTn id="228" fill="hold">
                      <p:stCondLst>
                        <p:cond delay="indefinite"/>
                      </p:stCondLst>
                      <p:childTnLst>
                        <p:par>
                          <p:cTn id="229" fill="hold">
                            <p:stCondLst>
                              <p:cond delay="0"/>
                            </p:stCondLst>
                            <p:childTnLst>
                              <p:par>
                                <p:cTn id="230" presetID="47" presetClass="entr" presetSubtype="0" fill="hold" nodeType="clickEffect">
                                  <p:stCondLst>
                                    <p:cond delay="0"/>
                                  </p:stCondLst>
                                  <p:childTnLst>
                                    <p:set>
                                      <p:cBhvr>
                                        <p:cTn id="231" dur="1" fill="hold">
                                          <p:stCondLst>
                                            <p:cond delay="0"/>
                                          </p:stCondLst>
                                        </p:cTn>
                                        <p:tgtEl>
                                          <p:spTgt spid="114"/>
                                        </p:tgtEl>
                                        <p:attrNameLst>
                                          <p:attrName>style.visibility</p:attrName>
                                        </p:attrNameLst>
                                      </p:cBhvr>
                                      <p:to>
                                        <p:strVal val="visible"/>
                                      </p:to>
                                    </p:set>
                                    <p:animEffect transition="in" filter="fade">
                                      <p:cBhvr>
                                        <p:cTn id="232" dur="1000"/>
                                        <p:tgtEl>
                                          <p:spTgt spid="114"/>
                                        </p:tgtEl>
                                      </p:cBhvr>
                                    </p:animEffect>
                                    <p:anim calcmode="lin" valueType="num">
                                      <p:cBhvr>
                                        <p:cTn id="233" dur="1000" fill="hold"/>
                                        <p:tgtEl>
                                          <p:spTgt spid="114"/>
                                        </p:tgtEl>
                                        <p:attrNameLst>
                                          <p:attrName>ppt_x</p:attrName>
                                        </p:attrNameLst>
                                      </p:cBhvr>
                                      <p:tavLst>
                                        <p:tav tm="0">
                                          <p:val>
                                            <p:strVal val="#ppt_x"/>
                                          </p:val>
                                        </p:tav>
                                        <p:tav tm="100000">
                                          <p:val>
                                            <p:strVal val="#ppt_x"/>
                                          </p:val>
                                        </p:tav>
                                      </p:tavLst>
                                    </p:anim>
                                    <p:anim calcmode="lin" valueType="num">
                                      <p:cBhvr>
                                        <p:cTn id="234" dur="1000" fill="hold"/>
                                        <p:tgtEl>
                                          <p:spTgt spid="114"/>
                                        </p:tgtEl>
                                        <p:attrNameLst>
                                          <p:attrName>ppt_y</p:attrName>
                                        </p:attrNameLst>
                                      </p:cBhvr>
                                      <p:tavLst>
                                        <p:tav tm="0">
                                          <p:val>
                                            <p:strVal val="#ppt_y-.1"/>
                                          </p:val>
                                        </p:tav>
                                        <p:tav tm="100000">
                                          <p:val>
                                            <p:strVal val="#ppt_y"/>
                                          </p:val>
                                        </p:tav>
                                      </p:tavLst>
                                    </p:anim>
                                  </p:childTnLst>
                                </p:cTn>
                              </p:par>
                            </p:childTnLst>
                          </p:cTn>
                        </p:par>
                      </p:childTnLst>
                    </p:cTn>
                  </p:par>
                  <p:par>
                    <p:cTn id="235" fill="hold">
                      <p:stCondLst>
                        <p:cond delay="indefinite"/>
                      </p:stCondLst>
                      <p:childTnLst>
                        <p:par>
                          <p:cTn id="236" fill="hold">
                            <p:stCondLst>
                              <p:cond delay="0"/>
                            </p:stCondLst>
                            <p:childTnLst>
                              <p:par>
                                <p:cTn id="237" presetID="10" presetClass="exit" presetSubtype="0" fill="hold" nodeType="clickEffect">
                                  <p:stCondLst>
                                    <p:cond delay="0"/>
                                  </p:stCondLst>
                                  <p:childTnLst>
                                    <p:animEffect transition="out" filter="fade">
                                      <p:cBhvr>
                                        <p:cTn id="238" dur="500"/>
                                        <p:tgtEl>
                                          <p:spTgt spid="114"/>
                                        </p:tgtEl>
                                      </p:cBhvr>
                                    </p:animEffect>
                                    <p:set>
                                      <p:cBhvr>
                                        <p:cTn id="239" dur="1" fill="hold">
                                          <p:stCondLst>
                                            <p:cond delay="499"/>
                                          </p:stCondLst>
                                        </p:cTn>
                                        <p:tgtEl>
                                          <p:spTgt spid="114"/>
                                        </p:tgtEl>
                                        <p:attrNameLst>
                                          <p:attrName>style.visibility</p:attrName>
                                        </p:attrNameLst>
                                      </p:cBhvr>
                                      <p:to>
                                        <p:strVal val="hidden"/>
                                      </p:to>
                                    </p:set>
                                  </p:childTnLst>
                                </p:cTn>
                              </p:par>
                            </p:childTnLst>
                          </p:cTn>
                        </p:par>
                      </p:childTnLst>
                    </p:cTn>
                  </p:par>
                  <p:par>
                    <p:cTn id="240" fill="hold">
                      <p:stCondLst>
                        <p:cond delay="indefinite"/>
                      </p:stCondLst>
                      <p:childTnLst>
                        <p:par>
                          <p:cTn id="241" fill="hold">
                            <p:stCondLst>
                              <p:cond delay="0"/>
                            </p:stCondLst>
                            <p:childTnLst>
                              <p:par>
                                <p:cTn id="242" presetID="10" presetClass="exit" presetSubtype="0" fill="hold" nodeType="clickEffect">
                                  <p:stCondLst>
                                    <p:cond delay="0"/>
                                  </p:stCondLst>
                                  <p:childTnLst>
                                    <p:animEffect transition="out" filter="fade">
                                      <p:cBhvr>
                                        <p:cTn id="243" dur="500"/>
                                        <p:tgtEl>
                                          <p:spTgt spid="111"/>
                                        </p:tgtEl>
                                      </p:cBhvr>
                                    </p:animEffect>
                                    <p:set>
                                      <p:cBhvr>
                                        <p:cTn id="244" dur="1" fill="hold">
                                          <p:stCondLst>
                                            <p:cond delay="499"/>
                                          </p:stCondLst>
                                        </p:cTn>
                                        <p:tgtEl>
                                          <p:spTgt spid="111"/>
                                        </p:tgtEl>
                                        <p:attrNameLst>
                                          <p:attrName>style.visibility</p:attrName>
                                        </p:attrNameLst>
                                      </p:cBhvr>
                                      <p:to>
                                        <p:strVal val="hidden"/>
                                      </p:to>
                                    </p:set>
                                  </p:childTnLst>
                                </p:cTn>
                              </p:par>
                            </p:childTnLst>
                          </p:cTn>
                        </p:par>
                      </p:childTnLst>
                    </p:cTn>
                  </p:par>
                  <p:par>
                    <p:cTn id="245" fill="hold">
                      <p:stCondLst>
                        <p:cond delay="indefinite"/>
                      </p:stCondLst>
                      <p:childTnLst>
                        <p:par>
                          <p:cTn id="246" fill="hold">
                            <p:stCondLst>
                              <p:cond delay="0"/>
                            </p:stCondLst>
                            <p:childTnLst>
                              <p:par>
                                <p:cTn id="247" presetID="10" presetClass="exit" presetSubtype="0" fill="hold" nodeType="clickEffect">
                                  <p:stCondLst>
                                    <p:cond delay="0"/>
                                  </p:stCondLst>
                                  <p:childTnLst>
                                    <p:animEffect transition="out" filter="fade">
                                      <p:cBhvr>
                                        <p:cTn id="248" dur="500"/>
                                        <p:tgtEl>
                                          <p:spTgt spid="75"/>
                                        </p:tgtEl>
                                      </p:cBhvr>
                                    </p:animEffect>
                                    <p:set>
                                      <p:cBhvr>
                                        <p:cTn id="249" dur="1" fill="hold">
                                          <p:stCondLst>
                                            <p:cond delay="499"/>
                                          </p:stCondLst>
                                        </p:cTn>
                                        <p:tgtEl>
                                          <p:spTgt spid="75"/>
                                        </p:tgtEl>
                                        <p:attrNameLst>
                                          <p:attrName>style.visibility</p:attrName>
                                        </p:attrNameLst>
                                      </p:cBhvr>
                                      <p:to>
                                        <p:strVal val="hidden"/>
                                      </p:to>
                                    </p:set>
                                  </p:childTnLst>
                                </p:cTn>
                              </p:par>
                            </p:childTnLst>
                          </p:cTn>
                        </p:par>
                      </p:childTnLst>
                    </p:cTn>
                  </p:par>
                  <p:par>
                    <p:cTn id="250" fill="hold">
                      <p:stCondLst>
                        <p:cond delay="indefinite"/>
                      </p:stCondLst>
                      <p:childTnLst>
                        <p:par>
                          <p:cTn id="251" fill="hold">
                            <p:stCondLst>
                              <p:cond delay="0"/>
                            </p:stCondLst>
                            <p:childTnLst>
                              <p:par>
                                <p:cTn id="252" presetID="64" presetClass="path" presetSubtype="0" accel="50000" decel="50000" fill="hold" nodeType="clickEffect">
                                  <p:stCondLst>
                                    <p:cond delay="0"/>
                                  </p:stCondLst>
                                  <p:childTnLst>
                                    <p:animMotion origin="layout" path="M 0.46732 0.08403 L -4.16667E-6 -3.7037E-7 " pathEditMode="relative" rAng="0" ptsTypes="AA">
                                      <p:cBhvr>
                                        <p:cTn id="253" dur="2000" fill="hold"/>
                                        <p:tgtEl>
                                          <p:spTgt spid="76"/>
                                        </p:tgtEl>
                                        <p:attrNameLst>
                                          <p:attrName>ppt_x</p:attrName>
                                          <p:attrName>ppt_y</p:attrName>
                                        </p:attrNameLst>
                                      </p:cBhvr>
                                      <p:rCtr x="-23346" y="-4144"/>
                                    </p:animMotion>
                                  </p:childTnLst>
                                </p:cTn>
                              </p:par>
                            </p:childTnLst>
                          </p:cTn>
                        </p:par>
                      </p:childTnLst>
                    </p:cTn>
                  </p:par>
                  <p:par>
                    <p:cTn id="254" fill="hold">
                      <p:stCondLst>
                        <p:cond delay="indefinite"/>
                      </p:stCondLst>
                      <p:childTnLst>
                        <p:par>
                          <p:cTn id="255" fill="hold">
                            <p:stCondLst>
                              <p:cond delay="0"/>
                            </p:stCondLst>
                            <p:childTnLst>
                              <p:par>
                                <p:cTn id="256" presetID="10" presetClass="entr" presetSubtype="0" fill="hold" grpId="0" nodeType="clickEffect">
                                  <p:stCondLst>
                                    <p:cond delay="500"/>
                                  </p:stCondLst>
                                  <p:childTnLst>
                                    <p:set>
                                      <p:cBhvr>
                                        <p:cTn id="257" dur="1" fill="hold">
                                          <p:stCondLst>
                                            <p:cond delay="0"/>
                                          </p:stCondLst>
                                        </p:cTn>
                                        <p:tgtEl>
                                          <p:spTgt spid="107"/>
                                        </p:tgtEl>
                                        <p:attrNameLst>
                                          <p:attrName>style.visibility</p:attrName>
                                        </p:attrNameLst>
                                      </p:cBhvr>
                                      <p:to>
                                        <p:strVal val="visible"/>
                                      </p:to>
                                    </p:set>
                                    <p:animEffect transition="in" filter="fade">
                                      <p:cBhvr>
                                        <p:cTn id="258" dur="900"/>
                                        <p:tgtEl>
                                          <p:spTgt spid="107"/>
                                        </p:tgtEl>
                                      </p:cBhvr>
                                    </p:animEffect>
                                  </p:childTnLst>
                                </p:cTn>
                              </p:par>
                            </p:childTnLst>
                          </p:cTn>
                        </p:par>
                      </p:childTnLst>
                    </p:cTn>
                  </p:par>
                  <p:par>
                    <p:cTn id="259" fill="hold">
                      <p:stCondLst>
                        <p:cond delay="indefinite"/>
                      </p:stCondLst>
                      <p:childTnLst>
                        <p:par>
                          <p:cTn id="260" fill="hold">
                            <p:stCondLst>
                              <p:cond delay="0"/>
                            </p:stCondLst>
                            <p:childTnLst>
                              <p:par>
                                <p:cTn id="261" presetID="10" presetClass="entr" presetSubtype="0" fill="hold" nodeType="clickEffect">
                                  <p:stCondLst>
                                    <p:cond delay="0"/>
                                  </p:stCondLst>
                                  <p:childTnLst>
                                    <p:set>
                                      <p:cBhvr>
                                        <p:cTn id="262" dur="1" fill="hold">
                                          <p:stCondLst>
                                            <p:cond delay="0"/>
                                          </p:stCondLst>
                                        </p:cTn>
                                        <p:tgtEl>
                                          <p:spTgt spid="118"/>
                                        </p:tgtEl>
                                        <p:attrNameLst>
                                          <p:attrName>style.visibility</p:attrName>
                                        </p:attrNameLst>
                                      </p:cBhvr>
                                      <p:to>
                                        <p:strVal val="visible"/>
                                      </p:to>
                                    </p:set>
                                    <p:animEffect transition="in" filter="fade">
                                      <p:cBhvr>
                                        <p:cTn id="263" dur="17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106" grpId="0"/>
      <p:bldP spid="10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7000">
              <a:schemeClr val="tx1">
                <a:lumMod val="65000"/>
                <a:lumOff val="35000"/>
              </a:schemeClr>
            </a:gs>
            <a:gs pos="49000">
              <a:schemeClr val="accent3">
                <a:lumMod val="40000"/>
                <a:lumOff val="60000"/>
              </a:schemeClr>
            </a:gs>
            <a:gs pos="83000">
              <a:schemeClr val="accent1">
                <a:lumMod val="45000"/>
                <a:lumOff val="55000"/>
              </a:schemeClr>
            </a:gs>
            <a:gs pos="100000">
              <a:schemeClr val="accent3">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78F83F9-38BD-444E-AF0C-A182E040C6E3}"/>
              </a:ext>
            </a:extLst>
          </p:cNvPr>
          <p:cNvSpPr/>
          <p:nvPr/>
        </p:nvSpPr>
        <p:spPr>
          <a:xfrm>
            <a:off x="4920144" y="168726"/>
            <a:ext cx="2351712" cy="1042585"/>
          </a:xfrm>
          <a:prstGeom prst="roundRect">
            <a:avLst/>
          </a:prstGeom>
          <a:gradFill>
            <a:gsLst>
              <a:gs pos="0">
                <a:srgbClr val="CC3399"/>
              </a:gs>
              <a:gs pos="26000">
                <a:schemeClr val="accent1">
                  <a:lumMod val="45000"/>
                  <a:lumOff val="55000"/>
                </a:schemeClr>
              </a:gs>
              <a:gs pos="12243">
                <a:srgbClr val="EEE3E8"/>
              </a:gs>
              <a:gs pos="86000">
                <a:schemeClr val="accent1">
                  <a:lumMod val="45000"/>
                  <a:lumOff val="55000"/>
                </a:schemeClr>
              </a:gs>
              <a:gs pos="100000">
                <a:schemeClr val="accent1">
                  <a:lumMod val="30000"/>
                  <a:lumOff val="70000"/>
                </a:schemeClr>
              </a:gs>
            </a:gsLst>
            <a:lin ang="5400000" scaled="1"/>
          </a:gradFill>
          <a:ln>
            <a:solidFill>
              <a:srgbClr val="00B0F0"/>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rgbClr val="002060"/>
                </a:solidFill>
                <a:latin typeface="French Script MT" panose="03020402040607040605" pitchFamily="66" charset="0"/>
              </a:rPr>
              <a:t>Type Theory</a:t>
            </a:r>
          </a:p>
        </p:txBody>
      </p:sp>
      <p:pic>
        <p:nvPicPr>
          <p:cNvPr id="31" name="Picture 30">
            <a:extLst>
              <a:ext uri="{FF2B5EF4-FFF2-40B4-BE49-F238E27FC236}">
                <a16:creationId xmlns:a16="http://schemas.microsoft.com/office/drawing/2014/main" id="{5620F98C-F1FA-486B-A6EE-95E0FB5DA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8403" y="2082434"/>
            <a:ext cx="6776935" cy="2809063"/>
          </a:xfrm>
          <a:prstGeom prst="rect">
            <a:avLst/>
          </a:prstGeom>
          <a:effectLst>
            <a:softEdge rad="114300"/>
          </a:effectLst>
        </p:spPr>
      </p:pic>
      <p:sp>
        <p:nvSpPr>
          <p:cNvPr id="33" name="TextBox 32">
            <a:extLst>
              <a:ext uri="{FF2B5EF4-FFF2-40B4-BE49-F238E27FC236}">
                <a16:creationId xmlns:a16="http://schemas.microsoft.com/office/drawing/2014/main" id="{62734002-6F67-415F-A9D0-87D6F622BF7B}"/>
              </a:ext>
            </a:extLst>
          </p:cNvPr>
          <p:cNvSpPr txBox="1"/>
          <p:nvPr/>
        </p:nvSpPr>
        <p:spPr>
          <a:xfrm>
            <a:off x="4082874" y="1436103"/>
            <a:ext cx="4666130" cy="646331"/>
          </a:xfrm>
          <a:prstGeom prst="rect">
            <a:avLst/>
          </a:prstGeom>
          <a:noFill/>
        </p:spPr>
        <p:txBody>
          <a:bodyPr wrap="square" rtlCol="0">
            <a:spAutoFit/>
          </a:bodyPr>
          <a:lstStyle/>
          <a:p>
            <a:r>
              <a:rPr lang="en-IN" sz="3600" dirty="0">
                <a:solidFill>
                  <a:srgbClr val="002060"/>
                </a:solidFill>
                <a:latin typeface="French Script MT" panose="03020402040607040605" pitchFamily="66" charset="0"/>
              </a:rPr>
              <a:t>Psychological factors</a:t>
            </a:r>
          </a:p>
        </p:txBody>
      </p:sp>
      <p:sp>
        <p:nvSpPr>
          <p:cNvPr id="16" name="TextBox 15">
            <a:extLst>
              <a:ext uri="{FF2B5EF4-FFF2-40B4-BE49-F238E27FC236}">
                <a16:creationId xmlns:a16="http://schemas.microsoft.com/office/drawing/2014/main" id="{B86E4974-3A9B-4A2B-81F4-736F719221CD}"/>
              </a:ext>
            </a:extLst>
          </p:cNvPr>
          <p:cNvSpPr txBox="1"/>
          <p:nvPr/>
        </p:nvSpPr>
        <p:spPr>
          <a:xfrm>
            <a:off x="7595119" y="5039341"/>
            <a:ext cx="2649894" cy="382556"/>
          </a:xfrm>
          <a:prstGeom prst="rect">
            <a:avLst/>
          </a:prstGeom>
          <a:noFill/>
        </p:spPr>
        <p:txBody>
          <a:bodyPr wrap="square" rtlCol="0">
            <a:spAutoFit/>
          </a:bodyPr>
          <a:lstStyle/>
          <a:p>
            <a:r>
              <a:rPr lang="en-US" u="sng" dirty="0">
                <a:solidFill>
                  <a:srgbClr val="002060"/>
                </a:solidFill>
                <a:effectLst>
                  <a:outerShdw blurRad="38100" dist="38100" dir="2700000" algn="tl">
                    <a:srgbClr val="000000">
                      <a:alpha val="43137"/>
                    </a:srgbClr>
                  </a:outerShdw>
                </a:effectLst>
                <a:latin typeface="Bahnschrift SemiBold SemiConden" panose="020B0502040204020203" pitchFamily="34" charset="0"/>
              </a:rPr>
              <a:t>Introvert</a:t>
            </a:r>
            <a:endParaRPr lang="en-IN" u="sng" dirty="0">
              <a:solidFill>
                <a:srgbClr val="002060"/>
              </a:solidFill>
              <a:effectLst>
                <a:outerShdw blurRad="38100" dist="38100" dir="2700000" algn="tl">
                  <a:srgbClr val="000000">
                    <a:alpha val="43137"/>
                  </a:srgbClr>
                </a:outerShdw>
              </a:effectLst>
              <a:latin typeface="Bahnschrift SemiBold SemiConden" panose="020B0502040204020203" pitchFamily="34" charset="0"/>
            </a:endParaRPr>
          </a:p>
        </p:txBody>
      </p:sp>
      <p:sp>
        <p:nvSpPr>
          <p:cNvPr id="24" name="TextBox 23">
            <a:extLst>
              <a:ext uri="{FF2B5EF4-FFF2-40B4-BE49-F238E27FC236}">
                <a16:creationId xmlns:a16="http://schemas.microsoft.com/office/drawing/2014/main" id="{C1F6BE6F-74D1-4B91-B06E-2DE4B866A252}"/>
              </a:ext>
            </a:extLst>
          </p:cNvPr>
          <p:cNvSpPr txBox="1"/>
          <p:nvPr/>
        </p:nvSpPr>
        <p:spPr>
          <a:xfrm>
            <a:off x="2990461" y="5039341"/>
            <a:ext cx="1606421" cy="382556"/>
          </a:xfrm>
          <a:prstGeom prst="rect">
            <a:avLst/>
          </a:prstGeom>
          <a:noFill/>
        </p:spPr>
        <p:txBody>
          <a:bodyPr wrap="square" rtlCol="0">
            <a:spAutoFit/>
          </a:bodyPr>
          <a:lstStyle/>
          <a:p>
            <a:r>
              <a:rPr lang="en-US" u="sng" dirty="0">
                <a:solidFill>
                  <a:srgbClr val="0070C0"/>
                </a:solidFill>
                <a:effectLst>
                  <a:outerShdw blurRad="38100" dist="38100" dir="2700000" algn="tl">
                    <a:srgbClr val="000000">
                      <a:alpha val="43137"/>
                    </a:srgbClr>
                  </a:outerShdw>
                </a:effectLst>
                <a:latin typeface="Bahnschrift SemiBold SemiConden" panose="020B0502040204020203" pitchFamily="34" charset="0"/>
              </a:rPr>
              <a:t>Extrovert</a:t>
            </a:r>
            <a:endParaRPr lang="en-IN" u="sng" dirty="0">
              <a:solidFill>
                <a:srgbClr val="0070C0"/>
              </a:solidFill>
              <a:effectLst>
                <a:outerShdw blurRad="38100" dist="38100" dir="2700000" algn="tl">
                  <a:srgbClr val="000000">
                    <a:alpha val="43137"/>
                  </a:srgbClr>
                </a:outerShdw>
              </a:effectLst>
              <a:latin typeface="Bahnschrift SemiBold SemiConden" panose="020B0502040204020203" pitchFamily="34" charset="0"/>
            </a:endParaRPr>
          </a:p>
        </p:txBody>
      </p:sp>
      <p:sp>
        <p:nvSpPr>
          <p:cNvPr id="18" name="TextBox 17">
            <a:extLst>
              <a:ext uri="{FF2B5EF4-FFF2-40B4-BE49-F238E27FC236}">
                <a16:creationId xmlns:a16="http://schemas.microsoft.com/office/drawing/2014/main" id="{89C980C1-AD07-4AF8-98F0-CE05BE9E2D2B}"/>
              </a:ext>
            </a:extLst>
          </p:cNvPr>
          <p:cNvSpPr txBox="1"/>
          <p:nvPr/>
        </p:nvSpPr>
        <p:spPr>
          <a:xfrm>
            <a:off x="2733869" y="5626359"/>
            <a:ext cx="2547258" cy="646331"/>
          </a:xfrm>
          <a:prstGeom prst="rect">
            <a:avLst/>
          </a:prstGeom>
          <a:noFill/>
        </p:spPr>
        <p:txBody>
          <a:bodyPr wrap="square" rtlCol="0">
            <a:spAutoFit/>
          </a:bodyPr>
          <a:lstStyle/>
          <a:p>
            <a:r>
              <a:rPr lang="en-US" dirty="0">
                <a:latin typeface="Montserrat" panose="00000500000000000000" pitchFamily="2" charset="0"/>
              </a:rPr>
              <a:t>Gregarious</a:t>
            </a:r>
          </a:p>
          <a:p>
            <a:r>
              <a:rPr lang="en-US" dirty="0">
                <a:latin typeface="Montserrat" panose="00000500000000000000" pitchFamily="2" charset="0"/>
              </a:rPr>
              <a:t>Sociable individual</a:t>
            </a:r>
            <a:endParaRPr lang="en-IN" dirty="0">
              <a:latin typeface="Montserrat" panose="00000500000000000000" pitchFamily="2" charset="0"/>
            </a:endParaRPr>
          </a:p>
        </p:txBody>
      </p:sp>
      <p:sp>
        <p:nvSpPr>
          <p:cNvPr id="26" name="TextBox 25">
            <a:extLst>
              <a:ext uri="{FF2B5EF4-FFF2-40B4-BE49-F238E27FC236}">
                <a16:creationId xmlns:a16="http://schemas.microsoft.com/office/drawing/2014/main" id="{0C9AA57A-0296-408A-9F20-2974644F1E75}"/>
              </a:ext>
            </a:extLst>
          </p:cNvPr>
          <p:cNvSpPr txBox="1"/>
          <p:nvPr/>
        </p:nvSpPr>
        <p:spPr>
          <a:xfrm>
            <a:off x="7646437" y="5626359"/>
            <a:ext cx="2547258" cy="923330"/>
          </a:xfrm>
          <a:prstGeom prst="rect">
            <a:avLst/>
          </a:prstGeom>
          <a:noFill/>
        </p:spPr>
        <p:txBody>
          <a:bodyPr wrap="square" rtlCol="0">
            <a:spAutoFit/>
          </a:bodyPr>
          <a:lstStyle/>
          <a:p>
            <a:r>
              <a:rPr lang="en-US" dirty="0">
                <a:latin typeface="Montserrat" panose="00000500000000000000" pitchFamily="2" charset="0"/>
              </a:rPr>
              <a:t>Shy</a:t>
            </a:r>
          </a:p>
          <a:p>
            <a:r>
              <a:rPr lang="en-US" dirty="0">
                <a:latin typeface="Montserrat" panose="00000500000000000000" pitchFamily="2" charset="0"/>
              </a:rPr>
              <a:t>Quiet</a:t>
            </a:r>
          </a:p>
          <a:p>
            <a:r>
              <a:rPr lang="en-IN" dirty="0">
                <a:latin typeface="Montserrat" panose="00000500000000000000" pitchFamily="2" charset="0"/>
              </a:rPr>
              <a:t>Retiring</a:t>
            </a:r>
          </a:p>
        </p:txBody>
      </p:sp>
    </p:spTree>
    <p:extLst>
      <p:ext uri="{BB962C8B-B14F-4D97-AF65-F5344CB8AC3E}">
        <p14:creationId xmlns:p14="http://schemas.microsoft.com/office/powerpoint/2010/main" val="1925800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0" presetClass="entr" presetSubtype="0" fill="hold" nodeType="clickEffect">
                                  <p:stCondLst>
                                    <p:cond delay="0"/>
                                  </p:stCondLst>
                                  <p:childTnLst>
                                    <p:set>
                                      <p:cBhvr>
                                        <p:cTn id="13" dur="1" fill="hold">
                                          <p:stCondLst>
                                            <p:cond delay="0"/>
                                          </p:stCondLst>
                                        </p:cTn>
                                        <p:tgtEl>
                                          <p:spTgt spid="33">
                                            <p:txEl>
                                              <p:pRg st="0" end="0"/>
                                            </p:txEl>
                                          </p:spTgt>
                                        </p:tgtEl>
                                        <p:attrNameLst>
                                          <p:attrName>style.visibility</p:attrName>
                                        </p:attrNameLst>
                                      </p:cBhvr>
                                      <p:to>
                                        <p:strVal val="visible"/>
                                      </p:to>
                                    </p:set>
                                    <p:animEffect transition="in" filter="wedge">
                                      <p:cBhvr>
                                        <p:cTn id="14" dur="2000"/>
                                        <p:tgtEl>
                                          <p:spTgt spid="3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fltVal val="0"/>
                                          </p:val>
                                        </p:tav>
                                        <p:tav tm="100000">
                                          <p:val>
                                            <p:strVal val="#ppt_w"/>
                                          </p:val>
                                        </p:tav>
                                      </p:tavLst>
                                    </p:anim>
                                    <p:anim calcmode="lin" valueType="num">
                                      <p:cBhvr>
                                        <p:cTn id="20" dur="500" fill="hold"/>
                                        <p:tgtEl>
                                          <p:spTgt spid="31"/>
                                        </p:tgtEl>
                                        <p:attrNameLst>
                                          <p:attrName>ppt_h</p:attrName>
                                        </p:attrNameLst>
                                      </p:cBhvr>
                                      <p:tavLst>
                                        <p:tav tm="0">
                                          <p:val>
                                            <p:fltVal val="0"/>
                                          </p:val>
                                        </p:tav>
                                        <p:tav tm="100000">
                                          <p:val>
                                            <p:strVal val="#ppt_h"/>
                                          </p:val>
                                        </p:tav>
                                      </p:tavLst>
                                    </p:anim>
                                    <p:animEffect transition="in" filter="fade">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4">
                                            <p:txEl>
                                              <p:pRg st="0" end="0"/>
                                            </p:txEl>
                                          </p:spTgt>
                                        </p:tgtEl>
                                        <p:attrNameLst>
                                          <p:attrName>style.visibility</p:attrName>
                                        </p:attrNameLst>
                                      </p:cBhvr>
                                      <p:to>
                                        <p:strVal val="visible"/>
                                      </p:to>
                                    </p:set>
                                    <p:animEffect transition="in" filter="wipe(left)">
                                      <p:cBhvr>
                                        <p:cTn id="26" dur="500"/>
                                        <p:tgtEl>
                                          <p:spTgt spid="24">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animEffect transition="in" filter="wipe(left)">
                                      <p:cBhvr>
                                        <p:cTn id="31" dur="500"/>
                                        <p:tgtEl>
                                          <p:spTgt spid="18">
                                            <p:txEl>
                                              <p:pRg st="0" end="0"/>
                                            </p:txEl>
                                          </p:spTgt>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18">
                                            <p:txEl>
                                              <p:pRg st="1" end="1"/>
                                            </p:txEl>
                                          </p:spTgt>
                                        </p:tgtEl>
                                        <p:attrNameLst>
                                          <p:attrName>style.visibility</p:attrName>
                                        </p:attrNameLst>
                                      </p:cBhvr>
                                      <p:to>
                                        <p:strVal val="visible"/>
                                      </p:to>
                                    </p:set>
                                    <p:animEffect transition="in" filter="wipe(left)">
                                      <p:cBhvr>
                                        <p:cTn id="35" dur="500"/>
                                        <p:tgtEl>
                                          <p:spTgt spid="18">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6">
                                            <p:txEl>
                                              <p:pRg st="0" end="0"/>
                                            </p:txEl>
                                          </p:spTgt>
                                        </p:tgtEl>
                                        <p:attrNameLst>
                                          <p:attrName>style.visibility</p:attrName>
                                        </p:attrNameLst>
                                      </p:cBhvr>
                                      <p:to>
                                        <p:strVal val="visible"/>
                                      </p:to>
                                    </p:set>
                                    <p:animEffect transition="in" filter="wipe(left)">
                                      <p:cBhvr>
                                        <p:cTn id="40" dur="500"/>
                                        <p:tgtEl>
                                          <p:spTgt spid="16">
                                            <p:txEl>
                                              <p:pRg st="0" end="0"/>
                                            </p:txEl>
                                          </p:spTgt>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26">
                                            <p:txEl>
                                              <p:pRg st="0" end="0"/>
                                            </p:txEl>
                                          </p:spTgt>
                                        </p:tgtEl>
                                        <p:attrNameLst>
                                          <p:attrName>style.visibility</p:attrName>
                                        </p:attrNameLst>
                                      </p:cBhvr>
                                      <p:to>
                                        <p:strVal val="visible"/>
                                      </p:to>
                                    </p:set>
                                    <p:animEffect transition="in" filter="wipe(left)">
                                      <p:cBhvr>
                                        <p:cTn id="44" dur="500"/>
                                        <p:tgtEl>
                                          <p:spTgt spid="26">
                                            <p:txEl>
                                              <p:pRg st="0" end="0"/>
                                            </p:txEl>
                                          </p:spTgt>
                                        </p:tgtEl>
                                      </p:cBhvr>
                                    </p:animEffect>
                                  </p:childTnLst>
                                </p:cTn>
                              </p:par>
                            </p:childTnLst>
                          </p:cTn>
                        </p:par>
                        <p:par>
                          <p:cTn id="45" fill="hold">
                            <p:stCondLst>
                              <p:cond delay="1000"/>
                            </p:stCondLst>
                            <p:childTnLst>
                              <p:par>
                                <p:cTn id="46" presetID="22" presetClass="entr" presetSubtype="8" fill="hold" nodeType="afterEffect">
                                  <p:stCondLst>
                                    <p:cond delay="0"/>
                                  </p:stCondLst>
                                  <p:childTnLst>
                                    <p:set>
                                      <p:cBhvr>
                                        <p:cTn id="47" dur="1" fill="hold">
                                          <p:stCondLst>
                                            <p:cond delay="0"/>
                                          </p:stCondLst>
                                        </p:cTn>
                                        <p:tgtEl>
                                          <p:spTgt spid="26">
                                            <p:txEl>
                                              <p:pRg st="1" end="1"/>
                                            </p:txEl>
                                          </p:spTgt>
                                        </p:tgtEl>
                                        <p:attrNameLst>
                                          <p:attrName>style.visibility</p:attrName>
                                        </p:attrNameLst>
                                      </p:cBhvr>
                                      <p:to>
                                        <p:strVal val="visible"/>
                                      </p:to>
                                    </p:set>
                                    <p:animEffect transition="in" filter="wipe(left)">
                                      <p:cBhvr>
                                        <p:cTn id="48" dur="500"/>
                                        <p:tgtEl>
                                          <p:spTgt spid="26">
                                            <p:txEl>
                                              <p:pRg st="1" end="1"/>
                                            </p:txEl>
                                          </p:spTgt>
                                        </p:tgtEl>
                                      </p:cBhvr>
                                    </p:animEffect>
                                  </p:childTnLst>
                                </p:cTn>
                              </p:par>
                            </p:childTnLst>
                          </p:cTn>
                        </p:par>
                        <p:par>
                          <p:cTn id="49" fill="hold">
                            <p:stCondLst>
                              <p:cond delay="1500"/>
                            </p:stCondLst>
                            <p:childTnLst>
                              <p:par>
                                <p:cTn id="50" presetID="22" presetClass="entr" presetSubtype="8" fill="hold" nodeType="afterEffect">
                                  <p:stCondLst>
                                    <p:cond delay="0"/>
                                  </p:stCondLst>
                                  <p:childTnLst>
                                    <p:set>
                                      <p:cBhvr>
                                        <p:cTn id="51" dur="1" fill="hold">
                                          <p:stCondLst>
                                            <p:cond delay="0"/>
                                          </p:stCondLst>
                                        </p:cTn>
                                        <p:tgtEl>
                                          <p:spTgt spid="26">
                                            <p:txEl>
                                              <p:pRg st="2" end="2"/>
                                            </p:txEl>
                                          </p:spTgt>
                                        </p:tgtEl>
                                        <p:attrNameLst>
                                          <p:attrName>style.visibility</p:attrName>
                                        </p:attrNameLst>
                                      </p:cBhvr>
                                      <p:to>
                                        <p:strVal val="visible"/>
                                      </p:to>
                                    </p:set>
                                    <p:animEffect transition="in" filter="wipe(left)">
                                      <p:cBhvr>
                                        <p:cTn id="52" dur="500"/>
                                        <p:tgtEl>
                                          <p:spTgt spid="2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9F4FA1A-B4EA-4FDB-B87D-71100DFBC394}"/>
              </a:ext>
            </a:extLst>
          </p:cNvPr>
          <p:cNvSpPr/>
          <p:nvPr/>
        </p:nvSpPr>
        <p:spPr>
          <a:xfrm>
            <a:off x="4920144" y="187704"/>
            <a:ext cx="2351712" cy="1042585"/>
          </a:xfrm>
          <a:prstGeom prst="roundRect">
            <a:avLst/>
          </a:prstGeom>
          <a:gradFill>
            <a:gsLst>
              <a:gs pos="0">
                <a:srgbClr val="CC3399"/>
              </a:gs>
              <a:gs pos="26000">
                <a:schemeClr val="accent1">
                  <a:lumMod val="45000"/>
                  <a:lumOff val="55000"/>
                </a:schemeClr>
              </a:gs>
              <a:gs pos="12243">
                <a:srgbClr val="EEE3E8"/>
              </a:gs>
              <a:gs pos="86000">
                <a:schemeClr val="accent1">
                  <a:lumMod val="45000"/>
                  <a:lumOff val="55000"/>
                </a:schemeClr>
              </a:gs>
              <a:gs pos="100000">
                <a:schemeClr val="accent1">
                  <a:lumMod val="30000"/>
                  <a:lumOff val="70000"/>
                </a:schemeClr>
              </a:gs>
            </a:gsLst>
            <a:lin ang="5400000" scaled="1"/>
          </a:gradFill>
          <a:ln>
            <a:solidFill>
              <a:srgbClr val="00B0F0"/>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Picture 3">
            <a:extLst>
              <a:ext uri="{FF2B5EF4-FFF2-40B4-BE49-F238E27FC236}">
                <a16:creationId xmlns:a16="http://schemas.microsoft.com/office/drawing/2014/main" id="{5C3D9331-BC0A-46B4-B6D3-1B8D3C4DA131}"/>
              </a:ext>
            </a:extLst>
          </p:cNvPr>
          <p:cNvPicPr>
            <a:picLocks noChangeAspect="1"/>
          </p:cNvPicPr>
          <p:nvPr/>
        </p:nvPicPr>
        <p:blipFill>
          <a:blip r:embed="rId2"/>
          <a:stretch>
            <a:fillRect/>
          </a:stretch>
        </p:blipFill>
        <p:spPr>
          <a:xfrm>
            <a:off x="5212003" y="480416"/>
            <a:ext cx="1767993" cy="749873"/>
          </a:xfrm>
          <a:prstGeom prst="rect">
            <a:avLst/>
          </a:prstGeom>
        </p:spPr>
      </p:pic>
      <p:pic>
        <p:nvPicPr>
          <p:cNvPr id="6" name="Picture 5">
            <a:extLst>
              <a:ext uri="{FF2B5EF4-FFF2-40B4-BE49-F238E27FC236}">
                <a16:creationId xmlns:a16="http://schemas.microsoft.com/office/drawing/2014/main" id="{15426F37-0BA0-46AB-8C4F-2559AB11CF57}"/>
              </a:ext>
            </a:extLst>
          </p:cNvPr>
          <p:cNvPicPr>
            <a:picLocks noChangeAspect="1"/>
          </p:cNvPicPr>
          <p:nvPr/>
        </p:nvPicPr>
        <p:blipFill>
          <a:blip r:embed="rId3"/>
          <a:stretch>
            <a:fillRect/>
          </a:stretch>
        </p:blipFill>
        <p:spPr>
          <a:xfrm>
            <a:off x="2703281" y="1369491"/>
            <a:ext cx="6785436" cy="1761897"/>
          </a:xfrm>
          <a:prstGeom prst="rect">
            <a:avLst/>
          </a:prstGeom>
        </p:spPr>
      </p:pic>
      <p:sp>
        <p:nvSpPr>
          <p:cNvPr id="16" name="TextBox 15">
            <a:extLst>
              <a:ext uri="{FF2B5EF4-FFF2-40B4-BE49-F238E27FC236}">
                <a16:creationId xmlns:a16="http://schemas.microsoft.com/office/drawing/2014/main" id="{B3ADE231-A5B1-4849-B20C-DF9E77B01CD8}"/>
              </a:ext>
            </a:extLst>
          </p:cNvPr>
          <p:cNvSpPr txBox="1"/>
          <p:nvPr/>
        </p:nvSpPr>
        <p:spPr>
          <a:xfrm>
            <a:off x="3268816" y="3131388"/>
            <a:ext cx="6096000" cy="3416320"/>
          </a:xfrm>
          <a:prstGeom prst="rect">
            <a:avLst/>
          </a:prstGeom>
          <a:noFill/>
        </p:spPr>
        <p:txBody>
          <a:bodyPr wrap="square">
            <a:spAutoFit/>
          </a:bodyPr>
          <a:lstStyle/>
          <a:p>
            <a:pPr marL="609600" marR="0" lvl="0" indent="-609600" algn="l" defTabSz="914400" rtl="0" eaLnBrk="1" fontAlgn="base" latinLnBrk="0" hangingPunct="1">
              <a:lnSpc>
                <a:spcPct val="100000"/>
              </a:lnSpc>
              <a:spcBef>
                <a:spcPct val="20000"/>
              </a:spcBef>
              <a:spcAft>
                <a:spcPct val="0"/>
              </a:spcAft>
              <a:buClrTx/>
              <a:buSzTx/>
              <a:buFontTx/>
              <a:buAutoNum type="arabicPeriod"/>
              <a:tabLst/>
              <a:defRPr/>
            </a:pPr>
            <a:r>
              <a:rPr kumimoji="0" lang="en-US" altLang="en-US" sz="2400" b="0" i="0" u="none" strike="noStrike" kern="0" cap="none" spc="0" normalizeH="0" baseline="0" noProof="0" dirty="0">
                <a:ln>
                  <a:noFill/>
                </a:ln>
                <a:solidFill>
                  <a:srgbClr val="FF0000"/>
                </a:solidFill>
                <a:effectLst/>
                <a:uLnTx/>
                <a:uFillTx/>
                <a:latin typeface="Arial"/>
                <a:ea typeface="+mn-ea"/>
                <a:cs typeface="+mn-cs"/>
              </a:rPr>
              <a:t>Cardinal Trait</a:t>
            </a:r>
          </a:p>
          <a:p>
            <a:pPr marL="990600" marR="0" lvl="1" indent="-533400" algn="l" defTabSz="914400" rtl="0" eaLnBrk="1" fontAlgn="base" latinLnBrk="0" hangingPunct="1">
              <a:lnSpc>
                <a:spcPct val="100000"/>
              </a:lnSpc>
              <a:spcBef>
                <a:spcPct val="20000"/>
              </a:spcBef>
              <a:spcAft>
                <a:spcPct val="0"/>
              </a:spcAft>
              <a:buClrTx/>
              <a:buSzTx/>
              <a:buFontTx/>
              <a:buChar char="•"/>
              <a:tabLst/>
              <a:defRPr/>
            </a:pPr>
            <a:r>
              <a:rPr kumimoji="0" lang="en-US" altLang="en-US" sz="2400" b="0" i="0" u="none" strike="noStrike" kern="0" cap="none" spc="0" normalizeH="0" baseline="0" noProof="0" dirty="0">
                <a:ln>
                  <a:noFill/>
                </a:ln>
                <a:solidFill>
                  <a:srgbClr val="000000"/>
                </a:solidFill>
                <a:effectLst/>
                <a:uLnTx/>
                <a:uFillTx/>
                <a:latin typeface="Arial"/>
              </a:rPr>
              <a:t>Dominates and shapes personality, rare</a:t>
            </a:r>
          </a:p>
          <a:p>
            <a:pPr marL="609600" marR="0" lvl="0" indent="-609600" algn="l" defTabSz="914400" rtl="0" eaLnBrk="1" fontAlgn="base" latinLnBrk="0" hangingPunct="1">
              <a:lnSpc>
                <a:spcPct val="100000"/>
              </a:lnSpc>
              <a:spcBef>
                <a:spcPct val="20000"/>
              </a:spcBef>
              <a:spcAft>
                <a:spcPct val="0"/>
              </a:spcAft>
              <a:buClrTx/>
              <a:buSzTx/>
              <a:buFontTx/>
              <a:buAutoNum type="arabicPeriod"/>
              <a:tabLst/>
              <a:defRPr/>
            </a:pPr>
            <a:r>
              <a:rPr kumimoji="0" lang="en-US" altLang="en-US" sz="2400" b="0" i="0" u="none" strike="noStrike" kern="0" cap="none" spc="0" normalizeH="0" baseline="0" noProof="0" dirty="0">
                <a:ln>
                  <a:noFill/>
                </a:ln>
                <a:solidFill>
                  <a:srgbClr val="FF0000"/>
                </a:solidFill>
                <a:effectLst/>
                <a:uLnTx/>
                <a:uFillTx/>
                <a:latin typeface="Arial"/>
                <a:ea typeface="+mn-ea"/>
                <a:cs typeface="+mn-cs"/>
              </a:rPr>
              <a:t>Central Trait</a:t>
            </a:r>
          </a:p>
          <a:p>
            <a:pPr marL="990600" marR="0" lvl="1" indent="-533400" algn="l" defTabSz="914400" rtl="0" eaLnBrk="1" fontAlgn="base" latinLnBrk="0" hangingPunct="1">
              <a:lnSpc>
                <a:spcPct val="100000"/>
              </a:lnSpc>
              <a:spcBef>
                <a:spcPct val="20000"/>
              </a:spcBef>
              <a:spcAft>
                <a:spcPct val="0"/>
              </a:spcAft>
              <a:buClrTx/>
              <a:buSzTx/>
              <a:buFontTx/>
              <a:buChar char="•"/>
              <a:tabLst/>
              <a:defRPr/>
            </a:pPr>
            <a:r>
              <a:rPr kumimoji="0" lang="en-US" altLang="en-US" sz="2400" b="0" i="0" u="none" strike="noStrike" kern="0" cap="none" spc="0" normalizeH="0" baseline="0" noProof="0" dirty="0">
                <a:ln>
                  <a:noFill/>
                </a:ln>
                <a:solidFill>
                  <a:srgbClr val="000000"/>
                </a:solidFill>
                <a:effectLst/>
                <a:uLnTx/>
                <a:uFillTx/>
                <a:latin typeface="Arial"/>
              </a:rPr>
              <a:t>Basic building blocks of personality that everyone has to some degree</a:t>
            </a:r>
          </a:p>
          <a:p>
            <a:pPr marL="609600" marR="0" lvl="0" indent="-609600" algn="l" defTabSz="914400" rtl="0" eaLnBrk="1" fontAlgn="base" latinLnBrk="0" hangingPunct="1">
              <a:lnSpc>
                <a:spcPct val="100000"/>
              </a:lnSpc>
              <a:spcBef>
                <a:spcPct val="20000"/>
              </a:spcBef>
              <a:spcAft>
                <a:spcPct val="0"/>
              </a:spcAft>
              <a:buClrTx/>
              <a:buSzTx/>
              <a:buFontTx/>
              <a:buAutoNum type="arabicPeriod"/>
              <a:tabLst/>
              <a:defRPr/>
            </a:pPr>
            <a:r>
              <a:rPr kumimoji="0" lang="en-US" altLang="en-US" sz="2400" b="0" i="0" u="none" strike="noStrike" kern="0" cap="none" spc="0" normalizeH="0" baseline="0" noProof="0" dirty="0">
                <a:ln>
                  <a:noFill/>
                </a:ln>
                <a:solidFill>
                  <a:srgbClr val="FF0000"/>
                </a:solidFill>
                <a:effectLst/>
                <a:uLnTx/>
                <a:uFillTx/>
                <a:latin typeface="Arial"/>
                <a:ea typeface="+mn-ea"/>
                <a:cs typeface="+mn-cs"/>
              </a:rPr>
              <a:t>Secondary Trait</a:t>
            </a:r>
          </a:p>
          <a:p>
            <a:pPr marL="990600" marR="0" lvl="1" indent="-533400" algn="l" defTabSz="914400" rtl="0" eaLnBrk="1" fontAlgn="base" latinLnBrk="0" hangingPunct="1">
              <a:lnSpc>
                <a:spcPct val="100000"/>
              </a:lnSpc>
              <a:spcBef>
                <a:spcPct val="20000"/>
              </a:spcBef>
              <a:spcAft>
                <a:spcPct val="0"/>
              </a:spcAft>
              <a:buClrTx/>
              <a:buSzTx/>
              <a:buFontTx/>
              <a:buChar char="•"/>
              <a:tabLst/>
              <a:defRPr/>
            </a:pPr>
            <a:r>
              <a:rPr kumimoji="0" lang="en-US" altLang="en-US" sz="2400" b="0" i="0" u="none" strike="noStrike" kern="0" cap="none" spc="0" normalizeH="0" baseline="0" noProof="0" dirty="0">
                <a:ln>
                  <a:noFill/>
                </a:ln>
                <a:solidFill>
                  <a:srgbClr val="000000"/>
                </a:solidFill>
                <a:effectLst/>
                <a:uLnTx/>
                <a:uFillTx/>
                <a:latin typeface="Arial"/>
              </a:rPr>
              <a:t>Only seen in certain circumstances</a:t>
            </a:r>
          </a:p>
        </p:txBody>
      </p:sp>
    </p:spTree>
    <p:extLst>
      <p:ext uri="{BB962C8B-B14F-4D97-AF65-F5344CB8AC3E}">
        <p14:creationId xmlns:p14="http://schemas.microsoft.com/office/powerpoint/2010/main" val="640954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advTm="4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0B210E1-7FA1-420A-92EB-0C8F8A23484A}"/>
              </a:ext>
            </a:extLst>
          </p:cNvPr>
          <p:cNvSpPr/>
          <p:nvPr/>
        </p:nvSpPr>
        <p:spPr>
          <a:xfrm>
            <a:off x="1933575" y="363894"/>
            <a:ext cx="2583097" cy="3789006"/>
          </a:xfrm>
          <a:prstGeom prst="roundRect">
            <a:avLst/>
          </a:prstGeom>
          <a:solidFill>
            <a:srgbClr val="002060">
              <a:alpha val="72000"/>
            </a:srgbClr>
          </a:solidFill>
          <a:ln>
            <a:solidFill>
              <a:srgbClr val="8DFBBF"/>
            </a:solidFill>
          </a:ln>
          <a:effectLst>
            <a:outerShdw blurRad="50800" dist="38100" dir="2700000" sx="102000" sy="102000" algn="tl" rotWithShape="0">
              <a:schemeClr val="accent4">
                <a:lumMod val="60000"/>
                <a:lumOff val="40000"/>
                <a:alpha val="6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Freeform: Shape 23">
            <a:extLst>
              <a:ext uri="{FF2B5EF4-FFF2-40B4-BE49-F238E27FC236}">
                <a16:creationId xmlns:a16="http://schemas.microsoft.com/office/drawing/2014/main" id="{6CEA9683-7ADA-4347-874A-27ED56BC29A5}"/>
              </a:ext>
            </a:extLst>
          </p:cNvPr>
          <p:cNvSpPr/>
          <p:nvPr/>
        </p:nvSpPr>
        <p:spPr>
          <a:xfrm>
            <a:off x="4205284" y="5257800"/>
            <a:ext cx="4365490" cy="4497405"/>
          </a:xfrm>
          <a:custGeom>
            <a:avLst/>
            <a:gdLst>
              <a:gd name="connsiteX0" fmla="*/ 2224087 w 4448176"/>
              <a:gd name="connsiteY0" fmla="*/ 214331 h 4320000"/>
              <a:gd name="connsiteX1" fmla="*/ 290512 w 4448176"/>
              <a:gd name="connsiteY1" fmla="*/ 2014331 h 4320000"/>
              <a:gd name="connsiteX2" fmla="*/ 2224087 w 4448176"/>
              <a:gd name="connsiteY2" fmla="*/ 3814331 h 4320000"/>
              <a:gd name="connsiteX3" fmla="*/ 4157662 w 4448176"/>
              <a:gd name="connsiteY3" fmla="*/ 2014331 h 4320000"/>
              <a:gd name="connsiteX4" fmla="*/ 2224087 w 4448176"/>
              <a:gd name="connsiteY4" fmla="*/ 214331 h 4320000"/>
              <a:gd name="connsiteX5" fmla="*/ 2224088 w 4448176"/>
              <a:gd name="connsiteY5" fmla="*/ 0 h 4320000"/>
              <a:gd name="connsiteX6" fmla="*/ 4448176 w 4448176"/>
              <a:gd name="connsiteY6" fmla="*/ 2160000 h 4320000"/>
              <a:gd name="connsiteX7" fmla="*/ 2224088 w 4448176"/>
              <a:gd name="connsiteY7" fmla="*/ 4320000 h 4320000"/>
              <a:gd name="connsiteX8" fmla="*/ 0 w 4448176"/>
              <a:gd name="connsiteY8" fmla="*/ 2160000 h 4320000"/>
              <a:gd name="connsiteX9" fmla="*/ 2224088 w 4448176"/>
              <a:gd name="connsiteY9" fmla="*/ 0 h 43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48176" h="4320000">
                <a:moveTo>
                  <a:pt x="2224087" y="214331"/>
                </a:moveTo>
                <a:cubicBezTo>
                  <a:pt x="1156203" y="214331"/>
                  <a:pt x="290512" y="1020218"/>
                  <a:pt x="290512" y="2014331"/>
                </a:cubicBezTo>
                <a:cubicBezTo>
                  <a:pt x="290512" y="3008444"/>
                  <a:pt x="1156203" y="3814331"/>
                  <a:pt x="2224087" y="3814331"/>
                </a:cubicBezTo>
                <a:cubicBezTo>
                  <a:pt x="3291971" y="3814331"/>
                  <a:pt x="4157662" y="3008444"/>
                  <a:pt x="4157662" y="2014331"/>
                </a:cubicBezTo>
                <a:cubicBezTo>
                  <a:pt x="4157662" y="1020218"/>
                  <a:pt x="3291971" y="214331"/>
                  <a:pt x="2224087" y="214331"/>
                </a:cubicBezTo>
                <a:close/>
                <a:moveTo>
                  <a:pt x="2224088" y="0"/>
                </a:moveTo>
                <a:cubicBezTo>
                  <a:pt x="3452418" y="0"/>
                  <a:pt x="4448176" y="967065"/>
                  <a:pt x="4448176" y="2160000"/>
                </a:cubicBezTo>
                <a:cubicBezTo>
                  <a:pt x="4448176" y="3352935"/>
                  <a:pt x="3452418" y="4320000"/>
                  <a:pt x="2224088" y="4320000"/>
                </a:cubicBezTo>
                <a:cubicBezTo>
                  <a:pt x="995758" y="4320000"/>
                  <a:pt x="0" y="3352935"/>
                  <a:pt x="0" y="2160000"/>
                </a:cubicBezTo>
                <a:cubicBezTo>
                  <a:pt x="0" y="967065"/>
                  <a:pt x="995758" y="0"/>
                  <a:pt x="2224088" y="0"/>
                </a:cubicBezTo>
                <a:close/>
              </a:path>
            </a:pathLst>
          </a:custGeom>
          <a:gradFill>
            <a:gsLst>
              <a:gs pos="0">
                <a:srgbClr val="C00000"/>
              </a:gs>
              <a:gs pos="0">
                <a:srgbClr val="336699"/>
              </a:gs>
              <a:gs pos="26000">
                <a:srgbClr val="FF0000"/>
              </a:gs>
              <a:gs pos="74000">
                <a:srgbClr val="FFFF00"/>
              </a:gs>
              <a:gs pos="48000">
                <a:srgbClr val="C5D0F1"/>
              </a:gs>
              <a:gs pos="100000">
                <a:srgbClr val="00CC66"/>
              </a:gs>
            </a:gsLst>
            <a:lin ang="5400000" scaled="1"/>
          </a:gradFill>
          <a:scene3d>
            <a:camera prst="orthographicFront"/>
            <a:lightRig rig="glow" dir="t"/>
          </a:scene3d>
          <a:sp3d prstMaterial="flat">
            <a:bevelT w="31750"/>
            <a:bevelB w="139700" h="10795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6" name="Oval 15">
            <a:extLst>
              <a:ext uri="{FF2B5EF4-FFF2-40B4-BE49-F238E27FC236}">
                <a16:creationId xmlns:a16="http://schemas.microsoft.com/office/drawing/2014/main" id="{86635982-2C5C-4F18-B6CB-114DAECB3944}"/>
              </a:ext>
            </a:extLst>
          </p:cNvPr>
          <p:cNvSpPr/>
          <p:nvPr/>
        </p:nvSpPr>
        <p:spPr>
          <a:xfrm>
            <a:off x="8864328" y="6580738"/>
            <a:ext cx="175097" cy="161798"/>
          </a:xfrm>
          <a:prstGeom prst="ellipse">
            <a:avLst/>
          </a:prstGeom>
          <a:gradFill flip="none" rotWithShape="1">
            <a:gsLst>
              <a:gs pos="0">
                <a:srgbClr val="00CC66"/>
              </a:gs>
              <a:gs pos="100000">
                <a:srgbClr val="8DFBBF"/>
              </a:gs>
            </a:gsLst>
            <a:lin ang="16200000" scaled="1"/>
            <a:tileRect/>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7" name="Oval 16">
            <a:extLst>
              <a:ext uri="{FF2B5EF4-FFF2-40B4-BE49-F238E27FC236}">
                <a16:creationId xmlns:a16="http://schemas.microsoft.com/office/drawing/2014/main" id="{BA1702C5-BC7F-4B6E-B4C6-43F0049C89B2}"/>
              </a:ext>
            </a:extLst>
          </p:cNvPr>
          <p:cNvSpPr/>
          <p:nvPr/>
        </p:nvSpPr>
        <p:spPr>
          <a:xfrm>
            <a:off x="8135160" y="5499236"/>
            <a:ext cx="175097" cy="161798"/>
          </a:xfrm>
          <a:prstGeom prst="ellipse">
            <a:avLst/>
          </a:prstGeom>
          <a:gradFill flip="none" rotWithShape="1">
            <a:gsLst>
              <a:gs pos="0">
                <a:srgbClr val="C00000"/>
              </a:gs>
              <a:gs pos="100000">
                <a:srgbClr val="FF0000"/>
              </a:gs>
            </a:gsLst>
            <a:lin ang="16200000" scaled="1"/>
            <a:tileRect/>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8" name="Oval 17">
            <a:extLst>
              <a:ext uri="{FF2B5EF4-FFF2-40B4-BE49-F238E27FC236}">
                <a16:creationId xmlns:a16="http://schemas.microsoft.com/office/drawing/2014/main" id="{4C068476-30E2-4AC9-8FB9-E290816A872A}"/>
              </a:ext>
            </a:extLst>
          </p:cNvPr>
          <p:cNvSpPr/>
          <p:nvPr/>
        </p:nvSpPr>
        <p:spPr>
          <a:xfrm>
            <a:off x="6212932" y="4766516"/>
            <a:ext cx="175097" cy="161798"/>
          </a:xfrm>
          <a:prstGeom prst="ellipse">
            <a:avLst/>
          </a:prstGeom>
          <a:gradFill flip="none" rotWithShape="1">
            <a:gsLst>
              <a:gs pos="0">
                <a:srgbClr val="002060"/>
              </a:gs>
              <a:gs pos="100000">
                <a:srgbClr val="00B0F0"/>
              </a:gs>
            </a:gsLst>
            <a:lin ang="16200000" scaled="1"/>
            <a:tileRect/>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9" name="Oval 18">
            <a:extLst>
              <a:ext uri="{FF2B5EF4-FFF2-40B4-BE49-F238E27FC236}">
                <a16:creationId xmlns:a16="http://schemas.microsoft.com/office/drawing/2014/main" id="{23613FB6-F911-4B29-B8BF-BEA1737B7D2A}"/>
              </a:ext>
            </a:extLst>
          </p:cNvPr>
          <p:cNvSpPr/>
          <p:nvPr/>
        </p:nvSpPr>
        <p:spPr>
          <a:xfrm>
            <a:off x="4341575" y="5493446"/>
            <a:ext cx="175097" cy="161798"/>
          </a:xfrm>
          <a:prstGeom prst="ellipse">
            <a:avLst/>
          </a:prstGeom>
          <a:gradFill flip="none" rotWithShape="1">
            <a:gsLst>
              <a:gs pos="0">
                <a:srgbClr val="7030A0"/>
              </a:gs>
              <a:gs pos="100000">
                <a:srgbClr val="CC3399"/>
              </a:gs>
            </a:gsLst>
            <a:lin ang="16200000" scaled="1"/>
            <a:tileRect/>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20" name="Oval 19">
            <a:extLst>
              <a:ext uri="{FF2B5EF4-FFF2-40B4-BE49-F238E27FC236}">
                <a16:creationId xmlns:a16="http://schemas.microsoft.com/office/drawing/2014/main" id="{ED88AFC0-0687-400E-98FB-1B606BB85A6E}"/>
              </a:ext>
            </a:extLst>
          </p:cNvPr>
          <p:cNvSpPr/>
          <p:nvPr/>
        </p:nvSpPr>
        <p:spPr>
          <a:xfrm>
            <a:off x="3769670" y="6580738"/>
            <a:ext cx="175097" cy="161798"/>
          </a:xfrm>
          <a:prstGeom prst="ellipse">
            <a:avLst/>
          </a:prstGeom>
          <a:gradFill flip="none" rotWithShape="1">
            <a:gsLst>
              <a:gs pos="100000">
                <a:srgbClr val="FFFF00"/>
              </a:gs>
              <a:gs pos="0">
                <a:srgbClr val="F5A32B"/>
              </a:gs>
            </a:gsLst>
            <a:lin ang="16200000" scaled="1"/>
            <a:tileRect/>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26" name="Oval 25">
            <a:extLst>
              <a:ext uri="{FF2B5EF4-FFF2-40B4-BE49-F238E27FC236}">
                <a16:creationId xmlns:a16="http://schemas.microsoft.com/office/drawing/2014/main" id="{5BCD5399-F724-4669-842F-09263153F3F7}"/>
              </a:ext>
            </a:extLst>
          </p:cNvPr>
          <p:cNvSpPr/>
          <p:nvPr/>
        </p:nvSpPr>
        <p:spPr>
          <a:xfrm>
            <a:off x="5016429" y="5871548"/>
            <a:ext cx="2743200" cy="2758101"/>
          </a:xfrm>
          <a:prstGeom prst="ellipse">
            <a:avLst/>
          </a:prstGeom>
          <a:gradFill>
            <a:gsLst>
              <a:gs pos="2000">
                <a:schemeClr val="accent3">
                  <a:lumMod val="40000"/>
                  <a:lumOff val="60000"/>
                </a:schemeClr>
              </a:gs>
              <a:gs pos="49000">
                <a:schemeClr val="bg1"/>
              </a:gs>
              <a:gs pos="17000">
                <a:schemeClr val="bg1"/>
              </a:gs>
              <a:gs pos="100000">
                <a:srgbClr val="CC3399"/>
              </a:gs>
              <a:gs pos="82000">
                <a:schemeClr val="bg1">
                  <a:alpha val="1000"/>
                  <a:lumMod val="4000"/>
                  <a:lumOff val="96000"/>
                </a:schemeClr>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FF6D93C6-B6DE-486A-8910-FB1D41BF2CC4}"/>
              </a:ext>
            </a:extLst>
          </p:cNvPr>
          <p:cNvSpPr txBox="1"/>
          <p:nvPr/>
        </p:nvSpPr>
        <p:spPr>
          <a:xfrm>
            <a:off x="3173144" y="6226795"/>
            <a:ext cx="774771" cy="70788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en-IN" sz="4000" dirty="0">
                <a:solidFill>
                  <a:srgbClr val="00B0F0"/>
                </a:solidFill>
                <a:latin typeface="Bernard MT Condensed" panose="02050806060905020404" pitchFamily="18" charset="0"/>
              </a:rPr>
              <a:t>O</a:t>
            </a:r>
          </a:p>
        </p:txBody>
      </p:sp>
      <p:sp>
        <p:nvSpPr>
          <p:cNvPr id="11" name="TextBox 10">
            <a:extLst>
              <a:ext uri="{FF2B5EF4-FFF2-40B4-BE49-F238E27FC236}">
                <a16:creationId xmlns:a16="http://schemas.microsoft.com/office/drawing/2014/main" id="{28705FD9-52EA-49CD-84B2-11B02A9ED405}"/>
              </a:ext>
            </a:extLst>
          </p:cNvPr>
          <p:cNvSpPr txBox="1"/>
          <p:nvPr/>
        </p:nvSpPr>
        <p:spPr>
          <a:xfrm rot="20989794">
            <a:off x="6012014" y="3976733"/>
            <a:ext cx="774771" cy="70788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en-IN" sz="4000" dirty="0">
                <a:solidFill>
                  <a:srgbClr val="00B0F0"/>
                </a:solidFill>
                <a:latin typeface="Bernard MT Condensed" panose="02050806060905020404" pitchFamily="18" charset="0"/>
              </a:rPr>
              <a:t>E</a:t>
            </a:r>
          </a:p>
        </p:txBody>
      </p:sp>
      <p:sp>
        <p:nvSpPr>
          <p:cNvPr id="12" name="TextBox 11">
            <a:extLst>
              <a:ext uri="{FF2B5EF4-FFF2-40B4-BE49-F238E27FC236}">
                <a16:creationId xmlns:a16="http://schemas.microsoft.com/office/drawing/2014/main" id="{BBEA79E3-C56F-4A10-B9CB-B79FF36840D2}"/>
              </a:ext>
            </a:extLst>
          </p:cNvPr>
          <p:cNvSpPr txBox="1"/>
          <p:nvPr/>
        </p:nvSpPr>
        <p:spPr>
          <a:xfrm rot="19055188">
            <a:off x="3899695" y="4825245"/>
            <a:ext cx="774771" cy="70788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en-IN" sz="4000" dirty="0">
                <a:solidFill>
                  <a:srgbClr val="00B0F0"/>
                </a:solidFill>
                <a:latin typeface="Bernard MT Condensed" panose="02050806060905020404" pitchFamily="18" charset="0"/>
              </a:rPr>
              <a:t>C</a:t>
            </a:r>
          </a:p>
        </p:txBody>
      </p:sp>
      <p:sp>
        <p:nvSpPr>
          <p:cNvPr id="13" name="TextBox 12">
            <a:extLst>
              <a:ext uri="{FF2B5EF4-FFF2-40B4-BE49-F238E27FC236}">
                <a16:creationId xmlns:a16="http://schemas.microsoft.com/office/drawing/2014/main" id="{C77F8BD1-341C-4FB5-B228-7974A8498183}"/>
              </a:ext>
            </a:extLst>
          </p:cNvPr>
          <p:cNvSpPr txBox="1"/>
          <p:nvPr/>
        </p:nvSpPr>
        <p:spPr>
          <a:xfrm>
            <a:off x="9156558" y="6150114"/>
            <a:ext cx="774771" cy="70788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en-IN" sz="4000" dirty="0">
                <a:solidFill>
                  <a:srgbClr val="00B0F0"/>
                </a:solidFill>
                <a:latin typeface="Bernard MT Condensed" panose="02050806060905020404" pitchFamily="18" charset="0"/>
              </a:rPr>
              <a:t>N</a:t>
            </a:r>
          </a:p>
        </p:txBody>
      </p:sp>
      <p:sp>
        <p:nvSpPr>
          <p:cNvPr id="14" name="TextBox 13">
            <a:extLst>
              <a:ext uri="{FF2B5EF4-FFF2-40B4-BE49-F238E27FC236}">
                <a16:creationId xmlns:a16="http://schemas.microsoft.com/office/drawing/2014/main" id="{6506AE48-4BC4-4601-824C-8288F2A51C7C}"/>
              </a:ext>
            </a:extLst>
          </p:cNvPr>
          <p:cNvSpPr txBox="1"/>
          <p:nvPr/>
        </p:nvSpPr>
        <p:spPr>
          <a:xfrm>
            <a:off x="8089557" y="4757963"/>
            <a:ext cx="774771" cy="707886"/>
          </a:xfrm>
          <a:prstGeom prst="rect">
            <a:avLst/>
          </a:prstGeom>
          <a:noFill/>
          <a:ln>
            <a:noFill/>
          </a:ln>
          <a:effectLst/>
          <a:scene3d>
            <a:camera prst="orthographicFront">
              <a:rot lat="0" lon="0" rev="0"/>
            </a:camera>
            <a:lightRig rig="contrasting" dir="t">
              <a:rot lat="0" lon="0" rev="7800000"/>
            </a:lightRig>
          </a:scene3d>
          <a:sp3d>
            <a:bevelT w="139700" h="139700"/>
          </a:sp3d>
        </p:spPr>
        <p:txBody>
          <a:bodyPr wrap="square" rtlCol="0">
            <a:spAutoFit/>
          </a:bodyPr>
          <a:lstStyle/>
          <a:p>
            <a:r>
              <a:rPr lang="en-IN" sz="4000" dirty="0">
                <a:solidFill>
                  <a:srgbClr val="00B0F0"/>
                </a:solidFill>
                <a:latin typeface="Bernard MT Condensed" panose="02050806060905020404" pitchFamily="18" charset="0"/>
              </a:rPr>
              <a:t>A</a:t>
            </a:r>
          </a:p>
        </p:txBody>
      </p:sp>
      <p:sp>
        <p:nvSpPr>
          <p:cNvPr id="4" name="TextBox 3">
            <a:extLst>
              <a:ext uri="{FF2B5EF4-FFF2-40B4-BE49-F238E27FC236}">
                <a16:creationId xmlns:a16="http://schemas.microsoft.com/office/drawing/2014/main" id="{6E04D876-19D8-4A8C-88D2-477AE8B96584}"/>
              </a:ext>
            </a:extLst>
          </p:cNvPr>
          <p:cNvSpPr txBox="1"/>
          <p:nvPr/>
        </p:nvSpPr>
        <p:spPr>
          <a:xfrm>
            <a:off x="2636660" y="929991"/>
            <a:ext cx="1104257" cy="954107"/>
          </a:xfrm>
          <a:prstGeom prst="rect">
            <a:avLst/>
          </a:prstGeom>
          <a:noFill/>
        </p:spPr>
        <p:txBody>
          <a:bodyPr wrap="square" rtlCol="0">
            <a:spAutoFit/>
          </a:bodyPr>
          <a:lstStyle/>
          <a:p>
            <a:r>
              <a:rPr lang="en-IN" sz="2800" dirty="0">
                <a:solidFill>
                  <a:srgbClr val="00B050"/>
                </a:solidFill>
                <a:effectLst>
                  <a:outerShdw blurRad="38100" dist="38100" dir="2700000" algn="tl">
                    <a:srgbClr val="000000">
                      <a:alpha val="43137"/>
                    </a:srgbClr>
                  </a:outerShdw>
                </a:effectLst>
                <a:latin typeface="Cooper Black" panose="0208090404030B020404" pitchFamily="18" charset="0"/>
              </a:rPr>
              <a:t>Big Five</a:t>
            </a:r>
          </a:p>
        </p:txBody>
      </p:sp>
      <p:sp>
        <p:nvSpPr>
          <p:cNvPr id="5" name="TextBox 4">
            <a:extLst>
              <a:ext uri="{FF2B5EF4-FFF2-40B4-BE49-F238E27FC236}">
                <a16:creationId xmlns:a16="http://schemas.microsoft.com/office/drawing/2014/main" id="{B01D208B-B6BC-4575-88AF-9562995091DE}"/>
              </a:ext>
            </a:extLst>
          </p:cNvPr>
          <p:cNvSpPr txBox="1"/>
          <p:nvPr/>
        </p:nvSpPr>
        <p:spPr>
          <a:xfrm>
            <a:off x="2030085" y="1896759"/>
            <a:ext cx="2344824" cy="523220"/>
          </a:xfrm>
          <a:prstGeom prst="rect">
            <a:avLst/>
          </a:prstGeom>
          <a:noFill/>
          <a:effectLst>
            <a:outerShdw blurRad="50800" dist="38100" dir="5400000" sx="171000" sy="171000" algn="t" rotWithShape="0">
              <a:prstClr val="black">
                <a:alpha val="40000"/>
              </a:prstClr>
            </a:outerShdw>
          </a:effectLst>
        </p:spPr>
        <p:txBody>
          <a:bodyPr wrap="square" rtlCol="0">
            <a:spAutoFit/>
          </a:bodyPr>
          <a:lstStyle/>
          <a:p>
            <a:r>
              <a:rPr lang="en-IN" sz="2800" dirty="0">
                <a:solidFill>
                  <a:srgbClr val="FFFF66"/>
                </a:solidFill>
                <a:effectLst>
                  <a:outerShdw blurRad="38100" dist="38100" dir="2700000" algn="tl">
                    <a:srgbClr val="000000">
                      <a:alpha val="43137"/>
                    </a:srgbClr>
                  </a:outerShdw>
                </a:effectLst>
                <a:latin typeface="Cooper Black" panose="0208090404030B020404" pitchFamily="18" charset="0"/>
              </a:rPr>
              <a:t>Personality</a:t>
            </a:r>
          </a:p>
        </p:txBody>
      </p:sp>
      <p:sp>
        <p:nvSpPr>
          <p:cNvPr id="6" name="TextBox 5">
            <a:extLst>
              <a:ext uri="{FF2B5EF4-FFF2-40B4-BE49-F238E27FC236}">
                <a16:creationId xmlns:a16="http://schemas.microsoft.com/office/drawing/2014/main" id="{02E237B1-1ED2-4A7C-9931-BDA76DD9B06F}"/>
              </a:ext>
            </a:extLst>
          </p:cNvPr>
          <p:cNvSpPr txBox="1"/>
          <p:nvPr/>
        </p:nvSpPr>
        <p:spPr>
          <a:xfrm>
            <a:off x="2397486" y="2598263"/>
            <a:ext cx="1655120" cy="646331"/>
          </a:xfrm>
          <a:prstGeom prst="rect">
            <a:avLst/>
          </a:prstGeom>
          <a:noFill/>
        </p:spPr>
        <p:txBody>
          <a:bodyPr wrap="square" rtlCol="0">
            <a:spAutoFit/>
          </a:bodyPr>
          <a:lstStyle/>
          <a:p>
            <a:r>
              <a:rPr lang="en-IN" sz="3600" dirty="0">
                <a:solidFill>
                  <a:srgbClr val="00B0F0"/>
                </a:solidFill>
                <a:latin typeface="Cooper Black" panose="0208090404030B020404" pitchFamily="18" charset="0"/>
              </a:rPr>
              <a:t>Traits</a:t>
            </a:r>
          </a:p>
        </p:txBody>
      </p:sp>
    </p:spTree>
    <p:extLst>
      <p:ext uri="{BB962C8B-B14F-4D97-AF65-F5344CB8AC3E}">
        <p14:creationId xmlns:p14="http://schemas.microsoft.com/office/powerpoint/2010/main" val="1416332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7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7"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1000"/>
                                        <p:tgtEl>
                                          <p:spTgt spid="5"/>
                                        </p:tgtEl>
                                      </p:cBhvr>
                                    </p:animEffect>
                                    <p:anim calcmode="lin" valueType="num">
                                      <p:cBhvr>
                                        <p:cTn id="19" dur="1000" fill="hold"/>
                                        <p:tgtEl>
                                          <p:spTgt spid="5"/>
                                        </p:tgtEl>
                                        <p:attrNameLst>
                                          <p:attrName>ppt_x</p:attrName>
                                        </p:attrNameLst>
                                      </p:cBhvr>
                                      <p:tavLst>
                                        <p:tav tm="0">
                                          <p:val>
                                            <p:strVal val="#ppt_x"/>
                                          </p:val>
                                        </p:tav>
                                        <p:tav tm="100000">
                                          <p:val>
                                            <p:strVal val="#ppt_x"/>
                                          </p:val>
                                        </p:tav>
                                      </p:tavLst>
                                    </p:anim>
                                    <p:anim calcmode="lin" valueType="num">
                                      <p:cBhvr>
                                        <p:cTn id="20" dur="1000" fill="hold"/>
                                        <p:tgtEl>
                                          <p:spTgt spid="5"/>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500" fill="hold"/>
                                        <p:tgtEl>
                                          <p:spTgt spid="24"/>
                                        </p:tgtEl>
                                        <p:attrNameLst>
                                          <p:attrName>ppt_x</p:attrName>
                                        </p:attrNameLst>
                                      </p:cBhvr>
                                      <p:tavLst>
                                        <p:tav tm="0">
                                          <p:val>
                                            <p:strVal val="#ppt_x"/>
                                          </p:val>
                                        </p:tav>
                                        <p:tav tm="100000">
                                          <p:val>
                                            <p:strVal val="#ppt_x"/>
                                          </p:val>
                                        </p:tav>
                                      </p:tavLst>
                                    </p:anim>
                                    <p:anim calcmode="lin" valueType="num">
                                      <p:cBhvr additive="base">
                                        <p:cTn id="31" dur="500" fill="hold"/>
                                        <p:tgtEl>
                                          <p:spTgt spid="24"/>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6" presetClass="emph" presetSubtype="0" fill="hold" grpId="1" nodeType="clickEffect">
                                  <p:stCondLst>
                                    <p:cond delay="0"/>
                                  </p:stCondLst>
                                  <p:childTnLst>
                                    <p:animScale>
                                      <p:cBhvr>
                                        <p:cTn id="43" dur="2000" fill="hold"/>
                                        <p:tgtEl>
                                          <p:spTgt spid="20"/>
                                        </p:tgtEl>
                                      </p:cBhvr>
                                      <p:by x="150000" y="150000"/>
                                    </p:animScale>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3"/>
                                        </p:tgtEl>
                                        <p:attrNameLst>
                                          <p:attrName>style.visibility</p:attrName>
                                        </p:attrNameLst>
                                      </p:cBhvr>
                                      <p:to>
                                        <p:strVal val="visible"/>
                                      </p:to>
                                    </p:set>
                                    <p:anim calcmode="lin" valueType="num">
                                      <p:cBhvr additive="base">
                                        <p:cTn id="48" dur="1750" fill="hold"/>
                                        <p:tgtEl>
                                          <p:spTgt spid="3"/>
                                        </p:tgtEl>
                                        <p:attrNameLst>
                                          <p:attrName>ppt_x</p:attrName>
                                        </p:attrNameLst>
                                      </p:cBhvr>
                                      <p:tavLst>
                                        <p:tav tm="0">
                                          <p:val>
                                            <p:strVal val="0-#ppt_w/2"/>
                                          </p:val>
                                        </p:tav>
                                        <p:tav tm="100000">
                                          <p:val>
                                            <p:strVal val="#ppt_x"/>
                                          </p:val>
                                        </p:tav>
                                      </p:tavLst>
                                    </p:anim>
                                    <p:anim calcmode="lin" valueType="num">
                                      <p:cBhvr additive="base">
                                        <p:cTn id="49" dur="175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9"/>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6" presetClass="emph" presetSubtype="0" fill="hold" grpId="1" nodeType="clickEffect">
                                  <p:stCondLst>
                                    <p:cond delay="0"/>
                                  </p:stCondLst>
                                  <p:childTnLst>
                                    <p:animScale>
                                      <p:cBhvr>
                                        <p:cTn id="57" dur="2000" fill="hold"/>
                                        <p:tgtEl>
                                          <p:spTgt spid="19"/>
                                        </p:tgtEl>
                                      </p:cBhvr>
                                      <p:by x="150000" y="150000"/>
                                    </p:animScale>
                                  </p:childTnLst>
                                </p:cTn>
                              </p:par>
                            </p:childTnLst>
                          </p:cTn>
                        </p:par>
                      </p:childTnLst>
                    </p:cTn>
                  </p:par>
                  <p:par>
                    <p:cTn id="58" fill="hold">
                      <p:stCondLst>
                        <p:cond delay="indefinite"/>
                      </p:stCondLst>
                      <p:childTnLst>
                        <p:par>
                          <p:cTn id="59" fill="hold">
                            <p:stCondLst>
                              <p:cond delay="0"/>
                            </p:stCondLst>
                            <p:childTnLst>
                              <p:par>
                                <p:cTn id="60" presetID="2" presetClass="entr" presetSubtype="9"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anim calcmode="lin" valueType="num">
                                      <p:cBhvr additive="base">
                                        <p:cTn id="62" dur="1750" fill="hold"/>
                                        <p:tgtEl>
                                          <p:spTgt spid="12"/>
                                        </p:tgtEl>
                                        <p:attrNameLst>
                                          <p:attrName>ppt_x</p:attrName>
                                        </p:attrNameLst>
                                      </p:cBhvr>
                                      <p:tavLst>
                                        <p:tav tm="0">
                                          <p:val>
                                            <p:strVal val="0-#ppt_w/2"/>
                                          </p:val>
                                        </p:tav>
                                        <p:tav tm="100000">
                                          <p:val>
                                            <p:strVal val="#ppt_x"/>
                                          </p:val>
                                        </p:tav>
                                      </p:tavLst>
                                    </p:anim>
                                    <p:anim calcmode="lin" valueType="num">
                                      <p:cBhvr additive="base">
                                        <p:cTn id="63" dur="175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8"/>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6" presetClass="emph" presetSubtype="0" fill="hold" grpId="1" nodeType="clickEffect">
                                  <p:stCondLst>
                                    <p:cond delay="0"/>
                                  </p:stCondLst>
                                  <p:childTnLst>
                                    <p:animScale>
                                      <p:cBhvr>
                                        <p:cTn id="71" dur="2000" fill="hold"/>
                                        <p:tgtEl>
                                          <p:spTgt spid="18"/>
                                        </p:tgtEl>
                                      </p:cBhvr>
                                      <p:by x="150000" y="150000"/>
                                    </p:animScale>
                                  </p:childTnLst>
                                </p:cTn>
                              </p:par>
                            </p:childTnLst>
                          </p:cTn>
                        </p:par>
                      </p:childTnLst>
                    </p:cTn>
                  </p:par>
                  <p:par>
                    <p:cTn id="72" fill="hold">
                      <p:stCondLst>
                        <p:cond delay="indefinite"/>
                      </p:stCondLst>
                      <p:childTnLst>
                        <p:par>
                          <p:cTn id="73" fill="hold">
                            <p:stCondLst>
                              <p:cond delay="0"/>
                            </p:stCondLst>
                            <p:childTnLst>
                              <p:par>
                                <p:cTn id="74" presetID="2" presetClass="entr" presetSubtype="1" fill="hold" grpId="0" nodeType="clickEffect">
                                  <p:stCondLst>
                                    <p:cond delay="0"/>
                                  </p:stCondLst>
                                  <p:childTnLst>
                                    <p:set>
                                      <p:cBhvr>
                                        <p:cTn id="75" dur="1" fill="hold">
                                          <p:stCondLst>
                                            <p:cond delay="0"/>
                                          </p:stCondLst>
                                        </p:cTn>
                                        <p:tgtEl>
                                          <p:spTgt spid="11"/>
                                        </p:tgtEl>
                                        <p:attrNameLst>
                                          <p:attrName>style.visibility</p:attrName>
                                        </p:attrNameLst>
                                      </p:cBhvr>
                                      <p:to>
                                        <p:strVal val="visible"/>
                                      </p:to>
                                    </p:set>
                                    <p:anim calcmode="lin" valueType="num">
                                      <p:cBhvr additive="base">
                                        <p:cTn id="76" dur="1750" fill="hold"/>
                                        <p:tgtEl>
                                          <p:spTgt spid="11"/>
                                        </p:tgtEl>
                                        <p:attrNameLst>
                                          <p:attrName>ppt_x</p:attrName>
                                        </p:attrNameLst>
                                      </p:cBhvr>
                                      <p:tavLst>
                                        <p:tav tm="0">
                                          <p:val>
                                            <p:strVal val="#ppt_x"/>
                                          </p:val>
                                        </p:tav>
                                        <p:tav tm="100000">
                                          <p:val>
                                            <p:strVal val="#ppt_x"/>
                                          </p:val>
                                        </p:tav>
                                      </p:tavLst>
                                    </p:anim>
                                    <p:anim calcmode="lin" valueType="num">
                                      <p:cBhvr additive="base">
                                        <p:cTn id="77" dur="175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17"/>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6" presetClass="emph" presetSubtype="0" fill="hold" grpId="1" nodeType="clickEffect">
                                  <p:stCondLst>
                                    <p:cond delay="0"/>
                                  </p:stCondLst>
                                  <p:childTnLst>
                                    <p:animScale>
                                      <p:cBhvr>
                                        <p:cTn id="85" dur="2000" fill="hold"/>
                                        <p:tgtEl>
                                          <p:spTgt spid="17"/>
                                        </p:tgtEl>
                                      </p:cBhvr>
                                      <p:by x="150000" y="150000"/>
                                    </p:animScale>
                                  </p:childTnLst>
                                </p:cTn>
                              </p:par>
                            </p:childTnLst>
                          </p:cTn>
                        </p:par>
                      </p:childTnLst>
                    </p:cTn>
                  </p:par>
                  <p:par>
                    <p:cTn id="86" fill="hold">
                      <p:stCondLst>
                        <p:cond delay="indefinite"/>
                      </p:stCondLst>
                      <p:childTnLst>
                        <p:par>
                          <p:cTn id="87" fill="hold">
                            <p:stCondLst>
                              <p:cond delay="0"/>
                            </p:stCondLst>
                            <p:childTnLst>
                              <p:par>
                                <p:cTn id="88" presetID="2" presetClass="entr" presetSubtype="3" fill="hold" grpId="0" nodeType="clickEffect">
                                  <p:stCondLst>
                                    <p:cond delay="0"/>
                                  </p:stCondLst>
                                  <p:childTnLst>
                                    <p:set>
                                      <p:cBhvr>
                                        <p:cTn id="89" dur="1" fill="hold">
                                          <p:stCondLst>
                                            <p:cond delay="0"/>
                                          </p:stCondLst>
                                        </p:cTn>
                                        <p:tgtEl>
                                          <p:spTgt spid="14"/>
                                        </p:tgtEl>
                                        <p:attrNameLst>
                                          <p:attrName>style.visibility</p:attrName>
                                        </p:attrNameLst>
                                      </p:cBhvr>
                                      <p:to>
                                        <p:strVal val="visible"/>
                                      </p:to>
                                    </p:set>
                                    <p:anim calcmode="lin" valueType="num">
                                      <p:cBhvr additive="base">
                                        <p:cTn id="90" dur="1750" fill="hold"/>
                                        <p:tgtEl>
                                          <p:spTgt spid="14"/>
                                        </p:tgtEl>
                                        <p:attrNameLst>
                                          <p:attrName>ppt_x</p:attrName>
                                        </p:attrNameLst>
                                      </p:cBhvr>
                                      <p:tavLst>
                                        <p:tav tm="0">
                                          <p:val>
                                            <p:strVal val="1+#ppt_w/2"/>
                                          </p:val>
                                        </p:tav>
                                        <p:tav tm="100000">
                                          <p:val>
                                            <p:strVal val="#ppt_x"/>
                                          </p:val>
                                        </p:tav>
                                      </p:tavLst>
                                    </p:anim>
                                    <p:anim calcmode="lin" valueType="num">
                                      <p:cBhvr additive="base">
                                        <p:cTn id="91" dur="1750" fill="hold"/>
                                        <p:tgtEl>
                                          <p:spTgt spid="14"/>
                                        </p:tgtEl>
                                        <p:attrNameLst>
                                          <p:attrName>ppt_y</p:attrName>
                                        </p:attrNameLst>
                                      </p:cBhvr>
                                      <p:tavLst>
                                        <p:tav tm="0">
                                          <p:val>
                                            <p:strVal val="0-#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16"/>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6" presetClass="emph" presetSubtype="0" fill="hold" grpId="1" nodeType="clickEffect">
                                  <p:stCondLst>
                                    <p:cond delay="0"/>
                                  </p:stCondLst>
                                  <p:childTnLst>
                                    <p:animScale>
                                      <p:cBhvr>
                                        <p:cTn id="99" dur="2000" fill="hold"/>
                                        <p:tgtEl>
                                          <p:spTgt spid="16"/>
                                        </p:tgtEl>
                                      </p:cBhvr>
                                      <p:by x="150000" y="150000"/>
                                    </p:animScale>
                                  </p:childTnLst>
                                </p:cTn>
                              </p:par>
                            </p:childTnLst>
                          </p:cTn>
                        </p:par>
                      </p:childTnLst>
                    </p:cTn>
                  </p:par>
                  <p:par>
                    <p:cTn id="100" fill="hold">
                      <p:stCondLst>
                        <p:cond delay="indefinite"/>
                      </p:stCondLst>
                      <p:childTnLst>
                        <p:par>
                          <p:cTn id="101" fill="hold">
                            <p:stCondLst>
                              <p:cond delay="0"/>
                            </p:stCondLst>
                            <p:childTnLst>
                              <p:par>
                                <p:cTn id="102" presetID="2" presetClass="entr" presetSubtype="2" fill="hold" grpId="0" nodeType="clickEffect">
                                  <p:stCondLst>
                                    <p:cond delay="0"/>
                                  </p:stCondLst>
                                  <p:childTnLst>
                                    <p:set>
                                      <p:cBhvr>
                                        <p:cTn id="103" dur="1" fill="hold">
                                          <p:stCondLst>
                                            <p:cond delay="0"/>
                                          </p:stCondLst>
                                        </p:cTn>
                                        <p:tgtEl>
                                          <p:spTgt spid="13"/>
                                        </p:tgtEl>
                                        <p:attrNameLst>
                                          <p:attrName>style.visibility</p:attrName>
                                        </p:attrNameLst>
                                      </p:cBhvr>
                                      <p:to>
                                        <p:strVal val="visible"/>
                                      </p:to>
                                    </p:set>
                                    <p:anim calcmode="lin" valueType="num">
                                      <p:cBhvr additive="base">
                                        <p:cTn id="104" dur="1750" fill="hold"/>
                                        <p:tgtEl>
                                          <p:spTgt spid="13"/>
                                        </p:tgtEl>
                                        <p:attrNameLst>
                                          <p:attrName>ppt_x</p:attrName>
                                        </p:attrNameLst>
                                      </p:cBhvr>
                                      <p:tavLst>
                                        <p:tav tm="0">
                                          <p:val>
                                            <p:strVal val="1+#ppt_w/2"/>
                                          </p:val>
                                        </p:tav>
                                        <p:tav tm="100000">
                                          <p:val>
                                            <p:strVal val="#ppt_x"/>
                                          </p:val>
                                        </p:tav>
                                      </p:tavLst>
                                    </p:anim>
                                    <p:anim calcmode="lin" valueType="num">
                                      <p:cBhvr additive="base">
                                        <p:cTn id="105" dur="175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6" grpId="0" animBg="1"/>
      <p:bldP spid="3" grpId="0"/>
      <p:bldP spid="11" grpId="0"/>
      <p:bldP spid="12" grpId="0"/>
      <p:bldP spid="13" grpId="0"/>
      <p:bldP spid="14" grpId="0"/>
      <p:bldP spid="4" grpId="0"/>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0B210E1-7FA1-420A-92EB-0C8F8A23484A}"/>
              </a:ext>
            </a:extLst>
          </p:cNvPr>
          <p:cNvSpPr/>
          <p:nvPr/>
        </p:nvSpPr>
        <p:spPr>
          <a:xfrm>
            <a:off x="1996751" y="363894"/>
            <a:ext cx="2208533" cy="6378642"/>
          </a:xfrm>
          <a:prstGeom prst="roundRect">
            <a:avLst/>
          </a:prstGeom>
          <a:solidFill>
            <a:srgbClr val="002060">
              <a:alpha val="72000"/>
            </a:srgbClr>
          </a:solidFill>
          <a:ln>
            <a:solidFill>
              <a:srgbClr val="8DFBBF"/>
            </a:solidFill>
          </a:ln>
          <a:effectLst>
            <a:outerShdw blurRad="50800" dist="38100" dir="2700000" sx="102000" sy="102000" algn="tl" rotWithShape="0">
              <a:schemeClr val="accent4">
                <a:lumMod val="60000"/>
                <a:lumOff val="40000"/>
                <a:alpha val="6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Freeform: Shape 23">
            <a:extLst>
              <a:ext uri="{FF2B5EF4-FFF2-40B4-BE49-F238E27FC236}">
                <a16:creationId xmlns:a16="http://schemas.microsoft.com/office/drawing/2014/main" id="{6CEA9683-7ADA-4347-874A-27ED56BC29A5}"/>
              </a:ext>
            </a:extLst>
          </p:cNvPr>
          <p:cNvSpPr/>
          <p:nvPr/>
        </p:nvSpPr>
        <p:spPr>
          <a:xfrm>
            <a:off x="4205284" y="5257800"/>
            <a:ext cx="4365490" cy="4497405"/>
          </a:xfrm>
          <a:custGeom>
            <a:avLst/>
            <a:gdLst>
              <a:gd name="connsiteX0" fmla="*/ 2224087 w 4448176"/>
              <a:gd name="connsiteY0" fmla="*/ 214331 h 4320000"/>
              <a:gd name="connsiteX1" fmla="*/ 290512 w 4448176"/>
              <a:gd name="connsiteY1" fmla="*/ 2014331 h 4320000"/>
              <a:gd name="connsiteX2" fmla="*/ 2224087 w 4448176"/>
              <a:gd name="connsiteY2" fmla="*/ 3814331 h 4320000"/>
              <a:gd name="connsiteX3" fmla="*/ 4157662 w 4448176"/>
              <a:gd name="connsiteY3" fmla="*/ 2014331 h 4320000"/>
              <a:gd name="connsiteX4" fmla="*/ 2224087 w 4448176"/>
              <a:gd name="connsiteY4" fmla="*/ 214331 h 4320000"/>
              <a:gd name="connsiteX5" fmla="*/ 2224088 w 4448176"/>
              <a:gd name="connsiteY5" fmla="*/ 0 h 4320000"/>
              <a:gd name="connsiteX6" fmla="*/ 4448176 w 4448176"/>
              <a:gd name="connsiteY6" fmla="*/ 2160000 h 4320000"/>
              <a:gd name="connsiteX7" fmla="*/ 2224088 w 4448176"/>
              <a:gd name="connsiteY7" fmla="*/ 4320000 h 4320000"/>
              <a:gd name="connsiteX8" fmla="*/ 0 w 4448176"/>
              <a:gd name="connsiteY8" fmla="*/ 2160000 h 4320000"/>
              <a:gd name="connsiteX9" fmla="*/ 2224088 w 4448176"/>
              <a:gd name="connsiteY9" fmla="*/ 0 h 43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48176" h="4320000">
                <a:moveTo>
                  <a:pt x="2224087" y="214331"/>
                </a:moveTo>
                <a:cubicBezTo>
                  <a:pt x="1156203" y="214331"/>
                  <a:pt x="290512" y="1020218"/>
                  <a:pt x="290512" y="2014331"/>
                </a:cubicBezTo>
                <a:cubicBezTo>
                  <a:pt x="290512" y="3008444"/>
                  <a:pt x="1156203" y="3814331"/>
                  <a:pt x="2224087" y="3814331"/>
                </a:cubicBezTo>
                <a:cubicBezTo>
                  <a:pt x="3291971" y="3814331"/>
                  <a:pt x="4157662" y="3008444"/>
                  <a:pt x="4157662" y="2014331"/>
                </a:cubicBezTo>
                <a:cubicBezTo>
                  <a:pt x="4157662" y="1020218"/>
                  <a:pt x="3291971" y="214331"/>
                  <a:pt x="2224087" y="214331"/>
                </a:cubicBezTo>
                <a:close/>
                <a:moveTo>
                  <a:pt x="2224088" y="0"/>
                </a:moveTo>
                <a:cubicBezTo>
                  <a:pt x="3452418" y="0"/>
                  <a:pt x="4448176" y="967065"/>
                  <a:pt x="4448176" y="2160000"/>
                </a:cubicBezTo>
                <a:cubicBezTo>
                  <a:pt x="4448176" y="3352935"/>
                  <a:pt x="3452418" y="4320000"/>
                  <a:pt x="2224088" y="4320000"/>
                </a:cubicBezTo>
                <a:cubicBezTo>
                  <a:pt x="995758" y="4320000"/>
                  <a:pt x="0" y="3352935"/>
                  <a:pt x="0" y="2160000"/>
                </a:cubicBezTo>
                <a:cubicBezTo>
                  <a:pt x="0" y="967065"/>
                  <a:pt x="995758" y="0"/>
                  <a:pt x="2224088" y="0"/>
                </a:cubicBezTo>
                <a:close/>
              </a:path>
            </a:pathLst>
          </a:custGeom>
          <a:gradFill>
            <a:gsLst>
              <a:gs pos="0">
                <a:srgbClr val="C00000"/>
              </a:gs>
              <a:gs pos="0">
                <a:srgbClr val="336699"/>
              </a:gs>
              <a:gs pos="26000">
                <a:srgbClr val="FF0000"/>
              </a:gs>
              <a:gs pos="74000">
                <a:srgbClr val="FFFF00"/>
              </a:gs>
              <a:gs pos="48000">
                <a:srgbClr val="C5D0F1"/>
              </a:gs>
              <a:gs pos="100000">
                <a:srgbClr val="00CC66"/>
              </a:gs>
            </a:gsLst>
            <a:lin ang="5400000" scaled="1"/>
          </a:gradFill>
          <a:scene3d>
            <a:camera prst="orthographicFront"/>
            <a:lightRig rig="glow" dir="t"/>
          </a:scene3d>
          <a:sp3d prstMaterial="flat">
            <a:bevelT w="31750"/>
            <a:bevelB w="139700" h="10795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6" name="Oval 15">
            <a:extLst>
              <a:ext uri="{FF2B5EF4-FFF2-40B4-BE49-F238E27FC236}">
                <a16:creationId xmlns:a16="http://schemas.microsoft.com/office/drawing/2014/main" id="{86635982-2C5C-4F18-B6CB-114DAECB3944}"/>
              </a:ext>
            </a:extLst>
          </p:cNvPr>
          <p:cNvSpPr/>
          <p:nvPr/>
        </p:nvSpPr>
        <p:spPr>
          <a:xfrm>
            <a:off x="8864328" y="6580738"/>
            <a:ext cx="175097" cy="161798"/>
          </a:xfrm>
          <a:prstGeom prst="ellipse">
            <a:avLst/>
          </a:prstGeom>
          <a:gradFill flip="none" rotWithShape="1">
            <a:gsLst>
              <a:gs pos="0">
                <a:srgbClr val="00CC66"/>
              </a:gs>
              <a:gs pos="100000">
                <a:srgbClr val="8DFBBF"/>
              </a:gs>
            </a:gsLst>
            <a:lin ang="16200000" scaled="1"/>
            <a:tileRect/>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7" name="Oval 16">
            <a:extLst>
              <a:ext uri="{FF2B5EF4-FFF2-40B4-BE49-F238E27FC236}">
                <a16:creationId xmlns:a16="http://schemas.microsoft.com/office/drawing/2014/main" id="{BA1702C5-BC7F-4B6E-B4C6-43F0049C89B2}"/>
              </a:ext>
            </a:extLst>
          </p:cNvPr>
          <p:cNvSpPr/>
          <p:nvPr/>
        </p:nvSpPr>
        <p:spPr>
          <a:xfrm>
            <a:off x="8135160" y="5499236"/>
            <a:ext cx="175097" cy="161798"/>
          </a:xfrm>
          <a:prstGeom prst="ellipse">
            <a:avLst/>
          </a:prstGeom>
          <a:gradFill flip="none" rotWithShape="1">
            <a:gsLst>
              <a:gs pos="0">
                <a:srgbClr val="C00000"/>
              </a:gs>
              <a:gs pos="100000">
                <a:srgbClr val="FF0000"/>
              </a:gs>
            </a:gsLst>
            <a:lin ang="16200000" scaled="1"/>
            <a:tileRect/>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8" name="Oval 17">
            <a:extLst>
              <a:ext uri="{FF2B5EF4-FFF2-40B4-BE49-F238E27FC236}">
                <a16:creationId xmlns:a16="http://schemas.microsoft.com/office/drawing/2014/main" id="{4C068476-30E2-4AC9-8FB9-E290816A872A}"/>
              </a:ext>
            </a:extLst>
          </p:cNvPr>
          <p:cNvSpPr/>
          <p:nvPr/>
        </p:nvSpPr>
        <p:spPr>
          <a:xfrm>
            <a:off x="6212932" y="4766516"/>
            <a:ext cx="175097" cy="161798"/>
          </a:xfrm>
          <a:prstGeom prst="ellipse">
            <a:avLst/>
          </a:prstGeom>
          <a:gradFill flip="none" rotWithShape="1">
            <a:gsLst>
              <a:gs pos="0">
                <a:srgbClr val="002060"/>
              </a:gs>
              <a:gs pos="100000">
                <a:srgbClr val="00B0F0"/>
              </a:gs>
            </a:gsLst>
            <a:lin ang="16200000" scaled="1"/>
            <a:tileRect/>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9" name="Oval 18">
            <a:extLst>
              <a:ext uri="{FF2B5EF4-FFF2-40B4-BE49-F238E27FC236}">
                <a16:creationId xmlns:a16="http://schemas.microsoft.com/office/drawing/2014/main" id="{23613FB6-F911-4B29-B8BF-BEA1737B7D2A}"/>
              </a:ext>
            </a:extLst>
          </p:cNvPr>
          <p:cNvSpPr/>
          <p:nvPr/>
        </p:nvSpPr>
        <p:spPr>
          <a:xfrm>
            <a:off x="4341575" y="5493446"/>
            <a:ext cx="175097" cy="161798"/>
          </a:xfrm>
          <a:prstGeom prst="ellipse">
            <a:avLst/>
          </a:prstGeom>
          <a:gradFill flip="none" rotWithShape="1">
            <a:gsLst>
              <a:gs pos="0">
                <a:srgbClr val="7030A0"/>
              </a:gs>
              <a:gs pos="100000">
                <a:srgbClr val="CC3399"/>
              </a:gs>
            </a:gsLst>
            <a:lin ang="16200000" scaled="1"/>
            <a:tileRect/>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20" name="Oval 19">
            <a:extLst>
              <a:ext uri="{FF2B5EF4-FFF2-40B4-BE49-F238E27FC236}">
                <a16:creationId xmlns:a16="http://schemas.microsoft.com/office/drawing/2014/main" id="{ED88AFC0-0687-400E-98FB-1B606BB85A6E}"/>
              </a:ext>
            </a:extLst>
          </p:cNvPr>
          <p:cNvSpPr/>
          <p:nvPr/>
        </p:nvSpPr>
        <p:spPr>
          <a:xfrm>
            <a:off x="3101017" y="781050"/>
            <a:ext cx="571905" cy="533400"/>
          </a:xfrm>
          <a:prstGeom prst="ellipse">
            <a:avLst/>
          </a:prstGeom>
          <a:gradFill flip="none" rotWithShape="1">
            <a:gsLst>
              <a:gs pos="100000">
                <a:srgbClr val="FFFF00"/>
              </a:gs>
              <a:gs pos="0">
                <a:srgbClr val="F5A32B"/>
              </a:gs>
            </a:gsLst>
            <a:lin ang="16200000" scaled="1"/>
            <a:tileRect/>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26" name="Oval 25">
            <a:extLst>
              <a:ext uri="{FF2B5EF4-FFF2-40B4-BE49-F238E27FC236}">
                <a16:creationId xmlns:a16="http://schemas.microsoft.com/office/drawing/2014/main" id="{5BCD5399-F724-4669-842F-09263153F3F7}"/>
              </a:ext>
            </a:extLst>
          </p:cNvPr>
          <p:cNvSpPr/>
          <p:nvPr/>
        </p:nvSpPr>
        <p:spPr>
          <a:xfrm>
            <a:off x="5016429" y="5871548"/>
            <a:ext cx="2743200" cy="2758101"/>
          </a:xfrm>
          <a:prstGeom prst="ellipse">
            <a:avLst/>
          </a:prstGeom>
          <a:gradFill>
            <a:gsLst>
              <a:gs pos="2000">
                <a:schemeClr val="accent3">
                  <a:lumMod val="40000"/>
                  <a:lumOff val="60000"/>
                </a:schemeClr>
              </a:gs>
              <a:gs pos="49000">
                <a:schemeClr val="bg1"/>
              </a:gs>
              <a:gs pos="17000">
                <a:schemeClr val="bg1"/>
              </a:gs>
              <a:gs pos="100000">
                <a:srgbClr val="CC3399"/>
              </a:gs>
              <a:gs pos="82000">
                <a:schemeClr val="bg1">
                  <a:alpha val="1000"/>
                  <a:lumMod val="4000"/>
                  <a:lumOff val="96000"/>
                </a:schemeClr>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80F527FE-B628-4AC7-9E92-6AB7B66E7827}"/>
              </a:ext>
            </a:extLst>
          </p:cNvPr>
          <p:cNvGrpSpPr/>
          <p:nvPr/>
        </p:nvGrpSpPr>
        <p:grpSpPr>
          <a:xfrm>
            <a:off x="4791075" y="781050"/>
            <a:ext cx="4073253" cy="2257425"/>
            <a:chOff x="4791075" y="781050"/>
            <a:chExt cx="4073253" cy="1628775"/>
          </a:xfrm>
          <a:solidFill>
            <a:srgbClr val="CC3399"/>
          </a:solidFill>
        </p:grpSpPr>
        <p:sp>
          <p:nvSpPr>
            <p:cNvPr id="4" name="Rectangle: Rounded Corners 3">
              <a:extLst>
                <a:ext uri="{FF2B5EF4-FFF2-40B4-BE49-F238E27FC236}">
                  <a16:creationId xmlns:a16="http://schemas.microsoft.com/office/drawing/2014/main" id="{104C9D13-F733-4EE8-8037-C178492F565B}"/>
                </a:ext>
              </a:extLst>
            </p:cNvPr>
            <p:cNvSpPr/>
            <p:nvPr/>
          </p:nvSpPr>
          <p:spPr>
            <a:xfrm>
              <a:off x="4791075" y="781050"/>
              <a:ext cx="4073253" cy="1628775"/>
            </a:xfrm>
            <a:prstGeom prst="roundRect">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382EA3C3-7396-4518-B7EA-ABEEC8B22B52}"/>
                </a:ext>
              </a:extLst>
            </p:cNvPr>
            <p:cNvSpPr txBox="1"/>
            <p:nvPr/>
          </p:nvSpPr>
          <p:spPr>
            <a:xfrm>
              <a:off x="5514975" y="942848"/>
              <a:ext cx="2795282" cy="369332"/>
            </a:xfrm>
            <a:prstGeom prst="rect">
              <a:avLst/>
            </a:prstGeom>
            <a:grpFill/>
          </p:spPr>
          <p:txBody>
            <a:bodyPr wrap="square" rtlCol="0">
              <a:spAutoFit/>
            </a:bodyPr>
            <a:lstStyle/>
            <a:p>
              <a:r>
                <a:rPr lang="en-IN" b="1" u="sng" dirty="0">
                  <a:effectLst>
                    <a:outerShdw blurRad="38100" dist="38100" dir="2700000" algn="tl">
                      <a:srgbClr val="000000">
                        <a:alpha val="43137"/>
                      </a:srgbClr>
                    </a:outerShdw>
                  </a:effectLst>
                  <a:latin typeface="Bahnschrift SemiBold" panose="020B0502040204020203" pitchFamily="34" charset="0"/>
                </a:rPr>
                <a:t>Openness to Experience</a:t>
              </a:r>
            </a:p>
          </p:txBody>
        </p:sp>
        <p:sp>
          <p:nvSpPr>
            <p:cNvPr id="7" name="TextBox 6">
              <a:extLst>
                <a:ext uri="{FF2B5EF4-FFF2-40B4-BE49-F238E27FC236}">
                  <a16:creationId xmlns:a16="http://schemas.microsoft.com/office/drawing/2014/main" id="{CDB85FA9-291E-44F7-9FCA-3A5512472FC6}"/>
                </a:ext>
              </a:extLst>
            </p:cNvPr>
            <p:cNvSpPr txBox="1"/>
            <p:nvPr/>
          </p:nvSpPr>
          <p:spPr>
            <a:xfrm>
              <a:off x="5206018" y="1209496"/>
              <a:ext cx="3413196" cy="1200329"/>
            </a:xfrm>
            <a:prstGeom prst="rect">
              <a:avLst/>
            </a:prstGeom>
            <a:grpFill/>
          </p:spPr>
          <p:txBody>
            <a:bodyPr wrap="square" rtlCol="0">
              <a:spAutoFit/>
            </a:bodyPr>
            <a:lstStyle/>
            <a:p>
              <a:r>
                <a:rPr lang="en-US" sz="2400" dirty="0">
                  <a:latin typeface="Edwardian Script ITC" panose="030303020407070D0804" pitchFamily="66" charset="0"/>
                </a:rPr>
                <a:t>Open = Curiosity, imaginative, creative</a:t>
              </a:r>
            </a:p>
            <a:p>
              <a:r>
                <a:rPr lang="en-US" sz="2400" dirty="0">
                  <a:latin typeface="Edwardian Script ITC" panose="030303020407070D0804" pitchFamily="66" charset="0"/>
                </a:rPr>
                <a:t>Resistant = Conforming, predictable</a:t>
              </a:r>
              <a:endParaRPr lang="en-IN" sz="2400" dirty="0">
                <a:latin typeface="Edwardian Script ITC" panose="030303020407070D0804" pitchFamily="66" charset="0"/>
              </a:endParaRPr>
            </a:p>
          </p:txBody>
        </p:sp>
      </p:grpSp>
      <p:sp>
        <p:nvSpPr>
          <p:cNvPr id="3" name="TextBox 2">
            <a:extLst>
              <a:ext uri="{FF2B5EF4-FFF2-40B4-BE49-F238E27FC236}">
                <a16:creationId xmlns:a16="http://schemas.microsoft.com/office/drawing/2014/main" id="{C4E1F601-74C9-47EC-BDA5-CD37B1363BA4}"/>
              </a:ext>
            </a:extLst>
          </p:cNvPr>
          <p:cNvSpPr txBox="1"/>
          <p:nvPr/>
        </p:nvSpPr>
        <p:spPr>
          <a:xfrm>
            <a:off x="3138296" y="774463"/>
            <a:ext cx="298579" cy="461665"/>
          </a:xfrm>
          <a:prstGeom prst="rect">
            <a:avLst/>
          </a:prstGeom>
          <a:noFill/>
        </p:spPr>
        <p:txBody>
          <a:bodyPr wrap="square" rtlCol="0">
            <a:spAutoFit/>
          </a:bodyPr>
          <a:lstStyle/>
          <a:p>
            <a:r>
              <a:rPr lang="en-US" sz="2400" dirty="0">
                <a:solidFill>
                  <a:srgbClr val="CC3399"/>
                </a:solidFill>
                <a:latin typeface="Rockwell Extra Bold" panose="02060903040505020403" pitchFamily="18" charset="0"/>
              </a:rPr>
              <a:t>o</a:t>
            </a:r>
            <a:endParaRPr lang="en-IN" sz="2400" dirty="0">
              <a:solidFill>
                <a:srgbClr val="CC3399"/>
              </a:solidFill>
              <a:latin typeface="Rockwell Extra Bold" panose="02060903040505020403" pitchFamily="18" charset="0"/>
            </a:endParaRPr>
          </a:p>
        </p:txBody>
      </p:sp>
    </p:spTree>
    <p:extLst>
      <p:ext uri="{BB962C8B-B14F-4D97-AF65-F5344CB8AC3E}">
        <p14:creationId xmlns:p14="http://schemas.microsoft.com/office/powerpoint/2010/main" val="1378068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7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0B210E1-7FA1-420A-92EB-0C8F8A23484A}"/>
              </a:ext>
            </a:extLst>
          </p:cNvPr>
          <p:cNvSpPr/>
          <p:nvPr/>
        </p:nvSpPr>
        <p:spPr>
          <a:xfrm>
            <a:off x="1996751" y="363894"/>
            <a:ext cx="2208533" cy="6378642"/>
          </a:xfrm>
          <a:prstGeom prst="roundRect">
            <a:avLst/>
          </a:prstGeom>
          <a:solidFill>
            <a:srgbClr val="002060">
              <a:alpha val="72000"/>
            </a:srgbClr>
          </a:solidFill>
          <a:ln>
            <a:solidFill>
              <a:srgbClr val="8DFBBF"/>
            </a:solidFill>
          </a:ln>
          <a:effectLst>
            <a:outerShdw blurRad="50800" dist="38100" dir="2700000" sx="102000" sy="102000" algn="tl" rotWithShape="0">
              <a:schemeClr val="accent4">
                <a:lumMod val="60000"/>
                <a:lumOff val="40000"/>
                <a:alpha val="6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Freeform: Shape 23">
            <a:extLst>
              <a:ext uri="{FF2B5EF4-FFF2-40B4-BE49-F238E27FC236}">
                <a16:creationId xmlns:a16="http://schemas.microsoft.com/office/drawing/2014/main" id="{6CEA9683-7ADA-4347-874A-27ED56BC29A5}"/>
              </a:ext>
            </a:extLst>
          </p:cNvPr>
          <p:cNvSpPr/>
          <p:nvPr/>
        </p:nvSpPr>
        <p:spPr>
          <a:xfrm>
            <a:off x="4205284" y="5257800"/>
            <a:ext cx="4365490" cy="4497405"/>
          </a:xfrm>
          <a:custGeom>
            <a:avLst/>
            <a:gdLst>
              <a:gd name="connsiteX0" fmla="*/ 2224087 w 4448176"/>
              <a:gd name="connsiteY0" fmla="*/ 214331 h 4320000"/>
              <a:gd name="connsiteX1" fmla="*/ 290512 w 4448176"/>
              <a:gd name="connsiteY1" fmla="*/ 2014331 h 4320000"/>
              <a:gd name="connsiteX2" fmla="*/ 2224087 w 4448176"/>
              <a:gd name="connsiteY2" fmla="*/ 3814331 h 4320000"/>
              <a:gd name="connsiteX3" fmla="*/ 4157662 w 4448176"/>
              <a:gd name="connsiteY3" fmla="*/ 2014331 h 4320000"/>
              <a:gd name="connsiteX4" fmla="*/ 2224087 w 4448176"/>
              <a:gd name="connsiteY4" fmla="*/ 214331 h 4320000"/>
              <a:gd name="connsiteX5" fmla="*/ 2224088 w 4448176"/>
              <a:gd name="connsiteY5" fmla="*/ 0 h 4320000"/>
              <a:gd name="connsiteX6" fmla="*/ 4448176 w 4448176"/>
              <a:gd name="connsiteY6" fmla="*/ 2160000 h 4320000"/>
              <a:gd name="connsiteX7" fmla="*/ 2224088 w 4448176"/>
              <a:gd name="connsiteY7" fmla="*/ 4320000 h 4320000"/>
              <a:gd name="connsiteX8" fmla="*/ 0 w 4448176"/>
              <a:gd name="connsiteY8" fmla="*/ 2160000 h 4320000"/>
              <a:gd name="connsiteX9" fmla="*/ 2224088 w 4448176"/>
              <a:gd name="connsiteY9" fmla="*/ 0 h 43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48176" h="4320000">
                <a:moveTo>
                  <a:pt x="2224087" y="214331"/>
                </a:moveTo>
                <a:cubicBezTo>
                  <a:pt x="1156203" y="214331"/>
                  <a:pt x="290512" y="1020218"/>
                  <a:pt x="290512" y="2014331"/>
                </a:cubicBezTo>
                <a:cubicBezTo>
                  <a:pt x="290512" y="3008444"/>
                  <a:pt x="1156203" y="3814331"/>
                  <a:pt x="2224087" y="3814331"/>
                </a:cubicBezTo>
                <a:cubicBezTo>
                  <a:pt x="3291971" y="3814331"/>
                  <a:pt x="4157662" y="3008444"/>
                  <a:pt x="4157662" y="2014331"/>
                </a:cubicBezTo>
                <a:cubicBezTo>
                  <a:pt x="4157662" y="1020218"/>
                  <a:pt x="3291971" y="214331"/>
                  <a:pt x="2224087" y="214331"/>
                </a:cubicBezTo>
                <a:close/>
                <a:moveTo>
                  <a:pt x="2224088" y="0"/>
                </a:moveTo>
                <a:cubicBezTo>
                  <a:pt x="3452418" y="0"/>
                  <a:pt x="4448176" y="967065"/>
                  <a:pt x="4448176" y="2160000"/>
                </a:cubicBezTo>
                <a:cubicBezTo>
                  <a:pt x="4448176" y="3352935"/>
                  <a:pt x="3452418" y="4320000"/>
                  <a:pt x="2224088" y="4320000"/>
                </a:cubicBezTo>
                <a:cubicBezTo>
                  <a:pt x="995758" y="4320000"/>
                  <a:pt x="0" y="3352935"/>
                  <a:pt x="0" y="2160000"/>
                </a:cubicBezTo>
                <a:cubicBezTo>
                  <a:pt x="0" y="967065"/>
                  <a:pt x="995758" y="0"/>
                  <a:pt x="2224088" y="0"/>
                </a:cubicBezTo>
                <a:close/>
              </a:path>
            </a:pathLst>
          </a:custGeom>
          <a:gradFill>
            <a:gsLst>
              <a:gs pos="0">
                <a:srgbClr val="C00000"/>
              </a:gs>
              <a:gs pos="0">
                <a:srgbClr val="336699"/>
              </a:gs>
              <a:gs pos="26000">
                <a:srgbClr val="FF0000"/>
              </a:gs>
              <a:gs pos="74000">
                <a:srgbClr val="FFFF00"/>
              </a:gs>
              <a:gs pos="48000">
                <a:srgbClr val="C5D0F1"/>
              </a:gs>
              <a:gs pos="100000">
                <a:srgbClr val="00CC66"/>
              </a:gs>
            </a:gsLst>
            <a:lin ang="5400000" scaled="1"/>
          </a:gradFill>
          <a:scene3d>
            <a:camera prst="orthographicFront"/>
            <a:lightRig rig="glow" dir="t"/>
          </a:scene3d>
          <a:sp3d prstMaterial="flat">
            <a:bevelT w="31750"/>
            <a:bevelB w="139700" h="10795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6" name="Oval 15">
            <a:extLst>
              <a:ext uri="{FF2B5EF4-FFF2-40B4-BE49-F238E27FC236}">
                <a16:creationId xmlns:a16="http://schemas.microsoft.com/office/drawing/2014/main" id="{86635982-2C5C-4F18-B6CB-114DAECB3944}"/>
              </a:ext>
            </a:extLst>
          </p:cNvPr>
          <p:cNvSpPr/>
          <p:nvPr/>
        </p:nvSpPr>
        <p:spPr>
          <a:xfrm>
            <a:off x="8864328" y="6580738"/>
            <a:ext cx="175097" cy="161798"/>
          </a:xfrm>
          <a:prstGeom prst="ellipse">
            <a:avLst/>
          </a:prstGeom>
          <a:gradFill flip="none" rotWithShape="1">
            <a:gsLst>
              <a:gs pos="0">
                <a:srgbClr val="00CC66"/>
              </a:gs>
              <a:gs pos="100000">
                <a:srgbClr val="8DFBBF"/>
              </a:gs>
            </a:gsLst>
            <a:lin ang="16200000" scaled="1"/>
            <a:tileRect/>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7" name="Oval 16">
            <a:extLst>
              <a:ext uri="{FF2B5EF4-FFF2-40B4-BE49-F238E27FC236}">
                <a16:creationId xmlns:a16="http://schemas.microsoft.com/office/drawing/2014/main" id="{BA1702C5-BC7F-4B6E-B4C6-43F0049C89B2}"/>
              </a:ext>
            </a:extLst>
          </p:cNvPr>
          <p:cNvSpPr/>
          <p:nvPr/>
        </p:nvSpPr>
        <p:spPr>
          <a:xfrm>
            <a:off x="8135160" y="5499236"/>
            <a:ext cx="175097" cy="161798"/>
          </a:xfrm>
          <a:prstGeom prst="ellipse">
            <a:avLst/>
          </a:prstGeom>
          <a:gradFill flip="none" rotWithShape="1">
            <a:gsLst>
              <a:gs pos="0">
                <a:srgbClr val="C00000"/>
              </a:gs>
              <a:gs pos="100000">
                <a:srgbClr val="FF0000"/>
              </a:gs>
            </a:gsLst>
            <a:lin ang="16200000" scaled="1"/>
            <a:tileRect/>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8" name="Oval 17">
            <a:extLst>
              <a:ext uri="{FF2B5EF4-FFF2-40B4-BE49-F238E27FC236}">
                <a16:creationId xmlns:a16="http://schemas.microsoft.com/office/drawing/2014/main" id="{4C068476-30E2-4AC9-8FB9-E290816A872A}"/>
              </a:ext>
            </a:extLst>
          </p:cNvPr>
          <p:cNvSpPr/>
          <p:nvPr/>
        </p:nvSpPr>
        <p:spPr>
          <a:xfrm>
            <a:off x="6212932" y="4766516"/>
            <a:ext cx="175097" cy="161798"/>
          </a:xfrm>
          <a:prstGeom prst="ellipse">
            <a:avLst/>
          </a:prstGeom>
          <a:gradFill flip="none" rotWithShape="1">
            <a:gsLst>
              <a:gs pos="0">
                <a:srgbClr val="002060"/>
              </a:gs>
              <a:gs pos="100000">
                <a:srgbClr val="00B0F0"/>
              </a:gs>
            </a:gsLst>
            <a:lin ang="16200000" scaled="1"/>
            <a:tileRect/>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9" name="Oval 18">
            <a:extLst>
              <a:ext uri="{FF2B5EF4-FFF2-40B4-BE49-F238E27FC236}">
                <a16:creationId xmlns:a16="http://schemas.microsoft.com/office/drawing/2014/main" id="{23613FB6-F911-4B29-B8BF-BEA1737B7D2A}"/>
              </a:ext>
            </a:extLst>
          </p:cNvPr>
          <p:cNvSpPr/>
          <p:nvPr/>
        </p:nvSpPr>
        <p:spPr>
          <a:xfrm>
            <a:off x="3135470" y="1725065"/>
            <a:ext cx="571905" cy="583504"/>
          </a:xfrm>
          <a:prstGeom prst="ellipse">
            <a:avLst/>
          </a:prstGeom>
          <a:gradFill flip="none" rotWithShape="1">
            <a:gsLst>
              <a:gs pos="0">
                <a:srgbClr val="7030A0"/>
              </a:gs>
              <a:gs pos="100000">
                <a:srgbClr val="CC3399"/>
              </a:gs>
            </a:gsLst>
            <a:lin ang="16200000" scaled="1"/>
            <a:tileRect/>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20" name="Oval 19">
            <a:extLst>
              <a:ext uri="{FF2B5EF4-FFF2-40B4-BE49-F238E27FC236}">
                <a16:creationId xmlns:a16="http://schemas.microsoft.com/office/drawing/2014/main" id="{ED88AFC0-0687-400E-98FB-1B606BB85A6E}"/>
              </a:ext>
            </a:extLst>
          </p:cNvPr>
          <p:cNvSpPr/>
          <p:nvPr/>
        </p:nvSpPr>
        <p:spPr>
          <a:xfrm>
            <a:off x="3101017" y="781050"/>
            <a:ext cx="571905" cy="475086"/>
          </a:xfrm>
          <a:prstGeom prst="ellipse">
            <a:avLst/>
          </a:prstGeom>
          <a:gradFill flip="none" rotWithShape="1">
            <a:gsLst>
              <a:gs pos="100000">
                <a:srgbClr val="FFFF00"/>
              </a:gs>
              <a:gs pos="0">
                <a:srgbClr val="F5A32B"/>
              </a:gs>
            </a:gsLst>
            <a:lin ang="16200000" scaled="1"/>
            <a:tileRect/>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26" name="Oval 25">
            <a:extLst>
              <a:ext uri="{FF2B5EF4-FFF2-40B4-BE49-F238E27FC236}">
                <a16:creationId xmlns:a16="http://schemas.microsoft.com/office/drawing/2014/main" id="{5BCD5399-F724-4669-842F-09263153F3F7}"/>
              </a:ext>
            </a:extLst>
          </p:cNvPr>
          <p:cNvSpPr/>
          <p:nvPr/>
        </p:nvSpPr>
        <p:spPr>
          <a:xfrm>
            <a:off x="5016429" y="5871548"/>
            <a:ext cx="2743200" cy="2758101"/>
          </a:xfrm>
          <a:prstGeom prst="ellipse">
            <a:avLst/>
          </a:prstGeom>
          <a:gradFill>
            <a:gsLst>
              <a:gs pos="2000">
                <a:schemeClr val="accent3">
                  <a:lumMod val="40000"/>
                  <a:lumOff val="60000"/>
                </a:schemeClr>
              </a:gs>
              <a:gs pos="49000">
                <a:schemeClr val="bg1"/>
              </a:gs>
              <a:gs pos="17000">
                <a:schemeClr val="bg1"/>
              </a:gs>
              <a:gs pos="100000">
                <a:srgbClr val="CC3399"/>
              </a:gs>
              <a:gs pos="82000">
                <a:schemeClr val="bg1">
                  <a:alpha val="1000"/>
                  <a:lumMod val="4000"/>
                  <a:lumOff val="96000"/>
                </a:schemeClr>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 name="Group 11">
            <a:extLst>
              <a:ext uri="{FF2B5EF4-FFF2-40B4-BE49-F238E27FC236}">
                <a16:creationId xmlns:a16="http://schemas.microsoft.com/office/drawing/2014/main" id="{6E8AC77C-2DC0-4870-AC93-C5E5609E21A3}"/>
              </a:ext>
            </a:extLst>
          </p:cNvPr>
          <p:cNvGrpSpPr/>
          <p:nvPr/>
        </p:nvGrpSpPr>
        <p:grpSpPr>
          <a:xfrm>
            <a:off x="4846094" y="1256136"/>
            <a:ext cx="4073253" cy="2384824"/>
            <a:chOff x="4791075" y="781050"/>
            <a:chExt cx="4073253" cy="1998106"/>
          </a:xfrm>
        </p:grpSpPr>
        <p:sp>
          <p:nvSpPr>
            <p:cNvPr id="13" name="Rectangle: Rounded Corners 12">
              <a:extLst>
                <a:ext uri="{FF2B5EF4-FFF2-40B4-BE49-F238E27FC236}">
                  <a16:creationId xmlns:a16="http://schemas.microsoft.com/office/drawing/2014/main" id="{6CB0B098-84F0-4AAE-B6C0-46A54E1C3885}"/>
                </a:ext>
              </a:extLst>
            </p:cNvPr>
            <p:cNvSpPr/>
            <p:nvPr/>
          </p:nvSpPr>
          <p:spPr>
            <a:xfrm>
              <a:off x="4791075" y="781050"/>
              <a:ext cx="4073253" cy="1628775"/>
            </a:xfrm>
            <a:prstGeom prst="roundRect">
              <a:avLst/>
            </a:prstGeom>
            <a:solidFill>
              <a:srgbClr val="00CC66"/>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05FFDA11-CAAF-4163-A3DD-C5D862C66642}"/>
                </a:ext>
              </a:extLst>
            </p:cNvPr>
            <p:cNvSpPr txBox="1"/>
            <p:nvPr/>
          </p:nvSpPr>
          <p:spPr>
            <a:xfrm>
              <a:off x="5514975" y="942848"/>
              <a:ext cx="2795282" cy="369332"/>
            </a:xfrm>
            <a:prstGeom prst="rect">
              <a:avLst/>
            </a:prstGeom>
            <a:noFill/>
          </p:spPr>
          <p:txBody>
            <a:bodyPr wrap="square" rtlCol="0">
              <a:spAutoFit/>
            </a:bodyPr>
            <a:lstStyle/>
            <a:p>
              <a:r>
                <a:rPr lang="en-IN" b="1" u="sng" dirty="0">
                  <a:effectLst>
                    <a:outerShdw blurRad="38100" dist="38100" dir="2700000" algn="tl">
                      <a:srgbClr val="000000">
                        <a:alpha val="43137"/>
                      </a:srgbClr>
                    </a:outerShdw>
                  </a:effectLst>
                  <a:latin typeface="Bahnschrift SemiBold" panose="020B0502040204020203" pitchFamily="34" charset="0"/>
                </a:rPr>
                <a:t>Conscientiousness</a:t>
              </a:r>
            </a:p>
          </p:txBody>
        </p:sp>
        <p:sp>
          <p:nvSpPr>
            <p:cNvPr id="15" name="TextBox 14">
              <a:extLst>
                <a:ext uri="{FF2B5EF4-FFF2-40B4-BE49-F238E27FC236}">
                  <a16:creationId xmlns:a16="http://schemas.microsoft.com/office/drawing/2014/main" id="{66EF3E5A-6044-412C-9CB5-A52A16871E09}"/>
                </a:ext>
              </a:extLst>
            </p:cNvPr>
            <p:cNvSpPr txBox="1"/>
            <p:nvPr/>
          </p:nvSpPr>
          <p:spPr>
            <a:xfrm>
              <a:off x="5206018" y="1209496"/>
              <a:ext cx="3413196" cy="1569660"/>
            </a:xfrm>
            <a:prstGeom prst="rect">
              <a:avLst/>
            </a:prstGeom>
            <a:noFill/>
          </p:spPr>
          <p:txBody>
            <a:bodyPr wrap="square" rtlCol="0">
              <a:spAutoFit/>
            </a:bodyPr>
            <a:lstStyle/>
            <a:p>
              <a:r>
                <a:rPr lang="en-US" sz="2400" dirty="0">
                  <a:latin typeface="Edwardian Script ITC" panose="030303020407070D0804" pitchFamily="66" charset="0"/>
                </a:rPr>
                <a:t>Conscientious = Responsible, persevering, self-disciplined</a:t>
              </a:r>
            </a:p>
            <a:p>
              <a:r>
                <a:rPr lang="en-US" sz="2400" dirty="0">
                  <a:latin typeface="Edwardian Script ITC" panose="030303020407070D0804" pitchFamily="66" charset="0"/>
                </a:rPr>
                <a:t>Impulsive = Quick to give up, fickle, careless</a:t>
              </a:r>
            </a:p>
          </p:txBody>
        </p:sp>
      </p:grpSp>
      <p:sp>
        <p:nvSpPr>
          <p:cNvPr id="3" name="TextBox 2">
            <a:extLst>
              <a:ext uri="{FF2B5EF4-FFF2-40B4-BE49-F238E27FC236}">
                <a16:creationId xmlns:a16="http://schemas.microsoft.com/office/drawing/2014/main" id="{2D03A315-77D0-437C-83C7-5F9FD46BFA01}"/>
              </a:ext>
            </a:extLst>
          </p:cNvPr>
          <p:cNvSpPr txBox="1"/>
          <p:nvPr/>
        </p:nvSpPr>
        <p:spPr>
          <a:xfrm>
            <a:off x="3266238" y="1812157"/>
            <a:ext cx="326571" cy="369332"/>
          </a:xfrm>
          <a:prstGeom prst="rect">
            <a:avLst/>
          </a:prstGeom>
          <a:noFill/>
        </p:spPr>
        <p:txBody>
          <a:bodyPr wrap="square" rtlCol="0">
            <a:spAutoFit/>
          </a:bodyPr>
          <a:lstStyle/>
          <a:p>
            <a:r>
              <a:rPr lang="en-US" dirty="0">
                <a:solidFill>
                  <a:srgbClr val="002060"/>
                </a:solidFill>
                <a:latin typeface="Rockwell Extra Bold" panose="02060903040505020403" pitchFamily="18" charset="0"/>
              </a:rPr>
              <a:t>C</a:t>
            </a:r>
            <a:endParaRPr lang="en-IN" dirty="0">
              <a:solidFill>
                <a:srgbClr val="002060"/>
              </a:solidFill>
              <a:latin typeface="Rockwell Extra Bold" panose="02060903040505020403" pitchFamily="18" charset="0"/>
            </a:endParaRPr>
          </a:p>
        </p:txBody>
      </p:sp>
    </p:spTree>
    <p:extLst>
      <p:ext uri="{BB962C8B-B14F-4D97-AF65-F5344CB8AC3E}">
        <p14:creationId xmlns:p14="http://schemas.microsoft.com/office/powerpoint/2010/main" val="1257831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7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0B210E1-7FA1-420A-92EB-0C8F8A23484A}"/>
              </a:ext>
            </a:extLst>
          </p:cNvPr>
          <p:cNvSpPr/>
          <p:nvPr/>
        </p:nvSpPr>
        <p:spPr>
          <a:xfrm>
            <a:off x="1996751" y="363894"/>
            <a:ext cx="2208533" cy="6378642"/>
          </a:xfrm>
          <a:prstGeom prst="roundRect">
            <a:avLst/>
          </a:prstGeom>
          <a:solidFill>
            <a:srgbClr val="002060">
              <a:alpha val="72000"/>
            </a:srgbClr>
          </a:solidFill>
          <a:ln>
            <a:solidFill>
              <a:srgbClr val="8DFBBF"/>
            </a:solidFill>
          </a:ln>
          <a:effectLst>
            <a:outerShdw blurRad="50800" dist="38100" dir="2700000" sx="102000" sy="102000" algn="tl" rotWithShape="0">
              <a:schemeClr val="accent4">
                <a:lumMod val="60000"/>
                <a:lumOff val="40000"/>
                <a:alpha val="6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Freeform: Shape 23">
            <a:extLst>
              <a:ext uri="{FF2B5EF4-FFF2-40B4-BE49-F238E27FC236}">
                <a16:creationId xmlns:a16="http://schemas.microsoft.com/office/drawing/2014/main" id="{6CEA9683-7ADA-4347-874A-27ED56BC29A5}"/>
              </a:ext>
            </a:extLst>
          </p:cNvPr>
          <p:cNvSpPr/>
          <p:nvPr/>
        </p:nvSpPr>
        <p:spPr>
          <a:xfrm>
            <a:off x="4205284" y="5257800"/>
            <a:ext cx="4365490" cy="4497405"/>
          </a:xfrm>
          <a:custGeom>
            <a:avLst/>
            <a:gdLst>
              <a:gd name="connsiteX0" fmla="*/ 2224087 w 4448176"/>
              <a:gd name="connsiteY0" fmla="*/ 214331 h 4320000"/>
              <a:gd name="connsiteX1" fmla="*/ 290512 w 4448176"/>
              <a:gd name="connsiteY1" fmla="*/ 2014331 h 4320000"/>
              <a:gd name="connsiteX2" fmla="*/ 2224087 w 4448176"/>
              <a:gd name="connsiteY2" fmla="*/ 3814331 h 4320000"/>
              <a:gd name="connsiteX3" fmla="*/ 4157662 w 4448176"/>
              <a:gd name="connsiteY3" fmla="*/ 2014331 h 4320000"/>
              <a:gd name="connsiteX4" fmla="*/ 2224087 w 4448176"/>
              <a:gd name="connsiteY4" fmla="*/ 214331 h 4320000"/>
              <a:gd name="connsiteX5" fmla="*/ 2224088 w 4448176"/>
              <a:gd name="connsiteY5" fmla="*/ 0 h 4320000"/>
              <a:gd name="connsiteX6" fmla="*/ 4448176 w 4448176"/>
              <a:gd name="connsiteY6" fmla="*/ 2160000 h 4320000"/>
              <a:gd name="connsiteX7" fmla="*/ 2224088 w 4448176"/>
              <a:gd name="connsiteY7" fmla="*/ 4320000 h 4320000"/>
              <a:gd name="connsiteX8" fmla="*/ 0 w 4448176"/>
              <a:gd name="connsiteY8" fmla="*/ 2160000 h 4320000"/>
              <a:gd name="connsiteX9" fmla="*/ 2224088 w 4448176"/>
              <a:gd name="connsiteY9" fmla="*/ 0 h 43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48176" h="4320000">
                <a:moveTo>
                  <a:pt x="2224087" y="214331"/>
                </a:moveTo>
                <a:cubicBezTo>
                  <a:pt x="1156203" y="214331"/>
                  <a:pt x="290512" y="1020218"/>
                  <a:pt x="290512" y="2014331"/>
                </a:cubicBezTo>
                <a:cubicBezTo>
                  <a:pt x="290512" y="3008444"/>
                  <a:pt x="1156203" y="3814331"/>
                  <a:pt x="2224087" y="3814331"/>
                </a:cubicBezTo>
                <a:cubicBezTo>
                  <a:pt x="3291971" y="3814331"/>
                  <a:pt x="4157662" y="3008444"/>
                  <a:pt x="4157662" y="2014331"/>
                </a:cubicBezTo>
                <a:cubicBezTo>
                  <a:pt x="4157662" y="1020218"/>
                  <a:pt x="3291971" y="214331"/>
                  <a:pt x="2224087" y="214331"/>
                </a:cubicBezTo>
                <a:close/>
                <a:moveTo>
                  <a:pt x="2224088" y="0"/>
                </a:moveTo>
                <a:cubicBezTo>
                  <a:pt x="3452418" y="0"/>
                  <a:pt x="4448176" y="967065"/>
                  <a:pt x="4448176" y="2160000"/>
                </a:cubicBezTo>
                <a:cubicBezTo>
                  <a:pt x="4448176" y="3352935"/>
                  <a:pt x="3452418" y="4320000"/>
                  <a:pt x="2224088" y="4320000"/>
                </a:cubicBezTo>
                <a:cubicBezTo>
                  <a:pt x="995758" y="4320000"/>
                  <a:pt x="0" y="3352935"/>
                  <a:pt x="0" y="2160000"/>
                </a:cubicBezTo>
                <a:cubicBezTo>
                  <a:pt x="0" y="967065"/>
                  <a:pt x="995758" y="0"/>
                  <a:pt x="2224088" y="0"/>
                </a:cubicBezTo>
                <a:close/>
              </a:path>
            </a:pathLst>
          </a:custGeom>
          <a:gradFill>
            <a:gsLst>
              <a:gs pos="0">
                <a:srgbClr val="C00000"/>
              </a:gs>
              <a:gs pos="0">
                <a:srgbClr val="336699"/>
              </a:gs>
              <a:gs pos="26000">
                <a:srgbClr val="FF0000"/>
              </a:gs>
              <a:gs pos="74000">
                <a:srgbClr val="FFFF00"/>
              </a:gs>
              <a:gs pos="48000">
                <a:srgbClr val="C5D0F1"/>
              </a:gs>
              <a:gs pos="100000">
                <a:srgbClr val="00CC66"/>
              </a:gs>
            </a:gsLst>
            <a:lin ang="5400000" scaled="1"/>
          </a:gradFill>
          <a:scene3d>
            <a:camera prst="orthographicFront"/>
            <a:lightRig rig="glow" dir="t"/>
          </a:scene3d>
          <a:sp3d prstMaterial="flat">
            <a:bevelT w="31750"/>
            <a:bevelB w="139700" h="10795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6" name="Oval 15">
            <a:extLst>
              <a:ext uri="{FF2B5EF4-FFF2-40B4-BE49-F238E27FC236}">
                <a16:creationId xmlns:a16="http://schemas.microsoft.com/office/drawing/2014/main" id="{86635982-2C5C-4F18-B6CB-114DAECB3944}"/>
              </a:ext>
            </a:extLst>
          </p:cNvPr>
          <p:cNvSpPr/>
          <p:nvPr/>
        </p:nvSpPr>
        <p:spPr>
          <a:xfrm>
            <a:off x="8864328" y="6580738"/>
            <a:ext cx="175097" cy="161798"/>
          </a:xfrm>
          <a:prstGeom prst="ellipse">
            <a:avLst/>
          </a:prstGeom>
          <a:gradFill flip="none" rotWithShape="1">
            <a:gsLst>
              <a:gs pos="0">
                <a:srgbClr val="00CC66"/>
              </a:gs>
              <a:gs pos="100000">
                <a:srgbClr val="8DFBBF"/>
              </a:gs>
            </a:gsLst>
            <a:lin ang="16200000" scaled="1"/>
            <a:tileRect/>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7" name="Oval 16">
            <a:extLst>
              <a:ext uri="{FF2B5EF4-FFF2-40B4-BE49-F238E27FC236}">
                <a16:creationId xmlns:a16="http://schemas.microsoft.com/office/drawing/2014/main" id="{BA1702C5-BC7F-4B6E-B4C6-43F0049C89B2}"/>
              </a:ext>
            </a:extLst>
          </p:cNvPr>
          <p:cNvSpPr/>
          <p:nvPr/>
        </p:nvSpPr>
        <p:spPr>
          <a:xfrm>
            <a:off x="8135160" y="5499236"/>
            <a:ext cx="175097" cy="161798"/>
          </a:xfrm>
          <a:prstGeom prst="ellipse">
            <a:avLst/>
          </a:prstGeom>
          <a:gradFill flip="none" rotWithShape="1">
            <a:gsLst>
              <a:gs pos="0">
                <a:srgbClr val="C00000"/>
              </a:gs>
              <a:gs pos="100000">
                <a:srgbClr val="FF0000"/>
              </a:gs>
            </a:gsLst>
            <a:lin ang="16200000" scaled="1"/>
            <a:tileRect/>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8" name="Oval 17">
            <a:extLst>
              <a:ext uri="{FF2B5EF4-FFF2-40B4-BE49-F238E27FC236}">
                <a16:creationId xmlns:a16="http://schemas.microsoft.com/office/drawing/2014/main" id="{4C068476-30E2-4AC9-8FB9-E290816A872A}"/>
              </a:ext>
            </a:extLst>
          </p:cNvPr>
          <p:cNvSpPr/>
          <p:nvPr/>
        </p:nvSpPr>
        <p:spPr>
          <a:xfrm>
            <a:off x="3135470" y="2869008"/>
            <a:ext cx="599267" cy="630597"/>
          </a:xfrm>
          <a:prstGeom prst="ellipse">
            <a:avLst/>
          </a:prstGeom>
          <a:gradFill flip="none" rotWithShape="1">
            <a:gsLst>
              <a:gs pos="0">
                <a:srgbClr val="002060"/>
              </a:gs>
              <a:gs pos="100000">
                <a:srgbClr val="00B0F0"/>
              </a:gs>
            </a:gsLst>
            <a:lin ang="16200000" scaled="1"/>
            <a:tileRect/>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9" name="Oval 18">
            <a:extLst>
              <a:ext uri="{FF2B5EF4-FFF2-40B4-BE49-F238E27FC236}">
                <a16:creationId xmlns:a16="http://schemas.microsoft.com/office/drawing/2014/main" id="{23613FB6-F911-4B29-B8BF-BEA1737B7D2A}"/>
              </a:ext>
            </a:extLst>
          </p:cNvPr>
          <p:cNvSpPr/>
          <p:nvPr/>
        </p:nvSpPr>
        <p:spPr>
          <a:xfrm>
            <a:off x="3135470" y="1725065"/>
            <a:ext cx="571905" cy="583504"/>
          </a:xfrm>
          <a:prstGeom prst="ellipse">
            <a:avLst/>
          </a:prstGeom>
          <a:gradFill flip="none" rotWithShape="1">
            <a:gsLst>
              <a:gs pos="0">
                <a:srgbClr val="7030A0"/>
              </a:gs>
              <a:gs pos="100000">
                <a:srgbClr val="CC3399"/>
              </a:gs>
            </a:gsLst>
            <a:lin ang="16200000" scaled="1"/>
            <a:tileRect/>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20" name="Oval 19">
            <a:extLst>
              <a:ext uri="{FF2B5EF4-FFF2-40B4-BE49-F238E27FC236}">
                <a16:creationId xmlns:a16="http://schemas.microsoft.com/office/drawing/2014/main" id="{ED88AFC0-0687-400E-98FB-1B606BB85A6E}"/>
              </a:ext>
            </a:extLst>
          </p:cNvPr>
          <p:cNvSpPr/>
          <p:nvPr/>
        </p:nvSpPr>
        <p:spPr>
          <a:xfrm>
            <a:off x="3101017" y="781050"/>
            <a:ext cx="571905" cy="475086"/>
          </a:xfrm>
          <a:prstGeom prst="ellipse">
            <a:avLst/>
          </a:prstGeom>
          <a:gradFill flip="none" rotWithShape="1">
            <a:gsLst>
              <a:gs pos="100000">
                <a:srgbClr val="FFFF00"/>
              </a:gs>
              <a:gs pos="0">
                <a:srgbClr val="F5A32B"/>
              </a:gs>
            </a:gsLst>
            <a:lin ang="16200000" scaled="1"/>
            <a:tileRect/>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26" name="Oval 25">
            <a:extLst>
              <a:ext uri="{FF2B5EF4-FFF2-40B4-BE49-F238E27FC236}">
                <a16:creationId xmlns:a16="http://schemas.microsoft.com/office/drawing/2014/main" id="{5BCD5399-F724-4669-842F-09263153F3F7}"/>
              </a:ext>
            </a:extLst>
          </p:cNvPr>
          <p:cNvSpPr/>
          <p:nvPr/>
        </p:nvSpPr>
        <p:spPr>
          <a:xfrm>
            <a:off x="5016429" y="5871548"/>
            <a:ext cx="2743200" cy="2758101"/>
          </a:xfrm>
          <a:prstGeom prst="ellipse">
            <a:avLst/>
          </a:prstGeom>
          <a:gradFill>
            <a:gsLst>
              <a:gs pos="2000">
                <a:schemeClr val="accent3">
                  <a:lumMod val="40000"/>
                  <a:lumOff val="60000"/>
                </a:schemeClr>
              </a:gs>
              <a:gs pos="49000">
                <a:schemeClr val="bg1"/>
              </a:gs>
              <a:gs pos="17000">
                <a:schemeClr val="bg1"/>
              </a:gs>
              <a:gs pos="100000">
                <a:srgbClr val="CC3399"/>
              </a:gs>
              <a:gs pos="82000">
                <a:schemeClr val="bg1">
                  <a:alpha val="1000"/>
                  <a:lumMod val="4000"/>
                  <a:lumOff val="96000"/>
                </a:schemeClr>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 name="Group 11">
            <a:extLst>
              <a:ext uri="{FF2B5EF4-FFF2-40B4-BE49-F238E27FC236}">
                <a16:creationId xmlns:a16="http://schemas.microsoft.com/office/drawing/2014/main" id="{1DD264F2-7C99-401E-8F11-679758F33C7E}"/>
              </a:ext>
            </a:extLst>
          </p:cNvPr>
          <p:cNvGrpSpPr/>
          <p:nvPr/>
        </p:nvGrpSpPr>
        <p:grpSpPr>
          <a:xfrm>
            <a:off x="5346329" y="2209424"/>
            <a:ext cx="4073253" cy="2536567"/>
            <a:chOff x="4791075" y="781050"/>
            <a:chExt cx="4073253" cy="1628775"/>
          </a:xfrm>
          <a:solidFill>
            <a:srgbClr val="FFCC00"/>
          </a:solidFill>
        </p:grpSpPr>
        <p:sp>
          <p:nvSpPr>
            <p:cNvPr id="13" name="Rectangle: Rounded Corners 12">
              <a:extLst>
                <a:ext uri="{FF2B5EF4-FFF2-40B4-BE49-F238E27FC236}">
                  <a16:creationId xmlns:a16="http://schemas.microsoft.com/office/drawing/2014/main" id="{1ED5E00E-16CE-4D18-B37E-27970D684BD6}"/>
                </a:ext>
              </a:extLst>
            </p:cNvPr>
            <p:cNvSpPr/>
            <p:nvPr/>
          </p:nvSpPr>
          <p:spPr>
            <a:xfrm>
              <a:off x="4791075" y="781050"/>
              <a:ext cx="4073253" cy="1628775"/>
            </a:xfrm>
            <a:prstGeom prst="roundRect">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BF086191-6BB8-48C2-B5BC-6AA92579B5C3}"/>
                </a:ext>
              </a:extLst>
            </p:cNvPr>
            <p:cNvSpPr txBox="1"/>
            <p:nvPr/>
          </p:nvSpPr>
          <p:spPr>
            <a:xfrm>
              <a:off x="5514975" y="942848"/>
              <a:ext cx="2795282" cy="369332"/>
            </a:xfrm>
            <a:prstGeom prst="rect">
              <a:avLst/>
            </a:prstGeom>
            <a:grpFill/>
          </p:spPr>
          <p:txBody>
            <a:bodyPr wrap="square" rtlCol="0">
              <a:spAutoFit/>
            </a:bodyPr>
            <a:lstStyle/>
            <a:p>
              <a:r>
                <a:rPr lang="en-IN" b="1" u="sng" dirty="0">
                  <a:effectLst>
                    <a:outerShdw blurRad="38100" dist="38100" dir="2700000" algn="tl">
                      <a:srgbClr val="000000">
                        <a:alpha val="43137"/>
                      </a:srgbClr>
                    </a:outerShdw>
                  </a:effectLst>
                  <a:latin typeface="Bahnschrift SemiBold" panose="020B0502040204020203" pitchFamily="34" charset="0"/>
                </a:rPr>
                <a:t>Extroversion</a:t>
              </a:r>
            </a:p>
          </p:txBody>
        </p:sp>
        <p:sp>
          <p:nvSpPr>
            <p:cNvPr id="15" name="TextBox 14">
              <a:extLst>
                <a:ext uri="{FF2B5EF4-FFF2-40B4-BE49-F238E27FC236}">
                  <a16:creationId xmlns:a16="http://schemas.microsoft.com/office/drawing/2014/main" id="{D5ECDF59-7D50-444A-A2C8-21DC8D6E1602}"/>
                </a:ext>
              </a:extLst>
            </p:cNvPr>
            <p:cNvSpPr txBox="1"/>
            <p:nvPr/>
          </p:nvSpPr>
          <p:spPr>
            <a:xfrm>
              <a:off x="5206018" y="1209496"/>
              <a:ext cx="3413196" cy="1014732"/>
            </a:xfrm>
            <a:prstGeom prst="rect">
              <a:avLst/>
            </a:prstGeom>
            <a:grpFill/>
          </p:spPr>
          <p:txBody>
            <a:bodyPr wrap="square" rtlCol="0">
              <a:spAutoFit/>
            </a:bodyPr>
            <a:lstStyle/>
            <a:p>
              <a:r>
                <a:rPr lang="en-US" sz="2400" dirty="0">
                  <a:latin typeface="Edwardian Script ITC" panose="030303020407070D0804" pitchFamily="66" charset="0"/>
                </a:rPr>
                <a:t>Extroversion = Outgoing – talkative, sociable, adventurous</a:t>
              </a:r>
            </a:p>
            <a:p>
              <a:r>
                <a:rPr lang="en-US" sz="2400" dirty="0">
                  <a:latin typeface="Edwardian Script ITC" panose="030303020407070D0804" pitchFamily="66" charset="0"/>
                </a:rPr>
                <a:t>Introversion = Shy – silent, reclusive, cautious</a:t>
              </a:r>
            </a:p>
          </p:txBody>
        </p:sp>
      </p:grpSp>
      <p:sp>
        <p:nvSpPr>
          <p:cNvPr id="3" name="TextBox 2">
            <a:extLst>
              <a:ext uri="{FF2B5EF4-FFF2-40B4-BE49-F238E27FC236}">
                <a16:creationId xmlns:a16="http://schemas.microsoft.com/office/drawing/2014/main" id="{17567AEE-E9E0-4BE8-A9F1-D18F6C75670B}"/>
              </a:ext>
            </a:extLst>
          </p:cNvPr>
          <p:cNvSpPr txBox="1"/>
          <p:nvPr/>
        </p:nvSpPr>
        <p:spPr>
          <a:xfrm>
            <a:off x="3259806" y="2999640"/>
            <a:ext cx="323232" cy="369332"/>
          </a:xfrm>
          <a:prstGeom prst="rect">
            <a:avLst/>
          </a:prstGeom>
          <a:noFill/>
        </p:spPr>
        <p:txBody>
          <a:bodyPr wrap="square" rtlCol="0">
            <a:spAutoFit/>
          </a:bodyPr>
          <a:lstStyle/>
          <a:p>
            <a:r>
              <a:rPr lang="en-US" b="1" dirty="0">
                <a:latin typeface="Cooper Black" panose="0208090404030B020404" pitchFamily="18" charset="0"/>
              </a:rPr>
              <a:t>E</a:t>
            </a:r>
            <a:endParaRPr lang="en-IN" b="1" dirty="0">
              <a:latin typeface="Cooper Black" panose="0208090404030B020404" pitchFamily="18" charset="0"/>
            </a:endParaRPr>
          </a:p>
        </p:txBody>
      </p:sp>
    </p:spTree>
    <p:extLst>
      <p:ext uri="{BB962C8B-B14F-4D97-AF65-F5344CB8AC3E}">
        <p14:creationId xmlns:p14="http://schemas.microsoft.com/office/powerpoint/2010/main" val="4025956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7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0B210E1-7FA1-420A-92EB-0C8F8A23484A}"/>
              </a:ext>
            </a:extLst>
          </p:cNvPr>
          <p:cNvSpPr/>
          <p:nvPr/>
        </p:nvSpPr>
        <p:spPr>
          <a:xfrm>
            <a:off x="1996751" y="363894"/>
            <a:ext cx="2208533" cy="6378642"/>
          </a:xfrm>
          <a:prstGeom prst="roundRect">
            <a:avLst/>
          </a:prstGeom>
          <a:solidFill>
            <a:srgbClr val="002060">
              <a:alpha val="72000"/>
            </a:srgbClr>
          </a:solidFill>
          <a:ln>
            <a:solidFill>
              <a:srgbClr val="8DFBBF"/>
            </a:solidFill>
          </a:ln>
          <a:effectLst>
            <a:outerShdw blurRad="50800" dist="38100" dir="2700000" sx="102000" sy="102000" algn="tl" rotWithShape="0">
              <a:schemeClr val="accent4">
                <a:lumMod val="60000"/>
                <a:lumOff val="40000"/>
                <a:alpha val="6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Freeform: Shape 23">
            <a:extLst>
              <a:ext uri="{FF2B5EF4-FFF2-40B4-BE49-F238E27FC236}">
                <a16:creationId xmlns:a16="http://schemas.microsoft.com/office/drawing/2014/main" id="{6CEA9683-7ADA-4347-874A-27ED56BC29A5}"/>
              </a:ext>
            </a:extLst>
          </p:cNvPr>
          <p:cNvSpPr/>
          <p:nvPr/>
        </p:nvSpPr>
        <p:spPr>
          <a:xfrm>
            <a:off x="4205284" y="5257800"/>
            <a:ext cx="4365490" cy="4497405"/>
          </a:xfrm>
          <a:custGeom>
            <a:avLst/>
            <a:gdLst>
              <a:gd name="connsiteX0" fmla="*/ 2224087 w 4448176"/>
              <a:gd name="connsiteY0" fmla="*/ 214331 h 4320000"/>
              <a:gd name="connsiteX1" fmla="*/ 290512 w 4448176"/>
              <a:gd name="connsiteY1" fmla="*/ 2014331 h 4320000"/>
              <a:gd name="connsiteX2" fmla="*/ 2224087 w 4448176"/>
              <a:gd name="connsiteY2" fmla="*/ 3814331 h 4320000"/>
              <a:gd name="connsiteX3" fmla="*/ 4157662 w 4448176"/>
              <a:gd name="connsiteY3" fmla="*/ 2014331 h 4320000"/>
              <a:gd name="connsiteX4" fmla="*/ 2224087 w 4448176"/>
              <a:gd name="connsiteY4" fmla="*/ 214331 h 4320000"/>
              <a:gd name="connsiteX5" fmla="*/ 2224088 w 4448176"/>
              <a:gd name="connsiteY5" fmla="*/ 0 h 4320000"/>
              <a:gd name="connsiteX6" fmla="*/ 4448176 w 4448176"/>
              <a:gd name="connsiteY6" fmla="*/ 2160000 h 4320000"/>
              <a:gd name="connsiteX7" fmla="*/ 2224088 w 4448176"/>
              <a:gd name="connsiteY7" fmla="*/ 4320000 h 4320000"/>
              <a:gd name="connsiteX8" fmla="*/ 0 w 4448176"/>
              <a:gd name="connsiteY8" fmla="*/ 2160000 h 4320000"/>
              <a:gd name="connsiteX9" fmla="*/ 2224088 w 4448176"/>
              <a:gd name="connsiteY9" fmla="*/ 0 h 43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48176" h="4320000">
                <a:moveTo>
                  <a:pt x="2224087" y="214331"/>
                </a:moveTo>
                <a:cubicBezTo>
                  <a:pt x="1156203" y="214331"/>
                  <a:pt x="290512" y="1020218"/>
                  <a:pt x="290512" y="2014331"/>
                </a:cubicBezTo>
                <a:cubicBezTo>
                  <a:pt x="290512" y="3008444"/>
                  <a:pt x="1156203" y="3814331"/>
                  <a:pt x="2224087" y="3814331"/>
                </a:cubicBezTo>
                <a:cubicBezTo>
                  <a:pt x="3291971" y="3814331"/>
                  <a:pt x="4157662" y="3008444"/>
                  <a:pt x="4157662" y="2014331"/>
                </a:cubicBezTo>
                <a:cubicBezTo>
                  <a:pt x="4157662" y="1020218"/>
                  <a:pt x="3291971" y="214331"/>
                  <a:pt x="2224087" y="214331"/>
                </a:cubicBezTo>
                <a:close/>
                <a:moveTo>
                  <a:pt x="2224088" y="0"/>
                </a:moveTo>
                <a:cubicBezTo>
                  <a:pt x="3452418" y="0"/>
                  <a:pt x="4448176" y="967065"/>
                  <a:pt x="4448176" y="2160000"/>
                </a:cubicBezTo>
                <a:cubicBezTo>
                  <a:pt x="4448176" y="3352935"/>
                  <a:pt x="3452418" y="4320000"/>
                  <a:pt x="2224088" y="4320000"/>
                </a:cubicBezTo>
                <a:cubicBezTo>
                  <a:pt x="995758" y="4320000"/>
                  <a:pt x="0" y="3352935"/>
                  <a:pt x="0" y="2160000"/>
                </a:cubicBezTo>
                <a:cubicBezTo>
                  <a:pt x="0" y="967065"/>
                  <a:pt x="995758" y="0"/>
                  <a:pt x="2224088" y="0"/>
                </a:cubicBezTo>
                <a:close/>
              </a:path>
            </a:pathLst>
          </a:custGeom>
          <a:gradFill>
            <a:gsLst>
              <a:gs pos="0">
                <a:srgbClr val="C00000"/>
              </a:gs>
              <a:gs pos="0">
                <a:srgbClr val="336699"/>
              </a:gs>
              <a:gs pos="26000">
                <a:srgbClr val="FF0000"/>
              </a:gs>
              <a:gs pos="74000">
                <a:srgbClr val="FFFF00"/>
              </a:gs>
              <a:gs pos="48000">
                <a:srgbClr val="C5D0F1"/>
              </a:gs>
              <a:gs pos="100000">
                <a:srgbClr val="00CC66"/>
              </a:gs>
            </a:gsLst>
            <a:lin ang="5400000" scaled="1"/>
          </a:gradFill>
          <a:scene3d>
            <a:camera prst="orthographicFront"/>
            <a:lightRig rig="glow" dir="t"/>
          </a:scene3d>
          <a:sp3d prstMaterial="flat">
            <a:bevelT w="31750"/>
            <a:bevelB w="139700" h="10795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6" name="Oval 15">
            <a:extLst>
              <a:ext uri="{FF2B5EF4-FFF2-40B4-BE49-F238E27FC236}">
                <a16:creationId xmlns:a16="http://schemas.microsoft.com/office/drawing/2014/main" id="{86635982-2C5C-4F18-B6CB-114DAECB3944}"/>
              </a:ext>
            </a:extLst>
          </p:cNvPr>
          <p:cNvSpPr/>
          <p:nvPr/>
        </p:nvSpPr>
        <p:spPr>
          <a:xfrm>
            <a:off x="8864328" y="6580738"/>
            <a:ext cx="175097" cy="161798"/>
          </a:xfrm>
          <a:prstGeom prst="ellipse">
            <a:avLst/>
          </a:prstGeom>
          <a:gradFill flip="none" rotWithShape="1">
            <a:gsLst>
              <a:gs pos="0">
                <a:srgbClr val="00CC66"/>
              </a:gs>
              <a:gs pos="100000">
                <a:srgbClr val="8DFBBF"/>
              </a:gs>
            </a:gsLst>
            <a:lin ang="16200000" scaled="1"/>
            <a:tileRect/>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7" name="Oval 16">
            <a:extLst>
              <a:ext uri="{FF2B5EF4-FFF2-40B4-BE49-F238E27FC236}">
                <a16:creationId xmlns:a16="http://schemas.microsoft.com/office/drawing/2014/main" id="{BA1702C5-BC7F-4B6E-B4C6-43F0049C89B2}"/>
              </a:ext>
            </a:extLst>
          </p:cNvPr>
          <p:cNvSpPr/>
          <p:nvPr/>
        </p:nvSpPr>
        <p:spPr>
          <a:xfrm>
            <a:off x="3079535" y="4167264"/>
            <a:ext cx="627840" cy="568189"/>
          </a:xfrm>
          <a:prstGeom prst="ellipse">
            <a:avLst/>
          </a:prstGeom>
          <a:gradFill flip="none" rotWithShape="1">
            <a:gsLst>
              <a:gs pos="0">
                <a:srgbClr val="C00000"/>
              </a:gs>
              <a:gs pos="100000">
                <a:srgbClr val="FF0000"/>
              </a:gs>
            </a:gsLst>
            <a:lin ang="16200000" scaled="1"/>
            <a:tileRect/>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8" name="Oval 17">
            <a:extLst>
              <a:ext uri="{FF2B5EF4-FFF2-40B4-BE49-F238E27FC236}">
                <a16:creationId xmlns:a16="http://schemas.microsoft.com/office/drawing/2014/main" id="{4C068476-30E2-4AC9-8FB9-E290816A872A}"/>
              </a:ext>
            </a:extLst>
          </p:cNvPr>
          <p:cNvSpPr/>
          <p:nvPr/>
        </p:nvSpPr>
        <p:spPr>
          <a:xfrm>
            <a:off x="3079934" y="2922618"/>
            <a:ext cx="599267" cy="630597"/>
          </a:xfrm>
          <a:prstGeom prst="ellipse">
            <a:avLst/>
          </a:prstGeom>
          <a:gradFill flip="none" rotWithShape="1">
            <a:gsLst>
              <a:gs pos="0">
                <a:srgbClr val="002060"/>
              </a:gs>
              <a:gs pos="100000">
                <a:srgbClr val="00B0F0"/>
              </a:gs>
            </a:gsLst>
            <a:lin ang="16200000" scaled="1"/>
            <a:tileRect/>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9" name="Oval 18">
            <a:extLst>
              <a:ext uri="{FF2B5EF4-FFF2-40B4-BE49-F238E27FC236}">
                <a16:creationId xmlns:a16="http://schemas.microsoft.com/office/drawing/2014/main" id="{23613FB6-F911-4B29-B8BF-BEA1737B7D2A}"/>
              </a:ext>
            </a:extLst>
          </p:cNvPr>
          <p:cNvSpPr/>
          <p:nvPr/>
        </p:nvSpPr>
        <p:spPr>
          <a:xfrm>
            <a:off x="3135470" y="1725065"/>
            <a:ext cx="571905" cy="583504"/>
          </a:xfrm>
          <a:prstGeom prst="ellipse">
            <a:avLst/>
          </a:prstGeom>
          <a:gradFill flip="none" rotWithShape="1">
            <a:gsLst>
              <a:gs pos="0">
                <a:srgbClr val="7030A0"/>
              </a:gs>
              <a:gs pos="100000">
                <a:srgbClr val="CC3399"/>
              </a:gs>
            </a:gsLst>
            <a:lin ang="16200000" scaled="1"/>
            <a:tileRect/>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20" name="Oval 19">
            <a:extLst>
              <a:ext uri="{FF2B5EF4-FFF2-40B4-BE49-F238E27FC236}">
                <a16:creationId xmlns:a16="http://schemas.microsoft.com/office/drawing/2014/main" id="{ED88AFC0-0687-400E-98FB-1B606BB85A6E}"/>
              </a:ext>
            </a:extLst>
          </p:cNvPr>
          <p:cNvSpPr/>
          <p:nvPr/>
        </p:nvSpPr>
        <p:spPr>
          <a:xfrm>
            <a:off x="3101017" y="781050"/>
            <a:ext cx="571905" cy="475086"/>
          </a:xfrm>
          <a:prstGeom prst="ellipse">
            <a:avLst/>
          </a:prstGeom>
          <a:gradFill flip="none" rotWithShape="1">
            <a:gsLst>
              <a:gs pos="100000">
                <a:srgbClr val="FFFF00"/>
              </a:gs>
              <a:gs pos="0">
                <a:srgbClr val="F5A32B"/>
              </a:gs>
            </a:gsLst>
            <a:lin ang="16200000" scaled="1"/>
            <a:tileRect/>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26" name="Oval 25">
            <a:extLst>
              <a:ext uri="{FF2B5EF4-FFF2-40B4-BE49-F238E27FC236}">
                <a16:creationId xmlns:a16="http://schemas.microsoft.com/office/drawing/2014/main" id="{5BCD5399-F724-4669-842F-09263153F3F7}"/>
              </a:ext>
            </a:extLst>
          </p:cNvPr>
          <p:cNvSpPr/>
          <p:nvPr/>
        </p:nvSpPr>
        <p:spPr>
          <a:xfrm>
            <a:off x="5016429" y="5871548"/>
            <a:ext cx="2743200" cy="2758101"/>
          </a:xfrm>
          <a:prstGeom prst="ellipse">
            <a:avLst/>
          </a:prstGeom>
          <a:gradFill>
            <a:gsLst>
              <a:gs pos="2000">
                <a:schemeClr val="accent3">
                  <a:lumMod val="40000"/>
                  <a:lumOff val="60000"/>
                </a:schemeClr>
              </a:gs>
              <a:gs pos="49000">
                <a:schemeClr val="bg1"/>
              </a:gs>
              <a:gs pos="17000">
                <a:schemeClr val="bg1"/>
              </a:gs>
              <a:gs pos="100000">
                <a:srgbClr val="CC3399"/>
              </a:gs>
              <a:gs pos="82000">
                <a:schemeClr val="bg1">
                  <a:alpha val="1000"/>
                  <a:lumMod val="4000"/>
                  <a:lumOff val="96000"/>
                </a:schemeClr>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 name="Group 11">
            <a:extLst>
              <a:ext uri="{FF2B5EF4-FFF2-40B4-BE49-F238E27FC236}">
                <a16:creationId xmlns:a16="http://schemas.microsoft.com/office/drawing/2014/main" id="{D034DF57-B752-4853-A7CE-C3ED3345BF61}"/>
              </a:ext>
            </a:extLst>
          </p:cNvPr>
          <p:cNvGrpSpPr/>
          <p:nvPr/>
        </p:nvGrpSpPr>
        <p:grpSpPr>
          <a:xfrm>
            <a:off x="5288068" y="3237916"/>
            <a:ext cx="4073253" cy="2536567"/>
            <a:chOff x="4791075" y="781050"/>
            <a:chExt cx="4073253" cy="1628775"/>
          </a:xfrm>
          <a:solidFill>
            <a:srgbClr val="00B0F0"/>
          </a:solidFill>
        </p:grpSpPr>
        <p:sp>
          <p:nvSpPr>
            <p:cNvPr id="13" name="Rectangle: Rounded Corners 12">
              <a:extLst>
                <a:ext uri="{FF2B5EF4-FFF2-40B4-BE49-F238E27FC236}">
                  <a16:creationId xmlns:a16="http://schemas.microsoft.com/office/drawing/2014/main" id="{20F083FF-31F0-4E60-A52C-6B2708334DF2}"/>
                </a:ext>
              </a:extLst>
            </p:cNvPr>
            <p:cNvSpPr/>
            <p:nvPr/>
          </p:nvSpPr>
          <p:spPr>
            <a:xfrm>
              <a:off x="4791075" y="781050"/>
              <a:ext cx="4073253" cy="1628775"/>
            </a:xfrm>
            <a:prstGeom prst="roundRect">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E6E9298E-151B-4F5B-AD2F-20EBA02D8D50}"/>
                </a:ext>
              </a:extLst>
            </p:cNvPr>
            <p:cNvSpPr txBox="1"/>
            <p:nvPr/>
          </p:nvSpPr>
          <p:spPr>
            <a:xfrm>
              <a:off x="5514975" y="942848"/>
              <a:ext cx="2795282" cy="237155"/>
            </a:xfrm>
            <a:prstGeom prst="rect">
              <a:avLst/>
            </a:prstGeom>
            <a:grpFill/>
          </p:spPr>
          <p:txBody>
            <a:bodyPr wrap="square" rtlCol="0">
              <a:spAutoFit/>
            </a:bodyPr>
            <a:lstStyle/>
            <a:p>
              <a:r>
                <a:rPr lang="en-IN" b="1" u="sng" dirty="0">
                  <a:effectLst>
                    <a:outerShdw blurRad="38100" dist="38100" dir="2700000" algn="tl">
                      <a:srgbClr val="000000">
                        <a:alpha val="43137"/>
                      </a:srgbClr>
                    </a:outerShdw>
                  </a:effectLst>
                  <a:latin typeface="Bahnschrift SemiBold" panose="020B0502040204020203" pitchFamily="34" charset="0"/>
                </a:rPr>
                <a:t>Agreeableness</a:t>
              </a:r>
            </a:p>
          </p:txBody>
        </p:sp>
        <p:sp>
          <p:nvSpPr>
            <p:cNvPr id="15" name="TextBox 14">
              <a:extLst>
                <a:ext uri="{FF2B5EF4-FFF2-40B4-BE49-F238E27FC236}">
                  <a16:creationId xmlns:a16="http://schemas.microsoft.com/office/drawing/2014/main" id="{F9A650AA-4D70-48A1-911D-2F1FC93F5A6E}"/>
                </a:ext>
              </a:extLst>
            </p:cNvPr>
            <p:cNvSpPr txBox="1"/>
            <p:nvPr/>
          </p:nvSpPr>
          <p:spPr>
            <a:xfrm>
              <a:off x="5206018" y="1209496"/>
              <a:ext cx="3413196" cy="1014732"/>
            </a:xfrm>
            <a:prstGeom prst="rect">
              <a:avLst/>
            </a:prstGeom>
            <a:grpFill/>
          </p:spPr>
          <p:txBody>
            <a:bodyPr wrap="square" rtlCol="0">
              <a:spAutoFit/>
            </a:bodyPr>
            <a:lstStyle/>
            <a:p>
              <a:r>
                <a:rPr lang="en-US" sz="2400" dirty="0">
                  <a:latin typeface="Edwardian Script ITC" panose="030303020407070D0804" pitchFamily="66" charset="0"/>
                </a:rPr>
                <a:t>Agreeable = Good-natured, cooperative, secure</a:t>
              </a:r>
            </a:p>
            <a:p>
              <a:r>
                <a:rPr lang="en-US" sz="2400" dirty="0">
                  <a:latin typeface="Edwardian Script ITC" panose="030303020407070D0804" pitchFamily="66" charset="0"/>
                </a:rPr>
                <a:t>Antagonistic = Irritable, abrasive, suspicious, jealous</a:t>
              </a:r>
            </a:p>
          </p:txBody>
        </p:sp>
      </p:grpSp>
      <p:sp>
        <p:nvSpPr>
          <p:cNvPr id="3" name="TextBox 2">
            <a:extLst>
              <a:ext uri="{FF2B5EF4-FFF2-40B4-BE49-F238E27FC236}">
                <a16:creationId xmlns:a16="http://schemas.microsoft.com/office/drawing/2014/main" id="{77A264F8-88BE-45E1-9774-5CCDED7A22FF}"/>
              </a:ext>
            </a:extLst>
          </p:cNvPr>
          <p:cNvSpPr txBox="1"/>
          <p:nvPr/>
        </p:nvSpPr>
        <p:spPr>
          <a:xfrm>
            <a:off x="3204654" y="4266692"/>
            <a:ext cx="435200" cy="369332"/>
          </a:xfrm>
          <a:prstGeom prst="rect">
            <a:avLst/>
          </a:prstGeom>
          <a:noFill/>
        </p:spPr>
        <p:txBody>
          <a:bodyPr wrap="square" rtlCol="0">
            <a:spAutoFit/>
          </a:bodyPr>
          <a:lstStyle/>
          <a:p>
            <a:r>
              <a:rPr lang="en-US" dirty="0">
                <a:latin typeface="Rockwell Extra Bold" panose="02060903040505020403" pitchFamily="18" charset="0"/>
              </a:rPr>
              <a:t>A</a:t>
            </a:r>
            <a:endParaRPr lang="en-IN" dirty="0">
              <a:latin typeface="Rockwell Extra Bold" panose="02060903040505020403" pitchFamily="18" charset="0"/>
            </a:endParaRPr>
          </a:p>
        </p:txBody>
      </p:sp>
    </p:spTree>
    <p:extLst>
      <p:ext uri="{BB962C8B-B14F-4D97-AF65-F5344CB8AC3E}">
        <p14:creationId xmlns:p14="http://schemas.microsoft.com/office/powerpoint/2010/main" val="17197508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7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0B210E1-7FA1-420A-92EB-0C8F8A23484A}"/>
              </a:ext>
            </a:extLst>
          </p:cNvPr>
          <p:cNvSpPr/>
          <p:nvPr/>
        </p:nvSpPr>
        <p:spPr>
          <a:xfrm>
            <a:off x="1996751" y="363894"/>
            <a:ext cx="2208533" cy="6378642"/>
          </a:xfrm>
          <a:prstGeom prst="roundRect">
            <a:avLst/>
          </a:prstGeom>
          <a:solidFill>
            <a:srgbClr val="002060">
              <a:alpha val="72000"/>
            </a:srgbClr>
          </a:solidFill>
          <a:ln>
            <a:solidFill>
              <a:srgbClr val="8DFBBF"/>
            </a:solidFill>
          </a:ln>
          <a:effectLst>
            <a:outerShdw blurRad="50800" dist="38100" dir="2700000" sx="102000" sy="102000" algn="tl" rotWithShape="0">
              <a:schemeClr val="accent4">
                <a:lumMod val="60000"/>
                <a:lumOff val="40000"/>
                <a:alpha val="6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Freeform: Shape 23">
            <a:extLst>
              <a:ext uri="{FF2B5EF4-FFF2-40B4-BE49-F238E27FC236}">
                <a16:creationId xmlns:a16="http://schemas.microsoft.com/office/drawing/2014/main" id="{6CEA9683-7ADA-4347-874A-27ED56BC29A5}"/>
              </a:ext>
            </a:extLst>
          </p:cNvPr>
          <p:cNvSpPr/>
          <p:nvPr/>
        </p:nvSpPr>
        <p:spPr>
          <a:xfrm>
            <a:off x="4205284" y="5257800"/>
            <a:ext cx="4365490" cy="4497405"/>
          </a:xfrm>
          <a:custGeom>
            <a:avLst/>
            <a:gdLst>
              <a:gd name="connsiteX0" fmla="*/ 2224087 w 4448176"/>
              <a:gd name="connsiteY0" fmla="*/ 214331 h 4320000"/>
              <a:gd name="connsiteX1" fmla="*/ 290512 w 4448176"/>
              <a:gd name="connsiteY1" fmla="*/ 2014331 h 4320000"/>
              <a:gd name="connsiteX2" fmla="*/ 2224087 w 4448176"/>
              <a:gd name="connsiteY2" fmla="*/ 3814331 h 4320000"/>
              <a:gd name="connsiteX3" fmla="*/ 4157662 w 4448176"/>
              <a:gd name="connsiteY3" fmla="*/ 2014331 h 4320000"/>
              <a:gd name="connsiteX4" fmla="*/ 2224087 w 4448176"/>
              <a:gd name="connsiteY4" fmla="*/ 214331 h 4320000"/>
              <a:gd name="connsiteX5" fmla="*/ 2224088 w 4448176"/>
              <a:gd name="connsiteY5" fmla="*/ 0 h 4320000"/>
              <a:gd name="connsiteX6" fmla="*/ 4448176 w 4448176"/>
              <a:gd name="connsiteY6" fmla="*/ 2160000 h 4320000"/>
              <a:gd name="connsiteX7" fmla="*/ 2224088 w 4448176"/>
              <a:gd name="connsiteY7" fmla="*/ 4320000 h 4320000"/>
              <a:gd name="connsiteX8" fmla="*/ 0 w 4448176"/>
              <a:gd name="connsiteY8" fmla="*/ 2160000 h 4320000"/>
              <a:gd name="connsiteX9" fmla="*/ 2224088 w 4448176"/>
              <a:gd name="connsiteY9" fmla="*/ 0 h 43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48176" h="4320000">
                <a:moveTo>
                  <a:pt x="2224087" y="214331"/>
                </a:moveTo>
                <a:cubicBezTo>
                  <a:pt x="1156203" y="214331"/>
                  <a:pt x="290512" y="1020218"/>
                  <a:pt x="290512" y="2014331"/>
                </a:cubicBezTo>
                <a:cubicBezTo>
                  <a:pt x="290512" y="3008444"/>
                  <a:pt x="1156203" y="3814331"/>
                  <a:pt x="2224087" y="3814331"/>
                </a:cubicBezTo>
                <a:cubicBezTo>
                  <a:pt x="3291971" y="3814331"/>
                  <a:pt x="4157662" y="3008444"/>
                  <a:pt x="4157662" y="2014331"/>
                </a:cubicBezTo>
                <a:cubicBezTo>
                  <a:pt x="4157662" y="1020218"/>
                  <a:pt x="3291971" y="214331"/>
                  <a:pt x="2224087" y="214331"/>
                </a:cubicBezTo>
                <a:close/>
                <a:moveTo>
                  <a:pt x="2224088" y="0"/>
                </a:moveTo>
                <a:cubicBezTo>
                  <a:pt x="3452418" y="0"/>
                  <a:pt x="4448176" y="967065"/>
                  <a:pt x="4448176" y="2160000"/>
                </a:cubicBezTo>
                <a:cubicBezTo>
                  <a:pt x="4448176" y="3352935"/>
                  <a:pt x="3452418" y="4320000"/>
                  <a:pt x="2224088" y="4320000"/>
                </a:cubicBezTo>
                <a:cubicBezTo>
                  <a:pt x="995758" y="4320000"/>
                  <a:pt x="0" y="3352935"/>
                  <a:pt x="0" y="2160000"/>
                </a:cubicBezTo>
                <a:cubicBezTo>
                  <a:pt x="0" y="967065"/>
                  <a:pt x="995758" y="0"/>
                  <a:pt x="2224088" y="0"/>
                </a:cubicBezTo>
                <a:close/>
              </a:path>
            </a:pathLst>
          </a:custGeom>
          <a:gradFill>
            <a:gsLst>
              <a:gs pos="0">
                <a:srgbClr val="C00000"/>
              </a:gs>
              <a:gs pos="0">
                <a:srgbClr val="336699"/>
              </a:gs>
              <a:gs pos="26000">
                <a:srgbClr val="FF0000"/>
              </a:gs>
              <a:gs pos="74000">
                <a:srgbClr val="FFFF00"/>
              </a:gs>
              <a:gs pos="48000">
                <a:srgbClr val="C5D0F1"/>
              </a:gs>
              <a:gs pos="100000">
                <a:srgbClr val="00CC66"/>
              </a:gs>
            </a:gsLst>
            <a:lin ang="5400000" scaled="1"/>
          </a:gradFill>
          <a:scene3d>
            <a:camera prst="orthographicFront"/>
            <a:lightRig rig="glow" dir="t"/>
          </a:scene3d>
          <a:sp3d prstMaterial="flat">
            <a:bevelT w="31750"/>
            <a:bevelB w="139700" h="107950"/>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6" name="Oval 15">
            <a:extLst>
              <a:ext uri="{FF2B5EF4-FFF2-40B4-BE49-F238E27FC236}">
                <a16:creationId xmlns:a16="http://schemas.microsoft.com/office/drawing/2014/main" id="{86635982-2C5C-4F18-B6CB-114DAECB3944}"/>
              </a:ext>
            </a:extLst>
          </p:cNvPr>
          <p:cNvSpPr/>
          <p:nvPr/>
        </p:nvSpPr>
        <p:spPr>
          <a:xfrm>
            <a:off x="3135470" y="5349502"/>
            <a:ext cx="605952" cy="583505"/>
          </a:xfrm>
          <a:prstGeom prst="ellipse">
            <a:avLst/>
          </a:prstGeom>
          <a:gradFill flip="none" rotWithShape="1">
            <a:gsLst>
              <a:gs pos="0">
                <a:srgbClr val="00CC66"/>
              </a:gs>
              <a:gs pos="100000">
                <a:srgbClr val="8DFBBF"/>
              </a:gs>
            </a:gsLst>
            <a:lin ang="16200000" scaled="1"/>
            <a:tileRect/>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7" name="Oval 16">
            <a:extLst>
              <a:ext uri="{FF2B5EF4-FFF2-40B4-BE49-F238E27FC236}">
                <a16:creationId xmlns:a16="http://schemas.microsoft.com/office/drawing/2014/main" id="{BA1702C5-BC7F-4B6E-B4C6-43F0049C89B2}"/>
              </a:ext>
            </a:extLst>
          </p:cNvPr>
          <p:cNvSpPr/>
          <p:nvPr/>
        </p:nvSpPr>
        <p:spPr>
          <a:xfrm>
            <a:off x="3079535" y="4167264"/>
            <a:ext cx="627840" cy="568189"/>
          </a:xfrm>
          <a:prstGeom prst="ellipse">
            <a:avLst/>
          </a:prstGeom>
          <a:gradFill flip="none" rotWithShape="1">
            <a:gsLst>
              <a:gs pos="0">
                <a:srgbClr val="C00000"/>
              </a:gs>
              <a:gs pos="100000">
                <a:srgbClr val="FF0000"/>
              </a:gs>
            </a:gsLst>
            <a:lin ang="16200000" scaled="1"/>
            <a:tileRect/>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8" name="Oval 17">
            <a:extLst>
              <a:ext uri="{FF2B5EF4-FFF2-40B4-BE49-F238E27FC236}">
                <a16:creationId xmlns:a16="http://schemas.microsoft.com/office/drawing/2014/main" id="{4C068476-30E2-4AC9-8FB9-E290816A872A}"/>
              </a:ext>
            </a:extLst>
          </p:cNvPr>
          <p:cNvSpPr/>
          <p:nvPr/>
        </p:nvSpPr>
        <p:spPr>
          <a:xfrm>
            <a:off x="3079934" y="2922618"/>
            <a:ext cx="599267" cy="630597"/>
          </a:xfrm>
          <a:prstGeom prst="ellipse">
            <a:avLst/>
          </a:prstGeom>
          <a:gradFill flip="none" rotWithShape="1">
            <a:gsLst>
              <a:gs pos="0">
                <a:srgbClr val="002060"/>
              </a:gs>
              <a:gs pos="100000">
                <a:srgbClr val="00B0F0"/>
              </a:gs>
            </a:gsLst>
            <a:lin ang="16200000" scaled="1"/>
            <a:tileRect/>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9" name="Oval 18">
            <a:extLst>
              <a:ext uri="{FF2B5EF4-FFF2-40B4-BE49-F238E27FC236}">
                <a16:creationId xmlns:a16="http://schemas.microsoft.com/office/drawing/2014/main" id="{23613FB6-F911-4B29-B8BF-BEA1737B7D2A}"/>
              </a:ext>
            </a:extLst>
          </p:cNvPr>
          <p:cNvSpPr/>
          <p:nvPr/>
        </p:nvSpPr>
        <p:spPr>
          <a:xfrm>
            <a:off x="3135470" y="1725065"/>
            <a:ext cx="571905" cy="583504"/>
          </a:xfrm>
          <a:prstGeom prst="ellipse">
            <a:avLst/>
          </a:prstGeom>
          <a:gradFill flip="none" rotWithShape="1">
            <a:gsLst>
              <a:gs pos="0">
                <a:srgbClr val="7030A0"/>
              </a:gs>
              <a:gs pos="100000">
                <a:srgbClr val="CC3399"/>
              </a:gs>
            </a:gsLst>
            <a:lin ang="16200000" scaled="1"/>
            <a:tileRect/>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20" name="Oval 19">
            <a:extLst>
              <a:ext uri="{FF2B5EF4-FFF2-40B4-BE49-F238E27FC236}">
                <a16:creationId xmlns:a16="http://schemas.microsoft.com/office/drawing/2014/main" id="{ED88AFC0-0687-400E-98FB-1B606BB85A6E}"/>
              </a:ext>
            </a:extLst>
          </p:cNvPr>
          <p:cNvSpPr/>
          <p:nvPr/>
        </p:nvSpPr>
        <p:spPr>
          <a:xfrm>
            <a:off x="3101017" y="672632"/>
            <a:ext cx="571905" cy="583504"/>
          </a:xfrm>
          <a:prstGeom prst="ellipse">
            <a:avLst/>
          </a:prstGeom>
          <a:gradFill flip="none" rotWithShape="1">
            <a:gsLst>
              <a:gs pos="100000">
                <a:srgbClr val="FFFF00"/>
              </a:gs>
              <a:gs pos="0">
                <a:srgbClr val="F5A32B"/>
              </a:gs>
            </a:gsLst>
            <a:lin ang="16200000" scaled="1"/>
            <a:tileRect/>
          </a:gradFill>
          <a:ln>
            <a:noFill/>
          </a:ln>
          <a:scene3d>
            <a:camera prst="orthographicFront"/>
            <a:lightRig rig="threePt" dir="t"/>
          </a:scene3d>
          <a:sp3d>
            <a:bevelT/>
          </a:sp3d>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26" name="Oval 25">
            <a:extLst>
              <a:ext uri="{FF2B5EF4-FFF2-40B4-BE49-F238E27FC236}">
                <a16:creationId xmlns:a16="http://schemas.microsoft.com/office/drawing/2014/main" id="{5BCD5399-F724-4669-842F-09263153F3F7}"/>
              </a:ext>
            </a:extLst>
          </p:cNvPr>
          <p:cNvSpPr/>
          <p:nvPr/>
        </p:nvSpPr>
        <p:spPr>
          <a:xfrm>
            <a:off x="5016429" y="5871548"/>
            <a:ext cx="2743200" cy="2758101"/>
          </a:xfrm>
          <a:prstGeom prst="ellipse">
            <a:avLst/>
          </a:prstGeom>
          <a:gradFill>
            <a:gsLst>
              <a:gs pos="2000">
                <a:schemeClr val="accent3">
                  <a:lumMod val="40000"/>
                  <a:lumOff val="60000"/>
                </a:schemeClr>
              </a:gs>
              <a:gs pos="49000">
                <a:schemeClr val="bg1"/>
              </a:gs>
              <a:gs pos="17000">
                <a:schemeClr val="bg1"/>
              </a:gs>
              <a:gs pos="100000">
                <a:srgbClr val="CC3399"/>
              </a:gs>
              <a:gs pos="82000">
                <a:schemeClr val="bg1">
                  <a:alpha val="1000"/>
                  <a:lumMod val="4000"/>
                  <a:lumOff val="96000"/>
                </a:schemeClr>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0" name="Group 9">
            <a:extLst>
              <a:ext uri="{FF2B5EF4-FFF2-40B4-BE49-F238E27FC236}">
                <a16:creationId xmlns:a16="http://schemas.microsoft.com/office/drawing/2014/main" id="{62EEC495-8A4C-4BF5-BFC2-959BA9995350}"/>
              </a:ext>
            </a:extLst>
          </p:cNvPr>
          <p:cNvGrpSpPr/>
          <p:nvPr/>
        </p:nvGrpSpPr>
        <p:grpSpPr>
          <a:xfrm>
            <a:off x="5723002" y="4205969"/>
            <a:ext cx="4073253" cy="2536567"/>
            <a:chOff x="4791075" y="781050"/>
            <a:chExt cx="4073253" cy="1628775"/>
          </a:xfrm>
          <a:solidFill>
            <a:srgbClr val="00FF00"/>
          </a:solidFill>
        </p:grpSpPr>
        <p:sp>
          <p:nvSpPr>
            <p:cNvPr id="11" name="Rectangle: Rounded Corners 10">
              <a:extLst>
                <a:ext uri="{FF2B5EF4-FFF2-40B4-BE49-F238E27FC236}">
                  <a16:creationId xmlns:a16="http://schemas.microsoft.com/office/drawing/2014/main" id="{405A2D8E-B3C4-41D3-B1ED-6F6801810C16}"/>
                </a:ext>
              </a:extLst>
            </p:cNvPr>
            <p:cNvSpPr/>
            <p:nvPr/>
          </p:nvSpPr>
          <p:spPr>
            <a:xfrm>
              <a:off x="4791075" y="781050"/>
              <a:ext cx="4073253" cy="1628775"/>
            </a:xfrm>
            <a:prstGeom prst="roundRect">
              <a:avLst/>
            </a:prstGeom>
            <a:grp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0F430C02-5E04-455A-BD94-3A4FA61E137A}"/>
                </a:ext>
              </a:extLst>
            </p:cNvPr>
            <p:cNvSpPr txBox="1"/>
            <p:nvPr/>
          </p:nvSpPr>
          <p:spPr>
            <a:xfrm>
              <a:off x="5514975" y="942848"/>
              <a:ext cx="2795282" cy="237155"/>
            </a:xfrm>
            <a:prstGeom prst="rect">
              <a:avLst/>
            </a:prstGeom>
            <a:grpFill/>
          </p:spPr>
          <p:txBody>
            <a:bodyPr wrap="square" rtlCol="0">
              <a:spAutoFit/>
            </a:bodyPr>
            <a:lstStyle/>
            <a:p>
              <a:r>
                <a:rPr lang="en-IN" b="1" u="sng" dirty="0">
                  <a:effectLst>
                    <a:outerShdw blurRad="38100" dist="38100" dir="2700000" algn="tl">
                      <a:srgbClr val="000000">
                        <a:alpha val="43137"/>
                      </a:srgbClr>
                    </a:outerShdw>
                  </a:effectLst>
                  <a:latin typeface="Bahnschrift SemiBold" panose="020B0502040204020203" pitchFamily="34" charset="0"/>
                </a:rPr>
                <a:t>Neuroticism</a:t>
              </a:r>
            </a:p>
          </p:txBody>
        </p:sp>
        <p:sp>
          <p:nvSpPr>
            <p:cNvPr id="13" name="TextBox 12">
              <a:extLst>
                <a:ext uri="{FF2B5EF4-FFF2-40B4-BE49-F238E27FC236}">
                  <a16:creationId xmlns:a16="http://schemas.microsoft.com/office/drawing/2014/main" id="{1BEE282C-9EC8-4E25-A9E5-449BD9F2DB92}"/>
                </a:ext>
              </a:extLst>
            </p:cNvPr>
            <p:cNvSpPr txBox="1"/>
            <p:nvPr/>
          </p:nvSpPr>
          <p:spPr>
            <a:xfrm>
              <a:off x="5206018" y="1209496"/>
              <a:ext cx="3413196" cy="1014732"/>
            </a:xfrm>
            <a:prstGeom prst="rect">
              <a:avLst/>
            </a:prstGeom>
            <a:grpFill/>
          </p:spPr>
          <p:txBody>
            <a:bodyPr wrap="square" rtlCol="0">
              <a:spAutoFit/>
            </a:bodyPr>
            <a:lstStyle/>
            <a:p>
              <a:r>
                <a:rPr lang="en-US" sz="2400" dirty="0">
                  <a:latin typeface="Edwardian Script ITC" panose="030303020407070D0804" pitchFamily="66" charset="0"/>
                </a:rPr>
                <a:t>Neurotic = anxious, impulsive, worrier, emotionally negative</a:t>
              </a:r>
            </a:p>
            <a:p>
              <a:r>
                <a:rPr lang="en-US" sz="2400" dirty="0">
                  <a:latin typeface="Edwardian Script ITC" panose="030303020407070D0804" pitchFamily="66" charset="0"/>
                </a:rPr>
                <a:t>Emotionally stable = only has those feelings when the circumstances dictate</a:t>
              </a:r>
            </a:p>
          </p:txBody>
        </p:sp>
      </p:grpSp>
      <p:sp>
        <p:nvSpPr>
          <p:cNvPr id="3" name="TextBox 2">
            <a:extLst>
              <a:ext uri="{FF2B5EF4-FFF2-40B4-BE49-F238E27FC236}">
                <a16:creationId xmlns:a16="http://schemas.microsoft.com/office/drawing/2014/main" id="{72E9F09F-17A1-4EB8-AED4-987EDC60D30E}"/>
              </a:ext>
            </a:extLst>
          </p:cNvPr>
          <p:cNvSpPr txBox="1"/>
          <p:nvPr/>
        </p:nvSpPr>
        <p:spPr>
          <a:xfrm>
            <a:off x="3274202" y="5465608"/>
            <a:ext cx="379216" cy="646331"/>
          </a:xfrm>
          <a:prstGeom prst="rect">
            <a:avLst/>
          </a:prstGeom>
          <a:noFill/>
        </p:spPr>
        <p:txBody>
          <a:bodyPr wrap="square" rtlCol="0">
            <a:spAutoFit/>
          </a:bodyPr>
          <a:lstStyle/>
          <a:p>
            <a:r>
              <a:rPr lang="en-US" dirty="0">
                <a:solidFill>
                  <a:srgbClr val="FF0000"/>
                </a:solidFill>
                <a:latin typeface="Rockwell Extra Bold" panose="02060903040505020403" pitchFamily="18" charset="0"/>
              </a:rPr>
              <a:t>N</a:t>
            </a:r>
            <a:endParaRPr lang="en-IN" dirty="0">
              <a:solidFill>
                <a:srgbClr val="FF0000"/>
              </a:solidFill>
              <a:latin typeface="Rockwell Extra Bold" panose="02060903040505020403" pitchFamily="18" charset="0"/>
            </a:endParaRPr>
          </a:p>
          <a:p>
            <a:endParaRPr lang="en-IN" dirty="0">
              <a:solidFill>
                <a:srgbClr val="FF0000"/>
              </a:solidFill>
              <a:latin typeface="Rockwell Extra Bold" panose="02060903040505020403" pitchFamily="18" charset="0"/>
            </a:endParaRPr>
          </a:p>
        </p:txBody>
      </p:sp>
    </p:spTree>
    <p:extLst>
      <p:ext uri="{BB962C8B-B14F-4D97-AF65-F5344CB8AC3E}">
        <p14:creationId xmlns:p14="http://schemas.microsoft.com/office/powerpoint/2010/main" val="2836407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7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A42918-799B-471C-B3C6-BF2A4136DBED}"/>
              </a:ext>
            </a:extLst>
          </p:cNvPr>
          <p:cNvPicPr>
            <a:picLocks noChangeAspect="1"/>
          </p:cNvPicPr>
          <p:nvPr/>
        </p:nvPicPr>
        <p:blipFill>
          <a:blip r:embed="rId2"/>
          <a:stretch>
            <a:fillRect/>
          </a:stretch>
        </p:blipFill>
        <p:spPr>
          <a:xfrm>
            <a:off x="4867835" y="194321"/>
            <a:ext cx="2456329" cy="1054699"/>
          </a:xfrm>
          <a:prstGeom prst="rect">
            <a:avLst/>
          </a:prstGeom>
        </p:spPr>
      </p:pic>
      <p:pic>
        <p:nvPicPr>
          <p:cNvPr id="4" name="Picture 3">
            <a:extLst>
              <a:ext uri="{FF2B5EF4-FFF2-40B4-BE49-F238E27FC236}">
                <a16:creationId xmlns:a16="http://schemas.microsoft.com/office/drawing/2014/main" id="{987BB960-0CAB-4AA3-836C-7CBB93937025}"/>
              </a:ext>
            </a:extLst>
          </p:cNvPr>
          <p:cNvPicPr>
            <a:picLocks noChangeAspect="1"/>
          </p:cNvPicPr>
          <p:nvPr/>
        </p:nvPicPr>
        <p:blipFill>
          <a:blip r:embed="rId3"/>
          <a:stretch>
            <a:fillRect/>
          </a:stretch>
        </p:blipFill>
        <p:spPr>
          <a:xfrm>
            <a:off x="4770004" y="346733"/>
            <a:ext cx="2651990" cy="749873"/>
          </a:xfrm>
          <a:prstGeom prst="rect">
            <a:avLst/>
          </a:prstGeom>
        </p:spPr>
      </p:pic>
      <p:sp>
        <p:nvSpPr>
          <p:cNvPr id="5" name="TextBox 4">
            <a:extLst>
              <a:ext uri="{FF2B5EF4-FFF2-40B4-BE49-F238E27FC236}">
                <a16:creationId xmlns:a16="http://schemas.microsoft.com/office/drawing/2014/main" id="{EC1691A4-99E9-4400-AD10-E78107A09BC7}"/>
              </a:ext>
            </a:extLst>
          </p:cNvPr>
          <p:cNvSpPr txBox="1"/>
          <p:nvPr/>
        </p:nvSpPr>
        <p:spPr>
          <a:xfrm>
            <a:off x="2865120" y="2016190"/>
            <a:ext cx="6096000" cy="4495077"/>
          </a:xfrm>
          <a:prstGeom prst="rect">
            <a:avLst/>
          </a:prstGeom>
          <a:noFill/>
        </p:spPr>
        <p:txBody>
          <a:bodyPr wrap="square">
            <a:spAutoFit/>
          </a:bodyPr>
          <a:lstStyle/>
          <a:p>
            <a:pPr marL="0" marR="0" lvl="0" indent="0" algn="l" defTabSz="914400" rtl="0" eaLnBrk="1" fontAlgn="base" latinLnBrk="0" hangingPunct="1">
              <a:lnSpc>
                <a:spcPct val="95000"/>
              </a:lnSpc>
              <a:spcBef>
                <a:spcPct val="20000"/>
              </a:spcBef>
              <a:spcAft>
                <a:spcPct val="0"/>
              </a:spcAft>
              <a:buClrTx/>
              <a:buSzTx/>
              <a:buFontTx/>
              <a:buNone/>
              <a:tabLst>
                <a:tab pos="800100" algn="l"/>
              </a:tabLst>
              <a:defRPr/>
            </a:pPr>
            <a:r>
              <a:rPr kumimoji="0" lang="en-US" altLang="en-US" sz="2000" b="1" i="0" u="none" strike="noStrike" kern="0" cap="none" spc="0" normalizeH="0" baseline="0" noProof="0" dirty="0">
                <a:ln>
                  <a:noFill/>
                </a:ln>
                <a:solidFill>
                  <a:srgbClr val="FF0000"/>
                </a:solidFill>
                <a:effectLst/>
                <a:uLnTx/>
                <a:uFillTx/>
                <a:latin typeface="Verdana" panose="020B0604030504040204" pitchFamily="34" charset="0"/>
                <a:ea typeface="+mn-ea"/>
                <a:cs typeface="+mn-cs"/>
              </a:rPr>
              <a:t>Sigmund Freud – </a:t>
            </a:r>
            <a:r>
              <a:rPr kumimoji="0" lang="en-US" altLang="en-US" sz="2000" b="1" i="0" u="none" strike="noStrike" kern="0" cap="none" spc="0" normalizeH="0" baseline="0" noProof="0" dirty="0">
                <a:ln>
                  <a:noFill/>
                </a:ln>
                <a:solidFill>
                  <a:srgbClr val="000000"/>
                </a:solidFill>
                <a:effectLst/>
                <a:uLnTx/>
                <a:uFillTx/>
                <a:latin typeface="Verdana" panose="020B0604030504040204" pitchFamily="34" charset="0"/>
                <a:ea typeface="+mn-ea"/>
                <a:cs typeface="+mn-cs"/>
              </a:rPr>
              <a:t>psychoanalysis</a:t>
            </a:r>
          </a:p>
          <a:p>
            <a:pPr marL="0" marR="0" lvl="0" indent="0" algn="l" defTabSz="914400" rtl="0" eaLnBrk="1" fontAlgn="base" latinLnBrk="0" hangingPunct="1">
              <a:lnSpc>
                <a:spcPct val="95000"/>
              </a:lnSpc>
              <a:spcBef>
                <a:spcPct val="20000"/>
              </a:spcBef>
              <a:spcAft>
                <a:spcPct val="0"/>
              </a:spcAft>
              <a:buClrTx/>
              <a:buSzTx/>
              <a:buFontTx/>
              <a:buNone/>
              <a:tabLst>
                <a:tab pos="800100" algn="l"/>
              </a:tabLst>
              <a:defRPr/>
            </a:pPr>
            <a:endParaRPr kumimoji="0" lang="en-US" altLang="en-US" sz="2000" b="1" i="0" u="none" strike="noStrike" kern="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1" fontAlgn="base" latinLnBrk="0" hangingPunct="1">
              <a:lnSpc>
                <a:spcPct val="95000"/>
              </a:lnSpc>
              <a:spcBef>
                <a:spcPct val="20000"/>
              </a:spcBef>
              <a:spcAft>
                <a:spcPct val="0"/>
              </a:spcAft>
              <a:buClrTx/>
              <a:buSzTx/>
              <a:buFontTx/>
              <a:buNone/>
              <a:tabLst>
                <a:tab pos="800100" algn="l"/>
              </a:tabLst>
              <a:defRPr/>
            </a:pPr>
            <a:r>
              <a:rPr kumimoji="0" lang="en-US" altLang="en-US" sz="2000" b="0" i="0" u="none" strike="noStrike" kern="0" cap="none" spc="0" normalizeH="0" baseline="0" noProof="0" dirty="0">
                <a:ln>
                  <a:noFill/>
                </a:ln>
                <a:solidFill>
                  <a:srgbClr val="000000"/>
                </a:solidFill>
                <a:effectLst/>
                <a:uLnTx/>
                <a:uFillTx/>
                <a:latin typeface="Verdana" panose="020B0604030504040204" pitchFamily="34" charset="0"/>
                <a:ea typeface="+mn-ea"/>
                <a:cs typeface="+mn-cs"/>
              </a:rPr>
              <a:t>Explains behavior and personality in terms of unconscious dynamics within the individual</a:t>
            </a:r>
          </a:p>
          <a:p>
            <a:pPr marL="1257300" marR="0" lvl="2" indent="-228600" algn="l" defTabSz="914400" rtl="0" eaLnBrk="1" fontAlgn="base" latinLnBrk="0" hangingPunct="1">
              <a:lnSpc>
                <a:spcPct val="95000"/>
              </a:lnSpc>
              <a:spcBef>
                <a:spcPct val="20000"/>
              </a:spcBef>
              <a:spcAft>
                <a:spcPct val="0"/>
              </a:spcAft>
              <a:buClrTx/>
              <a:buSzTx/>
              <a:buFontTx/>
              <a:buChar char="•"/>
              <a:tabLst>
                <a:tab pos="800100" algn="l"/>
              </a:tabLst>
              <a:defRPr/>
            </a:pPr>
            <a:r>
              <a:rPr kumimoji="0" lang="en-US" altLang="en-US" sz="1600" b="0" i="0" u="none" strike="noStrike" kern="0" cap="none" spc="0" normalizeH="0" baseline="0" noProof="0" dirty="0">
                <a:ln>
                  <a:noFill/>
                </a:ln>
                <a:solidFill>
                  <a:srgbClr val="000000"/>
                </a:solidFill>
                <a:effectLst/>
                <a:uLnTx/>
                <a:uFillTx/>
                <a:latin typeface="Verdana" panose="020B0604030504040204" pitchFamily="34" charset="0"/>
              </a:rPr>
              <a:t>Emphasizes internal conflicts, attachments, and motivations</a:t>
            </a:r>
          </a:p>
          <a:p>
            <a:pPr marL="1257300" marR="0" lvl="2" indent="-228600" algn="l" defTabSz="914400" rtl="0" eaLnBrk="1" fontAlgn="base" latinLnBrk="0" hangingPunct="1">
              <a:lnSpc>
                <a:spcPct val="95000"/>
              </a:lnSpc>
              <a:spcBef>
                <a:spcPct val="20000"/>
              </a:spcBef>
              <a:spcAft>
                <a:spcPct val="0"/>
              </a:spcAft>
              <a:buClrTx/>
              <a:buSzTx/>
              <a:buFontTx/>
              <a:buChar char="•"/>
              <a:tabLst>
                <a:tab pos="800100" algn="l"/>
              </a:tabLst>
              <a:defRPr/>
            </a:pPr>
            <a:endParaRPr kumimoji="0" lang="en-US" altLang="en-US" sz="1600" b="0" i="0" u="none" strike="noStrike" kern="0" cap="none" spc="0" normalizeH="0" baseline="0" noProof="0" dirty="0">
              <a:ln>
                <a:noFill/>
              </a:ln>
              <a:solidFill>
                <a:srgbClr val="000000"/>
              </a:solidFill>
              <a:effectLst/>
              <a:uLnTx/>
              <a:uFillTx/>
              <a:latin typeface="Verdana" panose="020B0604030504040204" pitchFamily="34" charset="0"/>
            </a:endParaRPr>
          </a:p>
          <a:p>
            <a:pPr marL="0" marR="0" lvl="0" indent="0" algn="l" defTabSz="914400" rtl="0" eaLnBrk="1" fontAlgn="base" latinLnBrk="0" hangingPunct="1">
              <a:lnSpc>
                <a:spcPct val="95000"/>
              </a:lnSpc>
              <a:spcBef>
                <a:spcPct val="20000"/>
              </a:spcBef>
              <a:spcAft>
                <a:spcPct val="0"/>
              </a:spcAft>
              <a:buClrTx/>
              <a:buSzTx/>
              <a:buFontTx/>
              <a:buChar char="•"/>
              <a:tabLst>
                <a:tab pos="800100" algn="l"/>
              </a:tabLst>
              <a:defRPr/>
            </a:pPr>
            <a:r>
              <a:rPr kumimoji="0" lang="en-US" altLang="en-US" sz="2000" b="0" i="0" u="none" strike="noStrike" kern="0" cap="none" spc="0" normalizeH="0" baseline="0" noProof="0" dirty="0">
                <a:ln>
                  <a:noFill/>
                </a:ln>
                <a:solidFill>
                  <a:srgbClr val="000000"/>
                </a:solidFill>
                <a:effectLst/>
                <a:uLnTx/>
                <a:uFillTx/>
                <a:latin typeface="Verdana" panose="020B0604030504040204" pitchFamily="34" charset="0"/>
                <a:ea typeface="+mn-ea"/>
                <a:cs typeface="+mn-cs"/>
              </a:rPr>
              <a:t> Adult personalities are formed by  experiences in early childhood</a:t>
            </a:r>
          </a:p>
          <a:p>
            <a:pPr marL="0" marR="0" lvl="0" indent="0" algn="l" defTabSz="914400" rtl="0" eaLnBrk="1" fontAlgn="base" latinLnBrk="0" hangingPunct="1">
              <a:lnSpc>
                <a:spcPct val="95000"/>
              </a:lnSpc>
              <a:spcBef>
                <a:spcPct val="20000"/>
              </a:spcBef>
              <a:spcAft>
                <a:spcPct val="0"/>
              </a:spcAft>
              <a:buClrTx/>
              <a:buSzTx/>
              <a:buFontTx/>
              <a:buChar char="•"/>
              <a:tabLst>
                <a:tab pos="800100" algn="l"/>
              </a:tabLst>
              <a:defRPr/>
            </a:pPr>
            <a:endParaRPr kumimoji="0" lang="en-US" altLang="en-US" sz="2000" b="0" i="0" u="none" strike="noStrike" kern="0" cap="none" spc="0" normalizeH="0" baseline="0" noProof="0" dirty="0">
              <a:ln>
                <a:noFill/>
              </a:ln>
              <a:solidFill>
                <a:srgbClr val="000000"/>
              </a:solidFill>
              <a:effectLst/>
              <a:uLnTx/>
              <a:uFillTx/>
              <a:latin typeface="Verdana" panose="020B0604030504040204" pitchFamily="34" charset="0"/>
              <a:ea typeface="+mn-ea"/>
              <a:cs typeface="+mn-cs"/>
            </a:endParaRPr>
          </a:p>
          <a:p>
            <a:pPr marL="0" marR="0" lvl="0" indent="0" algn="l" defTabSz="914400" rtl="0" eaLnBrk="1" fontAlgn="base" latinLnBrk="0" hangingPunct="1">
              <a:lnSpc>
                <a:spcPct val="95000"/>
              </a:lnSpc>
              <a:spcBef>
                <a:spcPct val="20000"/>
              </a:spcBef>
              <a:spcAft>
                <a:spcPct val="0"/>
              </a:spcAft>
              <a:buClrTx/>
              <a:buSzTx/>
              <a:buFontTx/>
              <a:buChar char="•"/>
              <a:tabLst>
                <a:tab pos="800100" algn="l"/>
              </a:tabLst>
              <a:defRPr/>
            </a:pPr>
            <a:r>
              <a:rPr kumimoji="0" lang="en-US" altLang="en-US" sz="2000" b="0" i="0" u="none" strike="noStrike" kern="0" cap="none" spc="0" normalizeH="0" baseline="0" noProof="0" dirty="0">
                <a:ln>
                  <a:noFill/>
                </a:ln>
                <a:solidFill>
                  <a:srgbClr val="FF0000"/>
                </a:solidFill>
                <a:effectLst/>
                <a:uLnTx/>
                <a:uFillTx/>
                <a:latin typeface="Verdana" panose="020B0604030504040204" pitchFamily="34" charset="0"/>
                <a:ea typeface="+mn-ea"/>
                <a:cs typeface="+mn-cs"/>
              </a:rPr>
              <a:t>Three variations:</a:t>
            </a:r>
          </a:p>
          <a:p>
            <a:pPr marL="1257300" marR="0" lvl="2" indent="-228600" algn="l" defTabSz="914400" rtl="0" eaLnBrk="1" fontAlgn="base" latinLnBrk="0" hangingPunct="1">
              <a:lnSpc>
                <a:spcPct val="95000"/>
              </a:lnSpc>
              <a:spcBef>
                <a:spcPct val="20000"/>
              </a:spcBef>
              <a:spcAft>
                <a:spcPct val="0"/>
              </a:spcAft>
              <a:buClrTx/>
              <a:buSzTx/>
              <a:buFontTx/>
              <a:buChar char="•"/>
              <a:tabLst>
                <a:tab pos="800100" algn="l"/>
              </a:tabLst>
              <a:defRPr/>
            </a:pPr>
            <a:r>
              <a:rPr kumimoji="0" lang="en-US" altLang="en-US" sz="1800" b="0" i="0" u="none" strike="noStrike" kern="0" cap="none" spc="0" normalizeH="0" baseline="0" noProof="0" dirty="0">
                <a:ln>
                  <a:noFill/>
                </a:ln>
                <a:solidFill>
                  <a:srgbClr val="000000"/>
                </a:solidFill>
                <a:effectLst/>
                <a:uLnTx/>
                <a:uFillTx/>
                <a:latin typeface="Verdana" panose="020B0604030504040204" pitchFamily="34" charset="0"/>
              </a:rPr>
              <a:t>Freud and traditional psychoanalysis</a:t>
            </a:r>
          </a:p>
          <a:p>
            <a:pPr marL="1257300" marR="0" lvl="2" indent="-228600" algn="l" defTabSz="914400" rtl="0" eaLnBrk="1" fontAlgn="base" latinLnBrk="0" hangingPunct="1">
              <a:lnSpc>
                <a:spcPct val="95000"/>
              </a:lnSpc>
              <a:spcBef>
                <a:spcPct val="20000"/>
              </a:spcBef>
              <a:spcAft>
                <a:spcPct val="0"/>
              </a:spcAft>
              <a:buClrTx/>
              <a:buSzTx/>
              <a:buFontTx/>
              <a:buChar char="•"/>
              <a:tabLst>
                <a:tab pos="800100" algn="l"/>
              </a:tabLst>
              <a:defRPr/>
            </a:pPr>
            <a:r>
              <a:rPr kumimoji="0" lang="en-US" altLang="en-US" sz="1800" b="0" i="0" u="none" strike="noStrike" kern="0" cap="none" spc="0" normalizeH="0" baseline="0" noProof="0" dirty="0">
                <a:ln>
                  <a:noFill/>
                </a:ln>
                <a:solidFill>
                  <a:srgbClr val="000000"/>
                </a:solidFill>
                <a:effectLst/>
                <a:uLnTx/>
                <a:uFillTx/>
                <a:latin typeface="Verdana" panose="020B0604030504040204" pitchFamily="34" charset="0"/>
              </a:rPr>
              <a:t>Jungian Theory</a:t>
            </a:r>
          </a:p>
          <a:p>
            <a:pPr marL="1257300" marR="0" lvl="2" indent="-228600" algn="l" defTabSz="914400" rtl="0" eaLnBrk="1" fontAlgn="base" latinLnBrk="0" hangingPunct="1">
              <a:lnSpc>
                <a:spcPct val="95000"/>
              </a:lnSpc>
              <a:spcBef>
                <a:spcPct val="20000"/>
              </a:spcBef>
              <a:spcAft>
                <a:spcPct val="0"/>
              </a:spcAft>
              <a:buClrTx/>
              <a:buSzTx/>
              <a:buFontTx/>
              <a:buChar char="•"/>
              <a:tabLst>
                <a:tab pos="800100" algn="l"/>
              </a:tabLst>
              <a:defRPr/>
            </a:pPr>
            <a:r>
              <a:rPr kumimoji="0" lang="en-US" altLang="en-US" sz="1800" b="0" i="0" u="none" strike="noStrike" kern="0" cap="none" spc="0" normalizeH="0" baseline="0" noProof="0" dirty="0">
                <a:ln>
                  <a:noFill/>
                </a:ln>
                <a:solidFill>
                  <a:srgbClr val="000000"/>
                </a:solidFill>
                <a:effectLst/>
                <a:uLnTx/>
                <a:uFillTx/>
                <a:latin typeface="Verdana" panose="020B0604030504040204" pitchFamily="34" charset="0"/>
              </a:rPr>
              <a:t>Object-Relations School</a:t>
            </a:r>
          </a:p>
        </p:txBody>
      </p:sp>
    </p:spTree>
    <p:extLst>
      <p:ext uri="{BB962C8B-B14F-4D97-AF65-F5344CB8AC3E}">
        <p14:creationId xmlns:p14="http://schemas.microsoft.com/office/powerpoint/2010/main" val="1022569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advTm="4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ABEA42-6038-4D61-8F40-8D98F3454602}"/>
              </a:ext>
            </a:extLst>
          </p:cNvPr>
          <p:cNvSpPr txBox="1"/>
          <p:nvPr/>
        </p:nvSpPr>
        <p:spPr>
          <a:xfrm>
            <a:off x="2911876" y="284086"/>
            <a:ext cx="7732450" cy="1077218"/>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sz="3200" b="1" dirty="0">
                <a:ln/>
                <a:solidFill>
                  <a:schemeClr val="accent4"/>
                </a:solidFill>
                <a:latin typeface="Maiandra GD" panose="020E0502030308020204" pitchFamily="34" charset="0"/>
              </a:rPr>
              <a:t>                                               </a:t>
            </a:r>
            <a:r>
              <a:rPr lang="en-US" sz="3200" b="1" dirty="0">
                <a:ln/>
                <a:solidFill>
                  <a:srgbClr val="00B050"/>
                </a:solidFill>
                <a:effectLst>
                  <a:glow rad="63500">
                    <a:schemeClr val="accent3">
                      <a:satMod val="175000"/>
                      <a:alpha val="40000"/>
                    </a:schemeClr>
                  </a:glow>
                </a:effectLst>
                <a:latin typeface="Maiandra GD" panose="020E0502030308020204" pitchFamily="34" charset="0"/>
                <a:cs typeface="Lucida Sans Typewriter" panose="020B0602040502020304" pitchFamily="33" charset="0"/>
              </a:rPr>
              <a:t>DETERMINANTS</a:t>
            </a:r>
            <a:r>
              <a:rPr lang="en-US" sz="3200" b="1" dirty="0">
                <a:ln/>
                <a:solidFill>
                  <a:schemeClr val="accent4"/>
                </a:solidFill>
                <a:latin typeface="Maiandra GD" panose="020E0502030308020204" pitchFamily="34" charset="0"/>
                <a:cs typeface="Lucida Sans Typewriter" panose="020B0602040502020304" pitchFamily="33" charset="0"/>
              </a:rPr>
              <a:t> </a:t>
            </a:r>
            <a:r>
              <a:rPr lang="en-US" sz="3200" b="1" dirty="0">
                <a:ln/>
                <a:solidFill>
                  <a:srgbClr val="00B050"/>
                </a:solidFill>
                <a:effectLst>
                  <a:glow rad="101600">
                    <a:schemeClr val="accent3">
                      <a:satMod val="175000"/>
                      <a:alpha val="40000"/>
                    </a:schemeClr>
                  </a:glow>
                </a:effectLst>
                <a:latin typeface="Maiandra GD" panose="020E0502030308020204" pitchFamily="34" charset="0"/>
                <a:cs typeface="Lucida Sans Typewriter" panose="020B0602040502020304" pitchFamily="33" charset="0"/>
              </a:rPr>
              <a:t>OF PERSONALITY</a:t>
            </a:r>
            <a:endParaRPr lang="en-IN" sz="3200" b="1" dirty="0">
              <a:ln/>
              <a:solidFill>
                <a:srgbClr val="00B050"/>
              </a:solidFill>
              <a:effectLst>
                <a:glow rad="101600">
                  <a:schemeClr val="accent3">
                    <a:satMod val="175000"/>
                    <a:alpha val="40000"/>
                  </a:schemeClr>
                </a:glow>
              </a:effectLst>
              <a:latin typeface="Maiandra GD" panose="020E0502030308020204" pitchFamily="34" charset="0"/>
              <a:cs typeface="Lucida Sans Typewriter" panose="020B0602040502020304" pitchFamily="33" charset="0"/>
            </a:endParaRPr>
          </a:p>
        </p:txBody>
      </p:sp>
      <p:pic>
        <p:nvPicPr>
          <p:cNvPr id="10" name="Picture 9">
            <a:extLst>
              <a:ext uri="{FF2B5EF4-FFF2-40B4-BE49-F238E27FC236}">
                <a16:creationId xmlns:a16="http://schemas.microsoft.com/office/drawing/2014/main" id="{45451C4F-13D4-4DF2-9090-50359B076E52}"/>
              </a:ext>
            </a:extLst>
          </p:cNvPr>
          <p:cNvPicPr>
            <a:picLocks noChangeAspect="1"/>
          </p:cNvPicPr>
          <p:nvPr/>
        </p:nvPicPr>
        <p:blipFill rotWithShape="1">
          <a:blip r:embed="rId3">
            <a:extLst>
              <a:ext uri="{28A0092B-C50C-407E-A947-70E740481C1C}">
                <a14:useLocalDpi xmlns:a14="http://schemas.microsoft.com/office/drawing/2010/main" val="0"/>
              </a:ext>
            </a:extLst>
          </a:blip>
          <a:srcRect b="8218"/>
          <a:stretch/>
        </p:blipFill>
        <p:spPr>
          <a:xfrm>
            <a:off x="3817491" y="1721023"/>
            <a:ext cx="5657850" cy="446158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42879563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00">
        <p15:prstTrans prst="peelOff"/>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100"/>
                                  </p:stCondLst>
                                  <p:iterate type="wd">
                                    <p:tmPct val="0"/>
                                  </p:iterate>
                                  <p:childTnLst>
                                    <p:set>
                                      <p:cBhvr>
                                        <p:cTn id="6" dur="1" fill="hold">
                                          <p:stCondLst>
                                            <p:cond delay="0"/>
                                          </p:stCondLst>
                                        </p:cTn>
                                        <p:tgtEl>
                                          <p:spTgt spid="3"/>
                                        </p:tgtEl>
                                        <p:attrNameLst>
                                          <p:attrName>style.visibility</p:attrName>
                                        </p:attrNameLst>
                                      </p:cBhvr>
                                      <p:to>
                                        <p:strVal val="visible"/>
                                      </p:to>
                                    </p:set>
                                    <p:animEffect transition="in" filter="box(in)">
                                      <p:cBhvr>
                                        <p:cTn id="7" dur="34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mph" presetSubtype="0" fill="hold" grpId="1" nodeType="clickEffect">
                                  <p:stCondLst>
                                    <p:cond delay="800"/>
                                  </p:stCondLst>
                                  <p:iterate type="wd">
                                    <p:tmPct val="4000"/>
                                  </p:iterate>
                                  <p:childTnLst>
                                    <p:set>
                                      <p:cBhvr override="childStyle">
                                        <p:cTn id="11" dur="5800" fill="hold"/>
                                        <p:tgtEl>
                                          <p:spTgt spid="3"/>
                                        </p:tgtEl>
                                        <p:attrNameLst>
                                          <p:attrName>style.textDecorationUnderline</p:attrName>
                                        </p:attrNameLst>
                                      </p:cBhvr>
                                      <p:to>
                                        <p:strVal val="true"/>
                                      </p:to>
                                    </p:set>
                                  </p:childTnLst>
                                  <p:subTnLst>
                                    <p:audio>
                                      <p:cMediaNode mute="1">
                                        <p:cTn display="0" masterRel="sameClick">
                                          <p:stCondLst>
                                            <p:cond evt="begin" delay="0">
                                              <p:tn val="10"/>
                                            </p:cond>
                                          </p:stCondLst>
                                          <p:endCondLst>
                                            <p:cond evt="onStopAudio" delay="0">
                                              <p:tgtEl>
                                                <p:sldTgt/>
                                              </p:tgtEl>
                                            </p:cond>
                                          </p:endCondLst>
                                        </p:cTn>
                                        <p:tgtEl>
                                          <p:sndTgt r:embed="rId2" name="arrow.wav"/>
                                        </p:tgtEl>
                                      </p:cMediaNode>
                                    </p:audio>
                                  </p:subTnLst>
                                </p:cTn>
                              </p:par>
                            </p:childTnLst>
                          </p:cTn>
                        </p:par>
                      </p:childTnLst>
                    </p:cTn>
                  </p:par>
                  <p:par>
                    <p:cTn id="12" fill="hold">
                      <p:stCondLst>
                        <p:cond delay="indefinite"/>
                      </p:stCondLst>
                      <p:childTnLst>
                        <p:par>
                          <p:cTn id="13" fill="hold">
                            <p:stCondLst>
                              <p:cond delay="0"/>
                            </p:stCondLst>
                            <p:childTnLst>
                              <p:par>
                                <p:cTn id="14" presetID="13" presetClass="entr" presetSubtype="16"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plus(in)">
                                      <p:cBhvr>
                                        <p:cTn id="16" dur="61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ED2143-7B6F-4E1D-89B4-357BE779BF05}"/>
              </a:ext>
            </a:extLst>
          </p:cNvPr>
          <p:cNvPicPr>
            <a:picLocks noChangeAspect="1"/>
          </p:cNvPicPr>
          <p:nvPr/>
        </p:nvPicPr>
        <p:blipFill>
          <a:blip r:embed="rId2"/>
          <a:stretch>
            <a:fillRect/>
          </a:stretch>
        </p:blipFill>
        <p:spPr>
          <a:xfrm>
            <a:off x="2680908" y="0"/>
            <a:ext cx="7297544" cy="1426588"/>
          </a:xfrm>
          <a:prstGeom prst="rect">
            <a:avLst/>
          </a:prstGeom>
        </p:spPr>
      </p:pic>
      <p:sp>
        <p:nvSpPr>
          <p:cNvPr id="5" name="TextBox 4">
            <a:extLst>
              <a:ext uri="{FF2B5EF4-FFF2-40B4-BE49-F238E27FC236}">
                <a16:creationId xmlns:a16="http://schemas.microsoft.com/office/drawing/2014/main" id="{BA3F8589-88D4-4C52-8B6E-F66937367BBB}"/>
              </a:ext>
            </a:extLst>
          </p:cNvPr>
          <p:cNvSpPr txBox="1"/>
          <p:nvPr/>
        </p:nvSpPr>
        <p:spPr>
          <a:xfrm>
            <a:off x="1879600" y="1850034"/>
            <a:ext cx="6096000" cy="3645613"/>
          </a:xfrm>
          <a:prstGeom prst="rect">
            <a:avLst/>
          </a:prstGeom>
          <a:noFill/>
        </p:spPr>
        <p:txBody>
          <a:bodyPr wrap="square">
            <a:spAutoFit/>
          </a:bodyPr>
          <a:lstStyle/>
          <a:p>
            <a:pPr marL="609600" marR="0" lvl="0" indent="-609600" algn="l" defTabSz="914400" rtl="0" eaLnBrk="1" fontAlgn="base" latinLnBrk="0" hangingPunct="1">
              <a:lnSpc>
                <a:spcPct val="85000"/>
              </a:lnSpc>
              <a:spcBef>
                <a:spcPct val="20000"/>
              </a:spcBef>
              <a:spcAft>
                <a:spcPct val="0"/>
              </a:spcAft>
              <a:buClrTx/>
              <a:buSzTx/>
              <a:buFontTx/>
              <a:buAutoNum type="arabicPeriod"/>
              <a:tabLst>
                <a:tab pos="800100" algn="l"/>
              </a:tabLst>
              <a:defRPr/>
            </a:pPr>
            <a:r>
              <a:rPr kumimoji="0" lang="en-US" altLang="en-US" sz="3200" b="1" i="0" u="none" strike="noStrike" kern="0" cap="none" spc="0" normalizeH="0" baseline="0" noProof="0" dirty="0">
                <a:ln>
                  <a:noFill/>
                </a:ln>
                <a:solidFill>
                  <a:srgbClr val="FF0000"/>
                </a:solidFill>
                <a:effectLst/>
                <a:uLnTx/>
                <a:uFillTx/>
                <a:latin typeface="Verdana" panose="020B0604030504040204" pitchFamily="34" charset="0"/>
                <a:ea typeface="+mn-ea"/>
                <a:cs typeface="+mn-cs"/>
              </a:rPr>
              <a:t>Id</a:t>
            </a:r>
          </a:p>
          <a:p>
            <a:pPr marL="609600" marR="0" lvl="0" indent="-609600" algn="l" defTabSz="914400" rtl="0" eaLnBrk="1" fontAlgn="base" latinLnBrk="0" hangingPunct="1">
              <a:lnSpc>
                <a:spcPct val="85000"/>
              </a:lnSpc>
              <a:spcBef>
                <a:spcPct val="20000"/>
              </a:spcBef>
              <a:spcAft>
                <a:spcPct val="0"/>
              </a:spcAft>
              <a:buClrTx/>
              <a:buSzTx/>
              <a:buFontTx/>
              <a:buNone/>
              <a:tabLst>
                <a:tab pos="800100" algn="l"/>
              </a:tabLst>
              <a:defRPr/>
            </a:pPr>
            <a:r>
              <a:rPr kumimoji="0" lang="en-US" altLang="en-US" sz="1800" b="0" i="0" u="none" strike="noStrike" kern="0" cap="none" spc="0" normalizeH="0" baseline="0" noProof="0" dirty="0">
                <a:ln>
                  <a:noFill/>
                </a:ln>
                <a:solidFill>
                  <a:srgbClr val="FF0000"/>
                </a:solidFill>
                <a:effectLst/>
                <a:uLnTx/>
                <a:uFillTx/>
                <a:latin typeface="Verdana" panose="020B0604030504040204" pitchFamily="34" charset="0"/>
                <a:ea typeface="+mn-ea"/>
                <a:cs typeface="+mn-cs"/>
              </a:rPr>
              <a:t>	</a:t>
            </a:r>
            <a:r>
              <a:rPr kumimoji="0" lang="en-US" altLang="en-US" sz="1800" b="0" i="0" u="none" strike="noStrike" kern="0" cap="none" spc="0" normalizeH="0" baseline="0" noProof="0" dirty="0">
                <a:ln>
                  <a:noFill/>
                </a:ln>
                <a:solidFill>
                  <a:srgbClr val="000000"/>
                </a:solidFill>
                <a:effectLst/>
                <a:uLnTx/>
                <a:uFillTx/>
                <a:latin typeface="Verdana" panose="020B0604030504040204" pitchFamily="34" charset="0"/>
                <a:ea typeface="+mn-ea"/>
                <a:cs typeface="+mn-cs"/>
              </a:rPr>
              <a:t>- Unconscious</a:t>
            </a:r>
          </a:p>
          <a:p>
            <a:pPr marL="1485900" marR="0" lvl="2" indent="-457200" algn="l" defTabSz="914400" rtl="0" eaLnBrk="1" fontAlgn="base" latinLnBrk="0" hangingPunct="1">
              <a:lnSpc>
                <a:spcPct val="85000"/>
              </a:lnSpc>
              <a:spcBef>
                <a:spcPct val="20000"/>
              </a:spcBef>
              <a:spcAft>
                <a:spcPct val="0"/>
              </a:spcAft>
              <a:buClrTx/>
              <a:buSzTx/>
              <a:buFontTx/>
              <a:buNone/>
              <a:tabLst>
                <a:tab pos="800100" algn="l"/>
              </a:tabLst>
              <a:defRPr/>
            </a:pPr>
            <a:endParaRPr kumimoji="0" lang="en-US" altLang="en-US" sz="1400" b="0" i="0" u="none" strike="noStrike" kern="0" cap="none" spc="0" normalizeH="0" baseline="0" noProof="0" dirty="0">
              <a:ln>
                <a:noFill/>
              </a:ln>
              <a:solidFill>
                <a:srgbClr val="FF0000"/>
              </a:solidFill>
              <a:effectLst/>
              <a:uLnTx/>
              <a:uFillTx/>
              <a:latin typeface="Verdana" panose="020B0604030504040204" pitchFamily="34" charset="0"/>
            </a:endParaRPr>
          </a:p>
          <a:p>
            <a:pPr marL="609600" marR="0" lvl="0" indent="-609600" algn="l" defTabSz="914400" rtl="0" eaLnBrk="1" fontAlgn="base" latinLnBrk="0" hangingPunct="1">
              <a:lnSpc>
                <a:spcPct val="85000"/>
              </a:lnSpc>
              <a:spcBef>
                <a:spcPct val="20000"/>
              </a:spcBef>
              <a:spcAft>
                <a:spcPct val="0"/>
              </a:spcAft>
              <a:buClrTx/>
              <a:buSzTx/>
              <a:buFontTx/>
              <a:buAutoNum type="arabicPeriod" startAt="2"/>
              <a:tabLst>
                <a:tab pos="800100" algn="l"/>
              </a:tabLst>
              <a:defRPr/>
            </a:pPr>
            <a:r>
              <a:rPr kumimoji="0" lang="en-US" altLang="en-US" sz="3200" b="1" i="0" u="none" strike="noStrike" kern="0" cap="none" spc="0" normalizeH="0" baseline="0" noProof="0" dirty="0">
                <a:ln>
                  <a:noFill/>
                </a:ln>
                <a:solidFill>
                  <a:srgbClr val="FF0000"/>
                </a:solidFill>
                <a:effectLst/>
                <a:uLnTx/>
                <a:uFillTx/>
                <a:latin typeface="Verdana" panose="020B0604030504040204" pitchFamily="34" charset="0"/>
                <a:ea typeface="+mn-ea"/>
                <a:cs typeface="+mn-cs"/>
              </a:rPr>
              <a:t>Ego</a:t>
            </a:r>
          </a:p>
          <a:p>
            <a:pPr marL="609600" marR="0" lvl="0" indent="-609600" algn="l" defTabSz="914400" rtl="0" eaLnBrk="1" fontAlgn="base" latinLnBrk="0" hangingPunct="1">
              <a:lnSpc>
                <a:spcPct val="85000"/>
              </a:lnSpc>
              <a:spcBef>
                <a:spcPct val="20000"/>
              </a:spcBef>
              <a:spcAft>
                <a:spcPct val="0"/>
              </a:spcAft>
              <a:buClrTx/>
              <a:buSzTx/>
              <a:buFontTx/>
              <a:buNone/>
              <a:tabLst>
                <a:tab pos="800100" algn="l"/>
              </a:tabLst>
              <a:defRPr/>
            </a:pPr>
            <a:r>
              <a:rPr kumimoji="0" lang="en-US" altLang="en-US" sz="3200" b="1" i="0" u="none" strike="noStrike" kern="0" cap="none" spc="0" normalizeH="0" baseline="0" noProof="0" dirty="0">
                <a:ln>
                  <a:noFill/>
                </a:ln>
                <a:solidFill>
                  <a:srgbClr val="FF0000"/>
                </a:solidFill>
                <a:effectLst/>
                <a:uLnTx/>
                <a:uFillTx/>
                <a:latin typeface="Verdana" panose="020B0604030504040204" pitchFamily="34" charset="0"/>
                <a:ea typeface="+mn-ea"/>
                <a:cs typeface="+mn-cs"/>
              </a:rPr>
              <a:t>	</a:t>
            </a:r>
            <a:r>
              <a:rPr kumimoji="0" lang="en-US" altLang="en-US" sz="2000" b="0" i="0" u="none" strike="noStrike" kern="0" cap="none" spc="0" normalizeH="0" baseline="0" noProof="0" dirty="0">
                <a:ln>
                  <a:noFill/>
                </a:ln>
                <a:solidFill>
                  <a:srgbClr val="000000"/>
                </a:solidFill>
                <a:effectLst/>
                <a:uLnTx/>
                <a:uFillTx/>
                <a:latin typeface="Verdana" panose="020B0604030504040204" pitchFamily="34" charset="0"/>
                <a:ea typeface="+mn-ea"/>
                <a:cs typeface="+mn-cs"/>
              </a:rPr>
              <a:t>-</a:t>
            </a:r>
            <a:r>
              <a:rPr kumimoji="0" lang="en-US" altLang="en-US" sz="3200" b="1" i="0" u="none" strike="noStrike" kern="0" cap="none" spc="0" normalizeH="0" baseline="0" noProof="0" dirty="0">
                <a:ln>
                  <a:noFill/>
                </a:ln>
                <a:solidFill>
                  <a:srgbClr val="000000"/>
                </a:solidFill>
                <a:effectLst/>
                <a:uLnTx/>
                <a:uFillTx/>
                <a:latin typeface="Verdana" panose="020B0604030504040204" pitchFamily="34" charset="0"/>
                <a:ea typeface="+mn-ea"/>
                <a:cs typeface="+mn-cs"/>
              </a:rPr>
              <a:t> </a:t>
            </a:r>
            <a:r>
              <a:rPr kumimoji="0" lang="en-US" altLang="en-US" sz="2000" b="0" i="0" u="none" strike="noStrike" kern="0" cap="none" spc="0" normalizeH="0" baseline="0" noProof="0" dirty="0">
                <a:ln>
                  <a:noFill/>
                </a:ln>
                <a:solidFill>
                  <a:srgbClr val="000000"/>
                </a:solidFill>
                <a:effectLst/>
                <a:uLnTx/>
                <a:uFillTx/>
                <a:latin typeface="Verdana" panose="020B0604030504040204" pitchFamily="34" charset="0"/>
                <a:ea typeface="+mn-ea"/>
                <a:cs typeface="+mn-cs"/>
              </a:rPr>
              <a:t>unconscious, preconscious,</a:t>
            </a:r>
          </a:p>
          <a:p>
            <a:pPr marL="609600" marR="0" lvl="0" indent="-609600" algn="l" defTabSz="914400" rtl="0" eaLnBrk="1" fontAlgn="base" latinLnBrk="0" hangingPunct="1">
              <a:lnSpc>
                <a:spcPct val="85000"/>
              </a:lnSpc>
              <a:spcBef>
                <a:spcPct val="20000"/>
              </a:spcBef>
              <a:spcAft>
                <a:spcPct val="0"/>
              </a:spcAft>
              <a:buClrTx/>
              <a:buSzTx/>
              <a:buFontTx/>
              <a:buNone/>
              <a:tabLst>
                <a:tab pos="800100" algn="l"/>
              </a:tabLst>
              <a:defRPr/>
            </a:pPr>
            <a:r>
              <a:rPr kumimoji="0" lang="en-US" altLang="en-US" sz="2000" b="0" i="0" u="none" strike="noStrike" kern="0" cap="none" spc="0" normalizeH="0" baseline="0" noProof="0" dirty="0">
                <a:ln>
                  <a:noFill/>
                </a:ln>
                <a:solidFill>
                  <a:srgbClr val="000000"/>
                </a:solidFill>
                <a:effectLst/>
                <a:uLnTx/>
                <a:uFillTx/>
                <a:latin typeface="Verdana" panose="020B0604030504040204" pitchFamily="34" charset="0"/>
                <a:ea typeface="+mn-ea"/>
                <a:cs typeface="+mn-cs"/>
              </a:rPr>
              <a:t>         conscious</a:t>
            </a:r>
          </a:p>
          <a:p>
            <a:pPr marL="609600" marR="0" lvl="0" indent="-609600" algn="l" defTabSz="914400" rtl="0" eaLnBrk="1" fontAlgn="base" latinLnBrk="0" hangingPunct="1">
              <a:lnSpc>
                <a:spcPct val="85000"/>
              </a:lnSpc>
              <a:spcBef>
                <a:spcPct val="20000"/>
              </a:spcBef>
              <a:spcAft>
                <a:spcPct val="0"/>
              </a:spcAft>
              <a:buClrTx/>
              <a:buSzTx/>
              <a:buFontTx/>
              <a:buAutoNum type="arabicPeriod" startAt="2"/>
              <a:tabLst>
                <a:tab pos="800100" algn="l"/>
              </a:tabLst>
              <a:defRPr/>
            </a:pPr>
            <a:endParaRPr kumimoji="0" lang="en-US" altLang="en-US" sz="1800" b="0" i="0" u="none" strike="noStrike" kern="0" cap="none" spc="0" normalizeH="0" baseline="0" noProof="0" dirty="0">
              <a:ln>
                <a:noFill/>
              </a:ln>
              <a:solidFill>
                <a:srgbClr val="000000"/>
              </a:solidFill>
              <a:effectLst/>
              <a:uLnTx/>
              <a:uFillTx/>
              <a:latin typeface="Verdana" panose="020B0604030504040204" pitchFamily="34" charset="0"/>
              <a:ea typeface="+mn-ea"/>
              <a:cs typeface="+mn-cs"/>
            </a:endParaRPr>
          </a:p>
          <a:p>
            <a:pPr marL="609600" marR="0" lvl="0" indent="-609600" algn="l" defTabSz="914400" rtl="0" eaLnBrk="1" fontAlgn="base" latinLnBrk="0" hangingPunct="1">
              <a:lnSpc>
                <a:spcPct val="85000"/>
              </a:lnSpc>
              <a:spcBef>
                <a:spcPct val="20000"/>
              </a:spcBef>
              <a:spcAft>
                <a:spcPct val="0"/>
              </a:spcAft>
              <a:buClrTx/>
              <a:buSzTx/>
              <a:buFontTx/>
              <a:buAutoNum type="arabicPeriod" startAt="3"/>
              <a:tabLst>
                <a:tab pos="800100" algn="l"/>
              </a:tabLst>
              <a:defRPr/>
            </a:pPr>
            <a:r>
              <a:rPr kumimoji="0" lang="en-US" altLang="en-US" sz="3200" b="1" i="0" u="none" strike="noStrike" kern="0" cap="none" spc="0" normalizeH="0" baseline="0" noProof="0" dirty="0">
                <a:ln>
                  <a:noFill/>
                </a:ln>
                <a:solidFill>
                  <a:srgbClr val="FF0000"/>
                </a:solidFill>
                <a:effectLst/>
                <a:uLnTx/>
                <a:uFillTx/>
                <a:latin typeface="Verdana" panose="020B0604030504040204" pitchFamily="34" charset="0"/>
                <a:ea typeface="+mn-ea"/>
                <a:cs typeface="+mn-cs"/>
              </a:rPr>
              <a:t>Superego</a:t>
            </a:r>
          </a:p>
          <a:p>
            <a:pPr marL="609600" marR="0" lvl="0" indent="-609600" algn="l" defTabSz="914400" rtl="0" eaLnBrk="1" fontAlgn="base" latinLnBrk="0" hangingPunct="1">
              <a:lnSpc>
                <a:spcPct val="85000"/>
              </a:lnSpc>
              <a:spcBef>
                <a:spcPct val="20000"/>
              </a:spcBef>
              <a:spcAft>
                <a:spcPct val="0"/>
              </a:spcAft>
              <a:buClrTx/>
              <a:buSzTx/>
              <a:buFontTx/>
              <a:buNone/>
              <a:tabLst>
                <a:tab pos="800100" algn="l"/>
              </a:tabLst>
              <a:defRPr/>
            </a:pPr>
            <a:r>
              <a:rPr kumimoji="0" lang="en-US" altLang="en-US" sz="2800" b="0" i="0" u="none" strike="noStrike" kern="0" cap="none" spc="0" normalizeH="0" baseline="0" noProof="0" dirty="0">
                <a:ln>
                  <a:noFill/>
                </a:ln>
                <a:solidFill>
                  <a:srgbClr val="FF0000"/>
                </a:solidFill>
                <a:effectLst/>
                <a:uLnTx/>
                <a:uFillTx/>
                <a:latin typeface="Verdana" panose="020B0604030504040204" pitchFamily="34" charset="0"/>
                <a:ea typeface="+mn-ea"/>
                <a:cs typeface="+mn-cs"/>
              </a:rPr>
              <a:t>	</a:t>
            </a:r>
            <a:r>
              <a:rPr kumimoji="0" lang="en-US" altLang="en-US" sz="2000" b="0" i="0" u="none" strike="noStrike" kern="0" cap="none" spc="0" normalizeH="0" baseline="0" noProof="0" dirty="0">
                <a:ln>
                  <a:noFill/>
                </a:ln>
                <a:solidFill>
                  <a:srgbClr val="000000"/>
                </a:solidFill>
                <a:effectLst/>
                <a:uLnTx/>
                <a:uFillTx/>
                <a:latin typeface="Verdana" panose="020B0604030504040204" pitchFamily="34" charset="0"/>
                <a:ea typeface="+mn-ea"/>
                <a:cs typeface="+mn-cs"/>
              </a:rPr>
              <a:t>- unconscious, preconscious, conscious</a:t>
            </a:r>
          </a:p>
        </p:txBody>
      </p:sp>
      <p:pic>
        <p:nvPicPr>
          <p:cNvPr id="6" name="Picture 9" descr="iceberg 2">
            <a:extLst>
              <a:ext uri="{FF2B5EF4-FFF2-40B4-BE49-F238E27FC236}">
                <a16:creationId xmlns:a16="http://schemas.microsoft.com/office/drawing/2014/main" id="{ADD82D5D-567E-4D07-9F6A-B2147B694F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9756" y="1426588"/>
            <a:ext cx="4532244" cy="543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9713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advTm="4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4A5A99-06B6-4E8F-9D0D-FB1D169A033E}"/>
              </a:ext>
            </a:extLst>
          </p:cNvPr>
          <p:cNvPicPr>
            <a:picLocks noChangeAspect="1"/>
          </p:cNvPicPr>
          <p:nvPr/>
        </p:nvPicPr>
        <p:blipFill>
          <a:blip r:embed="rId2"/>
          <a:stretch>
            <a:fillRect/>
          </a:stretch>
        </p:blipFill>
        <p:spPr>
          <a:xfrm>
            <a:off x="2653606" y="171289"/>
            <a:ext cx="6328196" cy="1426588"/>
          </a:xfrm>
          <a:prstGeom prst="rect">
            <a:avLst/>
          </a:prstGeom>
        </p:spPr>
      </p:pic>
      <p:sp>
        <p:nvSpPr>
          <p:cNvPr id="5" name="TextBox 4">
            <a:extLst>
              <a:ext uri="{FF2B5EF4-FFF2-40B4-BE49-F238E27FC236}">
                <a16:creationId xmlns:a16="http://schemas.microsoft.com/office/drawing/2014/main" id="{B6340D58-453F-47FE-BD48-92B7117EA96B}"/>
              </a:ext>
            </a:extLst>
          </p:cNvPr>
          <p:cNvSpPr txBox="1"/>
          <p:nvPr/>
        </p:nvSpPr>
        <p:spPr>
          <a:xfrm>
            <a:off x="3048000" y="2265463"/>
            <a:ext cx="6096000" cy="3063916"/>
          </a:xfrm>
          <a:prstGeom prst="rect">
            <a:avLst/>
          </a:prstGeom>
          <a:noFill/>
        </p:spPr>
        <p:txBody>
          <a:bodyPr wrap="square">
            <a:spAutoFit/>
          </a:bodyPr>
          <a:lstStyle/>
          <a:p>
            <a:pPr lvl="0" defTabSz="914400" fontAlgn="base">
              <a:lnSpc>
                <a:spcPct val="85000"/>
              </a:lnSpc>
              <a:spcBef>
                <a:spcPct val="20000"/>
              </a:spcBef>
              <a:spcAft>
                <a:spcPct val="0"/>
              </a:spcAft>
              <a:tabLst>
                <a:tab pos="800100" algn="l"/>
              </a:tabLst>
            </a:pPr>
            <a:r>
              <a:rPr lang="en-US" altLang="en-US" b="1" kern="0" dirty="0">
                <a:solidFill>
                  <a:srgbClr val="FF0000"/>
                </a:solidFill>
                <a:latin typeface="Verdana" panose="020B0604030504040204" pitchFamily="34" charset="0"/>
              </a:rPr>
              <a:t>Operates according to the </a:t>
            </a:r>
            <a:r>
              <a:rPr lang="en-US" altLang="en-US" b="1" i="1" kern="0" dirty="0">
                <a:solidFill>
                  <a:srgbClr val="FF0000"/>
                </a:solidFill>
                <a:latin typeface="Verdana" panose="020B0604030504040204" pitchFamily="34" charset="0"/>
              </a:rPr>
              <a:t>reality principle</a:t>
            </a:r>
          </a:p>
          <a:p>
            <a:pPr lvl="0" defTabSz="914400" fontAlgn="base">
              <a:lnSpc>
                <a:spcPct val="85000"/>
              </a:lnSpc>
              <a:spcBef>
                <a:spcPct val="20000"/>
              </a:spcBef>
              <a:spcAft>
                <a:spcPct val="0"/>
              </a:spcAft>
              <a:tabLst>
                <a:tab pos="800100" algn="l"/>
              </a:tabLst>
            </a:pPr>
            <a:endParaRPr lang="en-US" altLang="en-US" sz="1600" b="1" kern="0" dirty="0">
              <a:solidFill>
                <a:srgbClr val="FF0000"/>
              </a:solidFill>
              <a:latin typeface="Verdana" panose="020B0604030504040204" pitchFamily="34" charset="0"/>
            </a:endParaRPr>
          </a:p>
          <a:p>
            <a:pPr marL="114300" lvl="1" indent="114300" defTabSz="914400" fontAlgn="base">
              <a:lnSpc>
                <a:spcPct val="95000"/>
              </a:lnSpc>
              <a:spcBef>
                <a:spcPct val="20000"/>
              </a:spcBef>
              <a:spcAft>
                <a:spcPct val="0"/>
              </a:spcAft>
              <a:buFontTx/>
              <a:buChar char="–"/>
              <a:tabLst>
                <a:tab pos="800100" algn="l"/>
              </a:tabLst>
            </a:pPr>
            <a:r>
              <a:rPr lang="en-US" altLang="en-US" kern="0" dirty="0">
                <a:solidFill>
                  <a:srgbClr val="000000"/>
                </a:solidFill>
                <a:latin typeface="Verdana" panose="020B0604030504040204" pitchFamily="34" charset="0"/>
              </a:rPr>
              <a:t> Arises in first 3 years of life</a:t>
            </a:r>
          </a:p>
          <a:p>
            <a:pPr marL="114300" lvl="1" indent="114300" defTabSz="914400" fontAlgn="base">
              <a:lnSpc>
                <a:spcPct val="95000"/>
              </a:lnSpc>
              <a:spcBef>
                <a:spcPct val="20000"/>
              </a:spcBef>
              <a:spcAft>
                <a:spcPct val="0"/>
              </a:spcAft>
              <a:buFontTx/>
              <a:buChar char="–"/>
              <a:tabLst>
                <a:tab pos="800100" algn="l"/>
              </a:tabLst>
            </a:pPr>
            <a:endParaRPr lang="en-US" altLang="en-US" kern="0" dirty="0">
              <a:solidFill>
                <a:srgbClr val="000000"/>
              </a:solidFill>
              <a:latin typeface="Verdana" panose="020B0604030504040204" pitchFamily="34" charset="0"/>
            </a:endParaRPr>
          </a:p>
          <a:p>
            <a:pPr marL="114300" lvl="1" indent="114300" defTabSz="914400" fontAlgn="base">
              <a:lnSpc>
                <a:spcPct val="95000"/>
              </a:lnSpc>
              <a:spcBef>
                <a:spcPct val="20000"/>
              </a:spcBef>
              <a:spcAft>
                <a:spcPct val="0"/>
              </a:spcAft>
              <a:buFontTx/>
              <a:buChar char="–"/>
              <a:tabLst>
                <a:tab pos="800100" algn="l"/>
              </a:tabLst>
            </a:pPr>
            <a:r>
              <a:rPr lang="en-US" altLang="en-US" kern="0" dirty="0">
                <a:solidFill>
                  <a:srgbClr val="000000"/>
                </a:solidFill>
                <a:latin typeface="Verdana" panose="020B0604030504040204" pitchFamily="34" charset="0"/>
              </a:rPr>
              <a:t>Mediates between ID and Superego</a:t>
            </a:r>
          </a:p>
          <a:p>
            <a:pPr marL="114300" lvl="1" indent="114300" defTabSz="914400" fontAlgn="base">
              <a:lnSpc>
                <a:spcPct val="95000"/>
              </a:lnSpc>
              <a:spcBef>
                <a:spcPct val="20000"/>
              </a:spcBef>
              <a:spcAft>
                <a:spcPct val="0"/>
              </a:spcAft>
              <a:buFontTx/>
              <a:buChar char="–"/>
              <a:tabLst>
                <a:tab pos="800100" algn="l"/>
              </a:tabLst>
            </a:pPr>
            <a:endParaRPr lang="en-US" altLang="en-US" kern="0" dirty="0">
              <a:solidFill>
                <a:srgbClr val="000000"/>
              </a:solidFill>
              <a:latin typeface="Verdana" panose="020B0604030504040204" pitchFamily="34" charset="0"/>
            </a:endParaRPr>
          </a:p>
          <a:p>
            <a:pPr marL="114300" lvl="1" indent="114300" defTabSz="914400" fontAlgn="base">
              <a:lnSpc>
                <a:spcPct val="95000"/>
              </a:lnSpc>
              <a:spcBef>
                <a:spcPct val="20000"/>
              </a:spcBef>
              <a:spcAft>
                <a:spcPct val="0"/>
              </a:spcAft>
              <a:buFontTx/>
              <a:buChar char="–"/>
              <a:tabLst>
                <a:tab pos="800100" algn="l"/>
              </a:tabLst>
            </a:pPr>
            <a:r>
              <a:rPr lang="en-US" altLang="en-US" kern="0" dirty="0">
                <a:solidFill>
                  <a:srgbClr val="000000"/>
                </a:solidFill>
                <a:latin typeface="Verdana" panose="020B0604030504040204" pitchFamily="34" charset="0"/>
              </a:rPr>
              <a:t>Rational part of mind</a:t>
            </a:r>
          </a:p>
          <a:p>
            <a:pPr marL="1257300" lvl="2" indent="-228600" defTabSz="914400" fontAlgn="base">
              <a:lnSpc>
                <a:spcPct val="95000"/>
              </a:lnSpc>
              <a:spcBef>
                <a:spcPct val="20000"/>
              </a:spcBef>
              <a:spcAft>
                <a:spcPct val="0"/>
              </a:spcAft>
              <a:buFontTx/>
              <a:buChar char="•"/>
              <a:tabLst>
                <a:tab pos="800100" algn="l"/>
              </a:tabLst>
            </a:pPr>
            <a:r>
              <a:rPr lang="en-US" altLang="en-US" sz="1600" kern="0" dirty="0">
                <a:solidFill>
                  <a:srgbClr val="000000"/>
                </a:solidFill>
                <a:latin typeface="Verdana" panose="020B0604030504040204" pitchFamily="34" charset="0"/>
              </a:rPr>
              <a:t>you can’t always get what you want</a:t>
            </a:r>
          </a:p>
          <a:p>
            <a:pPr marL="1257300" lvl="2" indent="-228600" defTabSz="914400" fontAlgn="base">
              <a:lnSpc>
                <a:spcPct val="95000"/>
              </a:lnSpc>
              <a:spcBef>
                <a:spcPct val="20000"/>
              </a:spcBef>
              <a:spcAft>
                <a:spcPct val="0"/>
              </a:spcAft>
              <a:tabLst>
                <a:tab pos="800100" algn="l"/>
              </a:tabLst>
            </a:pPr>
            <a:endParaRPr lang="en-US" altLang="en-US" sz="1600" kern="0" dirty="0">
              <a:solidFill>
                <a:srgbClr val="000000"/>
              </a:solidFill>
              <a:latin typeface="Verdana" panose="020B0604030504040204" pitchFamily="34" charset="0"/>
            </a:endParaRPr>
          </a:p>
          <a:p>
            <a:pPr marL="114300" lvl="1" indent="114300" defTabSz="914400" fontAlgn="base">
              <a:lnSpc>
                <a:spcPct val="95000"/>
              </a:lnSpc>
              <a:spcBef>
                <a:spcPct val="20000"/>
              </a:spcBef>
              <a:spcAft>
                <a:spcPct val="0"/>
              </a:spcAft>
              <a:buFontTx/>
              <a:buChar char="–"/>
              <a:tabLst>
                <a:tab pos="800100" algn="l"/>
              </a:tabLst>
            </a:pPr>
            <a:r>
              <a:rPr lang="en-US" altLang="en-US" kern="0" dirty="0">
                <a:solidFill>
                  <a:srgbClr val="000000"/>
                </a:solidFill>
                <a:latin typeface="Verdana" panose="020B0604030504040204" pitchFamily="34" charset="0"/>
              </a:rPr>
              <a:t> Floats between all 3 levels of consciousness</a:t>
            </a:r>
          </a:p>
        </p:txBody>
      </p:sp>
      <p:sp>
        <p:nvSpPr>
          <p:cNvPr id="7" name="TextBox 6">
            <a:extLst>
              <a:ext uri="{FF2B5EF4-FFF2-40B4-BE49-F238E27FC236}">
                <a16:creationId xmlns:a16="http://schemas.microsoft.com/office/drawing/2014/main" id="{00DA0B9F-6168-4754-BDED-4C4B3D376726}"/>
              </a:ext>
            </a:extLst>
          </p:cNvPr>
          <p:cNvSpPr txBox="1"/>
          <p:nvPr/>
        </p:nvSpPr>
        <p:spPr>
          <a:xfrm>
            <a:off x="2850803" y="265744"/>
            <a:ext cx="6096000" cy="1138773"/>
          </a:xfrm>
          <a:prstGeom prst="rect">
            <a:avLst/>
          </a:prstGeom>
          <a:noFill/>
        </p:spPr>
        <p:txBody>
          <a:bodyPr wrap="square">
            <a:spAutoFit/>
          </a:bodyPr>
          <a:lstStyle/>
          <a:p>
            <a:r>
              <a:rPr kumimoji="0" lang="en-US" altLang="en-US" sz="3400" b="1" i="0" u="none" strike="noStrike" kern="0" cap="none" spc="0" normalizeH="0" baseline="0" noProof="0" dirty="0">
                <a:ln>
                  <a:noFill/>
                </a:ln>
                <a:solidFill>
                  <a:srgbClr val="F7943D"/>
                </a:solidFill>
                <a:effectLst/>
                <a:uLnTx/>
                <a:uFillTx/>
                <a:latin typeface="Verdana" panose="020B0604030504040204" pitchFamily="34" charset="0"/>
                <a:ea typeface="+mj-ea"/>
                <a:cs typeface="+mj-cs"/>
              </a:rPr>
              <a:t>Freud’s Psychoanalysis:</a:t>
            </a:r>
            <a:br>
              <a:rPr kumimoji="0" lang="en-US" altLang="en-US" sz="3400" b="1" i="0" u="none" strike="noStrike" kern="0" cap="none" spc="0" normalizeH="0" baseline="0" noProof="0" dirty="0">
                <a:ln>
                  <a:noFill/>
                </a:ln>
                <a:solidFill>
                  <a:srgbClr val="F7943D"/>
                </a:solidFill>
                <a:effectLst/>
                <a:uLnTx/>
                <a:uFillTx/>
                <a:latin typeface="Verdana" panose="020B0604030504040204" pitchFamily="34" charset="0"/>
                <a:ea typeface="+mj-ea"/>
                <a:cs typeface="+mj-cs"/>
              </a:rPr>
            </a:br>
            <a:r>
              <a:rPr kumimoji="0" lang="en-US" altLang="en-US" sz="3400" b="1" i="0" u="none" strike="noStrike" kern="0" cap="none" spc="0" normalizeH="0" baseline="0" noProof="0" dirty="0">
                <a:ln>
                  <a:noFill/>
                </a:ln>
                <a:solidFill>
                  <a:srgbClr val="F7943D"/>
                </a:solidFill>
                <a:effectLst/>
                <a:uLnTx/>
                <a:uFillTx/>
                <a:latin typeface="Verdana" panose="020B0604030504040204" pitchFamily="34" charset="0"/>
                <a:ea typeface="+mj-ea"/>
                <a:cs typeface="+mj-cs"/>
              </a:rPr>
              <a:t>The Ego</a:t>
            </a:r>
            <a:endParaRPr lang="en-IN" dirty="0"/>
          </a:p>
        </p:txBody>
      </p:sp>
      <p:sp>
        <p:nvSpPr>
          <p:cNvPr id="9" name="TextBox 8">
            <a:extLst>
              <a:ext uri="{FF2B5EF4-FFF2-40B4-BE49-F238E27FC236}">
                <a16:creationId xmlns:a16="http://schemas.microsoft.com/office/drawing/2014/main" id="{95D0078E-BCB8-4774-A5AD-39EFE29C7A7C}"/>
              </a:ext>
            </a:extLst>
          </p:cNvPr>
          <p:cNvSpPr txBox="1"/>
          <p:nvPr/>
        </p:nvSpPr>
        <p:spPr>
          <a:xfrm>
            <a:off x="2815804" y="265743"/>
            <a:ext cx="6096000" cy="1138773"/>
          </a:xfrm>
          <a:prstGeom prst="rect">
            <a:avLst/>
          </a:prstGeom>
          <a:noFill/>
        </p:spPr>
        <p:txBody>
          <a:bodyPr wrap="square">
            <a:spAutoFit/>
          </a:bodyPr>
          <a:lstStyle/>
          <a:p>
            <a:r>
              <a:rPr kumimoji="0" lang="en-US" altLang="en-US" sz="3400" b="1" i="0" u="none" strike="noStrike" kern="0" cap="none" spc="0" normalizeH="0" baseline="0" noProof="0" dirty="0">
                <a:ln>
                  <a:noFill/>
                </a:ln>
                <a:solidFill>
                  <a:srgbClr val="F7943D"/>
                </a:solidFill>
                <a:effectLst/>
                <a:uLnTx/>
                <a:uFillTx/>
                <a:latin typeface="Verdana" panose="020B0604030504040204" pitchFamily="34" charset="0"/>
                <a:ea typeface="+mj-ea"/>
                <a:cs typeface="+mj-cs"/>
              </a:rPr>
              <a:t>Freud’s Psychoanalysis:</a:t>
            </a:r>
            <a:br>
              <a:rPr kumimoji="0" lang="en-US" altLang="en-US" sz="3400" b="1" i="0" u="none" strike="noStrike" kern="0" cap="none" spc="0" normalizeH="0" baseline="0" noProof="0" dirty="0">
                <a:ln>
                  <a:noFill/>
                </a:ln>
                <a:solidFill>
                  <a:srgbClr val="F7943D"/>
                </a:solidFill>
                <a:effectLst/>
                <a:uLnTx/>
                <a:uFillTx/>
                <a:latin typeface="Verdana" panose="020B0604030504040204" pitchFamily="34" charset="0"/>
                <a:ea typeface="+mj-ea"/>
                <a:cs typeface="+mj-cs"/>
              </a:rPr>
            </a:br>
            <a:r>
              <a:rPr kumimoji="0" lang="en-US" altLang="en-US" sz="3400" b="1" i="0" u="none" strike="noStrike" kern="0" cap="none" spc="0" normalizeH="0" baseline="0" noProof="0" dirty="0">
                <a:ln>
                  <a:noFill/>
                </a:ln>
                <a:solidFill>
                  <a:srgbClr val="F7943D"/>
                </a:solidFill>
                <a:effectLst/>
                <a:uLnTx/>
                <a:uFillTx/>
                <a:latin typeface="Verdana" panose="020B0604030504040204" pitchFamily="34" charset="0"/>
                <a:ea typeface="+mj-ea"/>
                <a:cs typeface="+mj-cs"/>
              </a:rPr>
              <a:t>The Superego</a:t>
            </a:r>
            <a:endParaRPr lang="en-IN" dirty="0"/>
          </a:p>
        </p:txBody>
      </p:sp>
      <p:sp>
        <p:nvSpPr>
          <p:cNvPr id="13" name="TextBox 12">
            <a:extLst>
              <a:ext uri="{FF2B5EF4-FFF2-40B4-BE49-F238E27FC236}">
                <a16:creationId xmlns:a16="http://schemas.microsoft.com/office/drawing/2014/main" id="{3A95E3BF-1B5C-4423-BBF5-495CABC328D5}"/>
              </a:ext>
            </a:extLst>
          </p:cNvPr>
          <p:cNvSpPr txBox="1"/>
          <p:nvPr/>
        </p:nvSpPr>
        <p:spPr>
          <a:xfrm>
            <a:off x="2885802" y="2761754"/>
            <a:ext cx="6096000" cy="3545586"/>
          </a:xfrm>
          <a:prstGeom prst="rect">
            <a:avLst/>
          </a:prstGeom>
          <a:noFill/>
        </p:spPr>
        <p:txBody>
          <a:bodyPr wrap="square">
            <a:spAutoFit/>
          </a:bodyPr>
          <a:lstStyle/>
          <a:p>
            <a:pPr marL="0" marR="0" lvl="0" indent="0" algn="l" defTabSz="914400" rtl="0" eaLnBrk="1" fontAlgn="base" latinLnBrk="0" hangingPunct="1">
              <a:lnSpc>
                <a:spcPct val="85000"/>
              </a:lnSpc>
              <a:spcBef>
                <a:spcPct val="20000"/>
              </a:spcBef>
              <a:spcAft>
                <a:spcPct val="0"/>
              </a:spcAft>
              <a:buClrTx/>
              <a:buSzTx/>
              <a:buFontTx/>
              <a:buNone/>
              <a:tabLst>
                <a:tab pos="800100" algn="l"/>
              </a:tabLst>
              <a:defRPr/>
            </a:pPr>
            <a:r>
              <a:rPr kumimoji="0" lang="en-US" altLang="en-US" sz="1800" b="1" i="0" u="none" strike="noStrike" kern="0" cap="none" spc="0" normalizeH="0" baseline="0" noProof="0" dirty="0">
                <a:ln>
                  <a:noFill/>
                </a:ln>
                <a:solidFill>
                  <a:srgbClr val="FF0000"/>
                </a:solidFill>
                <a:effectLst/>
                <a:uLnTx/>
                <a:uFillTx/>
                <a:latin typeface="Verdana" panose="020B0604030504040204" pitchFamily="34" charset="0"/>
                <a:ea typeface="+mn-ea"/>
                <a:cs typeface="+mn-cs"/>
              </a:rPr>
              <a:t>Moral Conscience</a:t>
            </a:r>
            <a:endParaRPr kumimoji="0" lang="en-US" altLang="en-US" sz="1800" b="1" i="1" u="none" strike="noStrike" kern="0" cap="none" spc="0" normalizeH="0" baseline="0" noProof="0" dirty="0">
              <a:ln>
                <a:noFill/>
              </a:ln>
              <a:solidFill>
                <a:srgbClr val="FF0000"/>
              </a:solidFill>
              <a:effectLst/>
              <a:uLnTx/>
              <a:uFillTx/>
              <a:latin typeface="Verdana" panose="020B0604030504040204" pitchFamily="34" charset="0"/>
              <a:ea typeface="+mn-ea"/>
              <a:cs typeface="+mn-cs"/>
            </a:endParaRPr>
          </a:p>
          <a:p>
            <a:pPr marL="0" marR="0" lvl="0" indent="0" algn="l" defTabSz="914400" rtl="0" eaLnBrk="1" fontAlgn="base" latinLnBrk="0" hangingPunct="1">
              <a:lnSpc>
                <a:spcPct val="85000"/>
              </a:lnSpc>
              <a:spcBef>
                <a:spcPct val="20000"/>
              </a:spcBef>
              <a:spcAft>
                <a:spcPct val="0"/>
              </a:spcAft>
              <a:buClrTx/>
              <a:buSzTx/>
              <a:buFontTx/>
              <a:buNone/>
              <a:tabLst>
                <a:tab pos="800100" algn="l"/>
              </a:tabLst>
              <a:defRPr/>
            </a:pPr>
            <a:endParaRPr kumimoji="0" lang="en-US" altLang="en-US" sz="1600" b="1" i="0" u="none" strike="noStrike" kern="0" cap="none" spc="0" normalizeH="0" baseline="0" noProof="0" dirty="0">
              <a:ln>
                <a:noFill/>
              </a:ln>
              <a:solidFill>
                <a:srgbClr val="FF0000"/>
              </a:solidFill>
              <a:effectLst/>
              <a:uLnTx/>
              <a:uFillTx/>
              <a:latin typeface="Verdana" panose="020B0604030504040204" pitchFamily="34" charset="0"/>
              <a:ea typeface="+mn-ea"/>
              <a:cs typeface="+mn-cs"/>
            </a:endParaRPr>
          </a:p>
          <a:p>
            <a:pPr marL="114300" marR="0" lvl="1" indent="114300" algn="l" defTabSz="914400" rtl="0" eaLnBrk="1" fontAlgn="base" latinLnBrk="0" hangingPunct="1">
              <a:lnSpc>
                <a:spcPct val="95000"/>
              </a:lnSpc>
              <a:spcBef>
                <a:spcPct val="20000"/>
              </a:spcBef>
              <a:spcAft>
                <a:spcPct val="0"/>
              </a:spcAft>
              <a:buClrTx/>
              <a:buSzTx/>
              <a:buFontTx/>
              <a:buChar char="–"/>
              <a:tabLst>
                <a:tab pos="800100" algn="l"/>
              </a:tabLst>
              <a:defRPr/>
            </a:pPr>
            <a:r>
              <a:rPr kumimoji="0" lang="en-US" altLang="en-US" sz="1800" b="0" i="0" u="none" strike="noStrike" kern="0" cap="none" spc="0" normalizeH="0" baseline="0" noProof="0" dirty="0">
                <a:ln>
                  <a:noFill/>
                </a:ln>
                <a:solidFill>
                  <a:srgbClr val="000000"/>
                </a:solidFill>
                <a:effectLst/>
                <a:uLnTx/>
                <a:uFillTx/>
                <a:latin typeface="Verdana" panose="020B0604030504040204" pitchFamily="34" charset="0"/>
              </a:rPr>
              <a:t> Develops around age 5</a:t>
            </a:r>
          </a:p>
          <a:p>
            <a:pPr marL="1257300" marR="0" lvl="2" indent="-228600" algn="l" defTabSz="914400" rtl="0" eaLnBrk="1" fontAlgn="base" latinLnBrk="0" hangingPunct="1">
              <a:lnSpc>
                <a:spcPct val="95000"/>
              </a:lnSpc>
              <a:spcBef>
                <a:spcPct val="20000"/>
              </a:spcBef>
              <a:spcAft>
                <a:spcPct val="0"/>
              </a:spcAft>
              <a:buClrTx/>
              <a:buSzTx/>
              <a:buFontTx/>
              <a:buChar char="•"/>
              <a:tabLst>
                <a:tab pos="800100" algn="l"/>
              </a:tabLst>
              <a:defRPr/>
            </a:pPr>
            <a:r>
              <a:rPr kumimoji="0" lang="en-US" altLang="en-US" sz="1600" b="0" i="1" u="none" strike="noStrike" kern="0" cap="none" spc="0" normalizeH="0" baseline="0" noProof="0" dirty="0">
                <a:ln>
                  <a:noFill/>
                </a:ln>
                <a:solidFill>
                  <a:srgbClr val="000000"/>
                </a:solidFill>
                <a:effectLst/>
                <a:uLnTx/>
                <a:uFillTx/>
                <a:latin typeface="Verdana" panose="020B0604030504040204" pitchFamily="34" charset="0"/>
              </a:rPr>
              <a:t>At end of Phallic Stage</a:t>
            </a:r>
          </a:p>
          <a:p>
            <a:pPr marL="114300" marR="0" lvl="1" indent="114300" algn="l" defTabSz="914400" rtl="0" eaLnBrk="1" fontAlgn="base" latinLnBrk="0" hangingPunct="1">
              <a:lnSpc>
                <a:spcPct val="95000"/>
              </a:lnSpc>
              <a:spcBef>
                <a:spcPct val="20000"/>
              </a:spcBef>
              <a:spcAft>
                <a:spcPct val="0"/>
              </a:spcAft>
              <a:buClrTx/>
              <a:buSzTx/>
              <a:buFontTx/>
              <a:buChar char="–"/>
              <a:tabLst>
                <a:tab pos="800100" algn="l"/>
              </a:tabLst>
              <a:defRPr/>
            </a:pPr>
            <a:endParaRPr kumimoji="0" lang="en-US" altLang="en-US" sz="1800" b="0" i="0" u="none" strike="noStrike" kern="0" cap="none" spc="0" normalizeH="0" baseline="0" noProof="0" dirty="0">
              <a:ln>
                <a:noFill/>
              </a:ln>
              <a:solidFill>
                <a:srgbClr val="000000"/>
              </a:solidFill>
              <a:effectLst/>
              <a:uLnTx/>
              <a:uFillTx/>
              <a:latin typeface="Verdana" panose="020B0604030504040204" pitchFamily="34" charset="0"/>
            </a:endParaRPr>
          </a:p>
          <a:p>
            <a:pPr marL="114300" marR="0" lvl="1" indent="114300" algn="l" defTabSz="914400" rtl="0" eaLnBrk="1" fontAlgn="base" latinLnBrk="0" hangingPunct="1">
              <a:lnSpc>
                <a:spcPct val="95000"/>
              </a:lnSpc>
              <a:spcBef>
                <a:spcPct val="20000"/>
              </a:spcBef>
              <a:spcAft>
                <a:spcPct val="0"/>
              </a:spcAft>
              <a:buClrTx/>
              <a:buSzTx/>
              <a:buFontTx/>
              <a:buChar char="–"/>
              <a:tabLst>
                <a:tab pos="800100" algn="l"/>
              </a:tabLst>
              <a:defRPr/>
            </a:pPr>
            <a:r>
              <a:rPr kumimoji="0" lang="en-US" altLang="en-US" sz="1800" b="0" i="0" u="none" strike="noStrike" kern="0" cap="none" spc="0" normalizeH="0" baseline="0" noProof="0" dirty="0">
                <a:ln>
                  <a:noFill/>
                </a:ln>
                <a:solidFill>
                  <a:srgbClr val="000000"/>
                </a:solidFill>
                <a:effectLst/>
                <a:uLnTx/>
                <a:uFillTx/>
                <a:latin typeface="Verdana" panose="020B0604030504040204" pitchFamily="34" charset="0"/>
              </a:rPr>
              <a:t>Stores and enforces rules</a:t>
            </a:r>
          </a:p>
          <a:p>
            <a:pPr marL="1257300" marR="0" lvl="2" indent="-228600" algn="l" defTabSz="914400" rtl="0" eaLnBrk="1" fontAlgn="base" latinLnBrk="0" hangingPunct="1">
              <a:lnSpc>
                <a:spcPct val="95000"/>
              </a:lnSpc>
              <a:spcBef>
                <a:spcPct val="20000"/>
              </a:spcBef>
              <a:spcAft>
                <a:spcPct val="0"/>
              </a:spcAft>
              <a:buClrTx/>
              <a:buSzTx/>
              <a:buFontTx/>
              <a:buChar char="•"/>
              <a:tabLst>
                <a:tab pos="800100" algn="l"/>
              </a:tabLst>
              <a:defRPr/>
            </a:pPr>
            <a:r>
              <a:rPr kumimoji="0" lang="en-US" altLang="en-US" sz="1600" b="0" i="0" u="none" strike="noStrike" kern="0" cap="none" spc="0" normalizeH="0" baseline="0" noProof="0" dirty="0">
                <a:ln>
                  <a:noFill/>
                </a:ln>
                <a:solidFill>
                  <a:srgbClr val="000000"/>
                </a:solidFill>
                <a:effectLst/>
                <a:uLnTx/>
                <a:uFillTx/>
                <a:latin typeface="Verdana" panose="020B0604030504040204" pitchFamily="34" charset="0"/>
              </a:rPr>
              <a:t>Inner voice that tells you not to do something or that what you did was wrong</a:t>
            </a:r>
          </a:p>
          <a:p>
            <a:pPr marL="114300" marR="0" lvl="1" indent="114300" algn="l" defTabSz="914400" rtl="0" eaLnBrk="1" fontAlgn="base" latinLnBrk="0" hangingPunct="1">
              <a:lnSpc>
                <a:spcPct val="95000"/>
              </a:lnSpc>
              <a:spcBef>
                <a:spcPct val="20000"/>
              </a:spcBef>
              <a:spcAft>
                <a:spcPct val="0"/>
              </a:spcAft>
              <a:buClrTx/>
              <a:buSzTx/>
              <a:buFontTx/>
              <a:buChar char="–"/>
              <a:tabLst>
                <a:tab pos="800100" algn="l"/>
              </a:tabLst>
              <a:defRPr/>
            </a:pPr>
            <a:endParaRPr kumimoji="0" lang="en-US" altLang="en-US" sz="1800" b="0" i="0" u="none" strike="noStrike" kern="0" cap="none" spc="0" normalizeH="0" baseline="0" noProof="0" dirty="0">
              <a:ln>
                <a:noFill/>
              </a:ln>
              <a:solidFill>
                <a:srgbClr val="000000"/>
              </a:solidFill>
              <a:effectLst/>
              <a:uLnTx/>
              <a:uFillTx/>
              <a:latin typeface="Verdana" panose="020B0604030504040204" pitchFamily="34" charset="0"/>
            </a:endParaRPr>
          </a:p>
          <a:p>
            <a:pPr marL="114300" marR="0" lvl="1" indent="114300" algn="l" defTabSz="914400" rtl="0" eaLnBrk="1" fontAlgn="base" latinLnBrk="0" hangingPunct="1">
              <a:lnSpc>
                <a:spcPct val="95000"/>
              </a:lnSpc>
              <a:spcBef>
                <a:spcPct val="20000"/>
              </a:spcBef>
              <a:spcAft>
                <a:spcPct val="0"/>
              </a:spcAft>
              <a:buClrTx/>
              <a:buSzTx/>
              <a:buFontTx/>
              <a:buChar char="–"/>
              <a:tabLst>
                <a:tab pos="800100" algn="l"/>
              </a:tabLst>
              <a:defRPr/>
            </a:pPr>
            <a:r>
              <a:rPr kumimoji="0" lang="en-US" altLang="en-US" sz="1800" b="0" i="0" u="none" strike="noStrike" kern="0" cap="none" spc="0" normalizeH="0" baseline="0" noProof="0" dirty="0">
                <a:ln>
                  <a:noFill/>
                </a:ln>
                <a:solidFill>
                  <a:srgbClr val="000000"/>
                </a:solidFill>
                <a:effectLst/>
                <a:uLnTx/>
                <a:uFillTx/>
                <a:latin typeface="Verdana" panose="020B0604030504040204" pitchFamily="34" charset="0"/>
              </a:rPr>
              <a:t>2 subsystems:</a:t>
            </a:r>
          </a:p>
          <a:p>
            <a:pPr marL="1257300" marR="0" lvl="2" indent="-228600" algn="l" defTabSz="914400" rtl="0" eaLnBrk="1" fontAlgn="base" latinLnBrk="0" hangingPunct="1">
              <a:lnSpc>
                <a:spcPct val="95000"/>
              </a:lnSpc>
              <a:spcBef>
                <a:spcPct val="20000"/>
              </a:spcBef>
              <a:spcAft>
                <a:spcPct val="0"/>
              </a:spcAft>
              <a:buClrTx/>
              <a:buSzTx/>
              <a:buFontTx/>
              <a:buChar char="•"/>
              <a:tabLst>
                <a:tab pos="800100" algn="l"/>
              </a:tabLst>
              <a:defRPr/>
            </a:pPr>
            <a:r>
              <a:rPr kumimoji="0" lang="en-US" altLang="en-US" sz="1600" b="0" i="0" u="none" strike="noStrike" kern="0" cap="none" spc="0" normalizeH="0" baseline="0" noProof="0" dirty="0">
                <a:ln>
                  <a:noFill/>
                </a:ln>
                <a:solidFill>
                  <a:srgbClr val="000000"/>
                </a:solidFill>
                <a:effectLst/>
                <a:uLnTx/>
                <a:uFillTx/>
                <a:latin typeface="Verdana" panose="020B0604030504040204" pitchFamily="34" charset="0"/>
              </a:rPr>
              <a:t>Ego Ideal = parents approve/value</a:t>
            </a:r>
          </a:p>
          <a:p>
            <a:pPr marL="1257300" marR="0" lvl="2" indent="-228600" algn="l" defTabSz="914400" rtl="0" eaLnBrk="1" fontAlgn="base" latinLnBrk="0" hangingPunct="1">
              <a:lnSpc>
                <a:spcPct val="95000"/>
              </a:lnSpc>
              <a:spcBef>
                <a:spcPct val="20000"/>
              </a:spcBef>
              <a:spcAft>
                <a:spcPct val="0"/>
              </a:spcAft>
              <a:buClrTx/>
              <a:buSzTx/>
              <a:buFontTx/>
              <a:buChar char="•"/>
              <a:tabLst>
                <a:tab pos="800100" algn="l"/>
              </a:tabLst>
              <a:defRPr/>
            </a:pPr>
            <a:r>
              <a:rPr kumimoji="0" lang="en-US" altLang="en-US" sz="1600" b="0" i="0" u="none" strike="noStrike" kern="0" cap="none" spc="0" normalizeH="0" baseline="0" noProof="0" dirty="0">
                <a:ln>
                  <a:noFill/>
                </a:ln>
                <a:solidFill>
                  <a:srgbClr val="000000"/>
                </a:solidFill>
                <a:effectLst/>
                <a:uLnTx/>
                <a:uFillTx/>
                <a:latin typeface="Verdana" panose="020B0604030504040204" pitchFamily="34" charset="0"/>
              </a:rPr>
              <a:t>Conscience = parents disapproval</a:t>
            </a:r>
          </a:p>
        </p:txBody>
      </p:sp>
      <p:sp>
        <p:nvSpPr>
          <p:cNvPr id="15" name="TextBox 14">
            <a:extLst>
              <a:ext uri="{FF2B5EF4-FFF2-40B4-BE49-F238E27FC236}">
                <a16:creationId xmlns:a16="http://schemas.microsoft.com/office/drawing/2014/main" id="{AEDFC2A3-2959-4225-9AE4-4B351898EF36}"/>
              </a:ext>
            </a:extLst>
          </p:cNvPr>
          <p:cNvSpPr txBox="1"/>
          <p:nvPr/>
        </p:nvSpPr>
        <p:spPr>
          <a:xfrm>
            <a:off x="3048000" y="2097528"/>
            <a:ext cx="6096000" cy="4304255"/>
          </a:xfrm>
          <a:prstGeom prst="rect">
            <a:avLst/>
          </a:prstGeom>
          <a:noFill/>
        </p:spPr>
        <p:txBody>
          <a:bodyPr wrap="square">
            <a:spAutoFit/>
          </a:bodyPr>
          <a:lstStyle/>
          <a:p>
            <a:pPr marL="0" marR="0" lvl="0" indent="0" algn="l" defTabSz="914400" rtl="0" eaLnBrk="1" fontAlgn="base" latinLnBrk="0" hangingPunct="1">
              <a:lnSpc>
                <a:spcPct val="85000"/>
              </a:lnSpc>
              <a:spcBef>
                <a:spcPct val="20000"/>
              </a:spcBef>
              <a:spcAft>
                <a:spcPct val="0"/>
              </a:spcAft>
              <a:buClrTx/>
              <a:buSzTx/>
              <a:buFontTx/>
              <a:buNone/>
              <a:tabLst>
                <a:tab pos="800100" algn="l"/>
              </a:tabLst>
              <a:defRPr/>
            </a:pPr>
            <a:r>
              <a:rPr kumimoji="0" lang="en-US" altLang="en-US" sz="2000" b="1" i="0" u="none" strike="noStrike" kern="0" cap="none" spc="0" normalizeH="0" baseline="0" noProof="0" dirty="0">
                <a:ln>
                  <a:noFill/>
                </a:ln>
                <a:solidFill>
                  <a:srgbClr val="FF0000"/>
                </a:solidFill>
                <a:effectLst/>
                <a:uLnTx/>
                <a:uFillTx/>
                <a:latin typeface="Verdana" panose="020B0604030504040204" pitchFamily="34" charset="0"/>
                <a:ea typeface="+mn-ea"/>
                <a:cs typeface="+mn-cs"/>
              </a:rPr>
              <a:t>Operates according to the </a:t>
            </a:r>
            <a:r>
              <a:rPr kumimoji="0" lang="en-US" altLang="en-US" sz="2000" b="1" i="1" u="none" strike="noStrike" kern="0" cap="none" spc="0" normalizeH="0" baseline="0" noProof="0" dirty="0">
                <a:ln>
                  <a:noFill/>
                </a:ln>
                <a:solidFill>
                  <a:srgbClr val="FF0000"/>
                </a:solidFill>
                <a:effectLst/>
                <a:uLnTx/>
                <a:uFillTx/>
                <a:latin typeface="Verdana" panose="020B0604030504040204" pitchFamily="34" charset="0"/>
                <a:ea typeface="+mn-ea"/>
                <a:cs typeface="+mn-cs"/>
              </a:rPr>
              <a:t>pleasure principle</a:t>
            </a:r>
          </a:p>
          <a:p>
            <a:pPr marL="0" marR="0" lvl="0" indent="0" algn="l" defTabSz="914400" rtl="0" eaLnBrk="1" fontAlgn="base" latinLnBrk="0" hangingPunct="1">
              <a:lnSpc>
                <a:spcPct val="85000"/>
              </a:lnSpc>
              <a:spcBef>
                <a:spcPct val="20000"/>
              </a:spcBef>
              <a:spcAft>
                <a:spcPct val="0"/>
              </a:spcAft>
              <a:buClrTx/>
              <a:buSzTx/>
              <a:buFontTx/>
              <a:buNone/>
              <a:tabLst>
                <a:tab pos="800100" algn="l"/>
              </a:tabLst>
              <a:defRPr/>
            </a:pPr>
            <a:endParaRPr kumimoji="0" lang="en-US" altLang="en-US" sz="1800" b="1" i="0" u="none" strike="noStrike" kern="0" cap="none" spc="0" normalizeH="0" baseline="0" noProof="0" dirty="0">
              <a:ln>
                <a:noFill/>
              </a:ln>
              <a:solidFill>
                <a:srgbClr val="FF0000"/>
              </a:solidFill>
              <a:effectLst/>
              <a:uLnTx/>
              <a:uFillTx/>
              <a:latin typeface="Verdana" panose="020B0604030504040204" pitchFamily="34" charset="0"/>
              <a:ea typeface="+mn-ea"/>
              <a:cs typeface="+mn-cs"/>
            </a:endParaRPr>
          </a:p>
          <a:p>
            <a:pPr marL="114300" marR="0" lvl="1" indent="114300" algn="l" defTabSz="914400" rtl="0" eaLnBrk="1" fontAlgn="base" latinLnBrk="0" hangingPunct="1">
              <a:lnSpc>
                <a:spcPct val="95000"/>
              </a:lnSpc>
              <a:spcBef>
                <a:spcPct val="20000"/>
              </a:spcBef>
              <a:spcAft>
                <a:spcPct val="0"/>
              </a:spcAft>
              <a:buClrTx/>
              <a:buSzTx/>
              <a:buFontTx/>
              <a:buChar char="–"/>
              <a:tabLst>
                <a:tab pos="800100" algn="l"/>
              </a:tabLst>
              <a:defRPr/>
            </a:pPr>
            <a:r>
              <a:rPr kumimoji="0" lang="en-US" altLang="en-US" sz="2000" b="0" i="0" u="none" strike="noStrike" kern="0" cap="none" spc="0" normalizeH="0" baseline="0" noProof="0" dirty="0">
                <a:ln>
                  <a:noFill/>
                </a:ln>
                <a:solidFill>
                  <a:srgbClr val="000000"/>
                </a:solidFill>
                <a:effectLst/>
                <a:uLnTx/>
                <a:uFillTx/>
                <a:latin typeface="Verdana" panose="020B0604030504040204" pitchFamily="34" charset="0"/>
              </a:rPr>
              <a:t>Present from birth</a:t>
            </a:r>
          </a:p>
          <a:p>
            <a:pPr marL="114300" marR="0" lvl="1" indent="114300" algn="l" defTabSz="914400" rtl="0" eaLnBrk="1" fontAlgn="base" latinLnBrk="0" hangingPunct="1">
              <a:lnSpc>
                <a:spcPct val="95000"/>
              </a:lnSpc>
              <a:spcBef>
                <a:spcPct val="20000"/>
              </a:spcBef>
              <a:spcAft>
                <a:spcPct val="0"/>
              </a:spcAft>
              <a:buClrTx/>
              <a:buSzTx/>
              <a:buFontTx/>
              <a:buChar char="–"/>
              <a:tabLst>
                <a:tab pos="800100" algn="l"/>
              </a:tabLst>
              <a:defRPr/>
            </a:pPr>
            <a:endParaRPr kumimoji="0" lang="en-US" altLang="en-US" sz="2000" b="0" i="0" u="none" strike="noStrike" kern="0" cap="none" spc="0" normalizeH="0" baseline="0" noProof="0" dirty="0">
              <a:ln>
                <a:noFill/>
              </a:ln>
              <a:solidFill>
                <a:srgbClr val="000000"/>
              </a:solidFill>
              <a:effectLst/>
              <a:uLnTx/>
              <a:uFillTx/>
              <a:latin typeface="Verdana" panose="020B0604030504040204" pitchFamily="34" charset="0"/>
            </a:endParaRPr>
          </a:p>
          <a:p>
            <a:pPr marL="114300" marR="0" lvl="1" indent="114300" algn="l" defTabSz="914400" rtl="0" eaLnBrk="1" fontAlgn="base" latinLnBrk="0" hangingPunct="1">
              <a:lnSpc>
                <a:spcPct val="95000"/>
              </a:lnSpc>
              <a:spcBef>
                <a:spcPct val="20000"/>
              </a:spcBef>
              <a:spcAft>
                <a:spcPct val="0"/>
              </a:spcAft>
              <a:buClrTx/>
              <a:buSzTx/>
              <a:buFontTx/>
              <a:buChar char="–"/>
              <a:tabLst>
                <a:tab pos="800100" algn="l"/>
              </a:tabLst>
              <a:defRPr/>
            </a:pPr>
            <a:r>
              <a:rPr kumimoji="0" lang="en-US" altLang="en-US" sz="2000" b="0" i="0" u="none" strike="noStrike" kern="0" cap="none" spc="0" normalizeH="0" baseline="0" noProof="0" dirty="0">
                <a:ln>
                  <a:noFill/>
                </a:ln>
                <a:solidFill>
                  <a:srgbClr val="000000"/>
                </a:solidFill>
                <a:effectLst/>
                <a:uLnTx/>
                <a:uFillTx/>
                <a:latin typeface="Verdana" panose="020B0604030504040204" pitchFamily="34" charset="0"/>
              </a:rPr>
              <a:t>Primitive  </a:t>
            </a:r>
          </a:p>
          <a:p>
            <a:pPr marL="1257300" marR="0" lvl="2" indent="-228600" algn="l" defTabSz="914400" rtl="0" eaLnBrk="1" fontAlgn="base" latinLnBrk="0" hangingPunct="1">
              <a:lnSpc>
                <a:spcPct val="95000"/>
              </a:lnSpc>
              <a:spcBef>
                <a:spcPct val="20000"/>
              </a:spcBef>
              <a:spcAft>
                <a:spcPct val="0"/>
              </a:spcAft>
              <a:buClrTx/>
              <a:buSzTx/>
              <a:buFontTx/>
              <a:buChar char="•"/>
              <a:tabLst>
                <a:tab pos="800100" algn="l"/>
              </a:tabLst>
              <a:defRPr/>
            </a:pPr>
            <a:r>
              <a:rPr kumimoji="0" lang="en-US" altLang="en-US" sz="1800" b="0" i="0" u="none" strike="noStrike" kern="0" cap="none" spc="0" normalizeH="0" baseline="0" noProof="0" dirty="0">
                <a:ln>
                  <a:noFill/>
                </a:ln>
                <a:solidFill>
                  <a:srgbClr val="000000"/>
                </a:solidFill>
                <a:effectLst/>
                <a:uLnTx/>
                <a:uFillTx/>
                <a:latin typeface="Verdana" panose="020B0604030504040204" pitchFamily="34" charset="0"/>
              </a:rPr>
              <a:t>basic needs and wants</a:t>
            </a:r>
          </a:p>
          <a:p>
            <a:pPr marL="114300" marR="0" lvl="1" indent="114300" algn="l" defTabSz="914400" rtl="0" eaLnBrk="1" fontAlgn="base" latinLnBrk="0" hangingPunct="1">
              <a:lnSpc>
                <a:spcPct val="95000"/>
              </a:lnSpc>
              <a:spcBef>
                <a:spcPct val="20000"/>
              </a:spcBef>
              <a:spcAft>
                <a:spcPct val="0"/>
              </a:spcAft>
              <a:buClrTx/>
              <a:buSzTx/>
              <a:buFontTx/>
              <a:buChar char="–"/>
              <a:tabLst>
                <a:tab pos="800100" algn="l"/>
              </a:tabLst>
              <a:defRPr/>
            </a:pPr>
            <a:endParaRPr kumimoji="0" lang="en-US" altLang="en-US" sz="2000" b="0" i="0" u="none" strike="noStrike" kern="0" cap="none" spc="0" normalizeH="0" baseline="0" noProof="0" dirty="0">
              <a:ln>
                <a:noFill/>
              </a:ln>
              <a:solidFill>
                <a:srgbClr val="000000"/>
              </a:solidFill>
              <a:effectLst/>
              <a:uLnTx/>
              <a:uFillTx/>
              <a:latin typeface="Verdana" panose="020B0604030504040204" pitchFamily="34" charset="0"/>
            </a:endParaRPr>
          </a:p>
          <a:p>
            <a:pPr marL="114300" marR="0" lvl="1" indent="114300" algn="l" defTabSz="914400" rtl="0" eaLnBrk="1" fontAlgn="base" latinLnBrk="0" hangingPunct="1">
              <a:lnSpc>
                <a:spcPct val="95000"/>
              </a:lnSpc>
              <a:spcBef>
                <a:spcPct val="20000"/>
              </a:spcBef>
              <a:spcAft>
                <a:spcPct val="0"/>
              </a:spcAft>
              <a:buClrTx/>
              <a:buSzTx/>
              <a:buFontTx/>
              <a:buChar char="–"/>
              <a:tabLst>
                <a:tab pos="800100" algn="l"/>
              </a:tabLst>
              <a:defRPr/>
            </a:pPr>
            <a:r>
              <a:rPr kumimoji="0" lang="en-US" altLang="en-US" sz="2000" b="0" i="0" u="none" strike="noStrike" kern="0" cap="none" spc="0" normalizeH="0" baseline="0" noProof="0" dirty="0">
                <a:ln>
                  <a:noFill/>
                </a:ln>
                <a:solidFill>
                  <a:srgbClr val="000000"/>
                </a:solidFill>
                <a:effectLst/>
                <a:uLnTx/>
                <a:uFillTx/>
                <a:latin typeface="Verdana" panose="020B0604030504040204" pitchFamily="34" charset="0"/>
              </a:rPr>
              <a:t>2 competing instincts:</a:t>
            </a:r>
          </a:p>
          <a:p>
            <a:pPr marL="1257300" marR="0" lvl="2" indent="-228600" algn="l" defTabSz="914400" rtl="0" eaLnBrk="1" fontAlgn="base" latinLnBrk="0" hangingPunct="1">
              <a:lnSpc>
                <a:spcPct val="95000"/>
              </a:lnSpc>
              <a:spcBef>
                <a:spcPct val="20000"/>
              </a:spcBef>
              <a:spcAft>
                <a:spcPct val="0"/>
              </a:spcAft>
              <a:buClrTx/>
              <a:buSzTx/>
              <a:buFontTx/>
              <a:buChar char="•"/>
              <a:tabLst>
                <a:tab pos="800100" algn="l"/>
              </a:tabLst>
              <a:defRPr/>
            </a:pPr>
            <a:r>
              <a:rPr kumimoji="0" lang="en-US" altLang="en-US" sz="1800" b="0" i="0" u="none" strike="noStrike" kern="0" cap="none" spc="0" normalizeH="0" baseline="0" noProof="0" dirty="0">
                <a:ln>
                  <a:noFill/>
                </a:ln>
                <a:solidFill>
                  <a:srgbClr val="000000"/>
                </a:solidFill>
                <a:effectLst/>
                <a:uLnTx/>
                <a:uFillTx/>
                <a:latin typeface="Verdana" panose="020B0604030504040204" pitchFamily="34" charset="0"/>
              </a:rPr>
              <a:t>Life (sexual) - libido</a:t>
            </a:r>
          </a:p>
          <a:p>
            <a:pPr marL="1257300" marR="0" lvl="2" indent="-228600" algn="l" defTabSz="914400" rtl="0" eaLnBrk="1" fontAlgn="base" latinLnBrk="0" hangingPunct="1">
              <a:lnSpc>
                <a:spcPct val="95000"/>
              </a:lnSpc>
              <a:spcBef>
                <a:spcPct val="20000"/>
              </a:spcBef>
              <a:spcAft>
                <a:spcPct val="0"/>
              </a:spcAft>
              <a:buClrTx/>
              <a:buSzTx/>
              <a:buFontTx/>
              <a:buChar char="•"/>
              <a:tabLst>
                <a:tab pos="800100" algn="l"/>
              </a:tabLst>
              <a:defRPr/>
            </a:pPr>
            <a:r>
              <a:rPr kumimoji="0" lang="en-US" altLang="en-US" sz="1800" b="0" i="0" u="none" strike="noStrike" kern="0" cap="none" spc="0" normalizeH="0" baseline="0" noProof="0" dirty="0">
                <a:ln>
                  <a:noFill/>
                </a:ln>
                <a:solidFill>
                  <a:srgbClr val="000000"/>
                </a:solidFill>
                <a:effectLst/>
                <a:uLnTx/>
                <a:uFillTx/>
                <a:latin typeface="Verdana" panose="020B0604030504040204" pitchFamily="34" charset="0"/>
              </a:rPr>
              <a:t>Death (aggressive)</a:t>
            </a:r>
          </a:p>
          <a:p>
            <a:pPr marL="1257300" marR="0" lvl="2" indent="-228600" algn="l" defTabSz="914400" rtl="0" eaLnBrk="1" fontAlgn="base" latinLnBrk="0" hangingPunct="1">
              <a:lnSpc>
                <a:spcPct val="95000"/>
              </a:lnSpc>
              <a:spcBef>
                <a:spcPct val="20000"/>
              </a:spcBef>
              <a:spcAft>
                <a:spcPct val="0"/>
              </a:spcAft>
              <a:buClrTx/>
              <a:buSzTx/>
              <a:buFontTx/>
              <a:buNone/>
              <a:tabLst>
                <a:tab pos="800100" algn="l"/>
              </a:tabLst>
              <a:defRPr/>
            </a:pPr>
            <a:endParaRPr kumimoji="0" lang="en-US" altLang="en-US" sz="1800" b="0" i="0" u="none" strike="noStrike" kern="0" cap="none" spc="0" normalizeH="0" baseline="0" noProof="0" dirty="0">
              <a:ln>
                <a:noFill/>
              </a:ln>
              <a:solidFill>
                <a:srgbClr val="000000"/>
              </a:solidFill>
              <a:effectLst/>
              <a:uLnTx/>
              <a:uFillTx/>
              <a:latin typeface="Verdana" panose="020B0604030504040204" pitchFamily="34" charset="0"/>
            </a:endParaRPr>
          </a:p>
          <a:p>
            <a:pPr marL="114300" marR="0" lvl="1" indent="114300" algn="l" defTabSz="914400" rtl="0" eaLnBrk="1" fontAlgn="base" latinLnBrk="0" hangingPunct="1">
              <a:lnSpc>
                <a:spcPct val="95000"/>
              </a:lnSpc>
              <a:spcBef>
                <a:spcPct val="20000"/>
              </a:spcBef>
              <a:spcAft>
                <a:spcPct val="0"/>
              </a:spcAft>
              <a:buClrTx/>
              <a:buSzTx/>
              <a:buFontTx/>
              <a:buChar char="–"/>
              <a:tabLst>
                <a:tab pos="800100" algn="l"/>
              </a:tabLst>
              <a:defRPr/>
            </a:pPr>
            <a:r>
              <a:rPr kumimoji="0" lang="en-US" altLang="en-US" sz="2000" b="0" i="0" u="none" strike="noStrike" kern="0" cap="none" spc="0" normalizeH="0" baseline="0" noProof="0" dirty="0">
                <a:ln>
                  <a:noFill/>
                </a:ln>
                <a:solidFill>
                  <a:srgbClr val="000000"/>
                </a:solidFill>
                <a:effectLst/>
                <a:uLnTx/>
                <a:uFillTx/>
                <a:latin typeface="Verdana" panose="020B0604030504040204" pitchFamily="34" charset="0"/>
              </a:rPr>
              <a:t>Unconscious</a:t>
            </a:r>
          </a:p>
        </p:txBody>
      </p:sp>
    </p:spTree>
    <p:extLst>
      <p:ext uri="{BB962C8B-B14F-4D97-AF65-F5344CB8AC3E}">
        <p14:creationId xmlns:p14="http://schemas.microsoft.com/office/powerpoint/2010/main" val="1676739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3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2" fill="hold" grpId="1" nodeType="clickEffect">
                                  <p:stCondLst>
                                    <p:cond delay="0"/>
                                  </p:stCondLst>
                                  <p:childTnLst>
                                    <p:anim calcmode="lin" valueType="num">
                                      <p:cBhvr additive="base">
                                        <p:cTn id="16" dur="500"/>
                                        <p:tgtEl>
                                          <p:spTgt spid="15"/>
                                        </p:tgtEl>
                                        <p:attrNameLst>
                                          <p:attrName>ppt_x</p:attrName>
                                        </p:attrNameLst>
                                      </p:cBhvr>
                                      <p:tavLst>
                                        <p:tav tm="0">
                                          <p:val>
                                            <p:strVal val="ppt_x"/>
                                          </p:val>
                                        </p:tav>
                                        <p:tav tm="100000">
                                          <p:val>
                                            <p:strVal val="1+ppt_w/2"/>
                                          </p:val>
                                        </p:tav>
                                      </p:tavLst>
                                    </p:anim>
                                    <p:anim calcmode="lin" valueType="num">
                                      <p:cBhvr additive="base">
                                        <p:cTn id="17" dur="500"/>
                                        <p:tgtEl>
                                          <p:spTgt spid="15"/>
                                        </p:tgtEl>
                                        <p:attrNameLst>
                                          <p:attrName>ppt_y</p:attrName>
                                        </p:attrNameLst>
                                      </p:cBhvr>
                                      <p:tavLst>
                                        <p:tav tm="0">
                                          <p:val>
                                            <p:strVal val="ppt_y"/>
                                          </p:val>
                                        </p:tav>
                                        <p:tav tm="100000">
                                          <p:val>
                                            <p:strVal val="ppt_y"/>
                                          </p:val>
                                        </p:tav>
                                      </p:tavLst>
                                    </p:anim>
                                    <p:set>
                                      <p:cBhvr>
                                        <p:cTn id="18" dur="1" fill="hold">
                                          <p:stCondLst>
                                            <p:cond delay="499"/>
                                          </p:stCondLst>
                                        </p:cTn>
                                        <p:tgtEl>
                                          <p:spTgt spid="1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1"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up)">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xit" presetSubtype="32" fill="hold" grpId="2" nodeType="clickEffect">
                                  <p:stCondLst>
                                    <p:cond delay="0"/>
                                  </p:stCondLst>
                                  <p:childTnLst>
                                    <p:anim calcmode="lin" valueType="num">
                                      <p:cBhvr>
                                        <p:cTn id="35" dur="2000"/>
                                        <p:tgtEl>
                                          <p:spTgt spid="5"/>
                                        </p:tgtEl>
                                        <p:attrNameLst>
                                          <p:attrName>ppt_w</p:attrName>
                                        </p:attrNameLst>
                                      </p:cBhvr>
                                      <p:tavLst>
                                        <p:tav tm="0">
                                          <p:val>
                                            <p:strVal val="ppt_w"/>
                                          </p:val>
                                        </p:tav>
                                        <p:tav tm="100000">
                                          <p:val>
                                            <p:fltVal val="0"/>
                                          </p:val>
                                        </p:tav>
                                      </p:tavLst>
                                    </p:anim>
                                    <p:anim calcmode="lin" valueType="num">
                                      <p:cBhvr>
                                        <p:cTn id="36" dur="2000"/>
                                        <p:tgtEl>
                                          <p:spTgt spid="5"/>
                                        </p:tgtEl>
                                        <p:attrNameLst>
                                          <p:attrName>ppt_h</p:attrName>
                                        </p:attrNameLst>
                                      </p:cBhvr>
                                      <p:tavLst>
                                        <p:tav tm="0">
                                          <p:val>
                                            <p:strVal val="ppt_h"/>
                                          </p:val>
                                        </p:tav>
                                        <p:tav tm="100000">
                                          <p:val>
                                            <p:fltVal val="0"/>
                                          </p:val>
                                        </p:tav>
                                      </p:tavLst>
                                    </p:anim>
                                    <p:animEffect transition="out" filter="fade">
                                      <p:cBhvr>
                                        <p:cTn id="37" dur="2000"/>
                                        <p:tgtEl>
                                          <p:spTgt spid="5"/>
                                        </p:tgtEl>
                                      </p:cBhvr>
                                    </p:animEffect>
                                    <p:set>
                                      <p:cBhvr>
                                        <p:cTn id="38" dur="1" fill="hold">
                                          <p:stCondLst>
                                            <p:cond delay="1999"/>
                                          </p:stCondLst>
                                        </p:cTn>
                                        <p:tgtEl>
                                          <p:spTgt spid="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1" nodeType="clickEffect">
                                  <p:stCondLst>
                                    <p:cond delay="0"/>
                                  </p:stCondLst>
                                  <p:childTnLst>
                                    <p:animEffect transition="out" filter="fade">
                                      <p:cBhvr>
                                        <p:cTn id="42" dur="500"/>
                                        <p:tgtEl>
                                          <p:spTgt spid="7"/>
                                        </p:tgtEl>
                                      </p:cBhvr>
                                    </p:animEffect>
                                    <p:set>
                                      <p:cBhvr>
                                        <p:cTn id="43" dur="1" fill="hold">
                                          <p:stCondLst>
                                            <p:cond delay="499"/>
                                          </p:stCondLst>
                                        </p:cTn>
                                        <p:tgtEl>
                                          <p:spTgt spid="7"/>
                                        </p:tgtEl>
                                        <p:attrNameLst>
                                          <p:attrName>style.visibility</p:attrName>
                                        </p:attrNameLst>
                                      </p:cBhvr>
                                      <p:to>
                                        <p:strVal val="hidden"/>
                                      </p:to>
                                    </p:set>
                                  </p:childTnLst>
                                </p:cTn>
                              </p:par>
                              <p:par>
                                <p:cTn id="44" presetID="10" presetClass="entr" presetSubtype="0"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circle(in)">
                                      <p:cBhvr>
                                        <p:cTn id="51" dur="2000"/>
                                        <p:tgtEl>
                                          <p:spTgt spid="13"/>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xit" presetSubtype="9" fill="hold" grpId="1" nodeType="clickEffect">
                                  <p:stCondLst>
                                    <p:cond delay="0"/>
                                  </p:stCondLst>
                                  <p:childTnLst>
                                    <p:anim calcmode="lin" valueType="num">
                                      <p:cBhvr additive="base">
                                        <p:cTn id="55" dur="500"/>
                                        <p:tgtEl>
                                          <p:spTgt spid="13"/>
                                        </p:tgtEl>
                                        <p:attrNameLst>
                                          <p:attrName>ppt_x</p:attrName>
                                        </p:attrNameLst>
                                      </p:cBhvr>
                                      <p:tavLst>
                                        <p:tav tm="0">
                                          <p:val>
                                            <p:strVal val="ppt_x"/>
                                          </p:val>
                                        </p:tav>
                                        <p:tav tm="100000">
                                          <p:val>
                                            <p:strVal val="0-ppt_w/2"/>
                                          </p:val>
                                        </p:tav>
                                      </p:tavLst>
                                    </p:anim>
                                    <p:anim calcmode="lin" valueType="num">
                                      <p:cBhvr additive="base">
                                        <p:cTn id="56" dur="500"/>
                                        <p:tgtEl>
                                          <p:spTgt spid="13"/>
                                        </p:tgtEl>
                                        <p:attrNameLst>
                                          <p:attrName>ppt_y</p:attrName>
                                        </p:attrNameLst>
                                      </p:cBhvr>
                                      <p:tavLst>
                                        <p:tav tm="0">
                                          <p:val>
                                            <p:strVal val="ppt_y"/>
                                          </p:val>
                                        </p:tav>
                                        <p:tav tm="100000">
                                          <p:val>
                                            <p:strVal val="0-ppt_h/2"/>
                                          </p:val>
                                        </p:tav>
                                      </p:tavLst>
                                    </p:anim>
                                    <p:set>
                                      <p:cBhvr>
                                        <p:cTn id="57"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5" grpId="2"/>
      <p:bldP spid="7" grpId="0"/>
      <p:bldP spid="7" grpId="1"/>
      <p:bldP spid="9" grpId="0"/>
      <p:bldP spid="13" grpId="0"/>
      <p:bldP spid="13" grpId="1"/>
      <p:bldP spid="15" grpId="0"/>
      <p:bldP spid="15"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843B708-06BA-4F61-AB41-91B509CA0BD1}"/>
              </a:ext>
            </a:extLst>
          </p:cNvPr>
          <p:cNvPicPr>
            <a:picLocks noChangeAspect="1"/>
          </p:cNvPicPr>
          <p:nvPr/>
        </p:nvPicPr>
        <p:blipFill>
          <a:blip r:embed="rId2"/>
          <a:stretch>
            <a:fillRect/>
          </a:stretch>
        </p:blipFill>
        <p:spPr>
          <a:xfrm>
            <a:off x="5014934" y="95697"/>
            <a:ext cx="2359356" cy="1054699"/>
          </a:xfrm>
          <a:prstGeom prst="rect">
            <a:avLst/>
          </a:prstGeom>
        </p:spPr>
      </p:pic>
      <p:pic>
        <p:nvPicPr>
          <p:cNvPr id="4" name="Picture 3">
            <a:extLst>
              <a:ext uri="{FF2B5EF4-FFF2-40B4-BE49-F238E27FC236}">
                <a16:creationId xmlns:a16="http://schemas.microsoft.com/office/drawing/2014/main" id="{40FAF0E1-DA21-4178-81EB-8F66E48B258A}"/>
              </a:ext>
            </a:extLst>
          </p:cNvPr>
          <p:cNvPicPr>
            <a:picLocks noChangeAspect="1"/>
          </p:cNvPicPr>
          <p:nvPr/>
        </p:nvPicPr>
        <p:blipFill>
          <a:blip r:embed="rId3"/>
          <a:stretch>
            <a:fillRect/>
          </a:stretch>
        </p:blipFill>
        <p:spPr>
          <a:xfrm>
            <a:off x="5131654" y="400523"/>
            <a:ext cx="2341067" cy="749873"/>
          </a:xfrm>
          <a:prstGeom prst="rect">
            <a:avLst/>
          </a:prstGeom>
        </p:spPr>
      </p:pic>
      <p:sp>
        <p:nvSpPr>
          <p:cNvPr id="5" name="TextBox 4">
            <a:extLst>
              <a:ext uri="{FF2B5EF4-FFF2-40B4-BE49-F238E27FC236}">
                <a16:creationId xmlns:a16="http://schemas.microsoft.com/office/drawing/2014/main" id="{8CBAF646-EA6B-48FC-BB2F-002D5F8203BE}"/>
              </a:ext>
            </a:extLst>
          </p:cNvPr>
          <p:cNvSpPr txBox="1"/>
          <p:nvPr/>
        </p:nvSpPr>
        <p:spPr>
          <a:xfrm>
            <a:off x="1361410" y="1150396"/>
            <a:ext cx="7540487" cy="1384995"/>
          </a:xfrm>
          <a:prstGeom prst="rect">
            <a:avLst/>
          </a:prstGeom>
          <a:noFill/>
        </p:spPr>
        <p:txBody>
          <a:bodyPr wrap="square">
            <a:spAutoFit/>
          </a:bodyPr>
          <a:lstStyle/>
          <a:p>
            <a:r>
              <a:rPr kumimoji="0" lang="en-US" altLang="en-US" sz="4200" b="1" i="0" u="none" strike="noStrike" kern="0" cap="none" spc="0" normalizeH="0" baseline="0" noProof="0" dirty="0">
                <a:ln>
                  <a:noFill/>
                </a:ln>
                <a:solidFill>
                  <a:srgbClr val="F7943D"/>
                </a:solidFill>
                <a:effectLst/>
                <a:uLnTx/>
                <a:uFillTx/>
                <a:latin typeface="Verdana" panose="020B0604030504040204" pitchFamily="34" charset="0"/>
                <a:ea typeface="+mj-ea"/>
                <a:cs typeface="+mj-cs"/>
              </a:rPr>
              <a:t>Humanistic Approaches to Personality</a:t>
            </a:r>
            <a:endParaRPr lang="en-IN" dirty="0"/>
          </a:p>
        </p:txBody>
      </p:sp>
      <p:sp>
        <p:nvSpPr>
          <p:cNvPr id="7" name="TextBox 6">
            <a:extLst>
              <a:ext uri="{FF2B5EF4-FFF2-40B4-BE49-F238E27FC236}">
                <a16:creationId xmlns:a16="http://schemas.microsoft.com/office/drawing/2014/main" id="{8ABCD41C-9F69-4795-BEAD-B772984933D2}"/>
              </a:ext>
            </a:extLst>
          </p:cNvPr>
          <p:cNvSpPr txBox="1"/>
          <p:nvPr/>
        </p:nvSpPr>
        <p:spPr>
          <a:xfrm>
            <a:off x="4532243" y="2535391"/>
            <a:ext cx="6096000" cy="4121193"/>
          </a:xfrm>
          <a:prstGeom prst="rect">
            <a:avLst/>
          </a:prstGeom>
          <a:noFill/>
        </p:spPr>
        <p:txBody>
          <a:bodyPr wrap="square">
            <a:spAutoFit/>
          </a:bodyPr>
          <a:lstStyle/>
          <a:p>
            <a:pPr marL="609600" marR="0" lvl="0" indent="-609600" algn="l" defTabSz="914400" rtl="0" eaLnBrk="1" fontAlgn="base" latinLnBrk="0" hangingPunct="1">
              <a:lnSpc>
                <a:spcPct val="105000"/>
              </a:lnSpc>
              <a:spcBef>
                <a:spcPct val="20000"/>
              </a:spcBef>
              <a:spcAft>
                <a:spcPct val="0"/>
              </a:spcAft>
              <a:buClrTx/>
              <a:buSzTx/>
              <a:buFontTx/>
              <a:buNone/>
              <a:tabLst>
                <a:tab pos="800100" algn="l"/>
              </a:tabLst>
              <a:defRPr/>
            </a:pPr>
            <a:r>
              <a:rPr kumimoji="0" lang="en-US" altLang="en-US" sz="2800" b="1" i="0" u="none" strike="noStrike" kern="0" cap="none" spc="0" normalizeH="0" baseline="0" noProof="0" dirty="0">
                <a:ln>
                  <a:noFill/>
                </a:ln>
                <a:solidFill>
                  <a:srgbClr val="FF0000"/>
                </a:solidFill>
                <a:effectLst/>
                <a:uLnTx/>
                <a:uFillTx/>
                <a:latin typeface="Verdana" panose="020B0604030504040204" pitchFamily="34" charset="0"/>
                <a:ea typeface="+mn-ea"/>
                <a:cs typeface="+mn-cs"/>
              </a:rPr>
              <a:t>Humanistic psychology</a:t>
            </a:r>
            <a:endParaRPr kumimoji="0" lang="en-US" altLang="en-US" sz="2400" b="1" i="0" u="none" strike="noStrike" kern="0" cap="none" spc="0" normalizeH="0" baseline="0" noProof="0" dirty="0">
              <a:ln>
                <a:noFill/>
              </a:ln>
              <a:solidFill>
                <a:srgbClr val="FF0000"/>
              </a:solidFill>
              <a:effectLst/>
              <a:uLnTx/>
              <a:uFillTx/>
              <a:latin typeface="Verdana" panose="020B0604030504040204" pitchFamily="34" charset="0"/>
              <a:ea typeface="+mn-ea"/>
              <a:cs typeface="+mn-cs"/>
            </a:endParaRPr>
          </a:p>
          <a:p>
            <a:pPr marL="609600" marR="0" lvl="0" indent="-609600" algn="l" defTabSz="914400" rtl="0" eaLnBrk="1" fontAlgn="base" latinLnBrk="0" hangingPunct="1">
              <a:lnSpc>
                <a:spcPct val="105000"/>
              </a:lnSpc>
              <a:spcBef>
                <a:spcPct val="20000"/>
              </a:spcBef>
              <a:spcAft>
                <a:spcPct val="0"/>
              </a:spcAft>
              <a:buClrTx/>
              <a:buSzTx/>
              <a:buFontTx/>
              <a:buNone/>
              <a:tabLst>
                <a:tab pos="800100" algn="l"/>
              </a:tabLst>
              <a:defRPr/>
            </a:pPr>
            <a:r>
              <a:rPr kumimoji="0" lang="en-US" altLang="en-US" sz="2000" b="0" i="0" u="none" strike="noStrike" kern="0" cap="none" spc="0" normalizeH="0" baseline="0" noProof="0" dirty="0">
                <a:ln>
                  <a:noFill/>
                </a:ln>
                <a:solidFill>
                  <a:srgbClr val="000000"/>
                </a:solidFill>
                <a:effectLst/>
                <a:uLnTx/>
                <a:uFillTx/>
                <a:latin typeface="Verdana" panose="020B0604030504040204" pitchFamily="34" charset="0"/>
                <a:ea typeface="+mn-ea"/>
                <a:cs typeface="+mn-cs"/>
              </a:rPr>
              <a:t>An approach that emphasizes personal growth, resilience, and the achievement of human potential</a:t>
            </a:r>
            <a:endParaRPr kumimoji="0" lang="en-US" altLang="en-US" sz="2000" b="0" i="0" u="none" strike="noStrike" kern="0" cap="none" spc="0" normalizeH="0" baseline="0" noProof="0" dirty="0">
              <a:ln>
                <a:noFill/>
              </a:ln>
              <a:solidFill>
                <a:srgbClr val="FF0000"/>
              </a:solidFill>
              <a:effectLst/>
              <a:uLnTx/>
              <a:uFillTx/>
              <a:latin typeface="Verdana" panose="020B0604030504040204" pitchFamily="34" charset="0"/>
              <a:ea typeface="+mn-ea"/>
              <a:cs typeface="+mn-cs"/>
            </a:endParaRPr>
          </a:p>
          <a:p>
            <a:pPr marL="609600" marR="0" lvl="0" indent="-609600" algn="l" defTabSz="914400" rtl="0" eaLnBrk="1" fontAlgn="base" latinLnBrk="0" hangingPunct="1">
              <a:lnSpc>
                <a:spcPct val="125000"/>
              </a:lnSpc>
              <a:spcBef>
                <a:spcPct val="20000"/>
              </a:spcBef>
              <a:spcAft>
                <a:spcPct val="0"/>
              </a:spcAft>
              <a:buClrTx/>
              <a:buSzTx/>
              <a:buFontTx/>
              <a:buNone/>
              <a:tabLst>
                <a:tab pos="800100" algn="l"/>
              </a:tabLst>
              <a:defRPr/>
            </a:pPr>
            <a:endParaRPr kumimoji="0" lang="en-US" altLang="en-US" sz="2800" b="1" i="0" u="none" strike="noStrike" kern="0" cap="none" spc="0" normalizeH="0" baseline="0" noProof="0" dirty="0">
              <a:ln>
                <a:noFill/>
              </a:ln>
              <a:solidFill>
                <a:srgbClr val="FF0000"/>
              </a:solidFill>
              <a:effectLst/>
              <a:uLnTx/>
              <a:uFillTx/>
              <a:latin typeface="Verdana" panose="020B0604030504040204" pitchFamily="34" charset="0"/>
              <a:ea typeface="+mn-ea"/>
              <a:cs typeface="+mn-cs"/>
            </a:endParaRPr>
          </a:p>
          <a:p>
            <a:pPr marL="609600" marR="0" lvl="0" indent="-609600" algn="l" defTabSz="914400" rtl="0" eaLnBrk="1" fontAlgn="base" latinLnBrk="0" hangingPunct="1">
              <a:lnSpc>
                <a:spcPct val="125000"/>
              </a:lnSpc>
              <a:spcBef>
                <a:spcPct val="20000"/>
              </a:spcBef>
              <a:spcAft>
                <a:spcPct val="0"/>
              </a:spcAft>
              <a:buClrTx/>
              <a:buSzTx/>
              <a:buFontTx/>
              <a:buNone/>
              <a:tabLst>
                <a:tab pos="800100" algn="l"/>
              </a:tabLst>
              <a:defRPr/>
            </a:pPr>
            <a:r>
              <a:rPr kumimoji="0" lang="en-US" altLang="en-US" sz="2800" b="1" i="0" u="none" strike="noStrike" kern="0" cap="none" spc="0" normalizeH="0" baseline="0" noProof="0" dirty="0">
                <a:ln>
                  <a:noFill/>
                </a:ln>
                <a:solidFill>
                  <a:srgbClr val="FF0000"/>
                </a:solidFill>
                <a:effectLst/>
                <a:uLnTx/>
                <a:uFillTx/>
                <a:latin typeface="Verdana" panose="020B0604030504040204" pitchFamily="34" charset="0"/>
                <a:ea typeface="+mn-ea"/>
                <a:cs typeface="+mn-cs"/>
              </a:rPr>
              <a:t>Humanist psychologists:</a:t>
            </a:r>
          </a:p>
          <a:p>
            <a:pPr marL="609600" marR="0" lvl="0" indent="-609600" algn="l" defTabSz="914400" rtl="0" eaLnBrk="1" fontAlgn="base" latinLnBrk="0" hangingPunct="1">
              <a:lnSpc>
                <a:spcPct val="125000"/>
              </a:lnSpc>
              <a:spcBef>
                <a:spcPct val="20000"/>
              </a:spcBef>
              <a:spcAft>
                <a:spcPct val="0"/>
              </a:spcAft>
              <a:buClrTx/>
              <a:buSzTx/>
              <a:buFontTx/>
              <a:buAutoNum type="arabicPeriod"/>
              <a:tabLst>
                <a:tab pos="800100" algn="l"/>
              </a:tabLst>
              <a:defRPr/>
            </a:pPr>
            <a:r>
              <a:rPr kumimoji="0" lang="en-US" altLang="en-US" sz="2000" b="0" i="0" u="none" strike="noStrike" kern="0" cap="none" spc="0" normalizeH="0" baseline="0" noProof="0" dirty="0">
                <a:ln>
                  <a:noFill/>
                </a:ln>
                <a:solidFill>
                  <a:srgbClr val="000000"/>
                </a:solidFill>
                <a:effectLst/>
                <a:uLnTx/>
                <a:uFillTx/>
                <a:latin typeface="Verdana" panose="020B0604030504040204" pitchFamily="34" charset="0"/>
                <a:ea typeface="+mn-ea"/>
                <a:cs typeface="+mn-cs"/>
              </a:rPr>
              <a:t>Abraham Maslow</a:t>
            </a:r>
          </a:p>
          <a:p>
            <a:pPr marL="609600" marR="0" lvl="0" indent="-609600" algn="l" defTabSz="914400" rtl="0" eaLnBrk="1" fontAlgn="base" latinLnBrk="0" hangingPunct="1">
              <a:lnSpc>
                <a:spcPct val="125000"/>
              </a:lnSpc>
              <a:spcBef>
                <a:spcPct val="20000"/>
              </a:spcBef>
              <a:spcAft>
                <a:spcPct val="0"/>
              </a:spcAft>
              <a:buClrTx/>
              <a:buSzTx/>
              <a:buFontTx/>
              <a:buAutoNum type="arabicPeriod"/>
              <a:tabLst>
                <a:tab pos="800100" algn="l"/>
              </a:tabLst>
              <a:defRPr/>
            </a:pPr>
            <a:r>
              <a:rPr kumimoji="0" lang="en-US" altLang="en-US" sz="2000" b="0" i="0" u="none" strike="noStrike" kern="0" cap="none" spc="0" normalizeH="0" baseline="0" noProof="0" dirty="0">
                <a:ln>
                  <a:noFill/>
                </a:ln>
                <a:solidFill>
                  <a:srgbClr val="000000"/>
                </a:solidFill>
                <a:effectLst/>
                <a:uLnTx/>
                <a:uFillTx/>
                <a:latin typeface="Verdana" panose="020B0604030504040204" pitchFamily="34" charset="0"/>
                <a:ea typeface="+mn-ea"/>
                <a:cs typeface="+mn-cs"/>
              </a:rPr>
              <a:t>Carl Rogers</a:t>
            </a:r>
          </a:p>
          <a:p>
            <a:pPr marL="609600" marR="0" lvl="0" indent="-609600" algn="l" defTabSz="914400" rtl="0" eaLnBrk="1" fontAlgn="base" latinLnBrk="0" hangingPunct="1">
              <a:lnSpc>
                <a:spcPct val="125000"/>
              </a:lnSpc>
              <a:spcBef>
                <a:spcPct val="20000"/>
              </a:spcBef>
              <a:spcAft>
                <a:spcPct val="0"/>
              </a:spcAft>
              <a:buClrTx/>
              <a:buSzTx/>
              <a:buFontTx/>
              <a:buAutoNum type="arabicPeriod"/>
              <a:tabLst>
                <a:tab pos="800100" algn="l"/>
              </a:tabLst>
              <a:defRPr/>
            </a:pPr>
            <a:r>
              <a:rPr kumimoji="0" lang="en-US" altLang="en-US" sz="2000" b="0" i="0" u="none" strike="noStrike" kern="0" cap="none" spc="0" normalizeH="0" baseline="0" noProof="0" dirty="0">
                <a:ln>
                  <a:noFill/>
                </a:ln>
                <a:solidFill>
                  <a:srgbClr val="000000"/>
                </a:solidFill>
                <a:effectLst/>
                <a:uLnTx/>
                <a:uFillTx/>
                <a:latin typeface="Verdana" panose="020B0604030504040204" pitchFamily="34" charset="0"/>
                <a:ea typeface="+mn-ea"/>
                <a:cs typeface="+mn-cs"/>
              </a:rPr>
              <a:t>Rollo May</a:t>
            </a:r>
            <a:endParaRPr kumimoji="0" lang="en-US" altLang="en-US" sz="2800" b="1" i="0" u="none" strike="noStrike" kern="0" cap="none" spc="0" normalizeH="0" baseline="0" noProof="0" dirty="0">
              <a:ln>
                <a:noFill/>
              </a:ln>
              <a:solidFill>
                <a:srgbClr val="FF0000"/>
              </a:solidFill>
              <a:effectLst/>
              <a:uLnTx/>
              <a:uFillTx/>
              <a:latin typeface="Verdana" panose="020B0604030504040204" pitchFamily="34" charset="0"/>
              <a:ea typeface="+mn-ea"/>
              <a:cs typeface="+mn-cs"/>
            </a:endParaRPr>
          </a:p>
        </p:txBody>
      </p:sp>
    </p:spTree>
    <p:extLst>
      <p:ext uri="{BB962C8B-B14F-4D97-AF65-F5344CB8AC3E}">
        <p14:creationId xmlns:p14="http://schemas.microsoft.com/office/powerpoint/2010/main" val="5251865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advTm="4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8A4919-409B-43D6-91C6-013F40C04229}"/>
              </a:ext>
            </a:extLst>
          </p:cNvPr>
          <p:cNvSpPr txBox="1"/>
          <p:nvPr/>
        </p:nvSpPr>
        <p:spPr>
          <a:xfrm>
            <a:off x="2862469" y="189854"/>
            <a:ext cx="6758609" cy="1261884"/>
          </a:xfrm>
          <a:prstGeom prst="rect">
            <a:avLst/>
          </a:prstGeom>
          <a:noFill/>
        </p:spPr>
        <p:txBody>
          <a:bodyPr wrap="square">
            <a:spAutoFit/>
          </a:bodyPr>
          <a:lstStyle/>
          <a:p>
            <a:r>
              <a:rPr kumimoji="0" lang="en-US" altLang="en-US" sz="3800" b="1" i="0" u="none" strike="noStrike" kern="0" cap="none" spc="0" normalizeH="0" baseline="0" noProof="0" dirty="0">
                <a:ln>
                  <a:noFill/>
                </a:ln>
                <a:solidFill>
                  <a:srgbClr val="F7943D"/>
                </a:solidFill>
                <a:effectLst/>
                <a:uLnTx/>
                <a:uFillTx/>
                <a:latin typeface="Verdana" panose="020B0604030504040204" pitchFamily="34" charset="0"/>
                <a:ea typeface="+mj-ea"/>
                <a:cs typeface="+mj-cs"/>
              </a:rPr>
              <a:t>Humanistic Psychology:</a:t>
            </a:r>
            <a:br>
              <a:rPr kumimoji="0" lang="en-US" altLang="en-US" sz="3800" b="1" i="0" u="none" strike="noStrike" kern="0" cap="none" spc="0" normalizeH="0" baseline="0" noProof="0" dirty="0">
                <a:ln>
                  <a:noFill/>
                </a:ln>
                <a:solidFill>
                  <a:srgbClr val="F7943D"/>
                </a:solidFill>
                <a:effectLst/>
                <a:uLnTx/>
                <a:uFillTx/>
                <a:latin typeface="Verdana" panose="020B0604030504040204" pitchFamily="34" charset="0"/>
                <a:ea typeface="+mj-ea"/>
                <a:cs typeface="+mj-cs"/>
              </a:rPr>
            </a:br>
            <a:r>
              <a:rPr kumimoji="0" lang="en-US" altLang="en-US" sz="3800" b="1" i="0" u="none" strike="noStrike" kern="0" cap="none" spc="0" normalizeH="0" baseline="0" noProof="0" dirty="0">
                <a:ln>
                  <a:noFill/>
                </a:ln>
                <a:solidFill>
                  <a:srgbClr val="F7943D"/>
                </a:solidFill>
                <a:effectLst/>
                <a:uLnTx/>
                <a:uFillTx/>
                <a:latin typeface="Verdana" panose="020B0604030504040204" pitchFamily="34" charset="0"/>
                <a:ea typeface="+mj-ea"/>
                <a:cs typeface="+mj-cs"/>
              </a:rPr>
              <a:t>Carl Rogers</a:t>
            </a:r>
            <a:endParaRPr lang="en-IN" dirty="0"/>
          </a:p>
        </p:txBody>
      </p:sp>
      <p:sp>
        <p:nvSpPr>
          <p:cNvPr id="5" name="TextBox 4">
            <a:extLst>
              <a:ext uri="{FF2B5EF4-FFF2-40B4-BE49-F238E27FC236}">
                <a16:creationId xmlns:a16="http://schemas.microsoft.com/office/drawing/2014/main" id="{9664220C-CEE4-4A23-B5BE-6E6E4B8C5A8B}"/>
              </a:ext>
            </a:extLst>
          </p:cNvPr>
          <p:cNvSpPr txBox="1"/>
          <p:nvPr/>
        </p:nvSpPr>
        <p:spPr>
          <a:xfrm>
            <a:off x="3405809" y="2254829"/>
            <a:ext cx="6096000" cy="4317272"/>
          </a:xfrm>
          <a:prstGeom prst="rect">
            <a:avLst/>
          </a:prstGeom>
          <a:noFill/>
        </p:spPr>
        <p:txBody>
          <a:bodyPr wrap="square">
            <a:spAutoFit/>
          </a:bodyPr>
          <a:lstStyle/>
          <a:p>
            <a:pPr marL="0" marR="0" lvl="0" indent="0" algn="l" defTabSz="914400" rtl="0" eaLnBrk="1" fontAlgn="base" latinLnBrk="0" hangingPunct="1">
              <a:lnSpc>
                <a:spcPct val="95000"/>
              </a:lnSpc>
              <a:spcBef>
                <a:spcPct val="20000"/>
              </a:spcBef>
              <a:spcAft>
                <a:spcPct val="0"/>
              </a:spcAft>
              <a:buClrTx/>
              <a:buSzTx/>
              <a:buFontTx/>
              <a:buNone/>
              <a:tabLst>
                <a:tab pos="800100" algn="l"/>
              </a:tabLst>
              <a:defRPr/>
            </a:pPr>
            <a:r>
              <a:rPr kumimoji="0" lang="en-US" altLang="en-US" sz="1400" b="1" i="0" u="none" strike="noStrike" kern="0" cap="none" spc="0" normalizeH="0" baseline="0" noProof="0" dirty="0">
                <a:ln>
                  <a:noFill/>
                </a:ln>
                <a:solidFill>
                  <a:srgbClr val="FF0000"/>
                </a:solidFill>
                <a:effectLst/>
                <a:uLnTx/>
                <a:uFillTx/>
                <a:latin typeface="Verdana" panose="020B0604030504040204" pitchFamily="34" charset="0"/>
                <a:ea typeface="+mn-ea"/>
                <a:cs typeface="+mn-cs"/>
              </a:rPr>
              <a:t>Interested in fully functioning individuals</a:t>
            </a:r>
            <a:br>
              <a:rPr kumimoji="0" lang="en-US" altLang="en-US" sz="1400" b="1" i="0" u="none" strike="noStrike" kern="0" cap="none" spc="0" normalizeH="0" baseline="0" noProof="0" dirty="0">
                <a:ln>
                  <a:noFill/>
                </a:ln>
                <a:solidFill>
                  <a:srgbClr val="FF0000"/>
                </a:solidFill>
                <a:effectLst/>
                <a:uLnTx/>
                <a:uFillTx/>
                <a:latin typeface="Verdana" panose="020B0604030504040204" pitchFamily="34" charset="0"/>
                <a:ea typeface="+mn-ea"/>
                <a:cs typeface="+mn-cs"/>
              </a:rPr>
            </a:br>
            <a:endParaRPr kumimoji="0" lang="en-US" altLang="en-US" sz="1400" b="1" i="0" u="none" strike="noStrike" kern="0" cap="none" spc="0" normalizeH="0" baseline="0" noProof="0" dirty="0">
              <a:ln>
                <a:noFill/>
              </a:ln>
              <a:solidFill>
                <a:srgbClr val="FF0000"/>
              </a:solidFill>
              <a:effectLst/>
              <a:uLnTx/>
              <a:uFillTx/>
              <a:latin typeface="Verdana" panose="020B0604030504040204" pitchFamily="34" charset="0"/>
              <a:ea typeface="+mn-ea"/>
              <a:cs typeface="+mn-cs"/>
            </a:endParaRPr>
          </a:p>
          <a:p>
            <a:pPr marL="0" marR="0" lvl="0" indent="0" algn="l" defTabSz="914400" rtl="0" eaLnBrk="1" fontAlgn="base" latinLnBrk="0" hangingPunct="1">
              <a:lnSpc>
                <a:spcPct val="95000"/>
              </a:lnSpc>
              <a:spcBef>
                <a:spcPct val="20000"/>
              </a:spcBef>
              <a:spcAft>
                <a:spcPct val="0"/>
              </a:spcAft>
              <a:buClrTx/>
              <a:buSzTx/>
              <a:buFontTx/>
              <a:buNone/>
              <a:tabLst>
                <a:tab pos="800100" algn="l"/>
              </a:tabLst>
              <a:defRPr/>
            </a:pPr>
            <a:r>
              <a:rPr kumimoji="0" lang="en-US" altLang="en-US" sz="1400" b="1" i="0" u="none" strike="noStrike" kern="0" cap="none" spc="0" normalizeH="0" baseline="0" noProof="0" dirty="0">
                <a:ln>
                  <a:noFill/>
                </a:ln>
                <a:solidFill>
                  <a:srgbClr val="FF0000"/>
                </a:solidFill>
                <a:effectLst/>
                <a:uLnTx/>
                <a:uFillTx/>
                <a:latin typeface="Verdana" panose="020B0604030504040204" pitchFamily="34" charset="0"/>
                <a:ea typeface="+mn-ea"/>
                <a:cs typeface="+mn-cs"/>
              </a:rPr>
              <a:t>Congruence </a:t>
            </a:r>
          </a:p>
          <a:p>
            <a:pPr marL="1257300" marR="0" lvl="2" indent="-228600" algn="l" defTabSz="914400" rtl="0" eaLnBrk="1" fontAlgn="base" latinLnBrk="0" hangingPunct="1">
              <a:lnSpc>
                <a:spcPct val="95000"/>
              </a:lnSpc>
              <a:spcBef>
                <a:spcPct val="20000"/>
              </a:spcBef>
              <a:spcAft>
                <a:spcPct val="0"/>
              </a:spcAft>
              <a:buClrTx/>
              <a:buSzTx/>
              <a:buFontTx/>
              <a:buNone/>
              <a:tabLst>
                <a:tab pos="800100" algn="l"/>
              </a:tabLst>
              <a:defRPr/>
            </a:pPr>
            <a:r>
              <a:rPr kumimoji="0" lang="en-US" altLang="en-US" sz="1400" b="0" i="0" u="none" strike="noStrike" kern="0" cap="none" spc="0" normalizeH="0" baseline="0" noProof="0" dirty="0">
                <a:ln>
                  <a:noFill/>
                </a:ln>
                <a:solidFill>
                  <a:srgbClr val="000000"/>
                </a:solidFill>
                <a:effectLst/>
                <a:uLnTx/>
                <a:uFillTx/>
                <a:latin typeface="Verdana" panose="020B0604030504040204" pitchFamily="34" charset="0"/>
              </a:rPr>
              <a:t>	this is displayed by fully functioning people and is a harmony between the image they project to others and their true feelings or wishes</a:t>
            </a:r>
            <a:endParaRPr kumimoji="0" lang="en-US" altLang="en-US" sz="1400" b="1" i="0" u="none" strike="noStrike" kern="0" cap="none" spc="0" normalizeH="0" baseline="0" noProof="0" dirty="0">
              <a:ln>
                <a:noFill/>
              </a:ln>
              <a:solidFill>
                <a:srgbClr val="FF0000"/>
              </a:solidFill>
              <a:effectLst/>
              <a:uLnTx/>
              <a:uFillTx/>
              <a:latin typeface="Verdana" panose="020B0604030504040204" pitchFamily="34" charset="0"/>
            </a:endParaRPr>
          </a:p>
          <a:p>
            <a:pPr marL="0" marR="0" lvl="0" indent="0" algn="l" defTabSz="914400" rtl="0" eaLnBrk="1" fontAlgn="base" latinLnBrk="0" hangingPunct="1">
              <a:lnSpc>
                <a:spcPct val="95000"/>
              </a:lnSpc>
              <a:spcBef>
                <a:spcPct val="20000"/>
              </a:spcBef>
              <a:spcAft>
                <a:spcPct val="0"/>
              </a:spcAft>
              <a:buClrTx/>
              <a:buSzTx/>
              <a:buFontTx/>
              <a:buNone/>
              <a:tabLst>
                <a:tab pos="800100" algn="l"/>
              </a:tabLst>
              <a:defRPr/>
            </a:pPr>
            <a:endParaRPr kumimoji="0" lang="en-US" altLang="en-US" sz="1400" b="1" i="0" u="none" strike="noStrike" kern="0" cap="none" spc="0" normalizeH="0" baseline="0" noProof="0" dirty="0">
              <a:ln>
                <a:noFill/>
              </a:ln>
              <a:solidFill>
                <a:srgbClr val="FF0000"/>
              </a:solidFill>
              <a:effectLst/>
              <a:uLnTx/>
              <a:uFillTx/>
              <a:latin typeface="Verdana" panose="020B0604030504040204" pitchFamily="34" charset="0"/>
              <a:ea typeface="+mn-ea"/>
              <a:cs typeface="+mn-cs"/>
            </a:endParaRPr>
          </a:p>
          <a:p>
            <a:pPr marL="0" marR="0" lvl="0" indent="0" algn="l" defTabSz="914400" rtl="0" eaLnBrk="1" fontAlgn="base" latinLnBrk="0" hangingPunct="1">
              <a:lnSpc>
                <a:spcPct val="95000"/>
              </a:lnSpc>
              <a:spcBef>
                <a:spcPct val="20000"/>
              </a:spcBef>
              <a:spcAft>
                <a:spcPct val="0"/>
              </a:spcAft>
              <a:buClrTx/>
              <a:buSzTx/>
              <a:buFontTx/>
              <a:buNone/>
              <a:tabLst>
                <a:tab pos="800100" algn="l"/>
              </a:tabLst>
              <a:defRPr/>
            </a:pPr>
            <a:r>
              <a:rPr kumimoji="0" lang="en-US" altLang="en-US" sz="1400" b="1" i="0" u="none" strike="noStrike" kern="0" cap="none" spc="0" normalizeH="0" baseline="0" noProof="0" dirty="0">
                <a:ln>
                  <a:noFill/>
                </a:ln>
                <a:solidFill>
                  <a:srgbClr val="FF0000"/>
                </a:solidFill>
                <a:effectLst/>
                <a:uLnTx/>
                <a:uFillTx/>
                <a:latin typeface="Verdana" panose="020B0604030504040204" pitchFamily="34" charset="0"/>
                <a:ea typeface="+mn-ea"/>
                <a:cs typeface="+mn-cs"/>
              </a:rPr>
              <a:t>To become fully functioning we need:</a:t>
            </a:r>
          </a:p>
          <a:p>
            <a:pPr marL="114300" marR="0" lvl="1" indent="114300" algn="l" defTabSz="914400" rtl="0" eaLnBrk="1" fontAlgn="base" latinLnBrk="0" hangingPunct="1">
              <a:lnSpc>
                <a:spcPct val="95000"/>
              </a:lnSpc>
              <a:spcBef>
                <a:spcPct val="20000"/>
              </a:spcBef>
              <a:spcAft>
                <a:spcPct val="0"/>
              </a:spcAft>
              <a:buClrTx/>
              <a:buSzTx/>
              <a:buFontTx/>
              <a:buChar char="–"/>
              <a:tabLst>
                <a:tab pos="800100" algn="l"/>
              </a:tabLst>
              <a:defRPr/>
            </a:pPr>
            <a:r>
              <a:rPr kumimoji="0" lang="en-US" altLang="en-US" sz="1400" b="1" i="0" u="none" strike="noStrike" kern="0" cap="none" spc="0" normalizeH="0" baseline="0" noProof="0" dirty="0">
                <a:ln>
                  <a:noFill/>
                </a:ln>
                <a:solidFill>
                  <a:srgbClr val="FF0000"/>
                </a:solidFill>
                <a:effectLst/>
                <a:uLnTx/>
                <a:uFillTx/>
                <a:latin typeface="Verdana" panose="020B0604030504040204" pitchFamily="34" charset="0"/>
              </a:rPr>
              <a:t>Unconditional positive regard</a:t>
            </a:r>
          </a:p>
          <a:p>
            <a:pPr marL="1257300" marR="0" lvl="2" indent="-228600" algn="l" defTabSz="914400" rtl="0" eaLnBrk="1" fontAlgn="base" latinLnBrk="0" hangingPunct="1">
              <a:lnSpc>
                <a:spcPct val="105000"/>
              </a:lnSpc>
              <a:spcBef>
                <a:spcPct val="20000"/>
              </a:spcBef>
              <a:spcAft>
                <a:spcPct val="0"/>
              </a:spcAft>
              <a:buClrTx/>
              <a:buSzTx/>
              <a:buFontTx/>
              <a:buNone/>
              <a:tabLst>
                <a:tab pos="800100" algn="l"/>
              </a:tabLst>
              <a:defRPr/>
            </a:pPr>
            <a:r>
              <a:rPr kumimoji="0" lang="en-US" altLang="en-US" sz="1400" b="0" i="0" u="none" strike="noStrike" kern="0" cap="none" spc="0" normalizeH="0" baseline="0" noProof="0" dirty="0">
                <a:ln>
                  <a:noFill/>
                </a:ln>
                <a:solidFill>
                  <a:srgbClr val="000000"/>
                </a:solidFill>
                <a:effectLst/>
                <a:uLnTx/>
                <a:uFillTx/>
                <a:latin typeface="Verdana" panose="020B0604030504040204" pitchFamily="34" charset="0"/>
              </a:rPr>
              <a:t>	A situation in which the acceptance and love one receives from significant others is unqualified, no strings attached</a:t>
            </a:r>
            <a:endParaRPr kumimoji="0" lang="en-US" altLang="en-US" sz="1400" b="1" i="0" u="none" strike="noStrike" kern="0" cap="none" spc="0" normalizeH="0" baseline="0" noProof="0" dirty="0">
              <a:ln>
                <a:noFill/>
              </a:ln>
              <a:solidFill>
                <a:srgbClr val="FF0000"/>
              </a:solidFill>
              <a:effectLst/>
              <a:uLnTx/>
              <a:uFillTx/>
              <a:latin typeface="Verdana" panose="020B0604030504040204" pitchFamily="34" charset="0"/>
            </a:endParaRPr>
          </a:p>
          <a:p>
            <a:pPr marL="0" marR="0" lvl="0" indent="0" algn="l" defTabSz="914400" rtl="0" eaLnBrk="1" fontAlgn="base" latinLnBrk="0" hangingPunct="1">
              <a:lnSpc>
                <a:spcPct val="95000"/>
              </a:lnSpc>
              <a:spcBef>
                <a:spcPct val="20000"/>
              </a:spcBef>
              <a:spcAft>
                <a:spcPct val="0"/>
              </a:spcAft>
              <a:buClrTx/>
              <a:buSzTx/>
              <a:buFontTx/>
              <a:buNone/>
              <a:tabLst>
                <a:tab pos="800100" algn="l"/>
              </a:tabLst>
              <a:defRPr/>
            </a:pPr>
            <a:endParaRPr kumimoji="0" lang="en-US" altLang="en-US" sz="1400" b="1" i="0" u="none" strike="noStrike" kern="0" cap="none" spc="0" normalizeH="0" baseline="0" noProof="0" dirty="0">
              <a:ln>
                <a:noFill/>
              </a:ln>
              <a:solidFill>
                <a:srgbClr val="FF0000"/>
              </a:solidFill>
              <a:effectLst/>
              <a:uLnTx/>
              <a:uFillTx/>
              <a:latin typeface="Verdana" panose="020B0604030504040204" pitchFamily="34" charset="0"/>
              <a:ea typeface="+mn-ea"/>
              <a:cs typeface="+mn-cs"/>
            </a:endParaRPr>
          </a:p>
          <a:p>
            <a:pPr marL="0" marR="0" lvl="0" indent="0" algn="l" defTabSz="914400" rtl="0" eaLnBrk="1" fontAlgn="base" latinLnBrk="0" hangingPunct="1">
              <a:lnSpc>
                <a:spcPct val="95000"/>
              </a:lnSpc>
              <a:spcBef>
                <a:spcPct val="20000"/>
              </a:spcBef>
              <a:spcAft>
                <a:spcPct val="0"/>
              </a:spcAft>
              <a:buClrTx/>
              <a:buSzTx/>
              <a:buFontTx/>
              <a:buNone/>
              <a:tabLst>
                <a:tab pos="800100" algn="l"/>
              </a:tabLst>
              <a:defRPr/>
            </a:pPr>
            <a:r>
              <a:rPr kumimoji="0" lang="en-US" altLang="en-US" sz="1400" b="1" i="0" u="none" strike="noStrike" kern="0" cap="none" spc="0" normalizeH="0" baseline="0" noProof="0" dirty="0">
                <a:ln>
                  <a:noFill/>
                </a:ln>
                <a:solidFill>
                  <a:srgbClr val="FF0000"/>
                </a:solidFill>
                <a:effectLst/>
                <a:uLnTx/>
                <a:uFillTx/>
                <a:latin typeface="Verdana" panose="020B0604030504040204" pitchFamily="34" charset="0"/>
                <a:ea typeface="+mn-ea"/>
                <a:cs typeface="+mn-cs"/>
              </a:rPr>
              <a:t>Unfortunately many children and adults are treated with:</a:t>
            </a:r>
          </a:p>
          <a:p>
            <a:pPr marL="114300" marR="0" lvl="1" indent="114300" algn="l" defTabSz="914400" rtl="0" eaLnBrk="1" fontAlgn="base" latinLnBrk="0" hangingPunct="1">
              <a:lnSpc>
                <a:spcPct val="95000"/>
              </a:lnSpc>
              <a:spcBef>
                <a:spcPct val="20000"/>
              </a:spcBef>
              <a:spcAft>
                <a:spcPct val="0"/>
              </a:spcAft>
              <a:buClrTx/>
              <a:buSzTx/>
              <a:buFontTx/>
              <a:buChar char="–"/>
              <a:tabLst>
                <a:tab pos="800100" algn="l"/>
              </a:tabLst>
              <a:defRPr/>
            </a:pPr>
            <a:r>
              <a:rPr kumimoji="0" lang="en-US" altLang="en-US" sz="1400" b="1" i="0" u="none" strike="noStrike" kern="0" cap="none" spc="0" normalizeH="0" baseline="0" noProof="0" dirty="0">
                <a:ln>
                  <a:noFill/>
                </a:ln>
                <a:solidFill>
                  <a:srgbClr val="FF0000"/>
                </a:solidFill>
                <a:effectLst/>
                <a:uLnTx/>
                <a:uFillTx/>
                <a:latin typeface="Verdana" panose="020B0604030504040204" pitchFamily="34" charset="0"/>
              </a:rPr>
              <a:t>Conditional positive regard</a:t>
            </a:r>
            <a:endParaRPr kumimoji="0" lang="en-US" altLang="en-US" sz="1400" b="0" i="0" u="none" strike="noStrike" kern="0" cap="none" spc="0" normalizeH="0" baseline="0" noProof="0" dirty="0">
              <a:ln>
                <a:noFill/>
              </a:ln>
              <a:solidFill>
                <a:srgbClr val="FF0000"/>
              </a:solidFill>
              <a:effectLst/>
              <a:uLnTx/>
              <a:uFillTx/>
              <a:latin typeface="Verdana" panose="020B0604030504040204" pitchFamily="34" charset="0"/>
            </a:endParaRPr>
          </a:p>
          <a:p>
            <a:pPr marL="1257300" marR="0" lvl="2" indent="-228600" algn="l" defTabSz="914400" rtl="0" eaLnBrk="1" fontAlgn="base" latinLnBrk="0" hangingPunct="1">
              <a:lnSpc>
                <a:spcPct val="105000"/>
              </a:lnSpc>
              <a:spcBef>
                <a:spcPct val="20000"/>
              </a:spcBef>
              <a:spcAft>
                <a:spcPct val="0"/>
              </a:spcAft>
              <a:buClrTx/>
              <a:buSzTx/>
              <a:buFontTx/>
              <a:buNone/>
              <a:tabLst>
                <a:tab pos="800100" algn="l"/>
              </a:tabLst>
              <a:defRPr/>
            </a:pPr>
            <a:r>
              <a:rPr kumimoji="0" lang="en-US" altLang="en-US" sz="1400" b="0" i="0" u="none" strike="noStrike" kern="0" cap="none" spc="0" normalizeH="0" baseline="0" noProof="0" dirty="0">
                <a:ln>
                  <a:noFill/>
                </a:ln>
                <a:solidFill>
                  <a:srgbClr val="000000"/>
                </a:solidFill>
                <a:effectLst/>
                <a:uLnTx/>
                <a:uFillTx/>
                <a:latin typeface="Verdana" panose="020B0604030504040204" pitchFamily="34" charset="0"/>
              </a:rPr>
              <a:t>	A situation in which the acceptance and love one receives from significant others is contingent upon one’s behavior</a:t>
            </a:r>
            <a:endParaRPr kumimoji="0" lang="en-US" altLang="en-US" sz="1400" b="0" i="0" u="none" strike="noStrike" kern="0" cap="none" spc="0" normalizeH="0" baseline="0" noProof="0" dirty="0">
              <a:ln>
                <a:noFill/>
              </a:ln>
              <a:solidFill>
                <a:srgbClr val="FF0000"/>
              </a:solidFill>
              <a:effectLst/>
              <a:uLnTx/>
              <a:uFillTx/>
              <a:latin typeface="Verdana" panose="020B0604030504040204" pitchFamily="34" charset="0"/>
            </a:endParaRPr>
          </a:p>
        </p:txBody>
      </p:sp>
    </p:spTree>
    <p:extLst>
      <p:ext uri="{BB962C8B-B14F-4D97-AF65-F5344CB8AC3E}">
        <p14:creationId xmlns:p14="http://schemas.microsoft.com/office/powerpoint/2010/main" val="3385749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advTm="4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DBF997-4181-435A-9736-E26986947625}"/>
              </a:ext>
            </a:extLst>
          </p:cNvPr>
          <p:cNvSpPr txBox="1"/>
          <p:nvPr/>
        </p:nvSpPr>
        <p:spPr>
          <a:xfrm>
            <a:off x="3610947" y="261257"/>
            <a:ext cx="5085183" cy="461665"/>
          </a:xfrm>
          <a:prstGeom prst="rect">
            <a:avLst/>
          </a:prstGeom>
          <a:noFill/>
          <a:ln>
            <a:solidFill>
              <a:srgbClr val="CC3399"/>
            </a:solidFill>
          </a:ln>
          <a:effectLst>
            <a:outerShdw blurRad="50800" dist="38100" dir="5400000" algn="t" rotWithShape="0">
              <a:prstClr val="black">
                <a:alpha val="40000"/>
              </a:prstClr>
            </a:outerShdw>
          </a:effectLst>
        </p:spPr>
        <p:txBody>
          <a:bodyPr wrap="square" rtlCol="0">
            <a:spAutoFit/>
          </a:bodyPr>
          <a:lstStyle/>
          <a:p>
            <a:r>
              <a:rPr lang="en-US" sz="2400" b="1" dirty="0">
                <a:solidFill>
                  <a:schemeClr val="bg2">
                    <a:lumMod val="50000"/>
                  </a:schemeClr>
                </a:solidFill>
                <a:effectLst>
                  <a:outerShdw blurRad="38100" dist="38100" dir="2700000" algn="tl">
                    <a:srgbClr val="000000">
                      <a:alpha val="43137"/>
                    </a:srgbClr>
                  </a:outerShdw>
                </a:effectLst>
                <a:latin typeface="Bahnschrift SemiCondensed" panose="020B0502040204020203" pitchFamily="34" charset="0"/>
              </a:rPr>
              <a:t>Major Personality Traits Influencing  OB</a:t>
            </a:r>
            <a:endParaRPr lang="en-IN" sz="2400" b="1" dirty="0">
              <a:solidFill>
                <a:schemeClr val="bg2">
                  <a:lumMod val="50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 name="TextBox 2">
            <a:extLst>
              <a:ext uri="{FF2B5EF4-FFF2-40B4-BE49-F238E27FC236}">
                <a16:creationId xmlns:a16="http://schemas.microsoft.com/office/drawing/2014/main" id="{7DB2EF52-7169-4DA3-A977-C84791302149}"/>
              </a:ext>
            </a:extLst>
          </p:cNvPr>
          <p:cNvSpPr txBox="1"/>
          <p:nvPr/>
        </p:nvSpPr>
        <p:spPr>
          <a:xfrm>
            <a:off x="447870" y="1222310"/>
            <a:ext cx="2183364" cy="369332"/>
          </a:xfrm>
          <a:prstGeom prst="rect">
            <a:avLst/>
          </a:prstGeom>
          <a:noFill/>
        </p:spPr>
        <p:txBody>
          <a:bodyPr wrap="square" rtlCol="0">
            <a:spAutoFit/>
          </a:bodyPr>
          <a:lstStyle/>
          <a:p>
            <a:r>
              <a:rPr lang="en-US" b="1" dirty="0">
                <a:solidFill>
                  <a:srgbClr val="FF0000"/>
                </a:solidFill>
                <a:effectLst>
                  <a:outerShdw blurRad="38100" dist="38100" dir="2700000" algn="tl">
                    <a:srgbClr val="000000">
                      <a:alpha val="43137"/>
                    </a:srgbClr>
                  </a:outerShdw>
                </a:effectLst>
                <a:latin typeface="Bahnschrift" panose="020B0502040204020203" pitchFamily="34" charset="0"/>
              </a:rPr>
              <a:t>Authoritarianism</a:t>
            </a:r>
            <a:endParaRPr lang="en-IN" b="1" dirty="0">
              <a:solidFill>
                <a:srgbClr val="FF0000"/>
              </a:solidFill>
              <a:effectLst>
                <a:outerShdw blurRad="38100" dist="38100" dir="2700000" algn="tl">
                  <a:srgbClr val="000000">
                    <a:alpha val="43137"/>
                  </a:srgbClr>
                </a:outerShdw>
              </a:effectLst>
              <a:latin typeface="Bahnschrift" panose="020B0502040204020203" pitchFamily="34" charset="0"/>
            </a:endParaRPr>
          </a:p>
        </p:txBody>
      </p:sp>
      <p:sp>
        <p:nvSpPr>
          <p:cNvPr id="4" name="TextBox 3">
            <a:extLst>
              <a:ext uri="{FF2B5EF4-FFF2-40B4-BE49-F238E27FC236}">
                <a16:creationId xmlns:a16="http://schemas.microsoft.com/office/drawing/2014/main" id="{274B85D5-A4E4-462E-884A-19037294A731}"/>
              </a:ext>
            </a:extLst>
          </p:cNvPr>
          <p:cNvSpPr txBox="1"/>
          <p:nvPr/>
        </p:nvSpPr>
        <p:spPr>
          <a:xfrm>
            <a:off x="447870" y="1738604"/>
            <a:ext cx="2183364" cy="369332"/>
          </a:xfrm>
          <a:prstGeom prst="rect">
            <a:avLst/>
          </a:prstGeom>
          <a:noFill/>
        </p:spPr>
        <p:txBody>
          <a:bodyPr wrap="square" rtlCol="0">
            <a:spAutoFit/>
          </a:bodyPr>
          <a:lstStyle/>
          <a:p>
            <a:r>
              <a:rPr lang="en-US" b="1" dirty="0">
                <a:solidFill>
                  <a:srgbClr val="336699"/>
                </a:solidFill>
                <a:effectLst>
                  <a:outerShdw blurRad="38100" dist="38100" dir="2700000" algn="tl">
                    <a:srgbClr val="000000">
                      <a:alpha val="43137"/>
                    </a:srgbClr>
                  </a:outerShdw>
                </a:effectLst>
                <a:latin typeface="Bahnschrift" panose="020B0502040204020203" pitchFamily="34" charset="0"/>
              </a:rPr>
              <a:t>Machiavellianism</a:t>
            </a:r>
            <a:endParaRPr lang="en-IN" b="1" dirty="0">
              <a:solidFill>
                <a:srgbClr val="336699"/>
              </a:solidFill>
              <a:effectLst>
                <a:outerShdw blurRad="38100" dist="38100" dir="2700000" algn="tl">
                  <a:srgbClr val="000000">
                    <a:alpha val="43137"/>
                  </a:srgbClr>
                </a:outerShdw>
              </a:effectLst>
              <a:latin typeface="Bahnschrift" panose="020B0502040204020203" pitchFamily="34" charset="0"/>
            </a:endParaRPr>
          </a:p>
        </p:txBody>
      </p:sp>
      <p:sp>
        <p:nvSpPr>
          <p:cNvPr id="5" name="TextBox 4">
            <a:extLst>
              <a:ext uri="{FF2B5EF4-FFF2-40B4-BE49-F238E27FC236}">
                <a16:creationId xmlns:a16="http://schemas.microsoft.com/office/drawing/2014/main" id="{130E7371-4FE3-47CE-9605-2D388789ACF8}"/>
              </a:ext>
            </a:extLst>
          </p:cNvPr>
          <p:cNvSpPr txBox="1"/>
          <p:nvPr/>
        </p:nvSpPr>
        <p:spPr>
          <a:xfrm>
            <a:off x="475862" y="2282107"/>
            <a:ext cx="2603239" cy="369332"/>
          </a:xfrm>
          <a:prstGeom prst="rect">
            <a:avLst/>
          </a:prstGeom>
          <a:noFill/>
        </p:spPr>
        <p:txBody>
          <a:bodyPr wrap="square" rtlCol="0">
            <a:spAutoFit/>
          </a:bodyPr>
          <a:lstStyle/>
          <a:p>
            <a:r>
              <a:rPr lang="en-US" b="1" dirty="0">
                <a:solidFill>
                  <a:srgbClr val="00FF00"/>
                </a:solidFill>
                <a:effectLst>
                  <a:outerShdw blurRad="38100" dist="38100" dir="2700000" algn="tl">
                    <a:srgbClr val="000000">
                      <a:alpha val="43137"/>
                    </a:srgbClr>
                  </a:outerShdw>
                </a:effectLst>
                <a:latin typeface="Bahnschrift" panose="020B0502040204020203" pitchFamily="34" charset="0"/>
              </a:rPr>
              <a:t>Problem solving styles</a:t>
            </a:r>
            <a:endParaRPr lang="en-IN" b="1" dirty="0">
              <a:solidFill>
                <a:srgbClr val="00FF00"/>
              </a:solidFill>
              <a:effectLst>
                <a:outerShdw blurRad="38100" dist="38100" dir="2700000" algn="tl">
                  <a:srgbClr val="000000">
                    <a:alpha val="43137"/>
                  </a:srgbClr>
                </a:outerShdw>
              </a:effectLst>
              <a:latin typeface="Bahnschrift" panose="020B0502040204020203" pitchFamily="34" charset="0"/>
            </a:endParaRPr>
          </a:p>
        </p:txBody>
      </p:sp>
      <p:sp>
        <p:nvSpPr>
          <p:cNvPr id="6" name="TextBox 5">
            <a:extLst>
              <a:ext uri="{FF2B5EF4-FFF2-40B4-BE49-F238E27FC236}">
                <a16:creationId xmlns:a16="http://schemas.microsoft.com/office/drawing/2014/main" id="{94B7D873-6959-40D8-8C8A-F7D29F1857EE}"/>
              </a:ext>
            </a:extLst>
          </p:cNvPr>
          <p:cNvSpPr txBox="1"/>
          <p:nvPr/>
        </p:nvSpPr>
        <p:spPr>
          <a:xfrm>
            <a:off x="503855" y="2825610"/>
            <a:ext cx="2705875" cy="369332"/>
          </a:xfrm>
          <a:prstGeom prst="rect">
            <a:avLst/>
          </a:prstGeom>
          <a:noFill/>
        </p:spPr>
        <p:txBody>
          <a:bodyPr wrap="square" rtlCol="0">
            <a:spAutoFit/>
          </a:bodyPr>
          <a:lstStyle/>
          <a:p>
            <a:r>
              <a:rPr lang="en-US" b="1" dirty="0">
                <a:solidFill>
                  <a:srgbClr val="CC3399"/>
                </a:solidFill>
                <a:effectLst>
                  <a:outerShdw blurRad="38100" dist="38100" dir="2700000" algn="tl">
                    <a:srgbClr val="000000">
                      <a:alpha val="43137"/>
                    </a:srgbClr>
                  </a:outerShdw>
                </a:effectLst>
                <a:latin typeface="Bahnschrift" panose="020B0502040204020203" pitchFamily="34" charset="0"/>
              </a:rPr>
              <a:t>Achievement Orientation</a:t>
            </a:r>
            <a:endParaRPr lang="en-IN" b="1" dirty="0">
              <a:solidFill>
                <a:srgbClr val="CC3399"/>
              </a:solidFill>
              <a:effectLst>
                <a:outerShdw blurRad="38100" dist="38100" dir="2700000" algn="tl">
                  <a:srgbClr val="000000">
                    <a:alpha val="43137"/>
                  </a:srgbClr>
                </a:outerShdw>
              </a:effectLst>
              <a:latin typeface="Bahnschrift" panose="020B0502040204020203" pitchFamily="34" charset="0"/>
            </a:endParaRPr>
          </a:p>
        </p:txBody>
      </p:sp>
      <p:sp>
        <p:nvSpPr>
          <p:cNvPr id="7" name="TextBox 6">
            <a:extLst>
              <a:ext uri="{FF2B5EF4-FFF2-40B4-BE49-F238E27FC236}">
                <a16:creationId xmlns:a16="http://schemas.microsoft.com/office/drawing/2014/main" id="{795CAEED-A66F-422E-883A-6E2A2BEC8778}"/>
              </a:ext>
            </a:extLst>
          </p:cNvPr>
          <p:cNvSpPr txBox="1"/>
          <p:nvPr/>
        </p:nvSpPr>
        <p:spPr>
          <a:xfrm>
            <a:off x="531849" y="3369113"/>
            <a:ext cx="2183364" cy="369332"/>
          </a:xfrm>
          <a:prstGeom prst="rect">
            <a:avLst/>
          </a:prstGeom>
          <a:noFill/>
        </p:spPr>
        <p:txBody>
          <a:bodyPr wrap="square" rtlCol="0">
            <a:spAutoFit/>
          </a:bodyPr>
          <a:lstStyle/>
          <a:p>
            <a:r>
              <a:rPr lang="en-US" b="1" dirty="0">
                <a:solidFill>
                  <a:srgbClr val="002060"/>
                </a:solidFill>
                <a:effectLst>
                  <a:outerShdw blurRad="38100" dist="38100" dir="2700000" algn="tl">
                    <a:srgbClr val="000000">
                      <a:alpha val="43137"/>
                    </a:srgbClr>
                  </a:outerShdw>
                </a:effectLst>
                <a:latin typeface="Bahnschrift" panose="020B0502040204020203" pitchFamily="34" charset="0"/>
              </a:rPr>
              <a:t>Locus of Control</a:t>
            </a:r>
            <a:endParaRPr lang="en-IN" b="1" dirty="0">
              <a:solidFill>
                <a:srgbClr val="002060"/>
              </a:solidFill>
              <a:effectLst>
                <a:outerShdw blurRad="38100" dist="38100" dir="2700000" algn="tl">
                  <a:srgbClr val="000000">
                    <a:alpha val="43137"/>
                  </a:srgbClr>
                </a:outerShdw>
              </a:effectLst>
              <a:latin typeface="Bahnschrift" panose="020B0502040204020203" pitchFamily="34" charset="0"/>
            </a:endParaRPr>
          </a:p>
        </p:txBody>
      </p:sp>
      <p:sp>
        <p:nvSpPr>
          <p:cNvPr id="8" name="TextBox 7">
            <a:extLst>
              <a:ext uri="{FF2B5EF4-FFF2-40B4-BE49-F238E27FC236}">
                <a16:creationId xmlns:a16="http://schemas.microsoft.com/office/drawing/2014/main" id="{2A82991F-C69E-45CE-9E30-AC2DADA4E0B6}"/>
              </a:ext>
            </a:extLst>
          </p:cNvPr>
          <p:cNvSpPr txBox="1"/>
          <p:nvPr/>
        </p:nvSpPr>
        <p:spPr>
          <a:xfrm>
            <a:off x="559842" y="3912616"/>
            <a:ext cx="2183364" cy="369332"/>
          </a:xfrm>
          <a:prstGeom prst="rect">
            <a:avLst/>
          </a:prstGeom>
          <a:noFill/>
        </p:spPr>
        <p:txBody>
          <a:bodyPr wrap="square" rtlCol="0">
            <a:spAutoFit/>
          </a:bodyPr>
          <a:lstStyle/>
          <a:p>
            <a:r>
              <a:rPr lang="en-US" b="1" dirty="0">
                <a:solidFill>
                  <a:srgbClr val="00B0F0"/>
                </a:solidFill>
                <a:effectLst>
                  <a:outerShdw blurRad="38100" dist="38100" dir="2700000" algn="tl">
                    <a:srgbClr val="000000">
                      <a:alpha val="43137"/>
                    </a:srgbClr>
                  </a:outerShdw>
                </a:effectLst>
                <a:latin typeface="Bahnschrift" panose="020B0502040204020203" pitchFamily="34" charset="0"/>
              </a:rPr>
              <a:t>Self esteem</a:t>
            </a:r>
            <a:endParaRPr lang="en-IN" b="1" dirty="0">
              <a:solidFill>
                <a:srgbClr val="00B0F0"/>
              </a:solidFill>
              <a:effectLst>
                <a:outerShdw blurRad="38100" dist="38100" dir="2700000" algn="tl">
                  <a:srgbClr val="000000">
                    <a:alpha val="43137"/>
                  </a:srgbClr>
                </a:outerShdw>
              </a:effectLst>
              <a:latin typeface="Bahnschrift" panose="020B0502040204020203" pitchFamily="34" charset="0"/>
            </a:endParaRPr>
          </a:p>
        </p:txBody>
      </p:sp>
      <p:sp>
        <p:nvSpPr>
          <p:cNvPr id="9" name="TextBox 8">
            <a:extLst>
              <a:ext uri="{FF2B5EF4-FFF2-40B4-BE49-F238E27FC236}">
                <a16:creationId xmlns:a16="http://schemas.microsoft.com/office/drawing/2014/main" id="{7C8ED76E-13AB-44C7-8A8E-55729BC805A0}"/>
              </a:ext>
            </a:extLst>
          </p:cNvPr>
          <p:cNvSpPr txBox="1"/>
          <p:nvPr/>
        </p:nvSpPr>
        <p:spPr>
          <a:xfrm>
            <a:off x="587835" y="4456119"/>
            <a:ext cx="2183364" cy="369332"/>
          </a:xfrm>
          <a:prstGeom prst="rect">
            <a:avLst/>
          </a:prstGeom>
          <a:noFill/>
        </p:spPr>
        <p:txBody>
          <a:bodyPr wrap="square" rtlCol="0">
            <a:spAutoFit/>
          </a:bodyPr>
          <a:lstStyle/>
          <a:p>
            <a:r>
              <a:rPr lang="en-US" b="1" dirty="0">
                <a:solidFill>
                  <a:srgbClr val="7030A0"/>
                </a:solidFill>
                <a:effectLst>
                  <a:outerShdw blurRad="38100" dist="38100" dir="2700000" algn="tl">
                    <a:srgbClr val="000000">
                      <a:alpha val="43137"/>
                    </a:srgbClr>
                  </a:outerShdw>
                </a:effectLst>
                <a:latin typeface="Bahnschrift" panose="020B0502040204020203" pitchFamily="34" charset="0"/>
              </a:rPr>
              <a:t>Self Monitoring</a:t>
            </a:r>
            <a:endParaRPr lang="en-IN" b="1" dirty="0">
              <a:solidFill>
                <a:srgbClr val="7030A0"/>
              </a:solidFill>
              <a:effectLst>
                <a:outerShdw blurRad="38100" dist="38100" dir="2700000" algn="tl">
                  <a:srgbClr val="000000">
                    <a:alpha val="43137"/>
                  </a:srgbClr>
                </a:outerShdw>
              </a:effectLst>
              <a:latin typeface="Bahnschrift" panose="020B0502040204020203" pitchFamily="34" charset="0"/>
            </a:endParaRPr>
          </a:p>
        </p:txBody>
      </p:sp>
      <p:sp>
        <p:nvSpPr>
          <p:cNvPr id="10" name="TextBox 9">
            <a:extLst>
              <a:ext uri="{FF2B5EF4-FFF2-40B4-BE49-F238E27FC236}">
                <a16:creationId xmlns:a16="http://schemas.microsoft.com/office/drawing/2014/main" id="{543B4F34-4B90-4814-A821-5A135F678182}"/>
              </a:ext>
            </a:extLst>
          </p:cNvPr>
          <p:cNvSpPr txBox="1"/>
          <p:nvPr/>
        </p:nvSpPr>
        <p:spPr>
          <a:xfrm>
            <a:off x="615828" y="4999622"/>
            <a:ext cx="2183364"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latin typeface="Bahnschrift" panose="020B0502040204020203" pitchFamily="34" charset="0"/>
              </a:rPr>
              <a:t>Risk Taking</a:t>
            </a:r>
            <a:endParaRPr lang="en-IN" b="1" dirty="0">
              <a:effectLst>
                <a:outerShdw blurRad="38100" dist="38100" dir="2700000" algn="tl">
                  <a:srgbClr val="000000">
                    <a:alpha val="43137"/>
                  </a:srgbClr>
                </a:outerShdw>
              </a:effectLst>
              <a:latin typeface="Bahnschrift" panose="020B0502040204020203" pitchFamily="34" charset="0"/>
            </a:endParaRPr>
          </a:p>
        </p:txBody>
      </p:sp>
      <p:sp>
        <p:nvSpPr>
          <p:cNvPr id="11" name="TextBox 10">
            <a:extLst>
              <a:ext uri="{FF2B5EF4-FFF2-40B4-BE49-F238E27FC236}">
                <a16:creationId xmlns:a16="http://schemas.microsoft.com/office/drawing/2014/main" id="{789227C3-D98B-47A0-AA38-CEE7660BC51A}"/>
              </a:ext>
            </a:extLst>
          </p:cNvPr>
          <p:cNvSpPr txBox="1"/>
          <p:nvPr/>
        </p:nvSpPr>
        <p:spPr>
          <a:xfrm>
            <a:off x="685799" y="5635690"/>
            <a:ext cx="3298372" cy="369332"/>
          </a:xfrm>
          <a:prstGeom prst="rect">
            <a:avLst/>
          </a:prstGeom>
          <a:noFill/>
        </p:spPr>
        <p:txBody>
          <a:bodyPr wrap="square" rtlCol="0">
            <a:spAutoFit/>
          </a:bodyPr>
          <a:lstStyle/>
          <a:p>
            <a:r>
              <a:rPr lang="en-US" b="1" dirty="0">
                <a:solidFill>
                  <a:srgbClr val="00CC66"/>
                </a:solidFill>
                <a:effectLst>
                  <a:outerShdw blurRad="38100" dist="38100" dir="2700000" algn="tl">
                    <a:srgbClr val="000000">
                      <a:alpha val="43137"/>
                    </a:srgbClr>
                  </a:outerShdw>
                </a:effectLst>
                <a:latin typeface="Bahnschrift" panose="020B0502040204020203" pitchFamily="34" charset="0"/>
              </a:rPr>
              <a:t>Type A and Type B personality</a:t>
            </a:r>
            <a:endParaRPr lang="en-IN" b="1" dirty="0">
              <a:solidFill>
                <a:srgbClr val="00CC66"/>
              </a:solidFill>
              <a:effectLst>
                <a:outerShdw blurRad="38100" dist="38100" dir="2700000" algn="tl">
                  <a:srgbClr val="000000">
                    <a:alpha val="43137"/>
                  </a:srgbClr>
                </a:outerShdw>
              </a:effectLst>
              <a:latin typeface="Bahnschrift" panose="020B0502040204020203" pitchFamily="34" charset="0"/>
            </a:endParaRPr>
          </a:p>
        </p:txBody>
      </p:sp>
    </p:spTree>
    <p:extLst>
      <p:ext uri="{BB962C8B-B14F-4D97-AF65-F5344CB8AC3E}">
        <p14:creationId xmlns:p14="http://schemas.microsoft.com/office/powerpoint/2010/main" val="3473503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0-#ppt_w/2"/>
                                          </p:val>
                                        </p:tav>
                                        <p:tav tm="100000">
                                          <p:val>
                                            <p:strVal val="#ppt_x"/>
                                          </p:val>
                                        </p:tav>
                                      </p:tavLst>
                                    </p:anim>
                                    <p:anim calcmode="lin" valueType="num">
                                      <p:cBhvr additive="base">
                                        <p:cTn id="3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0-#ppt_w/2"/>
                                          </p:val>
                                        </p:tav>
                                        <p:tav tm="100000">
                                          <p:val>
                                            <p:strVal val="#ppt_x"/>
                                          </p:val>
                                        </p:tav>
                                      </p:tavLst>
                                    </p:anim>
                                    <p:anim calcmode="lin" valueType="num">
                                      <p:cBhvr additive="base">
                                        <p:cTn id="3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0-#ppt_w/2"/>
                                          </p:val>
                                        </p:tav>
                                        <p:tav tm="100000">
                                          <p:val>
                                            <p:strVal val="#ppt_x"/>
                                          </p:val>
                                        </p:tav>
                                      </p:tavLst>
                                    </p:anim>
                                    <p:anim calcmode="lin" valueType="num">
                                      <p:cBhvr additive="base">
                                        <p:cTn id="4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0-#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0-#ppt_w/2"/>
                                          </p:val>
                                        </p:tav>
                                        <p:tav tm="100000">
                                          <p:val>
                                            <p:strVal val="#ppt_x"/>
                                          </p:val>
                                        </p:tav>
                                      </p:tavLst>
                                    </p:anim>
                                    <p:anim calcmode="lin" valueType="num">
                                      <p:cBhvr additive="base">
                                        <p:cTn id="5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additive="base">
                                        <p:cTn id="61" dur="500" fill="hold"/>
                                        <p:tgtEl>
                                          <p:spTgt spid="11"/>
                                        </p:tgtEl>
                                        <p:attrNameLst>
                                          <p:attrName>ppt_x</p:attrName>
                                        </p:attrNameLst>
                                      </p:cBhvr>
                                      <p:tavLst>
                                        <p:tav tm="0">
                                          <p:val>
                                            <p:strVal val="0-#ppt_w/2"/>
                                          </p:val>
                                        </p:tav>
                                        <p:tav tm="100000">
                                          <p:val>
                                            <p:strVal val="#ppt_x"/>
                                          </p:val>
                                        </p:tav>
                                      </p:tavLst>
                                    </p:anim>
                                    <p:anim calcmode="lin" valueType="num">
                                      <p:cBhvr additive="base">
                                        <p:cTn id="6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P spid="5" grpId="0"/>
      <p:bldP spid="6" grpId="0"/>
      <p:bldP spid="7" grpId="0"/>
      <p:bldP spid="8" grpId="0"/>
      <p:bldP spid="9" grpId="0"/>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Diagonal Corners Rounded 14">
            <a:extLst>
              <a:ext uri="{FF2B5EF4-FFF2-40B4-BE49-F238E27FC236}">
                <a16:creationId xmlns:a16="http://schemas.microsoft.com/office/drawing/2014/main" id="{CE2D4A95-4DCA-40DA-8546-E904AF27D357}"/>
              </a:ext>
            </a:extLst>
          </p:cNvPr>
          <p:cNvSpPr/>
          <p:nvPr/>
        </p:nvSpPr>
        <p:spPr>
          <a:xfrm rot="5400000">
            <a:off x="5224752" y="-56152"/>
            <a:ext cx="5572818" cy="7670802"/>
          </a:xfrm>
          <a:prstGeom prst="round2DiagRect">
            <a:avLst>
              <a:gd name="adj1" fmla="val 7366"/>
              <a:gd name="adj2" fmla="val 0"/>
            </a:avLst>
          </a:prstGeom>
          <a:blipFill>
            <a:blip r:embed="rId2"/>
            <a:tile tx="0" ty="0" sx="100000" sy="100000" flip="none" algn="tl"/>
          </a:blip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38DBF997-4181-435A-9736-E26986947625}"/>
              </a:ext>
            </a:extLst>
          </p:cNvPr>
          <p:cNvSpPr txBox="1"/>
          <p:nvPr/>
        </p:nvSpPr>
        <p:spPr>
          <a:xfrm>
            <a:off x="3610948" y="261257"/>
            <a:ext cx="6782732" cy="523220"/>
          </a:xfrm>
          <a:prstGeom prst="rect">
            <a:avLst/>
          </a:prstGeom>
          <a:noFill/>
          <a:ln>
            <a:solidFill>
              <a:srgbClr val="CC3399"/>
            </a:solidFill>
          </a:ln>
          <a:effectLst>
            <a:outerShdw blurRad="50800" dist="38100" dir="5400000" algn="t" rotWithShape="0">
              <a:prstClr val="black">
                <a:alpha val="40000"/>
              </a:prstClr>
            </a:outerShdw>
          </a:effectLst>
        </p:spPr>
        <p:txBody>
          <a:bodyPr wrap="square" rtlCol="0">
            <a:spAutoFit/>
          </a:bodyPr>
          <a:lstStyle/>
          <a:p>
            <a:r>
              <a:rPr lang="en-US" sz="2800" b="1" dirty="0">
                <a:solidFill>
                  <a:srgbClr val="00FF00"/>
                </a:solidFill>
                <a:effectLst>
                  <a:outerShdw blurRad="38100" dist="38100" dir="2700000" algn="tl">
                    <a:srgbClr val="000000">
                      <a:alpha val="43137"/>
                    </a:srgbClr>
                  </a:outerShdw>
                </a:effectLst>
                <a:latin typeface="Bahnschrift" panose="020B0502040204020203" pitchFamily="34" charset="0"/>
              </a:rPr>
              <a:t>Major </a:t>
            </a:r>
            <a:r>
              <a:rPr lang="en-US" sz="2800" b="1" dirty="0">
                <a:solidFill>
                  <a:srgbClr val="00FF00"/>
                </a:solidFill>
                <a:effectLst>
                  <a:outerShdw blurRad="38100" dist="38100" dir="2700000" algn="tl">
                    <a:srgbClr val="000000">
                      <a:alpha val="43137"/>
                    </a:srgbClr>
                  </a:outerShdw>
                </a:effectLst>
                <a:latin typeface="Bahnschrift SemiCondensed" panose="020B0502040204020203" pitchFamily="34" charset="0"/>
              </a:rPr>
              <a:t>Personality</a:t>
            </a:r>
            <a:r>
              <a:rPr lang="en-US" sz="2800" b="1" dirty="0">
                <a:solidFill>
                  <a:srgbClr val="00FF00"/>
                </a:solidFill>
                <a:effectLst>
                  <a:outerShdw blurRad="38100" dist="38100" dir="2700000" algn="tl">
                    <a:srgbClr val="000000">
                      <a:alpha val="43137"/>
                    </a:srgbClr>
                  </a:outerShdw>
                </a:effectLst>
                <a:latin typeface="Bahnschrift" panose="020B0502040204020203" pitchFamily="34" charset="0"/>
              </a:rPr>
              <a:t> Traits Influencing  OB</a:t>
            </a:r>
            <a:endParaRPr lang="en-IN" sz="2800" b="1" dirty="0">
              <a:solidFill>
                <a:srgbClr val="00FF00"/>
              </a:solidFill>
              <a:effectLst>
                <a:outerShdw blurRad="38100" dist="38100" dir="2700000" algn="tl">
                  <a:srgbClr val="000000">
                    <a:alpha val="43137"/>
                  </a:srgbClr>
                </a:outerShdw>
              </a:effectLst>
              <a:latin typeface="Bahnschrift" panose="020B0502040204020203" pitchFamily="34" charset="0"/>
            </a:endParaRPr>
          </a:p>
        </p:txBody>
      </p:sp>
      <p:sp>
        <p:nvSpPr>
          <p:cNvPr id="3" name="TextBox 2">
            <a:extLst>
              <a:ext uri="{FF2B5EF4-FFF2-40B4-BE49-F238E27FC236}">
                <a16:creationId xmlns:a16="http://schemas.microsoft.com/office/drawing/2014/main" id="{7DB2EF52-7169-4DA3-A977-C84791302149}"/>
              </a:ext>
            </a:extLst>
          </p:cNvPr>
          <p:cNvSpPr txBox="1"/>
          <p:nvPr/>
        </p:nvSpPr>
        <p:spPr>
          <a:xfrm>
            <a:off x="6838095" y="1107647"/>
            <a:ext cx="2183364" cy="369332"/>
          </a:xfrm>
          <a:prstGeom prst="rect">
            <a:avLst/>
          </a:prstGeom>
          <a:noFill/>
          <a:ln>
            <a:solidFill>
              <a:srgbClr val="262B32"/>
            </a:solidFill>
          </a:ln>
        </p:spPr>
        <p:txBody>
          <a:bodyPr wrap="square" rtlCol="0">
            <a:spAutoFit/>
          </a:bodyPr>
          <a:lstStyle/>
          <a:p>
            <a:r>
              <a:rPr lang="en-US" b="1" dirty="0">
                <a:solidFill>
                  <a:srgbClr val="FF0000"/>
                </a:solidFill>
                <a:effectLst>
                  <a:outerShdw blurRad="38100" dist="38100" dir="2700000" algn="tl">
                    <a:srgbClr val="000000">
                      <a:alpha val="43137"/>
                    </a:srgbClr>
                  </a:outerShdw>
                </a:effectLst>
                <a:latin typeface="Bahnschrift" panose="020B0502040204020203" pitchFamily="34" charset="0"/>
              </a:rPr>
              <a:t>Authoritarianism</a:t>
            </a:r>
            <a:endParaRPr lang="en-IN" b="1" dirty="0">
              <a:solidFill>
                <a:srgbClr val="FF0000"/>
              </a:solidFill>
              <a:effectLst>
                <a:outerShdw blurRad="38100" dist="38100" dir="2700000" algn="tl">
                  <a:srgbClr val="000000">
                    <a:alpha val="43137"/>
                  </a:srgbClr>
                </a:outerShdw>
              </a:effectLst>
              <a:latin typeface="Bahnschrift" panose="020B0502040204020203" pitchFamily="34" charset="0"/>
            </a:endParaRPr>
          </a:p>
        </p:txBody>
      </p:sp>
      <p:sp>
        <p:nvSpPr>
          <p:cNvPr id="4" name="TextBox 3">
            <a:extLst>
              <a:ext uri="{FF2B5EF4-FFF2-40B4-BE49-F238E27FC236}">
                <a16:creationId xmlns:a16="http://schemas.microsoft.com/office/drawing/2014/main" id="{274B85D5-A4E4-462E-884A-19037294A731}"/>
              </a:ext>
            </a:extLst>
          </p:cNvPr>
          <p:cNvSpPr txBox="1"/>
          <p:nvPr/>
        </p:nvSpPr>
        <p:spPr>
          <a:xfrm>
            <a:off x="447870" y="1738604"/>
            <a:ext cx="2183364" cy="369332"/>
          </a:xfrm>
          <a:prstGeom prst="rect">
            <a:avLst/>
          </a:prstGeom>
          <a:noFill/>
        </p:spPr>
        <p:txBody>
          <a:bodyPr wrap="square" rtlCol="0">
            <a:spAutoFit/>
          </a:bodyPr>
          <a:lstStyle/>
          <a:p>
            <a:r>
              <a:rPr lang="en-US" b="1" dirty="0">
                <a:solidFill>
                  <a:srgbClr val="336699"/>
                </a:solidFill>
                <a:effectLst>
                  <a:outerShdw blurRad="38100" dist="38100" dir="2700000" algn="tl">
                    <a:srgbClr val="000000">
                      <a:alpha val="43137"/>
                    </a:srgbClr>
                  </a:outerShdw>
                </a:effectLst>
                <a:latin typeface="Bahnschrift" panose="020B0502040204020203" pitchFamily="34" charset="0"/>
              </a:rPr>
              <a:t>Machiavellianism</a:t>
            </a:r>
            <a:endParaRPr lang="en-IN" b="1" dirty="0">
              <a:solidFill>
                <a:srgbClr val="336699"/>
              </a:solidFill>
              <a:effectLst>
                <a:outerShdw blurRad="38100" dist="38100" dir="2700000" algn="tl">
                  <a:srgbClr val="000000">
                    <a:alpha val="43137"/>
                  </a:srgbClr>
                </a:outerShdw>
              </a:effectLst>
              <a:latin typeface="Bahnschrift" panose="020B0502040204020203" pitchFamily="34" charset="0"/>
            </a:endParaRPr>
          </a:p>
        </p:txBody>
      </p:sp>
      <p:sp>
        <p:nvSpPr>
          <p:cNvPr id="5" name="TextBox 4">
            <a:extLst>
              <a:ext uri="{FF2B5EF4-FFF2-40B4-BE49-F238E27FC236}">
                <a16:creationId xmlns:a16="http://schemas.microsoft.com/office/drawing/2014/main" id="{130E7371-4FE3-47CE-9605-2D388789ACF8}"/>
              </a:ext>
            </a:extLst>
          </p:cNvPr>
          <p:cNvSpPr txBox="1"/>
          <p:nvPr/>
        </p:nvSpPr>
        <p:spPr>
          <a:xfrm>
            <a:off x="475862" y="2282107"/>
            <a:ext cx="2603239" cy="369332"/>
          </a:xfrm>
          <a:prstGeom prst="rect">
            <a:avLst/>
          </a:prstGeom>
          <a:noFill/>
        </p:spPr>
        <p:txBody>
          <a:bodyPr wrap="square" rtlCol="0">
            <a:spAutoFit/>
          </a:bodyPr>
          <a:lstStyle/>
          <a:p>
            <a:r>
              <a:rPr lang="en-US" b="1" dirty="0">
                <a:solidFill>
                  <a:srgbClr val="00FF00"/>
                </a:solidFill>
                <a:effectLst>
                  <a:outerShdw blurRad="38100" dist="38100" dir="2700000" algn="tl">
                    <a:srgbClr val="000000">
                      <a:alpha val="43137"/>
                    </a:srgbClr>
                  </a:outerShdw>
                </a:effectLst>
                <a:latin typeface="Bahnschrift" panose="020B0502040204020203" pitchFamily="34" charset="0"/>
              </a:rPr>
              <a:t>Problem solving styles</a:t>
            </a:r>
            <a:endParaRPr lang="en-IN" b="1" dirty="0">
              <a:solidFill>
                <a:srgbClr val="00FF00"/>
              </a:solidFill>
              <a:effectLst>
                <a:outerShdw blurRad="38100" dist="38100" dir="2700000" algn="tl">
                  <a:srgbClr val="000000">
                    <a:alpha val="43137"/>
                  </a:srgbClr>
                </a:outerShdw>
              </a:effectLst>
              <a:latin typeface="Bahnschrift" panose="020B0502040204020203" pitchFamily="34" charset="0"/>
            </a:endParaRPr>
          </a:p>
        </p:txBody>
      </p:sp>
      <p:sp>
        <p:nvSpPr>
          <p:cNvPr id="6" name="TextBox 5">
            <a:extLst>
              <a:ext uri="{FF2B5EF4-FFF2-40B4-BE49-F238E27FC236}">
                <a16:creationId xmlns:a16="http://schemas.microsoft.com/office/drawing/2014/main" id="{94B7D873-6959-40D8-8C8A-F7D29F1857EE}"/>
              </a:ext>
            </a:extLst>
          </p:cNvPr>
          <p:cNvSpPr txBox="1"/>
          <p:nvPr/>
        </p:nvSpPr>
        <p:spPr>
          <a:xfrm>
            <a:off x="503855" y="2825610"/>
            <a:ext cx="2705875" cy="369332"/>
          </a:xfrm>
          <a:prstGeom prst="rect">
            <a:avLst/>
          </a:prstGeom>
          <a:noFill/>
        </p:spPr>
        <p:txBody>
          <a:bodyPr wrap="square" rtlCol="0">
            <a:spAutoFit/>
          </a:bodyPr>
          <a:lstStyle/>
          <a:p>
            <a:r>
              <a:rPr lang="en-US" b="1" dirty="0">
                <a:solidFill>
                  <a:srgbClr val="CC3399"/>
                </a:solidFill>
                <a:effectLst>
                  <a:outerShdw blurRad="38100" dist="38100" dir="2700000" algn="tl">
                    <a:srgbClr val="000000">
                      <a:alpha val="43137"/>
                    </a:srgbClr>
                  </a:outerShdw>
                </a:effectLst>
                <a:latin typeface="Bahnschrift" panose="020B0502040204020203" pitchFamily="34" charset="0"/>
              </a:rPr>
              <a:t>Achievement Orientation</a:t>
            </a:r>
            <a:endParaRPr lang="en-IN" b="1" dirty="0">
              <a:solidFill>
                <a:srgbClr val="CC3399"/>
              </a:solidFill>
              <a:effectLst>
                <a:outerShdw blurRad="38100" dist="38100" dir="2700000" algn="tl">
                  <a:srgbClr val="000000">
                    <a:alpha val="43137"/>
                  </a:srgbClr>
                </a:outerShdw>
              </a:effectLst>
              <a:latin typeface="Bahnschrift" panose="020B0502040204020203" pitchFamily="34" charset="0"/>
            </a:endParaRPr>
          </a:p>
        </p:txBody>
      </p:sp>
      <p:sp>
        <p:nvSpPr>
          <p:cNvPr id="7" name="TextBox 6">
            <a:extLst>
              <a:ext uri="{FF2B5EF4-FFF2-40B4-BE49-F238E27FC236}">
                <a16:creationId xmlns:a16="http://schemas.microsoft.com/office/drawing/2014/main" id="{795CAEED-A66F-422E-883A-6E2A2BEC8778}"/>
              </a:ext>
            </a:extLst>
          </p:cNvPr>
          <p:cNvSpPr txBox="1"/>
          <p:nvPr/>
        </p:nvSpPr>
        <p:spPr>
          <a:xfrm>
            <a:off x="531849" y="3369113"/>
            <a:ext cx="2183364" cy="369332"/>
          </a:xfrm>
          <a:prstGeom prst="rect">
            <a:avLst/>
          </a:prstGeom>
          <a:noFill/>
        </p:spPr>
        <p:txBody>
          <a:bodyPr wrap="square" rtlCol="0">
            <a:spAutoFit/>
          </a:bodyPr>
          <a:lstStyle/>
          <a:p>
            <a:r>
              <a:rPr lang="en-US" b="1" dirty="0">
                <a:solidFill>
                  <a:srgbClr val="002060"/>
                </a:solidFill>
                <a:effectLst>
                  <a:outerShdw blurRad="38100" dist="38100" dir="2700000" algn="tl">
                    <a:srgbClr val="000000">
                      <a:alpha val="43137"/>
                    </a:srgbClr>
                  </a:outerShdw>
                </a:effectLst>
                <a:latin typeface="Bahnschrift" panose="020B0502040204020203" pitchFamily="34" charset="0"/>
              </a:rPr>
              <a:t>Locus of Control</a:t>
            </a:r>
            <a:endParaRPr lang="en-IN" b="1" dirty="0">
              <a:solidFill>
                <a:srgbClr val="002060"/>
              </a:solidFill>
              <a:effectLst>
                <a:outerShdw blurRad="38100" dist="38100" dir="2700000" algn="tl">
                  <a:srgbClr val="000000">
                    <a:alpha val="43137"/>
                  </a:srgbClr>
                </a:outerShdw>
              </a:effectLst>
              <a:latin typeface="Bahnschrift" panose="020B0502040204020203" pitchFamily="34" charset="0"/>
            </a:endParaRPr>
          </a:p>
        </p:txBody>
      </p:sp>
      <p:sp>
        <p:nvSpPr>
          <p:cNvPr id="8" name="TextBox 7">
            <a:extLst>
              <a:ext uri="{FF2B5EF4-FFF2-40B4-BE49-F238E27FC236}">
                <a16:creationId xmlns:a16="http://schemas.microsoft.com/office/drawing/2014/main" id="{2A82991F-C69E-45CE-9E30-AC2DADA4E0B6}"/>
              </a:ext>
            </a:extLst>
          </p:cNvPr>
          <p:cNvSpPr txBox="1"/>
          <p:nvPr/>
        </p:nvSpPr>
        <p:spPr>
          <a:xfrm>
            <a:off x="559842" y="3912616"/>
            <a:ext cx="2183364" cy="369332"/>
          </a:xfrm>
          <a:prstGeom prst="rect">
            <a:avLst/>
          </a:prstGeom>
          <a:noFill/>
        </p:spPr>
        <p:txBody>
          <a:bodyPr wrap="square" rtlCol="0">
            <a:spAutoFit/>
          </a:bodyPr>
          <a:lstStyle/>
          <a:p>
            <a:r>
              <a:rPr lang="en-US" b="1" dirty="0">
                <a:solidFill>
                  <a:srgbClr val="00B0F0"/>
                </a:solidFill>
                <a:effectLst>
                  <a:outerShdw blurRad="38100" dist="38100" dir="2700000" algn="tl">
                    <a:srgbClr val="000000">
                      <a:alpha val="43137"/>
                    </a:srgbClr>
                  </a:outerShdw>
                </a:effectLst>
                <a:latin typeface="Bahnschrift" panose="020B0502040204020203" pitchFamily="34" charset="0"/>
              </a:rPr>
              <a:t>Self esteem</a:t>
            </a:r>
            <a:endParaRPr lang="en-IN" b="1" dirty="0">
              <a:solidFill>
                <a:srgbClr val="00B0F0"/>
              </a:solidFill>
              <a:effectLst>
                <a:outerShdw blurRad="38100" dist="38100" dir="2700000" algn="tl">
                  <a:srgbClr val="000000">
                    <a:alpha val="43137"/>
                  </a:srgbClr>
                </a:outerShdw>
              </a:effectLst>
              <a:latin typeface="Bahnschrift" panose="020B0502040204020203" pitchFamily="34" charset="0"/>
            </a:endParaRPr>
          </a:p>
        </p:txBody>
      </p:sp>
      <p:sp>
        <p:nvSpPr>
          <p:cNvPr id="9" name="TextBox 8">
            <a:extLst>
              <a:ext uri="{FF2B5EF4-FFF2-40B4-BE49-F238E27FC236}">
                <a16:creationId xmlns:a16="http://schemas.microsoft.com/office/drawing/2014/main" id="{7C8ED76E-13AB-44C7-8A8E-55729BC805A0}"/>
              </a:ext>
            </a:extLst>
          </p:cNvPr>
          <p:cNvSpPr txBox="1"/>
          <p:nvPr/>
        </p:nvSpPr>
        <p:spPr>
          <a:xfrm>
            <a:off x="587835" y="4456119"/>
            <a:ext cx="2183364" cy="369332"/>
          </a:xfrm>
          <a:prstGeom prst="rect">
            <a:avLst/>
          </a:prstGeom>
          <a:noFill/>
        </p:spPr>
        <p:txBody>
          <a:bodyPr wrap="square" rtlCol="0">
            <a:spAutoFit/>
          </a:bodyPr>
          <a:lstStyle/>
          <a:p>
            <a:r>
              <a:rPr lang="en-US" b="1" dirty="0">
                <a:solidFill>
                  <a:srgbClr val="7030A0"/>
                </a:solidFill>
                <a:effectLst>
                  <a:outerShdw blurRad="38100" dist="38100" dir="2700000" algn="tl">
                    <a:srgbClr val="000000">
                      <a:alpha val="43137"/>
                    </a:srgbClr>
                  </a:outerShdw>
                </a:effectLst>
                <a:latin typeface="Bahnschrift" panose="020B0502040204020203" pitchFamily="34" charset="0"/>
              </a:rPr>
              <a:t>Self Monitoring</a:t>
            </a:r>
            <a:endParaRPr lang="en-IN" b="1" dirty="0">
              <a:solidFill>
                <a:srgbClr val="7030A0"/>
              </a:solidFill>
              <a:effectLst>
                <a:outerShdw blurRad="38100" dist="38100" dir="2700000" algn="tl">
                  <a:srgbClr val="000000">
                    <a:alpha val="43137"/>
                  </a:srgbClr>
                </a:outerShdw>
              </a:effectLst>
              <a:latin typeface="Bahnschrift" panose="020B0502040204020203" pitchFamily="34" charset="0"/>
            </a:endParaRPr>
          </a:p>
        </p:txBody>
      </p:sp>
      <p:sp>
        <p:nvSpPr>
          <p:cNvPr id="10" name="TextBox 9">
            <a:extLst>
              <a:ext uri="{FF2B5EF4-FFF2-40B4-BE49-F238E27FC236}">
                <a16:creationId xmlns:a16="http://schemas.microsoft.com/office/drawing/2014/main" id="{543B4F34-4B90-4814-A821-5A135F678182}"/>
              </a:ext>
            </a:extLst>
          </p:cNvPr>
          <p:cNvSpPr txBox="1"/>
          <p:nvPr/>
        </p:nvSpPr>
        <p:spPr>
          <a:xfrm>
            <a:off x="615828" y="4999622"/>
            <a:ext cx="2183364"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latin typeface="Bahnschrift" panose="020B0502040204020203" pitchFamily="34" charset="0"/>
              </a:rPr>
              <a:t>Risk Taking</a:t>
            </a:r>
            <a:endParaRPr lang="en-IN" b="1" dirty="0">
              <a:effectLst>
                <a:outerShdw blurRad="38100" dist="38100" dir="2700000" algn="tl">
                  <a:srgbClr val="000000">
                    <a:alpha val="43137"/>
                  </a:srgbClr>
                </a:outerShdw>
              </a:effectLst>
              <a:latin typeface="Bahnschrift" panose="020B0502040204020203" pitchFamily="34" charset="0"/>
            </a:endParaRPr>
          </a:p>
        </p:txBody>
      </p:sp>
      <p:sp>
        <p:nvSpPr>
          <p:cNvPr id="11" name="TextBox 10">
            <a:extLst>
              <a:ext uri="{FF2B5EF4-FFF2-40B4-BE49-F238E27FC236}">
                <a16:creationId xmlns:a16="http://schemas.microsoft.com/office/drawing/2014/main" id="{789227C3-D98B-47A0-AA38-CEE7660BC51A}"/>
              </a:ext>
            </a:extLst>
          </p:cNvPr>
          <p:cNvSpPr txBox="1"/>
          <p:nvPr/>
        </p:nvSpPr>
        <p:spPr>
          <a:xfrm>
            <a:off x="685799" y="5635690"/>
            <a:ext cx="3298372" cy="369332"/>
          </a:xfrm>
          <a:prstGeom prst="rect">
            <a:avLst/>
          </a:prstGeom>
          <a:noFill/>
        </p:spPr>
        <p:txBody>
          <a:bodyPr wrap="square" rtlCol="0">
            <a:spAutoFit/>
          </a:bodyPr>
          <a:lstStyle/>
          <a:p>
            <a:r>
              <a:rPr lang="en-US" b="1" dirty="0">
                <a:solidFill>
                  <a:srgbClr val="00CC66"/>
                </a:solidFill>
                <a:effectLst>
                  <a:outerShdw blurRad="38100" dist="38100" dir="2700000" algn="tl">
                    <a:srgbClr val="000000">
                      <a:alpha val="43137"/>
                    </a:srgbClr>
                  </a:outerShdw>
                </a:effectLst>
                <a:latin typeface="Bahnschrift" panose="020B0502040204020203" pitchFamily="34" charset="0"/>
              </a:rPr>
              <a:t>Type A and Type B personality</a:t>
            </a:r>
            <a:endParaRPr lang="en-IN" b="1" dirty="0">
              <a:solidFill>
                <a:srgbClr val="00CC66"/>
              </a:solidFill>
              <a:effectLst>
                <a:outerShdw blurRad="38100" dist="38100" dir="2700000" algn="tl">
                  <a:srgbClr val="000000">
                    <a:alpha val="43137"/>
                  </a:srgbClr>
                </a:outerShdw>
              </a:effectLst>
              <a:latin typeface="Bahnschrift" panose="020B0502040204020203" pitchFamily="34" charset="0"/>
            </a:endParaRPr>
          </a:p>
        </p:txBody>
      </p:sp>
      <p:sp>
        <p:nvSpPr>
          <p:cNvPr id="17" name="TextBox 16">
            <a:extLst>
              <a:ext uri="{FF2B5EF4-FFF2-40B4-BE49-F238E27FC236}">
                <a16:creationId xmlns:a16="http://schemas.microsoft.com/office/drawing/2014/main" id="{58065B34-4C3F-458C-931D-4F5C34655895}"/>
              </a:ext>
            </a:extLst>
          </p:cNvPr>
          <p:cNvSpPr txBox="1"/>
          <p:nvPr/>
        </p:nvSpPr>
        <p:spPr>
          <a:xfrm>
            <a:off x="4962384" y="2153807"/>
            <a:ext cx="6097554" cy="3139321"/>
          </a:xfrm>
          <a:prstGeom prst="rect">
            <a:avLst/>
          </a:prstGeom>
          <a:noFill/>
          <a:ln>
            <a:solidFill>
              <a:srgbClr val="336699"/>
            </a:solidFill>
          </a:ln>
          <a:effectLst>
            <a:outerShdw blurRad="50800" dist="38100" dir="2700000" algn="tl" rotWithShape="0">
              <a:prstClr val="black">
                <a:alpha val="40000"/>
              </a:prstClr>
            </a:outerShdw>
          </a:effectLst>
        </p:spPr>
        <p:txBody>
          <a:bodyPr wrap="square">
            <a:spAutoFit/>
          </a:bodyPr>
          <a:lstStyle/>
          <a:p>
            <a:pPr algn="just"/>
            <a:r>
              <a:rPr lang="en-US" dirty="0"/>
              <a:t>People who are likely to have authoritarian orientation tend to use their power more</a:t>
            </a:r>
          </a:p>
          <a:p>
            <a:pPr algn="just"/>
            <a:r>
              <a:rPr lang="en-US" dirty="0"/>
              <a:t>aggressively towards their subordinates and create a very defensive climate in the department,</a:t>
            </a:r>
          </a:p>
          <a:p>
            <a:pPr algn="just"/>
            <a:r>
              <a:rPr lang="en-US" dirty="0"/>
              <a:t>while at the same time they are being very submissive or docile towards their supervisors.</a:t>
            </a:r>
          </a:p>
          <a:p>
            <a:pPr algn="just"/>
            <a:r>
              <a:rPr lang="en-US" dirty="0"/>
              <a:t>Dogmatism refers to the extent to which people are flexible or rigid in dealing others. Managers</a:t>
            </a:r>
          </a:p>
          <a:p>
            <a:pPr algn="just"/>
            <a:r>
              <a:rPr lang="en-US" dirty="0"/>
              <a:t>who are exhibiting these traits are likely to be detached from others and people show much of</a:t>
            </a:r>
          </a:p>
          <a:p>
            <a:pPr algn="just"/>
            <a:r>
              <a:rPr lang="en-US" dirty="0"/>
              <a:t>hatred ness in them.</a:t>
            </a:r>
            <a:endParaRPr lang="en-IN" dirty="0"/>
          </a:p>
        </p:txBody>
      </p:sp>
    </p:spTree>
    <p:extLst>
      <p:ext uri="{BB962C8B-B14F-4D97-AF65-F5344CB8AC3E}">
        <p14:creationId xmlns:p14="http://schemas.microsoft.com/office/powerpoint/2010/main" val="23461983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Diagonal Corners Rounded 12">
            <a:extLst>
              <a:ext uri="{FF2B5EF4-FFF2-40B4-BE49-F238E27FC236}">
                <a16:creationId xmlns:a16="http://schemas.microsoft.com/office/drawing/2014/main" id="{7CF2CBF3-CB75-47FF-9817-CBE204006D16}"/>
              </a:ext>
            </a:extLst>
          </p:cNvPr>
          <p:cNvSpPr/>
          <p:nvPr/>
        </p:nvSpPr>
        <p:spPr>
          <a:xfrm rot="5400000">
            <a:off x="5224752" y="-56152"/>
            <a:ext cx="5572818" cy="7670802"/>
          </a:xfrm>
          <a:prstGeom prst="round2DiagRect">
            <a:avLst>
              <a:gd name="adj1" fmla="val 7366"/>
              <a:gd name="adj2" fmla="val 0"/>
            </a:avLst>
          </a:prstGeom>
          <a:blipFill>
            <a:blip r:embed="rId2"/>
            <a:tile tx="0" ty="0" sx="100000" sy="100000" flip="none" algn="tl"/>
          </a:blip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38DBF997-4181-435A-9736-E26986947625}"/>
              </a:ext>
            </a:extLst>
          </p:cNvPr>
          <p:cNvSpPr txBox="1"/>
          <p:nvPr/>
        </p:nvSpPr>
        <p:spPr>
          <a:xfrm>
            <a:off x="3610948" y="261257"/>
            <a:ext cx="5106332" cy="461665"/>
          </a:xfrm>
          <a:prstGeom prst="rect">
            <a:avLst/>
          </a:prstGeom>
          <a:noFill/>
          <a:ln>
            <a:solidFill>
              <a:srgbClr val="00B0F0"/>
            </a:solidFill>
          </a:ln>
          <a:effectLst>
            <a:outerShdw blurRad="50800" dist="38100" dir="2700000" algn="tl" rotWithShape="0">
              <a:prstClr val="black">
                <a:alpha val="40000"/>
              </a:prstClr>
            </a:outerShdw>
          </a:effectLst>
        </p:spPr>
        <p:txBody>
          <a:bodyPr wrap="square" rtlCol="0">
            <a:spAutoFit/>
          </a:bodyPr>
          <a:lstStyle/>
          <a:p>
            <a:r>
              <a:rPr lang="en-US" sz="2400" b="1" dirty="0">
                <a:solidFill>
                  <a:srgbClr val="FF0000"/>
                </a:solidFill>
                <a:effectLst>
                  <a:outerShdw blurRad="38100" dist="38100" dir="2700000" algn="tl">
                    <a:srgbClr val="000000">
                      <a:alpha val="43137"/>
                    </a:srgbClr>
                  </a:outerShdw>
                </a:effectLst>
                <a:latin typeface="Bahnschrift SemiCondensed" panose="020B0502040204020203" pitchFamily="34" charset="0"/>
              </a:rPr>
              <a:t>Major Personality Traits Influencing  OB</a:t>
            </a:r>
            <a:endParaRPr lang="en-IN" sz="2400" b="1" dirty="0">
              <a:solidFill>
                <a:srgbClr val="FF0000"/>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 name="TextBox 2">
            <a:extLst>
              <a:ext uri="{FF2B5EF4-FFF2-40B4-BE49-F238E27FC236}">
                <a16:creationId xmlns:a16="http://schemas.microsoft.com/office/drawing/2014/main" id="{7DB2EF52-7169-4DA3-A977-C84791302149}"/>
              </a:ext>
            </a:extLst>
          </p:cNvPr>
          <p:cNvSpPr txBox="1"/>
          <p:nvPr/>
        </p:nvSpPr>
        <p:spPr>
          <a:xfrm>
            <a:off x="475862" y="1195101"/>
            <a:ext cx="2183364" cy="369332"/>
          </a:xfrm>
          <a:prstGeom prst="rect">
            <a:avLst/>
          </a:prstGeom>
          <a:noFill/>
        </p:spPr>
        <p:txBody>
          <a:bodyPr wrap="square" rtlCol="0">
            <a:spAutoFit/>
          </a:bodyPr>
          <a:lstStyle/>
          <a:p>
            <a:r>
              <a:rPr lang="en-US" b="1" dirty="0">
                <a:solidFill>
                  <a:srgbClr val="FF0000"/>
                </a:solidFill>
                <a:effectLst>
                  <a:outerShdw blurRad="38100" dist="38100" dir="2700000" algn="tl">
                    <a:srgbClr val="000000">
                      <a:alpha val="43137"/>
                    </a:srgbClr>
                  </a:outerShdw>
                </a:effectLst>
                <a:latin typeface="Bahnschrift" panose="020B0502040204020203" pitchFamily="34" charset="0"/>
              </a:rPr>
              <a:t>Authoritarianism</a:t>
            </a:r>
            <a:endParaRPr lang="en-IN" b="1" dirty="0">
              <a:solidFill>
                <a:srgbClr val="FF0000"/>
              </a:solidFill>
              <a:effectLst>
                <a:outerShdw blurRad="38100" dist="38100" dir="2700000" algn="tl">
                  <a:srgbClr val="000000">
                    <a:alpha val="43137"/>
                  </a:srgbClr>
                </a:outerShdw>
              </a:effectLst>
              <a:latin typeface="Bahnschrift" panose="020B0502040204020203" pitchFamily="34" charset="0"/>
            </a:endParaRPr>
          </a:p>
        </p:txBody>
      </p:sp>
      <p:sp>
        <p:nvSpPr>
          <p:cNvPr id="4" name="TextBox 3">
            <a:extLst>
              <a:ext uri="{FF2B5EF4-FFF2-40B4-BE49-F238E27FC236}">
                <a16:creationId xmlns:a16="http://schemas.microsoft.com/office/drawing/2014/main" id="{274B85D5-A4E4-462E-884A-19037294A731}"/>
              </a:ext>
            </a:extLst>
          </p:cNvPr>
          <p:cNvSpPr txBox="1"/>
          <p:nvPr/>
        </p:nvSpPr>
        <p:spPr>
          <a:xfrm>
            <a:off x="5458408" y="1195101"/>
            <a:ext cx="2183364" cy="369332"/>
          </a:xfrm>
          <a:prstGeom prst="rect">
            <a:avLst/>
          </a:prstGeom>
          <a:noFill/>
          <a:ln>
            <a:solidFill>
              <a:srgbClr val="CC3399"/>
            </a:solidFill>
          </a:ln>
        </p:spPr>
        <p:txBody>
          <a:bodyPr wrap="square" rtlCol="0">
            <a:spAutoFit/>
          </a:bodyPr>
          <a:lstStyle/>
          <a:p>
            <a:r>
              <a:rPr lang="en-US" b="1" dirty="0">
                <a:solidFill>
                  <a:srgbClr val="336699"/>
                </a:solidFill>
                <a:effectLst>
                  <a:outerShdw blurRad="38100" dist="38100" dir="2700000" algn="tl">
                    <a:srgbClr val="000000">
                      <a:alpha val="43137"/>
                    </a:srgbClr>
                  </a:outerShdw>
                </a:effectLst>
                <a:latin typeface="Bahnschrift" panose="020B0502040204020203" pitchFamily="34" charset="0"/>
              </a:rPr>
              <a:t>Machiavellianism</a:t>
            </a:r>
            <a:endParaRPr lang="en-IN" b="1" dirty="0">
              <a:solidFill>
                <a:srgbClr val="336699"/>
              </a:solidFill>
              <a:effectLst>
                <a:outerShdw blurRad="38100" dist="38100" dir="2700000" algn="tl">
                  <a:srgbClr val="000000">
                    <a:alpha val="43137"/>
                  </a:srgbClr>
                </a:outerShdw>
              </a:effectLst>
              <a:latin typeface="Bahnschrift" panose="020B0502040204020203" pitchFamily="34" charset="0"/>
            </a:endParaRPr>
          </a:p>
        </p:txBody>
      </p:sp>
      <p:sp>
        <p:nvSpPr>
          <p:cNvPr id="5" name="TextBox 4">
            <a:extLst>
              <a:ext uri="{FF2B5EF4-FFF2-40B4-BE49-F238E27FC236}">
                <a16:creationId xmlns:a16="http://schemas.microsoft.com/office/drawing/2014/main" id="{130E7371-4FE3-47CE-9605-2D388789ACF8}"/>
              </a:ext>
            </a:extLst>
          </p:cNvPr>
          <p:cNvSpPr txBox="1"/>
          <p:nvPr/>
        </p:nvSpPr>
        <p:spPr>
          <a:xfrm>
            <a:off x="475862" y="2282107"/>
            <a:ext cx="2603239" cy="369332"/>
          </a:xfrm>
          <a:prstGeom prst="rect">
            <a:avLst/>
          </a:prstGeom>
          <a:noFill/>
        </p:spPr>
        <p:txBody>
          <a:bodyPr wrap="square" rtlCol="0">
            <a:spAutoFit/>
          </a:bodyPr>
          <a:lstStyle/>
          <a:p>
            <a:r>
              <a:rPr lang="en-US" b="1" dirty="0">
                <a:solidFill>
                  <a:srgbClr val="00FF00"/>
                </a:solidFill>
                <a:effectLst>
                  <a:outerShdw blurRad="38100" dist="38100" dir="2700000" algn="tl">
                    <a:srgbClr val="000000">
                      <a:alpha val="43137"/>
                    </a:srgbClr>
                  </a:outerShdw>
                </a:effectLst>
                <a:latin typeface="Bahnschrift" panose="020B0502040204020203" pitchFamily="34" charset="0"/>
              </a:rPr>
              <a:t>Problem solving styles</a:t>
            </a:r>
            <a:endParaRPr lang="en-IN" b="1" dirty="0">
              <a:solidFill>
                <a:srgbClr val="00FF00"/>
              </a:solidFill>
              <a:effectLst>
                <a:outerShdw blurRad="38100" dist="38100" dir="2700000" algn="tl">
                  <a:srgbClr val="000000">
                    <a:alpha val="43137"/>
                  </a:srgbClr>
                </a:outerShdw>
              </a:effectLst>
              <a:latin typeface="Bahnschrift" panose="020B0502040204020203" pitchFamily="34" charset="0"/>
            </a:endParaRPr>
          </a:p>
        </p:txBody>
      </p:sp>
      <p:sp>
        <p:nvSpPr>
          <p:cNvPr id="6" name="TextBox 5">
            <a:extLst>
              <a:ext uri="{FF2B5EF4-FFF2-40B4-BE49-F238E27FC236}">
                <a16:creationId xmlns:a16="http://schemas.microsoft.com/office/drawing/2014/main" id="{94B7D873-6959-40D8-8C8A-F7D29F1857EE}"/>
              </a:ext>
            </a:extLst>
          </p:cNvPr>
          <p:cNvSpPr txBox="1"/>
          <p:nvPr/>
        </p:nvSpPr>
        <p:spPr>
          <a:xfrm>
            <a:off x="503855" y="2825610"/>
            <a:ext cx="2705875" cy="369332"/>
          </a:xfrm>
          <a:prstGeom prst="rect">
            <a:avLst/>
          </a:prstGeom>
          <a:noFill/>
        </p:spPr>
        <p:txBody>
          <a:bodyPr wrap="square" rtlCol="0">
            <a:spAutoFit/>
          </a:bodyPr>
          <a:lstStyle/>
          <a:p>
            <a:r>
              <a:rPr lang="en-US" b="1" dirty="0">
                <a:solidFill>
                  <a:srgbClr val="CC3399"/>
                </a:solidFill>
                <a:effectLst>
                  <a:outerShdw blurRad="38100" dist="38100" dir="2700000" algn="tl">
                    <a:srgbClr val="000000">
                      <a:alpha val="43137"/>
                    </a:srgbClr>
                  </a:outerShdw>
                </a:effectLst>
                <a:latin typeface="Bahnschrift" panose="020B0502040204020203" pitchFamily="34" charset="0"/>
              </a:rPr>
              <a:t>Achievement Orientation</a:t>
            </a:r>
            <a:endParaRPr lang="en-IN" b="1" dirty="0">
              <a:solidFill>
                <a:srgbClr val="CC3399"/>
              </a:solidFill>
              <a:effectLst>
                <a:outerShdw blurRad="38100" dist="38100" dir="2700000" algn="tl">
                  <a:srgbClr val="000000">
                    <a:alpha val="43137"/>
                  </a:srgbClr>
                </a:outerShdw>
              </a:effectLst>
              <a:latin typeface="Bahnschrift" panose="020B0502040204020203" pitchFamily="34" charset="0"/>
            </a:endParaRPr>
          </a:p>
        </p:txBody>
      </p:sp>
      <p:sp>
        <p:nvSpPr>
          <p:cNvPr id="7" name="TextBox 6">
            <a:extLst>
              <a:ext uri="{FF2B5EF4-FFF2-40B4-BE49-F238E27FC236}">
                <a16:creationId xmlns:a16="http://schemas.microsoft.com/office/drawing/2014/main" id="{795CAEED-A66F-422E-883A-6E2A2BEC8778}"/>
              </a:ext>
            </a:extLst>
          </p:cNvPr>
          <p:cNvSpPr txBox="1"/>
          <p:nvPr/>
        </p:nvSpPr>
        <p:spPr>
          <a:xfrm>
            <a:off x="531849" y="3369113"/>
            <a:ext cx="2183364" cy="369332"/>
          </a:xfrm>
          <a:prstGeom prst="rect">
            <a:avLst/>
          </a:prstGeom>
          <a:noFill/>
        </p:spPr>
        <p:txBody>
          <a:bodyPr wrap="square" rtlCol="0">
            <a:spAutoFit/>
          </a:bodyPr>
          <a:lstStyle/>
          <a:p>
            <a:r>
              <a:rPr lang="en-US" b="1" dirty="0">
                <a:solidFill>
                  <a:srgbClr val="002060"/>
                </a:solidFill>
                <a:effectLst>
                  <a:outerShdw blurRad="38100" dist="38100" dir="2700000" algn="tl">
                    <a:srgbClr val="000000">
                      <a:alpha val="43137"/>
                    </a:srgbClr>
                  </a:outerShdw>
                </a:effectLst>
                <a:latin typeface="Bahnschrift" panose="020B0502040204020203" pitchFamily="34" charset="0"/>
              </a:rPr>
              <a:t>Locus of Control</a:t>
            </a:r>
            <a:endParaRPr lang="en-IN" b="1" dirty="0">
              <a:solidFill>
                <a:srgbClr val="002060"/>
              </a:solidFill>
              <a:effectLst>
                <a:outerShdw blurRad="38100" dist="38100" dir="2700000" algn="tl">
                  <a:srgbClr val="000000">
                    <a:alpha val="43137"/>
                  </a:srgbClr>
                </a:outerShdw>
              </a:effectLst>
              <a:latin typeface="Bahnschrift" panose="020B0502040204020203" pitchFamily="34" charset="0"/>
            </a:endParaRPr>
          </a:p>
        </p:txBody>
      </p:sp>
      <p:sp>
        <p:nvSpPr>
          <p:cNvPr id="8" name="TextBox 7">
            <a:extLst>
              <a:ext uri="{FF2B5EF4-FFF2-40B4-BE49-F238E27FC236}">
                <a16:creationId xmlns:a16="http://schemas.microsoft.com/office/drawing/2014/main" id="{2A82991F-C69E-45CE-9E30-AC2DADA4E0B6}"/>
              </a:ext>
            </a:extLst>
          </p:cNvPr>
          <p:cNvSpPr txBox="1"/>
          <p:nvPr/>
        </p:nvSpPr>
        <p:spPr>
          <a:xfrm>
            <a:off x="559842" y="3912616"/>
            <a:ext cx="2183364" cy="369332"/>
          </a:xfrm>
          <a:prstGeom prst="rect">
            <a:avLst/>
          </a:prstGeom>
          <a:noFill/>
        </p:spPr>
        <p:txBody>
          <a:bodyPr wrap="square" rtlCol="0">
            <a:spAutoFit/>
          </a:bodyPr>
          <a:lstStyle/>
          <a:p>
            <a:r>
              <a:rPr lang="en-US" b="1" dirty="0">
                <a:solidFill>
                  <a:srgbClr val="00B0F0"/>
                </a:solidFill>
                <a:effectLst>
                  <a:outerShdw blurRad="38100" dist="38100" dir="2700000" algn="tl">
                    <a:srgbClr val="000000">
                      <a:alpha val="43137"/>
                    </a:srgbClr>
                  </a:outerShdw>
                </a:effectLst>
                <a:latin typeface="Bahnschrift" panose="020B0502040204020203" pitchFamily="34" charset="0"/>
              </a:rPr>
              <a:t>Self esteem</a:t>
            </a:r>
            <a:endParaRPr lang="en-IN" b="1" dirty="0">
              <a:solidFill>
                <a:srgbClr val="00B0F0"/>
              </a:solidFill>
              <a:effectLst>
                <a:outerShdw blurRad="38100" dist="38100" dir="2700000" algn="tl">
                  <a:srgbClr val="000000">
                    <a:alpha val="43137"/>
                  </a:srgbClr>
                </a:outerShdw>
              </a:effectLst>
              <a:latin typeface="Bahnschrift" panose="020B0502040204020203" pitchFamily="34" charset="0"/>
            </a:endParaRPr>
          </a:p>
        </p:txBody>
      </p:sp>
      <p:sp>
        <p:nvSpPr>
          <p:cNvPr id="9" name="TextBox 8">
            <a:extLst>
              <a:ext uri="{FF2B5EF4-FFF2-40B4-BE49-F238E27FC236}">
                <a16:creationId xmlns:a16="http://schemas.microsoft.com/office/drawing/2014/main" id="{7C8ED76E-13AB-44C7-8A8E-55729BC805A0}"/>
              </a:ext>
            </a:extLst>
          </p:cNvPr>
          <p:cNvSpPr txBox="1"/>
          <p:nvPr/>
        </p:nvSpPr>
        <p:spPr>
          <a:xfrm>
            <a:off x="587835" y="4456119"/>
            <a:ext cx="2183364" cy="369332"/>
          </a:xfrm>
          <a:prstGeom prst="rect">
            <a:avLst/>
          </a:prstGeom>
          <a:noFill/>
        </p:spPr>
        <p:txBody>
          <a:bodyPr wrap="square" rtlCol="0">
            <a:spAutoFit/>
          </a:bodyPr>
          <a:lstStyle/>
          <a:p>
            <a:r>
              <a:rPr lang="en-US" b="1" dirty="0">
                <a:solidFill>
                  <a:srgbClr val="7030A0"/>
                </a:solidFill>
                <a:effectLst>
                  <a:outerShdw blurRad="38100" dist="38100" dir="2700000" algn="tl">
                    <a:srgbClr val="000000">
                      <a:alpha val="43137"/>
                    </a:srgbClr>
                  </a:outerShdw>
                </a:effectLst>
                <a:latin typeface="Bahnschrift" panose="020B0502040204020203" pitchFamily="34" charset="0"/>
              </a:rPr>
              <a:t>Self Monitoring</a:t>
            </a:r>
            <a:endParaRPr lang="en-IN" b="1" dirty="0">
              <a:solidFill>
                <a:srgbClr val="7030A0"/>
              </a:solidFill>
              <a:effectLst>
                <a:outerShdw blurRad="38100" dist="38100" dir="2700000" algn="tl">
                  <a:srgbClr val="000000">
                    <a:alpha val="43137"/>
                  </a:srgbClr>
                </a:outerShdw>
              </a:effectLst>
              <a:latin typeface="Bahnschrift" panose="020B0502040204020203" pitchFamily="34" charset="0"/>
            </a:endParaRPr>
          </a:p>
        </p:txBody>
      </p:sp>
      <p:sp>
        <p:nvSpPr>
          <p:cNvPr id="10" name="TextBox 9">
            <a:extLst>
              <a:ext uri="{FF2B5EF4-FFF2-40B4-BE49-F238E27FC236}">
                <a16:creationId xmlns:a16="http://schemas.microsoft.com/office/drawing/2014/main" id="{543B4F34-4B90-4814-A821-5A135F678182}"/>
              </a:ext>
            </a:extLst>
          </p:cNvPr>
          <p:cNvSpPr txBox="1"/>
          <p:nvPr/>
        </p:nvSpPr>
        <p:spPr>
          <a:xfrm>
            <a:off x="615828" y="4999622"/>
            <a:ext cx="2183364"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latin typeface="Bahnschrift" panose="020B0502040204020203" pitchFamily="34" charset="0"/>
              </a:rPr>
              <a:t>Risk Taking</a:t>
            </a:r>
            <a:endParaRPr lang="en-IN" b="1" dirty="0">
              <a:effectLst>
                <a:outerShdw blurRad="38100" dist="38100" dir="2700000" algn="tl">
                  <a:srgbClr val="000000">
                    <a:alpha val="43137"/>
                  </a:srgbClr>
                </a:outerShdw>
              </a:effectLst>
              <a:latin typeface="Bahnschrift" panose="020B0502040204020203" pitchFamily="34" charset="0"/>
            </a:endParaRPr>
          </a:p>
        </p:txBody>
      </p:sp>
      <p:sp>
        <p:nvSpPr>
          <p:cNvPr id="11" name="TextBox 10">
            <a:extLst>
              <a:ext uri="{FF2B5EF4-FFF2-40B4-BE49-F238E27FC236}">
                <a16:creationId xmlns:a16="http://schemas.microsoft.com/office/drawing/2014/main" id="{789227C3-D98B-47A0-AA38-CEE7660BC51A}"/>
              </a:ext>
            </a:extLst>
          </p:cNvPr>
          <p:cNvSpPr txBox="1"/>
          <p:nvPr/>
        </p:nvSpPr>
        <p:spPr>
          <a:xfrm>
            <a:off x="685799" y="5635690"/>
            <a:ext cx="3298372" cy="369332"/>
          </a:xfrm>
          <a:prstGeom prst="rect">
            <a:avLst/>
          </a:prstGeom>
          <a:noFill/>
        </p:spPr>
        <p:txBody>
          <a:bodyPr wrap="square" rtlCol="0">
            <a:spAutoFit/>
          </a:bodyPr>
          <a:lstStyle/>
          <a:p>
            <a:r>
              <a:rPr lang="en-US" b="1" dirty="0">
                <a:solidFill>
                  <a:srgbClr val="00CC66"/>
                </a:solidFill>
                <a:effectLst>
                  <a:outerShdw blurRad="38100" dist="38100" dir="2700000" algn="tl">
                    <a:srgbClr val="000000">
                      <a:alpha val="43137"/>
                    </a:srgbClr>
                  </a:outerShdw>
                </a:effectLst>
                <a:latin typeface="Bahnschrift" panose="020B0502040204020203" pitchFamily="34" charset="0"/>
              </a:rPr>
              <a:t>Type A and Type B personality</a:t>
            </a:r>
            <a:endParaRPr lang="en-IN" b="1" dirty="0">
              <a:solidFill>
                <a:srgbClr val="00CC66"/>
              </a:solidFill>
              <a:effectLst>
                <a:outerShdw blurRad="38100" dist="38100" dir="2700000" algn="tl">
                  <a:srgbClr val="000000">
                    <a:alpha val="43137"/>
                  </a:srgbClr>
                </a:outerShdw>
              </a:effectLst>
              <a:latin typeface="Bahnschrift" panose="020B0502040204020203" pitchFamily="34" charset="0"/>
            </a:endParaRPr>
          </a:p>
        </p:txBody>
      </p:sp>
      <p:sp>
        <p:nvSpPr>
          <p:cNvPr id="15" name="TextBox 14">
            <a:extLst>
              <a:ext uri="{FF2B5EF4-FFF2-40B4-BE49-F238E27FC236}">
                <a16:creationId xmlns:a16="http://schemas.microsoft.com/office/drawing/2014/main" id="{4FFFE6B5-3598-4881-9D7E-6809DB4A1ABD}"/>
              </a:ext>
            </a:extLst>
          </p:cNvPr>
          <p:cNvSpPr txBox="1"/>
          <p:nvPr/>
        </p:nvSpPr>
        <p:spPr>
          <a:xfrm>
            <a:off x="4726264" y="1853604"/>
            <a:ext cx="6097554" cy="3941720"/>
          </a:xfrm>
          <a:prstGeom prst="rect">
            <a:avLst/>
          </a:prstGeom>
          <a:noFill/>
          <a:ln>
            <a:solidFill>
              <a:srgbClr val="CC3399"/>
            </a:solidFill>
          </a:ln>
        </p:spPr>
        <p:txBody>
          <a:bodyPr wrap="square">
            <a:spAutoFit/>
          </a:bodyPr>
          <a:lstStyle/>
          <a:p>
            <a:pPr algn="just">
              <a:lnSpc>
                <a:spcPct val="150000"/>
              </a:lnSpc>
            </a:pPr>
            <a:r>
              <a:rPr lang="en-US" sz="1200" b="1" dirty="0"/>
              <a:t>This refers to the extent to which people are manipulative and tactic in achieving one’s</a:t>
            </a:r>
          </a:p>
          <a:p>
            <a:pPr algn="just">
              <a:lnSpc>
                <a:spcPct val="150000"/>
              </a:lnSpc>
            </a:pPr>
            <a:r>
              <a:rPr lang="en-US" sz="1200" b="1" dirty="0"/>
              <a:t>own goals. These people strongly believe that ends can justify means. People who are high</a:t>
            </a:r>
          </a:p>
          <a:p>
            <a:pPr algn="just">
              <a:lnSpc>
                <a:spcPct val="150000"/>
              </a:lnSpc>
            </a:pPr>
            <a:r>
              <a:rPr lang="en-US" sz="1200" b="1" dirty="0"/>
              <a:t>Machiavellian tend to be cool, willing to twist and turn facts to influence others and try to gain control of people, events, and situations by manipulating the system to their advantage. High Machiavellians may be successful only for a short period but in long run they tend to be</a:t>
            </a:r>
          </a:p>
          <a:p>
            <a:pPr algn="just">
              <a:lnSpc>
                <a:spcPct val="150000"/>
              </a:lnSpc>
            </a:pPr>
            <a:r>
              <a:rPr lang="en-US" sz="1200" b="1" dirty="0"/>
              <a:t>distrusted and disliked by many in the department and finally they may be ineffective.</a:t>
            </a:r>
          </a:p>
          <a:p>
            <a:pPr algn="just">
              <a:lnSpc>
                <a:spcPct val="150000"/>
              </a:lnSpc>
            </a:pPr>
            <a:r>
              <a:rPr lang="en-US" sz="1200" b="1" dirty="0"/>
              <a:t>High-Machiavellians manipulates more, win more, are persuaded less and have a grater</a:t>
            </a:r>
          </a:p>
          <a:p>
            <a:pPr algn="just">
              <a:lnSpc>
                <a:spcPct val="150000"/>
              </a:lnSpc>
            </a:pPr>
            <a:r>
              <a:rPr lang="en-US" sz="1200" b="1" dirty="0"/>
              <a:t>influence over other people than do low-Machiavellians. Yet these High-Machiavellians</a:t>
            </a:r>
          </a:p>
          <a:p>
            <a:pPr algn="just">
              <a:lnSpc>
                <a:spcPct val="150000"/>
              </a:lnSpc>
            </a:pPr>
            <a:r>
              <a:rPr lang="en-US" sz="1200" b="1" dirty="0"/>
              <a:t>outcomes are moderated by situational factors. It has been found that High- Machiavellians</a:t>
            </a:r>
          </a:p>
          <a:p>
            <a:pPr algn="just">
              <a:lnSpc>
                <a:spcPct val="150000"/>
              </a:lnSpc>
            </a:pPr>
            <a:r>
              <a:rPr lang="en-US" sz="1200" b="1" dirty="0"/>
              <a:t>flourish:</a:t>
            </a:r>
          </a:p>
          <a:p>
            <a:pPr algn="just">
              <a:lnSpc>
                <a:spcPct val="150000"/>
              </a:lnSpc>
            </a:pPr>
            <a:r>
              <a:rPr lang="en-US" sz="1200" b="1" dirty="0"/>
              <a:t>when they interact face-to-face with others rather than indirectly</a:t>
            </a:r>
          </a:p>
          <a:p>
            <a:pPr algn="just">
              <a:lnSpc>
                <a:spcPct val="150000"/>
              </a:lnSpc>
            </a:pPr>
            <a:r>
              <a:rPr lang="en-US" sz="1200" b="1" dirty="0"/>
              <a:t>when the situation has a minimum number of rules and regulations, thus allowing latitude for improvisation where emotional involvement with details irrelevant to winning distracts low Machiavelli</a:t>
            </a:r>
            <a:endParaRPr lang="en-IN" sz="1200" b="1" dirty="0"/>
          </a:p>
        </p:txBody>
      </p:sp>
    </p:spTree>
    <p:extLst>
      <p:ext uri="{BB962C8B-B14F-4D97-AF65-F5344CB8AC3E}">
        <p14:creationId xmlns:p14="http://schemas.microsoft.com/office/powerpoint/2010/main" val="3477836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Diagonal Corners Rounded 12">
            <a:extLst>
              <a:ext uri="{FF2B5EF4-FFF2-40B4-BE49-F238E27FC236}">
                <a16:creationId xmlns:a16="http://schemas.microsoft.com/office/drawing/2014/main" id="{2E997AAC-027C-4A27-8D14-07C2F4E347B9}"/>
              </a:ext>
            </a:extLst>
          </p:cNvPr>
          <p:cNvSpPr/>
          <p:nvPr/>
        </p:nvSpPr>
        <p:spPr>
          <a:xfrm rot="5400000">
            <a:off x="5224752" y="-56152"/>
            <a:ext cx="5572818" cy="7670802"/>
          </a:xfrm>
          <a:prstGeom prst="round2DiagRect">
            <a:avLst>
              <a:gd name="adj1" fmla="val 7366"/>
              <a:gd name="adj2" fmla="val 0"/>
            </a:avLst>
          </a:prstGeom>
          <a:blipFill>
            <a:blip r:embed="rId2"/>
            <a:tile tx="0" ty="0" sx="100000" sy="100000" flip="none" algn="tl"/>
          </a:blip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38DBF997-4181-435A-9736-E26986947625}"/>
              </a:ext>
            </a:extLst>
          </p:cNvPr>
          <p:cNvSpPr txBox="1"/>
          <p:nvPr/>
        </p:nvSpPr>
        <p:spPr>
          <a:xfrm>
            <a:off x="3610948" y="261257"/>
            <a:ext cx="4923452" cy="461665"/>
          </a:xfrm>
          <a:prstGeom prst="rect">
            <a:avLst/>
          </a:prstGeom>
          <a:noFill/>
          <a:ln>
            <a:solidFill>
              <a:srgbClr val="CC3399"/>
            </a:solidFill>
          </a:ln>
          <a:effectLst>
            <a:outerShdw blurRad="50800" dist="38100" dir="2700000" algn="tl" rotWithShape="0">
              <a:prstClr val="black">
                <a:alpha val="40000"/>
              </a:prstClr>
            </a:outerShdw>
          </a:effectLst>
        </p:spPr>
        <p:txBody>
          <a:bodyPr wrap="square" rtlCol="0">
            <a:spAutoFit/>
          </a:bodyPr>
          <a:lstStyle/>
          <a:p>
            <a:r>
              <a:rPr lang="en-US" sz="2400" b="1" dirty="0">
                <a:solidFill>
                  <a:srgbClr val="336699"/>
                </a:solidFill>
                <a:effectLst>
                  <a:outerShdw blurRad="38100" dist="38100" dir="2700000" algn="tl">
                    <a:srgbClr val="000000">
                      <a:alpha val="43137"/>
                    </a:srgbClr>
                  </a:outerShdw>
                </a:effectLst>
                <a:latin typeface="Bahnschrift SemiCondensed" panose="020B0502040204020203" pitchFamily="34" charset="0"/>
              </a:rPr>
              <a:t>Major Personality Traits Influencing  OB</a:t>
            </a:r>
            <a:endParaRPr lang="en-IN" sz="2400" b="1" dirty="0">
              <a:solidFill>
                <a:srgbClr val="336699"/>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 name="TextBox 2">
            <a:extLst>
              <a:ext uri="{FF2B5EF4-FFF2-40B4-BE49-F238E27FC236}">
                <a16:creationId xmlns:a16="http://schemas.microsoft.com/office/drawing/2014/main" id="{7DB2EF52-7169-4DA3-A977-C84791302149}"/>
              </a:ext>
            </a:extLst>
          </p:cNvPr>
          <p:cNvSpPr txBox="1"/>
          <p:nvPr/>
        </p:nvSpPr>
        <p:spPr>
          <a:xfrm>
            <a:off x="475862" y="1195101"/>
            <a:ext cx="2183364" cy="369332"/>
          </a:xfrm>
          <a:prstGeom prst="rect">
            <a:avLst/>
          </a:prstGeom>
          <a:noFill/>
        </p:spPr>
        <p:txBody>
          <a:bodyPr wrap="square" rtlCol="0">
            <a:spAutoFit/>
          </a:bodyPr>
          <a:lstStyle/>
          <a:p>
            <a:r>
              <a:rPr lang="en-US" b="1" dirty="0">
                <a:solidFill>
                  <a:srgbClr val="FF0000"/>
                </a:solidFill>
                <a:effectLst>
                  <a:outerShdw blurRad="38100" dist="38100" dir="2700000" algn="tl">
                    <a:srgbClr val="000000">
                      <a:alpha val="43137"/>
                    </a:srgbClr>
                  </a:outerShdw>
                </a:effectLst>
                <a:latin typeface="Bahnschrift" panose="020B0502040204020203" pitchFamily="34" charset="0"/>
              </a:rPr>
              <a:t>Authoritarianism</a:t>
            </a:r>
            <a:endParaRPr lang="en-IN" b="1" dirty="0">
              <a:solidFill>
                <a:srgbClr val="FF0000"/>
              </a:solidFill>
              <a:effectLst>
                <a:outerShdw blurRad="38100" dist="38100" dir="2700000" algn="tl">
                  <a:srgbClr val="000000">
                    <a:alpha val="43137"/>
                  </a:srgbClr>
                </a:outerShdw>
              </a:effectLst>
              <a:latin typeface="Bahnschrift" panose="020B0502040204020203" pitchFamily="34" charset="0"/>
            </a:endParaRPr>
          </a:p>
        </p:txBody>
      </p:sp>
      <p:sp>
        <p:nvSpPr>
          <p:cNvPr id="4" name="TextBox 3">
            <a:extLst>
              <a:ext uri="{FF2B5EF4-FFF2-40B4-BE49-F238E27FC236}">
                <a16:creationId xmlns:a16="http://schemas.microsoft.com/office/drawing/2014/main" id="{274B85D5-A4E4-462E-884A-19037294A731}"/>
              </a:ext>
            </a:extLst>
          </p:cNvPr>
          <p:cNvSpPr txBox="1"/>
          <p:nvPr/>
        </p:nvSpPr>
        <p:spPr>
          <a:xfrm>
            <a:off x="503855" y="1825689"/>
            <a:ext cx="2183364" cy="369332"/>
          </a:xfrm>
          <a:prstGeom prst="rect">
            <a:avLst/>
          </a:prstGeom>
          <a:noFill/>
        </p:spPr>
        <p:txBody>
          <a:bodyPr wrap="square" rtlCol="0">
            <a:spAutoFit/>
          </a:bodyPr>
          <a:lstStyle/>
          <a:p>
            <a:r>
              <a:rPr lang="en-US" b="1" dirty="0">
                <a:solidFill>
                  <a:srgbClr val="336699"/>
                </a:solidFill>
                <a:effectLst>
                  <a:outerShdw blurRad="38100" dist="38100" dir="2700000" algn="tl">
                    <a:srgbClr val="000000">
                      <a:alpha val="43137"/>
                    </a:srgbClr>
                  </a:outerShdw>
                </a:effectLst>
                <a:latin typeface="Bahnschrift" panose="020B0502040204020203" pitchFamily="34" charset="0"/>
              </a:rPr>
              <a:t>Machiavellianism</a:t>
            </a:r>
            <a:endParaRPr lang="en-IN" b="1" dirty="0">
              <a:solidFill>
                <a:srgbClr val="336699"/>
              </a:solidFill>
              <a:effectLst>
                <a:outerShdw blurRad="38100" dist="38100" dir="2700000" algn="tl">
                  <a:srgbClr val="000000">
                    <a:alpha val="43137"/>
                  </a:srgbClr>
                </a:outerShdw>
              </a:effectLst>
              <a:latin typeface="Bahnschrift" panose="020B0502040204020203" pitchFamily="34" charset="0"/>
            </a:endParaRPr>
          </a:p>
        </p:txBody>
      </p:sp>
      <p:sp>
        <p:nvSpPr>
          <p:cNvPr id="5" name="TextBox 4">
            <a:extLst>
              <a:ext uri="{FF2B5EF4-FFF2-40B4-BE49-F238E27FC236}">
                <a16:creationId xmlns:a16="http://schemas.microsoft.com/office/drawing/2014/main" id="{130E7371-4FE3-47CE-9605-2D388789ACF8}"/>
              </a:ext>
            </a:extLst>
          </p:cNvPr>
          <p:cNvSpPr txBox="1"/>
          <p:nvPr/>
        </p:nvSpPr>
        <p:spPr>
          <a:xfrm>
            <a:off x="5281127" y="1212979"/>
            <a:ext cx="2603239" cy="369332"/>
          </a:xfrm>
          <a:prstGeom prst="rect">
            <a:avLst/>
          </a:prstGeom>
          <a:noFill/>
          <a:ln>
            <a:solidFill>
              <a:srgbClr val="CC3399"/>
            </a:solidFill>
          </a:ln>
        </p:spPr>
        <p:txBody>
          <a:bodyPr wrap="square" rtlCol="0">
            <a:spAutoFit/>
          </a:bodyPr>
          <a:lstStyle/>
          <a:p>
            <a:r>
              <a:rPr lang="en-US" b="1" dirty="0">
                <a:solidFill>
                  <a:srgbClr val="00FF00"/>
                </a:solidFill>
                <a:effectLst>
                  <a:outerShdw blurRad="38100" dist="38100" dir="2700000" algn="tl">
                    <a:srgbClr val="000000">
                      <a:alpha val="43137"/>
                    </a:srgbClr>
                  </a:outerShdw>
                </a:effectLst>
                <a:latin typeface="Bahnschrift" panose="020B0502040204020203" pitchFamily="34" charset="0"/>
                <a:hlinkClick r:id="rId3" action="ppaction://hlinksldjump">
                  <a:extLst>
                    <a:ext uri="{A12FA001-AC4F-418D-AE19-62706E023703}">
                      <ahyp:hlinkClr xmlns:ahyp="http://schemas.microsoft.com/office/drawing/2018/hyperlinkcolor" val="tx"/>
                    </a:ext>
                  </a:extLst>
                </a:hlinkClick>
              </a:rPr>
              <a:t>Problem</a:t>
            </a:r>
            <a:r>
              <a:rPr lang="en-US" b="1" dirty="0">
                <a:solidFill>
                  <a:srgbClr val="00FF00"/>
                </a:solidFill>
                <a:effectLst>
                  <a:outerShdw blurRad="38100" dist="38100" dir="2700000" algn="tl">
                    <a:srgbClr val="000000">
                      <a:alpha val="43137"/>
                    </a:srgbClr>
                  </a:outerShdw>
                </a:effectLst>
                <a:latin typeface="Bahnschrift" panose="020B0502040204020203" pitchFamily="34" charset="0"/>
              </a:rPr>
              <a:t> solving styles</a:t>
            </a:r>
            <a:endParaRPr lang="en-IN" b="1" dirty="0">
              <a:solidFill>
                <a:srgbClr val="00FF00"/>
              </a:solidFill>
              <a:effectLst>
                <a:outerShdw blurRad="38100" dist="38100" dir="2700000" algn="tl">
                  <a:srgbClr val="000000">
                    <a:alpha val="43137"/>
                  </a:srgbClr>
                </a:outerShdw>
              </a:effectLst>
              <a:latin typeface="Bahnschrift" panose="020B0502040204020203" pitchFamily="34" charset="0"/>
            </a:endParaRPr>
          </a:p>
        </p:txBody>
      </p:sp>
      <p:sp>
        <p:nvSpPr>
          <p:cNvPr id="6" name="TextBox 5">
            <a:extLst>
              <a:ext uri="{FF2B5EF4-FFF2-40B4-BE49-F238E27FC236}">
                <a16:creationId xmlns:a16="http://schemas.microsoft.com/office/drawing/2014/main" id="{94B7D873-6959-40D8-8C8A-F7D29F1857EE}"/>
              </a:ext>
            </a:extLst>
          </p:cNvPr>
          <p:cNvSpPr txBox="1"/>
          <p:nvPr/>
        </p:nvSpPr>
        <p:spPr>
          <a:xfrm>
            <a:off x="503855" y="2825610"/>
            <a:ext cx="2705875" cy="369332"/>
          </a:xfrm>
          <a:prstGeom prst="rect">
            <a:avLst/>
          </a:prstGeom>
          <a:noFill/>
        </p:spPr>
        <p:txBody>
          <a:bodyPr wrap="square" rtlCol="0">
            <a:spAutoFit/>
          </a:bodyPr>
          <a:lstStyle/>
          <a:p>
            <a:r>
              <a:rPr lang="en-US" b="1" dirty="0">
                <a:solidFill>
                  <a:srgbClr val="CC3399"/>
                </a:solidFill>
                <a:effectLst>
                  <a:outerShdw blurRad="38100" dist="38100" dir="2700000" algn="tl">
                    <a:srgbClr val="000000">
                      <a:alpha val="43137"/>
                    </a:srgbClr>
                  </a:outerShdw>
                </a:effectLst>
                <a:latin typeface="Bahnschrift" panose="020B0502040204020203" pitchFamily="34" charset="0"/>
              </a:rPr>
              <a:t>Achievement Orientation</a:t>
            </a:r>
            <a:endParaRPr lang="en-IN" b="1" dirty="0">
              <a:solidFill>
                <a:srgbClr val="CC3399"/>
              </a:solidFill>
              <a:effectLst>
                <a:outerShdw blurRad="38100" dist="38100" dir="2700000" algn="tl">
                  <a:srgbClr val="000000">
                    <a:alpha val="43137"/>
                  </a:srgbClr>
                </a:outerShdw>
              </a:effectLst>
              <a:latin typeface="Bahnschrift" panose="020B0502040204020203" pitchFamily="34" charset="0"/>
            </a:endParaRPr>
          </a:p>
        </p:txBody>
      </p:sp>
      <p:sp>
        <p:nvSpPr>
          <p:cNvPr id="7" name="TextBox 6">
            <a:extLst>
              <a:ext uri="{FF2B5EF4-FFF2-40B4-BE49-F238E27FC236}">
                <a16:creationId xmlns:a16="http://schemas.microsoft.com/office/drawing/2014/main" id="{795CAEED-A66F-422E-883A-6E2A2BEC8778}"/>
              </a:ext>
            </a:extLst>
          </p:cNvPr>
          <p:cNvSpPr txBox="1"/>
          <p:nvPr/>
        </p:nvSpPr>
        <p:spPr>
          <a:xfrm>
            <a:off x="531849" y="3369113"/>
            <a:ext cx="2183364" cy="369332"/>
          </a:xfrm>
          <a:prstGeom prst="rect">
            <a:avLst/>
          </a:prstGeom>
          <a:noFill/>
        </p:spPr>
        <p:txBody>
          <a:bodyPr wrap="square" rtlCol="0">
            <a:spAutoFit/>
          </a:bodyPr>
          <a:lstStyle/>
          <a:p>
            <a:r>
              <a:rPr lang="en-US" b="1" dirty="0">
                <a:solidFill>
                  <a:srgbClr val="002060"/>
                </a:solidFill>
                <a:effectLst>
                  <a:outerShdw blurRad="38100" dist="38100" dir="2700000" algn="tl">
                    <a:srgbClr val="000000">
                      <a:alpha val="43137"/>
                    </a:srgbClr>
                  </a:outerShdw>
                </a:effectLst>
                <a:latin typeface="Bahnschrift" panose="020B0502040204020203" pitchFamily="34" charset="0"/>
              </a:rPr>
              <a:t>Locus of Control</a:t>
            </a:r>
            <a:endParaRPr lang="en-IN" b="1" dirty="0">
              <a:solidFill>
                <a:srgbClr val="002060"/>
              </a:solidFill>
              <a:effectLst>
                <a:outerShdw blurRad="38100" dist="38100" dir="2700000" algn="tl">
                  <a:srgbClr val="000000">
                    <a:alpha val="43137"/>
                  </a:srgbClr>
                </a:outerShdw>
              </a:effectLst>
              <a:latin typeface="Bahnschrift" panose="020B0502040204020203" pitchFamily="34" charset="0"/>
            </a:endParaRPr>
          </a:p>
        </p:txBody>
      </p:sp>
      <p:sp>
        <p:nvSpPr>
          <p:cNvPr id="8" name="TextBox 7">
            <a:extLst>
              <a:ext uri="{FF2B5EF4-FFF2-40B4-BE49-F238E27FC236}">
                <a16:creationId xmlns:a16="http://schemas.microsoft.com/office/drawing/2014/main" id="{2A82991F-C69E-45CE-9E30-AC2DADA4E0B6}"/>
              </a:ext>
            </a:extLst>
          </p:cNvPr>
          <p:cNvSpPr txBox="1"/>
          <p:nvPr/>
        </p:nvSpPr>
        <p:spPr>
          <a:xfrm>
            <a:off x="559842" y="3912616"/>
            <a:ext cx="2183364" cy="369332"/>
          </a:xfrm>
          <a:prstGeom prst="rect">
            <a:avLst/>
          </a:prstGeom>
          <a:noFill/>
        </p:spPr>
        <p:txBody>
          <a:bodyPr wrap="square" rtlCol="0">
            <a:spAutoFit/>
          </a:bodyPr>
          <a:lstStyle/>
          <a:p>
            <a:r>
              <a:rPr lang="en-US" b="1" dirty="0">
                <a:solidFill>
                  <a:srgbClr val="00B0F0"/>
                </a:solidFill>
                <a:effectLst>
                  <a:outerShdw blurRad="38100" dist="38100" dir="2700000" algn="tl">
                    <a:srgbClr val="000000">
                      <a:alpha val="43137"/>
                    </a:srgbClr>
                  </a:outerShdw>
                </a:effectLst>
                <a:latin typeface="Bahnschrift" panose="020B0502040204020203" pitchFamily="34" charset="0"/>
              </a:rPr>
              <a:t>Self esteem</a:t>
            </a:r>
            <a:endParaRPr lang="en-IN" b="1" dirty="0">
              <a:solidFill>
                <a:srgbClr val="00B0F0"/>
              </a:solidFill>
              <a:effectLst>
                <a:outerShdw blurRad="38100" dist="38100" dir="2700000" algn="tl">
                  <a:srgbClr val="000000">
                    <a:alpha val="43137"/>
                  </a:srgbClr>
                </a:outerShdw>
              </a:effectLst>
              <a:latin typeface="Bahnschrift" panose="020B0502040204020203" pitchFamily="34" charset="0"/>
            </a:endParaRPr>
          </a:p>
        </p:txBody>
      </p:sp>
      <p:sp>
        <p:nvSpPr>
          <p:cNvPr id="9" name="TextBox 8">
            <a:extLst>
              <a:ext uri="{FF2B5EF4-FFF2-40B4-BE49-F238E27FC236}">
                <a16:creationId xmlns:a16="http://schemas.microsoft.com/office/drawing/2014/main" id="{7C8ED76E-13AB-44C7-8A8E-55729BC805A0}"/>
              </a:ext>
            </a:extLst>
          </p:cNvPr>
          <p:cNvSpPr txBox="1"/>
          <p:nvPr/>
        </p:nvSpPr>
        <p:spPr>
          <a:xfrm>
            <a:off x="587835" y="4456119"/>
            <a:ext cx="2183364" cy="369332"/>
          </a:xfrm>
          <a:prstGeom prst="rect">
            <a:avLst/>
          </a:prstGeom>
          <a:noFill/>
        </p:spPr>
        <p:txBody>
          <a:bodyPr wrap="square" rtlCol="0">
            <a:spAutoFit/>
          </a:bodyPr>
          <a:lstStyle/>
          <a:p>
            <a:r>
              <a:rPr lang="en-US" b="1" dirty="0">
                <a:solidFill>
                  <a:srgbClr val="7030A0"/>
                </a:solidFill>
                <a:effectLst>
                  <a:outerShdw blurRad="38100" dist="38100" dir="2700000" algn="tl">
                    <a:srgbClr val="000000">
                      <a:alpha val="43137"/>
                    </a:srgbClr>
                  </a:outerShdw>
                </a:effectLst>
                <a:latin typeface="Bahnschrift" panose="020B0502040204020203" pitchFamily="34" charset="0"/>
              </a:rPr>
              <a:t>Self Monitoring</a:t>
            </a:r>
            <a:endParaRPr lang="en-IN" b="1" dirty="0">
              <a:solidFill>
                <a:srgbClr val="7030A0"/>
              </a:solidFill>
              <a:effectLst>
                <a:outerShdw blurRad="38100" dist="38100" dir="2700000" algn="tl">
                  <a:srgbClr val="000000">
                    <a:alpha val="43137"/>
                  </a:srgbClr>
                </a:outerShdw>
              </a:effectLst>
              <a:latin typeface="Bahnschrift" panose="020B0502040204020203" pitchFamily="34" charset="0"/>
            </a:endParaRPr>
          </a:p>
        </p:txBody>
      </p:sp>
      <p:sp>
        <p:nvSpPr>
          <p:cNvPr id="10" name="TextBox 9">
            <a:extLst>
              <a:ext uri="{FF2B5EF4-FFF2-40B4-BE49-F238E27FC236}">
                <a16:creationId xmlns:a16="http://schemas.microsoft.com/office/drawing/2014/main" id="{543B4F34-4B90-4814-A821-5A135F678182}"/>
              </a:ext>
            </a:extLst>
          </p:cNvPr>
          <p:cNvSpPr txBox="1"/>
          <p:nvPr/>
        </p:nvSpPr>
        <p:spPr>
          <a:xfrm>
            <a:off x="615828" y="4999622"/>
            <a:ext cx="2183364"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latin typeface="Bahnschrift" panose="020B0502040204020203" pitchFamily="34" charset="0"/>
              </a:rPr>
              <a:t>Risk Taking</a:t>
            </a:r>
            <a:endParaRPr lang="en-IN" b="1" dirty="0">
              <a:effectLst>
                <a:outerShdw blurRad="38100" dist="38100" dir="2700000" algn="tl">
                  <a:srgbClr val="000000">
                    <a:alpha val="43137"/>
                  </a:srgbClr>
                </a:outerShdw>
              </a:effectLst>
              <a:latin typeface="Bahnschrift" panose="020B0502040204020203" pitchFamily="34" charset="0"/>
            </a:endParaRPr>
          </a:p>
        </p:txBody>
      </p:sp>
      <p:sp>
        <p:nvSpPr>
          <p:cNvPr id="11" name="TextBox 10">
            <a:extLst>
              <a:ext uri="{FF2B5EF4-FFF2-40B4-BE49-F238E27FC236}">
                <a16:creationId xmlns:a16="http://schemas.microsoft.com/office/drawing/2014/main" id="{789227C3-D98B-47A0-AA38-CEE7660BC51A}"/>
              </a:ext>
            </a:extLst>
          </p:cNvPr>
          <p:cNvSpPr txBox="1"/>
          <p:nvPr/>
        </p:nvSpPr>
        <p:spPr>
          <a:xfrm>
            <a:off x="685799" y="5635690"/>
            <a:ext cx="3298372" cy="369332"/>
          </a:xfrm>
          <a:prstGeom prst="rect">
            <a:avLst/>
          </a:prstGeom>
          <a:noFill/>
        </p:spPr>
        <p:txBody>
          <a:bodyPr wrap="square" rtlCol="0">
            <a:spAutoFit/>
          </a:bodyPr>
          <a:lstStyle/>
          <a:p>
            <a:r>
              <a:rPr lang="en-US" b="1" dirty="0">
                <a:solidFill>
                  <a:srgbClr val="00CC66"/>
                </a:solidFill>
                <a:effectLst>
                  <a:outerShdw blurRad="38100" dist="38100" dir="2700000" algn="tl">
                    <a:srgbClr val="000000">
                      <a:alpha val="43137"/>
                    </a:srgbClr>
                  </a:outerShdw>
                </a:effectLst>
                <a:latin typeface="Bahnschrift" panose="020B0502040204020203" pitchFamily="34" charset="0"/>
              </a:rPr>
              <a:t>Type A and Type B personality</a:t>
            </a:r>
            <a:endParaRPr lang="en-IN" b="1" dirty="0">
              <a:solidFill>
                <a:srgbClr val="00CC66"/>
              </a:solidFill>
              <a:effectLst>
                <a:outerShdw blurRad="38100" dist="38100" dir="2700000" algn="tl">
                  <a:srgbClr val="000000">
                    <a:alpha val="43137"/>
                  </a:srgbClr>
                </a:outerShdw>
              </a:effectLst>
              <a:latin typeface="Bahnschrift" panose="020B0502040204020203" pitchFamily="34" charset="0"/>
            </a:endParaRPr>
          </a:p>
        </p:txBody>
      </p:sp>
      <p:sp>
        <p:nvSpPr>
          <p:cNvPr id="14" name="TextBox 13">
            <a:extLst>
              <a:ext uri="{FF2B5EF4-FFF2-40B4-BE49-F238E27FC236}">
                <a16:creationId xmlns:a16="http://schemas.microsoft.com/office/drawing/2014/main" id="{13B162B8-F788-4311-892F-B73A66EB4DE0}"/>
              </a:ext>
            </a:extLst>
          </p:cNvPr>
          <p:cNvSpPr txBox="1"/>
          <p:nvPr/>
        </p:nvSpPr>
        <p:spPr>
          <a:xfrm>
            <a:off x="4962525" y="1962150"/>
            <a:ext cx="5772150" cy="1477328"/>
          </a:xfrm>
          <a:prstGeom prst="rect">
            <a:avLst/>
          </a:prstGeom>
          <a:noFill/>
        </p:spPr>
        <p:txBody>
          <a:bodyPr wrap="square" rtlCol="0">
            <a:spAutoFit/>
          </a:bodyPr>
          <a:lstStyle/>
          <a:p>
            <a:r>
              <a:rPr lang="en-US" dirty="0"/>
              <a:t>Individuals have their own style of solving their problems and make their decisions and this style of  their affects their personality in certain ways.</a:t>
            </a:r>
          </a:p>
          <a:p>
            <a:endParaRPr lang="en-US" dirty="0"/>
          </a:p>
          <a:p>
            <a:r>
              <a:rPr lang="en-US" dirty="0"/>
              <a:t>There are four problem solving  styles </a:t>
            </a:r>
            <a:endParaRPr lang="en-IN" dirty="0"/>
          </a:p>
        </p:txBody>
      </p:sp>
      <p:sp>
        <p:nvSpPr>
          <p:cNvPr id="18" name="TextBox 17">
            <a:extLst>
              <a:ext uri="{FF2B5EF4-FFF2-40B4-BE49-F238E27FC236}">
                <a16:creationId xmlns:a16="http://schemas.microsoft.com/office/drawing/2014/main" id="{CD5B2F33-EA32-431F-9EE2-EA12A01CE78B}"/>
              </a:ext>
            </a:extLst>
          </p:cNvPr>
          <p:cNvSpPr txBox="1"/>
          <p:nvPr/>
        </p:nvSpPr>
        <p:spPr>
          <a:xfrm>
            <a:off x="5158092" y="3738445"/>
            <a:ext cx="3376308" cy="1711366"/>
          </a:xfrm>
          <a:prstGeom prst="rect">
            <a:avLst/>
          </a:prstGeom>
          <a:noFill/>
        </p:spPr>
        <p:txBody>
          <a:bodyPr wrap="square">
            <a:spAutoFit/>
          </a:bodyPr>
          <a:lstStyle/>
          <a:p>
            <a:pPr>
              <a:lnSpc>
                <a:spcPct val="150000"/>
              </a:lnSpc>
            </a:pPr>
            <a:r>
              <a:rPr lang="en-US" dirty="0">
                <a:solidFill>
                  <a:srgbClr val="00CC66"/>
                </a:solidFill>
                <a:effectLst>
                  <a:outerShdw blurRad="38100" dist="38100" dir="2700000" algn="tl">
                    <a:srgbClr val="000000">
                      <a:alpha val="43137"/>
                    </a:srgbClr>
                  </a:outerShdw>
                </a:effectLst>
                <a:latin typeface="Bahnschrift SemiBold SemiConden" panose="020B0502040204020203" pitchFamily="34" charset="0"/>
              </a:rPr>
              <a:t>Sensation Feeling Style</a:t>
            </a:r>
          </a:p>
          <a:p>
            <a:pPr>
              <a:lnSpc>
                <a:spcPct val="150000"/>
              </a:lnSpc>
            </a:pPr>
            <a:r>
              <a:rPr lang="en-US" dirty="0">
                <a:solidFill>
                  <a:srgbClr val="00CC66"/>
                </a:solidFill>
                <a:effectLst>
                  <a:outerShdw blurRad="38100" dist="38100" dir="2700000" algn="tl">
                    <a:srgbClr val="000000">
                      <a:alpha val="43137"/>
                    </a:srgbClr>
                  </a:outerShdw>
                </a:effectLst>
                <a:latin typeface="Bahnschrift SemiBold SemiConden" panose="020B0502040204020203" pitchFamily="34" charset="0"/>
              </a:rPr>
              <a:t>Sensation Thinking Style</a:t>
            </a:r>
          </a:p>
          <a:p>
            <a:pPr>
              <a:lnSpc>
                <a:spcPct val="150000"/>
              </a:lnSpc>
            </a:pPr>
            <a:r>
              <a:rPr lang="en-US" dirty="0">
                <a:solidFill>
                  <a:srgbClr val="00CC66"/>
                </a:solidFill>
                <a:effectLst>
                  <a:outerShdw blurRad="38100" dist="38100" dir="2700000" algn="tl">
                    <a:srgbClr val="000000">
                      <a:alpha val="43137"/>
                    </a:srgbClr>
                  </a:outerShdw>
                </a:effectLst>
                <a:latin typeface="Bahnschrift SemiBold SemiConden" panose="020B0502040204020203" pitchFamily="34" charset="0"/>
              </a:rPr>
              <a:t>Intuition Feeling Style</a:t>
            </a:r>
          </a:p>
          <a:p>
            <a:pPr>
              <a:lnSpc>
                <a:spcPct val="150000"/>
              </a:lnSpc>
            </a:pPr>
            <a:r>
              <a:rPr lang="en-US" dirty="0">
                <a:solidFill>
                  <a:srgbClr val="00CC66"/>
                </a:solidFill>
                <a:effectLst>
                  <a:outerShdw blurRad="38100" dist="38100" dir="2700000" algn="tl">
                    <a:srgbClr val="000000">
                      <a:alpha val="43137"/>
                    </a:srgbClr>
                  </a:outerShdw>
                </a:effectLst>
                <a:latin typeface="Bahnschrift SemiBold SemiConden" panose="020B0502040204020203" pitchFamily="34" charset="0"/>
              </a:rPr>
              <a:t>Intuition Thinking Style</a:t>
            </a:r>
            <a:endParaRPr lang="en-IN" dirty="0">
              <a:solidFill>
                <a:srgbClr val="00CC66"/>
              </a:solidFill>
              <a:effectLst>
                <a:outerShdw blurRad="38100" dist="38100" dir="2700000" algn="tl">
                  <a:srgbClr val="000000">
                    <a:alpha val="43137"/>
                  </a:srgbClr>
                </a:outerShdw>
              </a:effectLst>
              <a:latin typeface="Bahnschrift SemiBold SemiConden" panose="020B0502040204020203" pitchFamily="34" charset="0"/>
            </a:endParaRPr>
          </a:p>
        </p:txBody>
      </p:sp>
    </p:spTree>
    <p:extLst>
      <p:ext uri="{BB962C8B-B14F-4D97-AF65-F5344CB8AC3E}">
        <p14:creationId xmlns:p14="http://schemas.microsoft.com/office/powerpoint/2010/main" val="20848582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Diagonal Corners Rounded 12">
            <a:extLst>
              <a:ext uri="{FF2B5EF4-FFF2-40B4-BE49-F238E27FC236}">
                <a16:creationId xmlns:a16="http://schemas.microsoft.com/office/drawing/2014/main" id="{21748637-60CA-44B8-A67F-FE43A351F926}"/>
              </a:ext>
            </a:extLst>
          </p:cNvPr>
          <p:cNvSpPr/>
          <p:nvPr/>
        </p:nvSpPr>
        <p:spPr>
          <a:xfrm rot="5400000">
            <a:off x="5224752" y="-56152"/>
            <a:ext cx="5572818" cy="7670802"/>
          </a:xfrm>
          <a:prstGeom prst="round2DiagRect">
            <a:avLst>
              <a:gd name="adj1" fmla="val 7366"/>
              <a:gd name="adj2" fmla="val 0"/>
            </a:avLst>
          </a:prstGeom>
          <a:blipFill>
            <a:blip r:embed="rId2"/>
            <a:tile tx="0" ty="0" sx="100000" sy="100000" flip="none" algn="tl"/>
          </a:blip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38DBF997-4181-435A-9736-E26986947625}"/>
              </a:ext>
            </a:extLst>
          </p:cNvPr>
          <p:cNvSpPr txBox="1"/>
          <p:nvPr/>
        </p:nvSpPr>
        <p:spPr>
          <a:xfrm>
            <a:off x="3610948" y="261257"/>
            <a:ext cx="4933612" cy="461665"/>
          </a:xfrm>
          <a:prstGeom prst="rect">
            <a:avLst/>
          </a:prstGeom>
          <a:noFill/>
          <a:ln>
            <a:solidFill>
              <a:srgbClr val="CC3399"/>
            </a:solidFill>
          </a:ln>
          <a:effectLst>
            <a:outerShdw blurRad="50800" dist="38100" dir="2700000" algn="tl" rotWithShape="0">
              <a:prstClr val="black">
                <a:alpha val="40000"/>
              </a:prstClr>
            </a:outerShdw>
          </a:effectLst>
        </p:spPr>
        <p:txBody>
          <a:bodyPr wrap="square" rtlCol="0">
            <a:spAutoFit/>
          </a:bodyPr>
          <a:lstStyle/>
          <a:p>
            <a:r>
              <a:rPr lang="en-US" sz="2400" b="1" dirty="0">
                <a:solidFill>
                  <a:srgbClr val="00CC66"/>
                </a:solidFill>
                <a:effectLst>
                  <a:outerShdw blurRad="38100" dist="38100" dir="2700000" algn="tl">
                    <a:srgbClr val="000000">
                      <a:alpha val="43137"/>
                    </a:srgbClr>
                  </a:outerShdw>
                </a:effectLst>
                <a:latin typeface="Bahnschrift SemiCondensed" panose="020B0502040204020203" pitchFamily="34" charset="0"/>
              </a:rPr>
              <a:t>Major Personality Traits Influencing  OB</a:t>
            </a:r>
            <a:endParaRPr lang="en-IN" sz="2400" b="1" dirty="0">
              <a:solidFill>
                <a:srgbClr val="00CC66"/>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 name="TextBox 2">
            <a:extLst>
              <a:ext uri="{FF2B5EF4-FFF2-40B4-BE49-F238E27FC236}">
                <a16:creationId xmlns:a16="http://schemas.microsoft.com/office/drawing/2014/main" id="{7DB2EF52-7169-4DA3-A977-C84791302149}"/>
              </a:ext>
            </a:extLst>
          </p:cNvPr>
          <p:cNvSpPr txBox="1"/>
          <p:nvPr/>
        </p:nvSpPr>
        <p:spPr>
          <a:xfrm>
            <a:off x="475862" y="1195101"/>
            <a:ext cx="2183364" cy="369332"/>
          </a:xfrm>
          <a:prstGeom prst="rect">
            <a:avLst/>
          </a:prstGeom>
          <a:noFill/>
        </p:spPr>
        <p:txBody>
          <a:bodyPr wrap="square" rtlCol="0">
            <a:spAutoFit/>
          </a:bodyPr>
          <a:lstStyle/>
          <a:p>
            <a:r>
              <a:rPr lang="en-US" b="1" dirty="0">
                <a:solidFill>
                  <a:srgbClr val="FF0000"/>
                </a:solidFill>
                <a:effectLst>
                  <a:outerShdw blurRad="38100" dist="38100" dir="2700000" algn="tl">
                    <a:srgbClr val="000000">
                      <a:alpha val="43137"/>
                    </a:srgbClr>
                  </a:outerShdw>
                </a:effectLst>
                <a:latin typeface="Bahnschrift" panose="020B0502040204020203" pitchFamily="34" charset="0"/>
              </a:rPr>
              <a:t>Authoritarianism</a:t>
            </a:r>
            <a:endParaRPr lang="en-IN" b="1" dirty="0">
              <a:solidFill>
                <a:srgbClr val="FF0000"/>
              </a:solidFill>
              <a:effectLst>
                <a:outerShdw blurRad="38100" dist="38100" dir="2700000" algn="tl">
                  <a:srgbClr val="000000">
                    <a:alpha val="43137"/>
                  </a:srgbClr>
                </a:outerShdw>
              </a:effectLst>
              <a:latin typeface="Bahnschrift" panose="020B0502040204020203" pitchFamily="34" charset="0"/>
            </a:endParaRPr>
          </a:p>
        </p:txBody>
      </p:sp>
      <p:sp>
        <p:nvSpPr>
          <p:cNvPr id="4" name="TextBox 3">
            <a:extLst>
              <a:ext uri="{FF2B5EF4-FFF2-40B4-BE49-F238E27FC236}">
                <a16:creationId xmlns:a16="http://schemas.microsoft.com/office/drawing/2014/main" id="{274B85D5-A4E4-462E-884A-19037294A731}"/>
              </a:ext>
            </a:extLst>
          </p:cNvPr>
          <p:cNvSpPr txBox="1"/>
          <p:nvPr/>
        </p:nvSpPr>
        <p:spPr>
          <a:xfrm>
            <a:off x="503855" y="1825689"/>
            <a:ext cx="2183364" cy="369332"/>
          </a:xfrm>
          <a:prstGeom prst="rect">
            <a:avLst/>
          </a:prstGeom>
          <a:noFill/>
        </p:spPr>
        <p:txBody>
          <a:bodyPr wrap="square" rtlCol="0">
            <a:spAutoFit/>
          </a:bodyPr>
          <a:lstStyle/>
          <a:p>
            <a:r>
              <a:rPr lang="en-US" b="1" dirty="0">
                <a:solidFill>
                  <a:srgbClr val="336699"/>
                </a:solidFill>
                <a:effectLst>
                  <a:outerShdw blurRad="38100" dist="38100" dir="2700000" algn="tl">
                    <a:srgbClr val="000000">
                      <a:alpha val="43137"/>
                    </a:srgbClr>
                  </a:outerShdw>
                </a:effectLst>
                <a:latin typeface="Bahnschrift" panose="020B0502040204020203" pitchFamily="34" charset="0"/>
              </a:rPr>
              <a:t>Machiavellianism</a:t>
            </a:r>
            <a:endParaRPr lang="en-IN" b="1" dirty="0">
              <a:solidFill>
                <a:srgbClr val="336699"/>
              </a:solidFill>
              <a:effectLst>
                <a:outerShdw blurRad="38100" dist="38100" dir="2700000" algn="tl">
                  <a:srgbClr val="000000">
                    <a:alpha val="43137"/>
                  </a:srgbClr>
                </a:outerShdw>
              </a:effectLst>
              <a:latin typeface="Bahnschrift" panose="020B0502040204020203" pitchFamily="34" charset="0"/>
            </a:endParaRPr>
          </a:p>
        </p:txBody>
      </p:sp>
      <p:sp>
        <p:nvSpPr>
          <p:cNvPr id="5" name="TextBox 4">
            <a:extLst>
              <a:ext uri="{FF2B5EF4-FFF2-40B4-BE49-F238E27FC236}">
                <a16:creationId xmlns:a16="http://schemas.microsoft.com/office/drawing/2014/main" id="{130E7371-4FE3-47CE-9605-2D388789ACF8}"/>
              </a:ext>
            </a:extLst>
          </p:cNvPr>
          <p:cNvSpPr txBox="1"/>
          <p:nvPr/>
        </p:nvSpPr>
        <p:spPr>
          <a:xfrm>
            <a:off x="475862" y="2369193"/>
            <a:ext cx="2603239" cy="369332"/>
          </a:xfrm>
          <a:prstGeom prst="rect">
            <a:avLst/>
          </a:prstGeom>
          <a:noFill/>
        </p:spPr>
        <p:txBody>
          <a:bodyPr wrap="square" rtlCol="0">
            <a:spAutoFit/>
          </a:bodyPr>
          <a:lstStyle/>
          <a:p>
            <a:r>
              <a:rPr lang="en-US" b="1" dirty="0">
                <a:solidFill>
                  <a:srgbClr val="00FF00"/>
                </a:solidFill>
                <a:effectLst>
                  <a:outerShdw blurRad="38100" dist="38100" dir="2700000" algn="tl">
                    <a:srgbClr val="000000">
                      <a:alpha val="43137"/>
                    </a:srgbClr>
                  </a:outerShdw>
                </a:effectLst>
                <a:latin typeface="Bahnschrift" panose="020B0502040204020203" pitchFamily="34" charset="0"/>
              </a:rPr>
              <a:t>Problem solving styles</a:t>
            </a:r>
            <a:endParaRPr lang="en-IN" b="1" dirty="0">
              <a:solidFill>
                <a:srgbClr val="00FF00"/>
              </a:solidFill>
              <a:effectLst>
                <a:outerShdw blurRad="38100" dist="38100" dir="2700000" algn="tl">
                  <a:srgbClr val="000000">
                    <a:alpha val="43137"/>
                  </a:srgbClr>
                </a:outerShdw>
              </a:effectLst>
              <a:latin typeface="Bahnschrift" panose="020B0502040204020203" pitchFamily="34" charset="0"/>
            </a:endParaRPr>
          </a:p>
        </p:txBody>
      </p:sp>
      <p:sp>
        <p:nvSpPr>
          <p:cNvPr id="6" name="TextBox 5">
            <a:extLst>
              <a:ext uri="{FF2B5EF4-FFF2-40B4-BE49-F238E27FC236}">
                <a16:creationId xmlns:a16="http://schemas.microsoft.com/office/drawing/2014/main" id="{94B7D873-6959-40D8-8C8A-F7D29F1857EE}"/>
              </a:ext>
            </a:extLst>
          </p:cNvPr>
          <p:cNvSpPr txBox="1"/>
          <p:nvPr/>
        </p:nvSpPr>
        <p:spPr>
          <a:xfrm>
            <a:off x="5243807" y="1379736"/>
            <a:ext cx="2705875" cy="369332"/>
          </a:xfrm>
          <a:prstGeom prst="rect">
            <a:avLst/>
          </a:prstGeom>
          <a:noFill/>
          <a:ln>
            <a:solidFill>
              <a:srgbClr val="0070C0"/>
            </a:solidFill>
          </a:ln>
        </p:spPr>
        <p:txBody>
          <a:bodyPr wrap="square" rtlCol="0">
            <a:spAutoFit/>
          </a:bodyPr>
          <a:lstStyle/>
          <a:p>
            <a:r>
              <a:rPr lang="en-US" b="1" dirty="0">
                <a:solidFill>
                  <a:srgbClr val="CC3399"/>
                </a:solidFill>
                <a:effectLst>
                  <a:outerShdw blurRad="38100" dist="38100" dir="2700000" algn="tl">
                    <a:srgbClr val="000000">
                      <a:alpha val="43137"/>
                    </a:srgbClr>
                  </a:outerShdw>
                </a:effectLst>
                <a:latin typeface="Bahnschrift" panose="020B0502040204020203" pitchFamily="34" charset="0"/>
              </a:rPr>
              <a:t>Achievement Orientation</a:t>
            </a:r>
            <a:endParaRPr lang="en-IN" b="1" dirty="0">
              <a:solidFill>
                <a:srgbClr val="CC3399"/>
              </a:solidFill>
              <a:effectLst>
                <a:outerShdw blurRad="38100" dist="38100" dir="2700000" algn="tl">
                  <a:srgbClr val="000000">
                    <a:alpha val="43137"/>
                  </a:srgbClr>
                </a:outerShdw>
              </a:effectLst>
              <a:latin typeface="Bahnschrift" panose="020B0502040204020203" pitchFamily="34" charset="0"/>
            </a:endParaRPr>
          </a:p>
        </p:txBody>
      </p:sp>
      <p:sp>
        <p:nvSpPr>
          <p:cNvPr id="7" name="TextBox 6">
            <a:extLst>
              <a:ext uri="{FF2B5EF4-FFF2-40B4-BE49-F238E27FC236}">
                <a16:creationId xmlns:a16="http://schemas.microsoft.com/office/drawing/2014/main" id="{795CAEED-A66F-422E-883A-6E2A2BEC8778}"/>
              </a:ext>
            </a:extLst>
          </p:cNvPr>
          <p:cNvSpPr txBox="1"/>
          <p:nvPr/>
        </p:nvSpPr>
        <p:spPr>
          <a:xfrm>
            <a:off x="531849" y="3369113"/>
            <a:ext cx="2183364" cy="369332"/>
          </a:xfrm>
          <a:prstGeom prst="rect">
            <a:avLst/>
          </a:prstGeom>
          <a:noFill/>
        </p:spPr>
        <p:txBody>
          <a:bodyPr wrap="square" rtlCol="0">
            <a:spAutoFit/>
          </a:bodyPr>
          <a:lstStyle/>
          <a:p>
            <a:r>
              <a:rPr lang="en-US" b="1" dirty="0">
                <a:solidFill>
                  <a:srgbClr val="002060"/>
                </a:solidFill>
                <a:effectLst>
                  <a:outerShdw blurRad="38100" dist="38100" dir="2700000" algn="tl">
                    <a:srgbClr val="000000">
                      <a:alpha val="43137"/>
                    </a:srgbClr>
                  </a:outerShdw>
                </a:effectLst>
                <a:latin typeface="Bahnschrift" panose="020B0502040204020203" pitchFamily="34" charset="0"/>
              </a:rPr>
              <a:t>Locus of Control</a:t>
            </a:r>
            <a:endParaRPr lang="en-IN" b="1" dirty="0">
              <a:solidFill>
                <a:srgbClr val="002060"/>
              </a:solidFill>
              <a:effectLst>
                <a:outerShdw blurRad="38100" dist="38100" dir="2700000" algn="tl">
                  <a:srgbClr val="000000">
                    <a:alpha val="43137"/>
                  </a:srgbClr>
                </a:outerShdw>
              </a:effectLst>
              <a:latin typeface="Bahnschrift" panose="020B0502040204020203" pitchFamily="34" charset="0"/>
            </a:endParaRPr>
          </a:p>
        </p:txBody>
      </p:sp>
      <p:sp>
        <p:nvSpPr>
          <p:cNvPr id="8" name="TextBox 7">
            <a:extLst>
              <a:ext uri="{FF2B5EF4-FFF2-40B4-BE49-F238E27FC236}">
                <a16:creationId xmlns:a16="http://schemas.microsoft.com/office/drawing/2014/main" id="{2A82991F-C69E-45CE-9E30-AC2DADA4E0B6}"/>
              </a:ext>
            </a:extLst>
          </p:cNvPr>
          <p:cNvSpPr txBox="1"/>
          <p:nvPr/>
        </p:nvSpPr>
        <p:spPr>
          <a:xfrm>
            <a:off x="559842" y="3912616"/>
            <a:ext cx="2183364" cy="369332"/>
          </a:xfrm>
          <a:prstGeom prst="rect">
            <a:avLst/>
          </a:prstGeom>
          <a:noFill/>
        </p:spPr>
        <p:txBody>
          <a:bodyPr wrap="square" rtlCol="0">
            <a:spAutoFit/>
          </a:bodyPr>
          <a:lstStyle/>
          <a:p>
            <a:r>
              <a:rPr lang="en-US" b="1" dirty="0">
                <a:solidFill>
                  <a:srgbClr val="00B0F0"/>
                </a:solidFill>
                <a:effectLst>
                  <a:outerShdw blurRad="38100" dist="38100" dir="2700000" algn="tl">
                    <a:srgbClr val="000000">
                      <a:alpha val="43137"/>
                    </a:srgbClr>
                  </a:outerShdw>
                </a:effectLst>
                <a:latin typeface="Bahnschrift" panose="020B0502040204020203" pitchFamily="34" charset="0"/>
              </a:rPr>
              <a:t>Self esteem</a:t>
            </a:r>
            <a:endParaRPr lang="en-IN" b="1" dirty="0">
              <a:solidFill>
                <a:srgbClr val="00B0F0"/>
              </a:solidFill>
              <a:effectLst>
                <a:outerShdw blurRad="38100" dist="38100" dir="2700000" algn="tl">
                  <a:srgbClr val="000000">
                    <a:alpha val="43137"/>
                  </a:srgbClr>
                </a:outerShdw>
              </a:effectLst>
              <a:latin typeface="Bahnschrift" panose="020B0502040204020203" pitchFamily="34" charset="0"/>
            </a:endParaRPr>
          </a:p>
        </p:txBody>
      </p:sp>
      <p:sp>
        <p:nvSpPr>
          <p:cNvPr id="9" name="TextBox 8">
            <a:extLst>
              <a:ext uri="{FF2B5EF4-FFF2-40B4-BE49-F238E27FC236}">
                <a16:creationId xmlns:a16="http://schemas.microsoft.com/office/drawing/2014/main" id="{7C8ED76E-13AB-44C7-8A8E-55729BC805A0}"/>
              </a:ext>
            </a:extLst>
          </p:cNvPr>
          <p:cNvSpPr txBox="1"/>
          <p:nvPr/>
        </p:nvSpPr>
        <p:spPr>
          <a:xfrm>
            <a:off x="587835" y="4456119"/>
            <a:ext cx="2183364" cy="369332"/>
          </a:xfrm>
          <a:prstGeom prst="rect">
            <a:avLst/>
          </a:prstGeom>
          <a:noFill/>
        </p:spPr>
        <p:txBody>
          <a:bodyPr wrap="square" rtlCol="0">
            <a:spAutoFit/>
          </a:bodyPr>
          <a:lstStyle/>
          <a:p>
            <a:r>
              <a:rPr lang="en-US" b="1" dirty="0">
                <a:solidFill>
                  <a:srgbClr val="7030A0"/>
                </a:solidFill>
                <a:effectLst>
                  <a:outerShdw blurRad="38100" dist="38100" dir="2700000" algn="tl">
                    <a:srgbClr val="000000">
                      <a:alpha val="43137"/>
                    </a:srgbClr>
                  </a:outerShdw>
                </a:effectLst>
                <a:latin typeface="Bahnschrift" panose="020B0502040204020203" pitchFamily="34" charset="0"/>
              </a:rPr>
              <a:t>Self Monitoring</a:t>
            </a:r>
            <a:endParaRPr lang="en-IN" b="1" dirty="0">
              <a:solidFill>
                <a:srgbClr val="7030A0"/>
              </a:solidFill>
              <a:effectLst>
                <a:outerShdw blurRad="38100" dist="38100" dir="2700000" algn="tl">
                  <a:srgbClr val="000000">
                    <a:alpha val="43137"/>
                  </a:srgbClr>
                </a:outerShdw>
              </a:effectLst>
              <a:latin typeface="Bahnschrift" panose="020B0502040204020203" pitchFamily="34" charset="0"/>
            </a:endParaRPr>
          </a:p>
        </p:txBody>
      </p:sp>
      <p:sp>
        <p:nvSpPr>
          <p:cNvPr id="10" name="TextBox 9">
            <a:extLst>
              <a:ext uri="{FF2B5EF4-FFF2-40B4-BE49-F238E27FC236}">
                <a16:creationId xmlns:a16="http://schemas.microsoft.com/office/drawing/2014/main" id="{543B4F34-4B90-4814-A821-5A135F678182}"/>
              </a:ext>
            </a:extLst>
          </p:cNvPr>
          <p:cNvSpPr txBox="1"/>
          <p:nvPr/>
        </p:nvSpPr>
        <p:spPr>
          <a:xfrm>
            <a:off x="615828" y="4999622"/>
            <a:ext cx="2183364"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latin typeface="Bahnschrift" panose="020B0502040204020203" pitchFamily="34" charset="0"/>
              </a:rPr>
              <a:t>Risk Taking</a:t>
            </a:r>
            <a:endParaRPr lang="en-IN" b="1" dirty="0">
              <a:effectLst>
                <a:outerShdw blurRad="38100" dist="38100" dir="2700000" algn="tl">
                  <a:srgbClr val="000000">
                    <a:alpha val="43137"/>
                  </a:srgbClr>
                </a:outerShdw>
              </a:effectLst>
              <a:latin typeface="Bahnschrift" panose="020B0502040204020203" pitchFamily="34" charset="0"/>
            </a:endParaRPr>
          </a:p>
        </p:txBody>
      </p:sp>
      <p:sp>
        <p:nvSpPr>
          <p:cNvPr id="11" name="TextBox 10">
            <a:extLst>
              <a:ext uri="{FF2B5EF4-FFF2-40B4-BE49-F238E27FC236}">
                <a16:creationId xmlns:a16="http://schemas.microsoft.com/office/drawing/2014/main" id="{789227C3-D98B-47A0-AA38-CEE7660BC51A}"/>
              </a:ext>
            </a:extLst>
          </p:cNvPr>
          <p:cNvSpPr txBox="1"/>
          <p:nvPr/>
        </p:nvSpPr>
        <p:spPr>
          <a:xfrm>
            <a:off x="685799" y="5635690"/>
            <a:ext cx="3298372" cy="369332"/>
          </a:xfrm>
          <a:prstGeom prst="rect">
            <a:avLst/>
          </a:prstGeom>
          <a:noFill/>
        </p:spPr>
        <p:txBody>
          <a:bodyPr wrap="square" rtlCol="0">
            <a:spAutoFit/>
          </a:bodyPr>
          <a:lstStyle/>
          <a:p>
            <a:r>
              <a:rPr lang="en-US" b="1" dirty="0">
                <a:solidFill>
                  <a:srgbClr val="00CC66"/>
                </a:solidFill>
                <a:effectLst>
                  <a:outerShdw blurRad="38100" dist="38100" dir="2700000" algn="tl">
                    <a:srgbClr val="000000">
                      <a:alpha val="43137"/>
                    </a:srgbClr>
                  </a:outerShdw>
                </a:effectLst>
                <a:latin typeface="Bahnschrift" panose="020B0502040204020203" pitchFamily="34" charset="0"/>
              </a:rPr>
              <a:t>Type A and Type B personality</a:t>
            </a:r>
            <a:endParaRPr lang="en-IN" b="1" dirty="0">
              <a:solidFill>
                <a:srgbClr val="00CC66"/>
              </a:solidFill>
              <a:effectLst>
                <a:outerShdw blurRad="38100" dist="38100" dir="2700000" algn="tl">
                  <a:srgbClr val="000000">
                    <a:alpha val="43137"/>
                  </a:srgbClr>
                </a:outerShdw>
              </a:effectLst>
              <a:latin typeface="Bahnschrift" panose="020B0502040204020203" pitchFamily="34" charset="0"/>
            </a:endParaRPr>
          </a:p>
        </p:txBody>
      </p:sp>
      <p:sp>
        <p:nvSpPr>
          <p:cNvPr id="14" name="TextBox 13">
            <a:extLst>
              <a:ext uri="{FF2B5EF4-FFF2-40B4-BE49-F238E27FC236}">
                <a16:creationId xmlns:a16="http://schemas.microsoft.com/office/drawing/2014/main" id="{2E6EBB65-BBEF-44AC-824B-BD1763C33855}"/>
              </a:ext>
            </a:extLst>
          </p:cNvPr>
          <p:cNvSpPr txBox="1"/>
          <p:nvPr/>
        </p:nvSpPr>
        <p:spPr>
          <a:xfrm>
            <a:off x="4800600" y="2195021"/>
            <a:ext cx="6296025" cy="2308324"/>
          </a:xfrm>
          <a:prstGeom prst="rect">
            <a:avLst/>
          </a:prstGeom>
          <a:noFill/>
        </p:spPr>
        <p:txBody>
          <a:bodyPr wrap="square" rtlCol="0">
            <a:spAutoFit/>
          </a:bodyPr>
          <a:lstStyle/>
          <a:p>
            <a:pPr algn="just"/>
            <a:r>
              <a:rPr lang="en-US" dirty="0"/>
              <a:t>Achievement Orientation or a high need to achieve is a personality trait which varies among different types of people and can be used to predict certain </a:t>
            </a:r>
            <a:r>
              <a:rPr lang="en-US" dirty="0" err="1"/>
              <a:t>behaviour</a:t>
            </a:r>
            <a:r>
              <a:rPr lang="en-US" dirty="0"/>
              <a:t>.</a:t>
            </a:r>
          </a:p>
          <a:p>
            <a:r>
              <a:rPr lang="en-US" dirty="0"/>
              <a:t>The people with very high achievement Orientation strive to do things in a better way. They want to feel that their success or their own action. These people do not like to perform easy task where there is no challenges or tasks with very high risk as the failure rate is more.</a:t>
            </a:r>
            <a:endParaRPr lang="en-IN" dirty="0"/>
          </a:p>
        </p:txBody>
      </p:sp>
    </p:spTree>
    <p:extLst>
      <p:ext uri="{BB962C8B-B14F-4D97-AF65-F5344CB8AC3E}">
        <p14:creationId xmlns:p14="http://schemas.microsoft.com/office/powerpoint/2010/main" val="2189891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Diagonal Corners Rounded 12">
            <a:extLst>
              <a:ext uri="{FF2B5EF4-FFF2-40B4-BE49-F238E27FC236}">
                <a16:creationId xmlns:a16="http://schemas.microsoft.com/office/drawing/2014/main" id="{E7471D41-BBAB-4E2E-969E-C166D6272366}"/>
              </a:ext>
            </a:extLst>
          </p:cNvPr>
          <p:cNvSpPr/>
          <p:nvPr/>
        </p:nvSpPr>
        <p:spPr>
          <a:xfrm rot="5400000">
            <a:off x="5224752" y="-56152"/>
            <a:ext cx="5572818" cy="7670802"/>
          </a:xfrm>
          <a:prstGeom prst="round2DiagRect">
            <a:avLst>
              <a:gd name="adj1" fmla="val 7366"/>
              <a:gd name="adj2" fmla="val 0"/>
            </a:avLst>
          </a:prstGeom>
          <a:blipFill>
            <a:blip r:embed="rId2"/>
            <a:tile tx="0" ty="0" sx="100000" sy="100000" flip="none" algn="tl"/>
          </a:blip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38DBF997-4181-435A-9736-E26986947625}"/>
              </a:ext>
            </a:extLst>
          </p:cNvPr>
          <p:cNvSpPr txBox="1"/>
          <p:nvPr/>
        </p:nvSpPr>
        <p:spPr>
          <a:xfrm>
            <a:off x="3610948" y="261257"/>
            <a:ext cx="4974252" cy="461665"/>
          </a:xfrm>
          <a:prstGeom prst="rect">
            <a:avLst/>
          </a:prstGeom>
          <a:noFill/>
          <a:ln>
            <a:solidFill>
              <a:srgbClr val="00CC66"/>
            </a:solidFill>
          </a:ln>
          <a:effectLst>
            <a:outerShdw blurRad="50800" dist="38100" dir="5400000" algn="t" rotWithShape="0">
              <a:prstClr val="black">
                <a:alpha val="40000"/>
              </a:prstClr>
            </a:outerShdw>
          </a:effectLst>
        </p:spPr>
        <p:txBody>
          <a:bodyPr wrap="square" rtlCol="0">
            <a:spAutoFit/>
          </a:bodyPr>
          <a:lstStyle/>
          <a:p>
            <a:r>
              <a:rPr lang="en-US" sz="2400" b="1" dirty="0">
                <a:solidFill>
                  <a:srgbClr val="CC3399"/>
                </a:solidFill>
                <a:effectLst>
                  <a:outerShdw blurRad="38100" dist="38100" dir="2700000" algn="tl">
                    <a:srgbClr val="000000">
                      <a:alpha val="43137"/>
                    </a:srgbClr>
                  </a:outerShdw>
                </a:effectLst>
                <a:latin typeface="Bahnschrift SemiCondensed" panose="020B0502040204020203" pitchFamily="34" charset="0"/>
              </a:rPr>
              <a:t>Major Personality Traits Influencing  OB</a:t>
            </a:r>
            <a:endParaRPr lang="en-IN" sz="2400" b="1" dirty="0">
              <a:solidFill>
                <a:srgbClr val="CC3399"/>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 name="TextBox 2">
            <a:extLst>
              <a:ext uri="{FF2B5EF4-FFF2-40B4-BE49-F238E27FC236}">
                <a16:creationId xmlns:a16="http://schemas.microsoft.com/office/drawing/2014/main" id="{7DB2EF52-7169-4DA3-A977-C84791302149}"/>
              </a:ext>
            </a:extLst>
          </p:cNvPr>
          <p:cNvSpPr txBox="1"/>
          <p:nvPr/>
        </p:nvSpPr>
        <p:spPr>
          <a:xfrm>
            <a:off x="475862" y="1195101"/>
            <a:ext cx="2183364" cy="369332"/>
          </a:xfrm>
          <a:prstGeom prst="rect">
            <a:avLst/>
          </a:prstGeom>
          <a:noFill/>
        </p:spPr>
        <p:txBody>
          <a:bodyPr wrap="square" rtlCol="0">
            <a:spAutoFit/>
          </a:bodyPr>
          <a:lstStyle/>
          <a:p>
            <a:r>
              <a:rPr lang="en-US" b="1" dirty="0">
                <a:solidFill>
                  <a:srgbClr val="FF0000"/>
                </a:solidFill>
                <a:effectLst>
                  <a:outerShdw blurRad="38100" dist="38100" dir="2700000" algn="tl">
                    <a:srgbClr val="000000">
                      <a:alpha val="43137"/>
                    </a:srgbClr>
                  </a:outerShdw>
                </a:effectLst>
                <a:latin typeface="Bahnschrift" panose="020B0502040204020203" pitchFamily="34" charset="0"/>
              </a:rPr>
              <a:t>Authoritarianism</a:t>
            </a:r>
            <a:endParaRPr lang="en-IN" b="1" dirty="0">
              <a:solidFill>
                <a:srgbClr val="FF0000"/>
              </a:solidFill>
              <a:effectLst>
                <a:outerShdw blurRad="38100" dist="38100" dir="2700000" algn="tl">
                  <a:srgbClr val="000000">
                    <a:alpha val="43137"/>
                  </a:srgbClr>
                </a:outerShdw>
              </a:effectLst>
              <a:latin typeface="Bahnschrift" panose="020B0502040204020203" pitchFamily="34" charset="0"/>
            </a:endParaRPr>
          </a:p>
        </p:txBody>
      </p:sp>
      <p:sp>
        <p:nvSpPr>
          <p:cNvPr id="4" name="TextBox 3">
            <a:extLst>
              <a:ext uri="{FF2B5EF4-FFF2-40B4-BE49-F238E27FC236}">
                <a16:creationId xmlns:a16="http://schemas.microsoft.com/office/drawing/2014/main" id="{274B85D5-A4E4-462E-884A-19037294A731}"/>
              </a:ext>
            </a:extLst>
          </p:cNvPr>
          <p:cNvSpPr txBox="1"/>
          <p:nvPr/>
        </p:nvSpPr>
        <p:spPr>
          <a:xfrm>
            <a:off x="503855" y="1825689"/>
            <a:ext cx="2183364" cy="369332"/>
          </a:xfrm>
          <a:prstGeom prst="rect">
            <a:avLst/>
          </a:prstGeom>
          <a:noFill/>
        </p:spPr>
        <p:txBody>
          <a:bodyPr wrap="square" rtlCol="0">
            <a:spAutoFit/>
          </a:bodyPr>
          <a:lstStyle/>
          <a:p>
            <a:r>
              <a:rPr lang="en-US" b="1" dirty="0">
                <a:solidFill>
                  <a:srgbClr val="336699"/>
                </a:solidFill>
                <a:effectLst>
                  <a:outerShdw blurRad="38100" dist="38100" dir="2700000" algn="tl">
                    <a:srgbClr val="000000">
                      <a:alpha val="43137"/>
                    </a:srgbClr>
                  </a:outerShdw>
                </a:effectLst>
                <a:latin typeface="Bahnschrift" panose="020B0502040204020203" pitchFamily="34" charset="0"/>
              </a:rPr>
              <a:t>Machiavellianism</a:t>
            </a:r>
            <a:endParaRPr lang="en-IN" b="1" dirty="0">
              <a:solidFill>
                <a:srgbClr val="336699"/>
              </a:solidFill>
              <a:effectLst>
                <a:outerShdw blurRad="38100" dist="38100" dir="2700000" algn="tl">
                  <a:srgbClr val="000000">
                    <a:alpha val="43137"/>
                  </a:srgbClr>
                </a:outerShdw>
              </a:effectLst>
              <a:latin typeface="Bahnschrift" panose="020B0502040204020203" pitchFamily="34" charset="0"/>
            </a:endParaRPr>
          </a:p>
        </p:txBody>
      </p:sp>
      <p:sp>
        <p:nvSpPr>
          <p:cNvPr id="5" name="TextBox 4">
            <a:extLst>
              <a:ext uri="{FF2B5EF4-FFF2-40B4-BE49-F238E27FC236}">
                <a16:creationId xmlns:a16="http://schemas.microsoft.com/office/drawing/2014/main" id="{130E7371-4FE3-47CE-9605-2D388789ACF8}"/>
              </a:ext>
            </a:extLst>
          </p:cNvPr>
          <p:cNvSpPr txBox="1"/>
          <p:nvPr/>
        </p:nvSpPr>
        <p:spPr>
          <a:xfrm>
            <a:off x="475862" y="2369193"/>
            <a:ext cx="2603239" cy="369332"/>
          </a:xfrm>
          <a:prstGeom prst="rect">
            <a:avLst/>
          </a:prstGeom>
          <a:noFill/>
        </p:spPr>
        <p:txBody>
          <a:bodyPr wrap="square" rtlCol="0">
            <a:spAutoFit/>
          </a:bodyPr>
          <a:lstStyle/>
          <a:p>
            <a:r>
              <a:rPr lang="en-US" b="1" dirty="0">
                <a:solidFill>
                  <a:srgbClr val="00FF00"/>
                </a:solidFill>
                <a:effectLst>
                  <a:outerShdw blurRad="38100" dist="38100" dir="2700000" algn="tl">
                    <a:srgbClr val="000000">
                      <a:alpha val="43137"/>
                    </a:srgbClr>
                  </a:outerShdw>
                </a:effectLst>
                <a:latin typeface="Bahnschrift" panose="020B0502040204020203" pitchFamily="34" charset="0"/>
              </a:rPr>
              <a:t>Problem solving styles</a:t>
            </a:r>
            <a:endParaRPr lang="en-IN" b="1" dirty="0">
              <a:solidFill>
                <a:srgbClr val="00FF00"/>
              </a:solidFill>
              <a:effectLst>
                <a:outerShdw blurRad="38100" dist="38100" dir="2700000" algn="tl">
                  <a:srgbClr val="000000">
                    <a:alpha val="43137"/>
                  </a:srgbClr>
                </a:outerShdw>
              </a:effectLst>
              <a:latin typeface="Bahnschrift" panose="020B0502040204020203" pitchFamily="34" charset="0"/>
            </a:endParaRPr>
          </a:p>
        </p:txBody>
      </p:sp>
      <p:sp>
        <p:nvSpPr>
          <p:cNvPr id="6" name="TextBox 5">
            <a:extLst>
              <a:ext uri="{FF2B5EF4-FFF2-40B4-BE49-F238E27FC236}">
                <a16:creationId xmlns:a16="http://schemas.microsoft.com/office/drawing/2014/main" id="{94B7D873-6959-40D8-8C8A-F7D29F1857EE}"/>
              </a:ext>
            </a:extLst>
          </p:cNvPr>
          <p:cNvSpPr txBox="1"/>
          <p:nvPr/>
        </p:nvSpPr>
        <p:spPr>
          <a:xfrm>
            <a:off x="559842" y="2869152"/>
            <a:ext cx="2705875" cy="369332"/>
          </a:xfrm>
          <a:prstGeom prst="rect">
            <a:avLst/>
          </a:prstGeom>
          <a:noFill/>
        </p:spPr>
        <p:txBody>
          <a:bodyPr wrap="square" rtlCol="0">
            <a:spAutoFit/>
          </a:bodyPr>
          <a:lstStyle/>
          <a:p>
            <a:r>
              <a:rPr lang="en-US" b="1" dirty="0">
                <a:solidFill>
                  <a:srgbClr val="CC3399"/>
                </a:solidFill>
                <a:effectLst>
                  <a:outerShdw blurRad="38100" dist="38100" dir="2700000" algn="tl">
                    <a:srgbClr val="000000">
                      <a:alpha val="43137"/>
                    </a:srgbClr>
                  </a:outerShdw>
                </a:effectLst>
                <a:latin typeface="Bahnschrift" panose="020B0502040204020203" pitchFamily="34" charset="0"/>
              </a:rPr>
              <a:t>Achievement Orientation</a:t>
            </a:r>
            <a:endParaRPr lang="en-IN" b="1" dirty="0">
              <a:solidFill>
                <a:srgbClr val="CC3399"/>
              </a:solidFill>
              <a:effectLst>
                <a:outerShdw blurRad="38100" dist="38100" dir="2700000" algn="tl">
                  <a:srgbClr val="000000">
                    <a:alpha val="43137"/>
                  </a:srgbClr>
                </a:outerShdw>
              </a:effectLst>
              <a:latin typeface="Bahnschrift" panose="020B0502040204020203" pitchFamily="34" charset="0"/>
            </a:endParaRPr>
          </a:p>
        </p:txBody>
      </p:sp>
      <p:sp>
        <p:nvSpPr>
          <p:cNvPr id="7" name="TextBox 6">
            <a:extLst>
              <a:ext uri="{FF2B5EF4-FFF2-40B4-BE49-F238E27FC236}">
                <a16:creationId xmlns:a16="http://schemas.microsoft.com/office/drawing/2014/main" id="{795CAEED-A66F-422E-883A-6E2A2BEC8778}"/>
              </a:ext>
            </a:extLst>
          </p:cNvPr>
          <p:cNvSpPr txBox="1"/>
          <p:nvPr/>
        </p:nvSpPr>
        <p:spPr>
          <a:xfrm>
            <a:off x="5766322" y="1195101"/>
            <a:ext cx="2183364" cy="369332"/>
          </a:xfrm>
          <a:prstGeom prst="rect">
            <a:avLst/>
          </a:prstGeom>
          <a:noFill/>
          <a:ln>
            <a:solidFill>
              <a:srgbClr val="C00000"/>
            </a:solidFill>
          </a:ln>
        </p:spPr>
        <p:txBody>
          <a:bodyPr wrap="square" rtlCol="0">
            <a:spAutoFit/>
          </a:bodyPr>
          <a:lstStyle/>
          <a:p>
            <a:r>
              <a:rPr lang="en-US" b="1" dirty="0">
                <a:solidFill>
                  <a:srgbClr val="002060"/>
                </a:solidFill>
                <a:effectLst>
                  <a:outerShdw blurRad="38100" dist="38100" dir="2700000" algn="tl">
                    <a:srgbClr val="000000">
                      <a:alpha val="43137"/>
                    </a:srgbClr>
                  </a:outerShdw>
                </a:effectLst>
                <a:latin typeface="Bahnschrift" panose="020B0502040204020203" pitchFamily="34" charset="0"/>
              </a:rPr>
              <a:t>Locus of Control</a:t>
            </a:r>
            <a:endParaRPr lang="en-IN" b="1" dirty="0">
              <a:solidFill>
                <a:srgbClr val="002060"/>
              </a:solidFill>
              <a:effectLst>
                <a:outerShdw blurRad="38100" dist="38100" dir="2700000" algn="tl">
                  <a:srgbClr val="000000">
                    <a:alpha val="43137"/>
                  </a:srgbClr>
                </a:outerShdw>
              </a:effectLst>
              <a:latin typeface="Bahnschrift" panose="020B0502040204020203" pitchFamily="34" charset="0"/>
            </a:endParaRPr>
          </a:p>
        </p:txBody>
      </p:sp>
      <p:sp>
        <p:nvSpPr>
          <p:cNvPr id="8" name="TextBox 7">
            <a:extLst>
              <a:ext uri="{FF2B5EF4-FFF2-40B4-BE49-F238E27FC236}">
                <a16:creationId xmlns:a16="http://schemas.microsoft.com/office/drawing/2014/main" id="{2A82991F-C69E-45CE-9E30-AC2DADA4E0B6}"/>
              </a:ext>
            </a:extLst>
          </p:cNvPr>
          <p:cNvSpPr txBox="1"/>
          <p:nvPr/>
        </p:nvSpPr>
        <p:spPr>
          <a:xfrm>
            <a:off x="559842" y="3912616"/>
            <a:ext cx="2183364" cy="369332"/>
          </a:xfrm>
          <a:prstGeom prst="rect">
            <a:avLst/>
          </a:prstGeom>
          <a:noFill/>
        </p:spPr>
        <p:txBody>
          <a:bodyPr wrap="square" rtlCol="0">
            <a:spAutoFit/>
          </a:bodyPr>
          <a:lstStyle/>
          <a:p>
            <a:r>
              <a:rPr lang="en-US" b="1" dirty="0">
                <a:solidFill>
                  <a:srgbClr val="00B0F0"/>
                </a:solidFill>
                <a:effectLst>
                  <a:outerShdw blurRad="38100" dist="38100" dir="2700000" algn="tl">
                    <a:srgbClr val="000000">
                      <a:alpha val="43137"/>
                    </a:srgbClr>
                  </a:outerShdw>
                </a:effectLst>
                <a:latin typeface="Bahnschrift" panose="020B0502040204020203" pitchFamily="34" charset="0"/>
              </a:rPr>
              <a:t>Self esteem</a:t>
            </a:r>
            <a:endParaRPr lang="en-IN" b="1" dirty="0">
              <a:solidFill>
                <a:srgbClr val="00B0F0"/>
              </a:solidFill>
              <a:effectLst>
                <a:outerShdw blurRad="38100" dist="38100" dir="2700000" algn="tl">
                  <a:srgbClr val="000000">
                    <a:alpha val="43137"/>
                  </a:srgbClr>
                </a:outerShdw>
              </a:effectLst>
              <a:latin typeface="Bahnschrift" panose="020B0502040204020203" pitchFamily="34" charset="0"/>
            </a:endParaRPr>
          </a:p>
        </p:txBody>
      </p:sp>
      <p:sp>
        <p:nvSpPr>
          <p:cNvPr id="9" name="TextBox 8">
            <a:extLst>
              <a:ext uri="{FF2B5EF4-FFF2-40B4-BE49-F238E27FC236}">
                <a16:creationId xmlns:a16="http://schemas.microsoft.com/office/drawing/2014/main" id="{7C8ED76E-13AB-44C7-8A8E-55729BC805A0}"/>
              </a:ext>
            </a:extLst>
          </p:cNvPr>
          <p:cNvSpPr txBox="1"/>
          <p:nvPr/>
        </p:nvSpPr>
        <p:spPr>
          <a:xfrm>
            <a:off x="587835" y="4456119"/>
            <a:ext cx="2183364" cy="369332"/>
          </a:xfrm>
          <a:prstGeom prst="rect">
            <a:avLst/>
          </a:prstGeom>
          <a:noFill/>
        </p:spPr>
        <p:txBody>
          <a:bodyPr wrap="square" rtlCol="0">
            <a:spAutoFit/>
          </a:bodyPr>
          <a:lstStyle/>
          <a:p>
            <a:r>
              <a:rPr lang="en-US" b="1" dirty="0">
                <a:solidFill>
                  <a:srgbClr val="7030A0"/>
                </a:solidFill>
                <a:effectLst>
                  <a:outerShdw blurRad="38100" dist="38100" dir="2700000" algn="tl">
                    <a:srgbClr val="000000">
                      <a:alpha val="43137"/>
                    </a:srgbClr>
                  </a:outerShdw>
                </a:effectLst>
                <a:latin typeface="Bahnschrift" panose="020B0502040204020203" pitchFamily="34" charset="0"/>
              </a:rPr>
              <a:t>Self Monitoring</a:t>
            </a:r>
            <a:endParaRPr lang="en-IN" b="1" dirty="0">
              <a:solidFill>
                <a:srgbClr val="7030A0"/>
              </a:solidFill>
              <a:effectLst>
                <a:outerShdw blurRad="38100" dist="38100" dir="2700000" algn="tl">
                  <a:srgbClr val="000000">
                    <a:alpha val="43137"/>
                  </a:srgbClr>
                </a:outerShdw>
              </a:effectLst>
              <a:latin typeface="Bahnschrift" panose="020B0502040204020203" pitchFamily="34" charset="0"/>
            </a:endParaRPr>
          </a:p>
        </p:txBody>
      </p:sp>
      <p:sp>
        <p:nvSpPr>
          <p:cNvPr id="10" name="TextBox 9">
            <a:extLst>
              <a:ext uri="{FF2B5EF4-FFF2-40B4-BE49-F238E27FC236}">
                <a16:creationId xmlns:a16="http://schemas.microsoft.com/office/drawing/2014/main" id="{543B4F34-4B90-4814-A821-5A135F678182}"/>
              </a:ext>
            </a:extLst>
          </p:cNvPr>
          <p:cNvSpPr txBox="1"/>
          <p:nvPr/>
        </p:nvSpPr>
        <p:spPr>
          <a:xfrm>
            <a:off x="615828" y="4999622"/>
            <a:ext cx="2183364"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latin typeface="Bahnschrift" panose="020B0502040204020203" pitchFamily="34" charset="0"/>
              </a:rPr>
              <a:t>Risk Taking</a:t>
            </a:r>
            <a:endParaRPr lang="en-IN" b="1" dirty="0">
              <a:effectLst>
                <a:outerShdw blurRad="38100" dist="38100" dir="2700000" algn="tl">
                  <a:srgbClr val="000000">
                    <a:alpha val="43137"/>
                  </a:srgbClr>
                </a:outerShdw>
              </a:effectLst>
              <a:latin typeface="Bahnschrift" panose="020B0502040204020203" pitchFamily="34" charset="0"/>
            </a:endParaRPr>
          </a:p>
        </p:txBody>
      </p:sp>
      <p:sp>
        <p:nvSpPr>
          <p:cNvPr id="11" name="TextBox 10">
            <a:extLst>
              <a:ext uri="{FF2B5EF4-FFF2-40B4-BE49-F238E27FC236}">
                <a16:creationId xmlns:a16="http://schemas.microsoft.com/office/drawing/2014/main" id="{789227C3-D98B-47A0-AA38-CEE7660BC51A}"/>
              </a:ext>
            </a:extLst>
          </p:cNvPr>
          <p:cNvSpPr txBox="1"/>
          <p:nvPr/>
        </p:nvSpPr>
        <p:spPr>
          <a:xfrm>
            <a:off x="685799" y="5635690"/>
            <a:ext cx="3298372" cy="369332"/>
          </a:xfrm>
          <a:prstGeom prst="rect">
            <a:avLst/>
          </a:prstGeom>
          <a:noFill/>
        </p:spPr>
        <p:txBody>
          <a:bodyPr wrap="square" rtlCol="0">
            <a:spAutoFit/>
          </a:bodyPr>
          <a:lstStyle/>
          <a:p>
            <a:r>
              <a:rPr lang="en-US" b="1" dirty="0">
                <a:solidFill>
                  <a:srgbClr val="00CC66"/>
                </a:solidFill>
                <a:effectLst>
                  <a:outerShdw blurRad="38100" dist="38100" dir="2700000" algn="tl">
                    <a:srgbClr val="000000">
                      <a:alpha val="43137"/>
                    </a:srgbClr>
                  </a:outerShdw>
                </a:effectLst>
                <a:latin typeface="Bahnschrift" panose="020B0502040204020203" pitchFamily="34" charset="0"/>
              </a:rPr>
              <a:t>Type A and Type B personality</a:t>
            </a:r>
            <a:endParaRPr lang="en-IN" b="1" dirty="0">
              <a:solidFill>
                <a:srgbClr val="00CC66"/>
              </a:solidFill>
              <a:effectLst>
                <a:outerShdw blurRad="38100" dist="38100" dir="2700000" algn="tl">
                  <a:srgbClr val="000000">
                    <a:alpha val="43137"/>
                  </a:srgbClr>
                </a:outerShdw>
              </a:effectLst>
              <a:latin typeface="Bahnschrift" panose="020B0502040204020203" pitchFamily="34" charset="0"/>
            </a:endParaRPr>
          </a:p>
        </p:txBody>
      </p:sp>
      <p:sp>
        <p:nvSpPr>
          <p:cNvPr id="15" name="TextBox 14">
            <a:extLst>
              <a:ext uri="{FF2B5EF4-FFF2-40B4-BE49-F238E27FC236}">
                <a16:creationId xmlns:a16="http://schemas.microsoft.com/office/drawing/2014/main" id="{A707D5C2-5BD9-406C-9C90-3C86421535BF}"/>
              </a:ext>
            </a:extLst>
          </p:cNvPr>
          <p:cNvSpPr txBox="1"/>
          <p:nvPr/>
        </p:nvSpPr>
        <p:spPr>
          <a:xfrm>
            <a:off x="4695160" y="1696625"/>
            <a:ext cx="6945653" cy="1815882"/>
          </a:xfrm>
          <a:prstGeom prst="rect">
            <a:avLst/>
          </a:prstGeom>
          <a:noFill/>
        </p:spPr>
        <p:txBody>
          <a:bodyPr wrap="square">
            <a:spAutoFit/>
          </a:bodyPr>
          <a:lstStyle/>
          <a:p>
            <a:pPr algn="just"/>
            <a:r>
              <a:rPr lang="en-US" sz="1400" dirty="0">
                <a:latin typeface="Bahnschrift SemiLight" panose="020B0502040204020203" pitchFamily="34" charset="0"/>
              </a:rPr>
              <a:t>It refers to the extent to which people tend to have control over their own fate and life. There are two type of locus of control. The Internal Locus of Control refers to those who believe that they control what happens to them and shape the course of their evens in their lives, whereas the External Locus of Control believe that what happens to them is controlled by outside forces such as luck or chance. Internals always believe in putting more effort and seek more job related information, rely more on their own abilities and judgment at work, and more actively seek opportunities for advancement</a:t>
            </a:r>
            <a:endParaRPr lang="en-IN" sz="1400" dirty="0">
              <a:latin typeface="Bahnschrift SemiLight" panose="020B0502040204020203" pitchFamily="34" charset="0"/>
            </a:endParaRPr>
          </a:p>
        </p:txBody>
      </p:sp>
    </p:spTree>
    <p:extLst>
      <p:ext uri="{BB962C8B-B14F-4D97-AF65-F5344CB8AC3E}">
        <p14:creationId xmlns:p14="http://schemas.microsoft.com/office/powerpoint/2010/main" val="4066888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A331C0-1C43-4880-AE5D-B206E5196A7F}"/>
              </a:ext>
            </a:extLst>
          </p:cNvPr>
          <p:cNvSpPr txBox="1"/>
          <p:nvPr/>
        </p:nvSpPr>
        <p:spPr>
          <a:xfrm>
            <a:off x="629920" y="949911"/>
            <a:ext cx="6959600" cy="2523768"/>
          </a:xfrm>
          <a:prstGeom prst="rect">
            <a:avLst/>
          </a:prstGeom>
          <a:noFill/>
        </p:spPr>
        <p:txBody>
          <a:bodyPr wrap="square" rtlCol="0">
            <a:spAutoFit/>
            <a:scene3d>
              <a:camera prst="orthographicFront"/>
              <a:lightRig rig="threePt" dir="t"/>
            </a:scene3d>
            <a:sp3d extrusionH="107950" prstMaterial="metal">
              <a:bevelT h="25400" prst="softRound"/>
              <a:extrusionClr>
                <a:srgbClr val="C1B9DF"/>
              </a:extrusionClr>
            </a:sp3d>
          </a:bodyPr>
          <a:lstStyle/>
          <a:p>
            <a:endParaRPr lang="en-US" u="sng" dirty="0"/>
          </a:p>
          <a:p>
            <a:endParaRPr lang="en-US" u="sng" dirty="0"/>
          </a:p>
          <a:p>
            <a:r>
              <a:rPr lang="en-US" sz="2800" u="sng" dirty="0">
                <a:solidFill>
                  <a:srgbClr val="0070C0"/>
                </a:solidFill>
                <a:effectLst>
                  <a:outerShdw blurRad="508000" dist="50800" dir="5400000" algn="ctr" rotWithShape="0">
                    <a:srgbClr val="000000">
                      <a:alpha val="43137"/>
                    </a:srgbClr>
                  </a:outerShdw>
                  <a:reflection blurRad="266700" stA="60000" endA="900" endPos="60000" dist="29997" dir="5400000" sy="-100000" algn="bl" rotWithShape="0"/>
                </a:effectLst>
                <a:latin typeface="Berlin Sans FB Demi" panose="020E0802020502020306" pitchFamily="34" charset="0"/>
              </a:rPr>
              <a:t>HEREDITY</a:t>
            </a:r>
          </a:p>
          <a:p>
            <a:endParaRPr lang="en-US" dirty="0">
              <a:solidFill>
                <a:srgbClr val="0070C0"/>
              </a:solidFill>
              <a:latin typeface="Berlin Sans FB Demi" panose="020E0802020502020306" pitchFamily="34" charset="0"/>
            </a:endParaRPr>
          </a:p>
          <a:p>
            <a:r>
              <a:rPr lang="en-US" sz="2000" b="1" dirty="0">
                <a:latin typeface="Agency FB" panose="020B0503020202020204" pitchFamily="34" charset="0"/>
              </a:rPr>
              <a:t>The following characteristics  are said to be inherited from their parent’s by all humans:</a:t>
            </a:r>
            <a:br>
              <a:rPr lang="en-US" sz="2000" b="1" dirty="0">
                <a:latin typeface="Agency FB" panose="020B0503020202020204" pitchFamily="34" charset="0"/>
              </a:rPr>
            </a:br>
            <a:endParaRPr lang="en-US" dirty="0"/>
          </a:p>
          <a:p>
            <a:pPr marL="285750" indent="-285750">
              <a:buFont typeface="Arial" panose="020B0604020202020204" pitchFamily="34" charset="0"/>
              <a:buChar char="•"/>
            </a:pPr>
            <a:endParaRPr lang="en-US" dirty="0"/>
          </a:p>
        </p:txBody>
      </p:sp>
      <p:grpSp>
        <p:nvGrpSpPr>
          <p:cNvPr id="11" name="Group 10">
            <a:extLst>
              <a:ext uri="{FF2B5EF4-FFF2-40B4-BE49-F238E27FC236}">
                <a16:creationId xmlns:a16="http://schemas.microsoft.com/office/drawing/2014/main" id="{2FE67284-9D86-4534-B204-1F8769D07C9C}"/>
              </a:ext>
            </a:extLst>
          </p:cNvPr>
          <p:cNvGrpSpPr/>
          <p:nvPr/>
        </p:nvGrpSpPr>
        <p:grpSpPr>
          <a:xfrm>
            <a:off x="629920" y="2781300"/>
            <a:ext cx="8856980" cy="2294305"/>
            <a:chOff x="629923" y="2933700"/>
            <a:chExt cx="8936587" cy="2294305"/>
          </a:xfrm>
        </p:grpSpPr>
        <p:sp>
          <p:nvSpPr>
            <p:cNvPr id="12" name="Arrow: Right 11">
              <a:extLst>
                <a:ext uri="{FF2B5EF4-FFF2-40B4-BE49-F238E27FC236}">
                  <a16:creationId xmlns:a16="http://schemas.microsoft.com/office/drawing/2014/main" id="{8445F3E6-1175-42B9-B21A-999D626BA571}"/>
                </a:ext>
              </a:extLst>
            </p:cNvPr>
            <p:cNvSpPr/>
            <p:nvPr/>
          </p:nvSpPr>
          <p:spPr>
            <a:xfrm>
              <a:off x="629923" y="2933700"/>
              <a:ext cx="8936587" cy="2294305"/>
            </a:xfrm>
            <a:prstGeom prst="rightArrow">
              <a:avLst/>
            </a:prstGeom>
            <a:solidFill>
              <a:srgbClr val="002060"/>
            </a:solidFill>
            <a:ln>
              <a:gradFill>
                <a:gsLst>
                  <a:gs pos="0">
                    <a:schemeClr val="accent1">
                      <a:lumMod val="5000"/>
                      <a:lumOff val="95000"/>
                    </a:schemeClr>
                  </a:gs>
                  <a:gs pos="25000">
                    <a:srgbClr val="00CC66"/>
                  </a:gs>
                  <a:gs pos="83000">
                    <a:schemeClr val="accent1">
                      <a:lumMod val="45000"/>
                      <a:lumOff val="55000"/>
                    </a:schemeClr>
                  </a:gs>
                  <a:gs pos="100000">
                    <a:schemeClr val="accent1">
                      <a:lumMod val="30000"/>
                      <a:lumOff val="70000"/>
                    </a:schemeClr>
                  </a:gs>
                </a:gsLst>
                <a:lin ang="5400000" scaled="1"/>
              </a:gradFill>
            </a:ln>
            <a:scene3d>
              <a:camera prst="orthographicFront"/>
              <a:lightRig rig="threePt" dir="t"/>
            </a:scene3d>
            <a:sp3d>
              <a:bevelT/>
            </a:sp3d>
          </p:spPr>
          <p:style>
            <a:lnRef idx="0">
              <a:scrgbClr r="0" g="0" b="0"/>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3" name="Freeform: Shape 12">
              <a:extLst>
                <a:ext uri="{FF2B5EF4-FFF2-40B4-BE49-F238E27FC236}">
                  <a16:creationId xmlns:a16="http://schemas.microsoft.com/office/drawing/2014/main" id="{3FD3DDF7-EB7B-4048-B989-4D0C2FA46ADA}"/>
                </a:ext>
              </a:extLst>
            </p:cNvPr>
            <p:cNvSpPr/>
            <p:nvPr/>
          </p:nvSpPr>
          <p:spPr>
            <a:xfrm>
              <a:off x="735538" y="3621991"/>
              <a:ext cx="1593701" cy="917722"/>
            </a:xfrm>
            <a:custGeom>
              <a:avLst/>
              <a:gdLst>
                <a:gd name="connsiteX0" fmla="*/ 0 w 1593701"/>
                <a:gd name="connsiteY0" fmla="*/ 152957 h 917722"/>
                <a:gd name="connsiteX1" fmla="*/ 152957 w 1593701"/>
                <a:gd name="connsiteY1" fmla="*/ 0 h 917722"/>
                <a:gd name="connsiteX2" fmla="*/ 1440744 w 1593701"/>
                <a:gd name="connsiteY2" fmla="*/ 0 h 917722"/>
                <a:gd name="connsiteX3" fmla="*/ 1593701 w 1593701"/>
                <a:gd name="connsiteY3" fmla="*/ 152957 h 917722"/>
                <a:gd name="connsiteX4" fmla="*/ 1593701 w 1593701"/>
                <a:gd name="connsiteY4" fmla="*/ 764765 h 917722"/>
                <a:gd name="connsiteX5" fmla="*/ 1440744 w 1593701"/>
                <a:gd name="connsiteY5" fmla="*/ 917722 h 917722"/>
                <a:gd name="connsiteX6" fmla="*/ 152957 w 1593701"/>
                <a:gd name="connsiteY6" fmla="*/ 917722 h 917722"/>
                <a:gd name="connsiteX7" fmla="*/ 0 w 1593701"/>
                <a:gd name="connsiteY7" fmla="*/ 764765 h 917722"/>
                <a:gd name="connsiteX8" fmla="*/ 0 w 1593701"/>
                <a:gd name="connsiteY8" fmla="*/ 152957 h 91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3701" h="917722">
                  <a:moveTo>
                    <a:pt x="0" y="152957"/>
                  </a:moveTo>
                  <a:cubicBezTo>
                    <a:pt x="0" y="68481"/>
                    <a:pt x="68481" y="0"/>
                    <a:pt x="152957" y="0"/>
                  </a:cubicBezTo>
                  <a:lnTo>
                    <a:pt x="1440744" y="0"/>
                  </a:lnTo>
                  <a:cubicBezTo>
                    <a:pt x="1525220" y="0"/>
                    <a:pt x="1593701" y="68481"/>
                    <a:pt x="1593701" y="152957"/>
                  </a:cubicBezTo>
                  <a:lnTo>
                    <a:pt x="1593701" y="764765"/>
                  </a:lnTo>
                  <a:cubicBezTo>
                    <a:pt x="1593701" y="849241"/>
                    <a:pt x="1525220" y="917722"/>
                    <a:pt x="1440744" y="917722"/>
                  </a:cubicBezTo>
                  <a:lnTo>
                    <a:pt x="152957" y="917722"/>
                  </a:lnTo>
                  <a:cubicBezTo>
                    <a:pt x="68481" y="917722"/>
                    <a:pt x="0" y="849241"/>
                    <a:pt x="0" y="764765"/>
                  </a:cubicBezTo>
                  <a:lnTo>
                    <a:pt x="0" y="152957"/>
                  </a:lnTo>
                  <a:close/>
                </a:path>
              </a:pathLst>
            </a:custGeom>
            <a:solidFill>
              <a:srgbClr val="FF0000"/>
            </a:solidFill>
            <a:ln>
              <a:noFill/>
            </a:ln>
            <a:effectLst>
              <a:glow rad="63500">
                <a:schemeClr val="accent3">
                  <a:satMod val="175000"/>
                  <a:alpha val="40000"/>
                </a:schemeClr>
              </a:glow>
            </a:effectLst>
            <a:scene3d>
              <a:camera prst="orthographicFront"/>
              <a:lightRig rig="threePt" dir="t"/>
            </a:scene3d>
            <a:sp3d>
              <a:bevelT w="190500" h="139700"/>
            </a:sp3d>
          </p:spPr>
          <p:style>
            <a:lnRef idx="2">
              <a:scrgbClr r="0" g="0" b="0"/>
            </a:lnRef>
            <a:fillRef idx="1">
              <a:scrgbClr r="0" g="0" b="0"/>
            </a:fillRef>
            <a:effectRef idx="0">
              <a:scrgbClr r="0" g="0" b="0"/>
            </a:effectRef>
            <a:fontRef idx="minor">
              <a:schemeClr val="lt1"/>
            </a:fontRef>
          </p:style>
          <p:txBody>
            <a:bodyPr spcFirstLastPara="0" vert="horz" wrap="square" lIns="113379" tIns="113379" rIns="113379" bIns="113379" numCol="1" spcCol="1270" anchor="ctr" anchorCtr="0">
              <a:noAutofit/>
            </a:bodyPr>
            <a:lstStyle/>
            <a:p>
              <a:pPr marL="0" lvl="0" indent="0" algn="ctr" defTabSz="800100">
                <a:lnSpc>
                  <a:spcPct val="90000"/>
                </a:lnSpc>
                <a:spcBef>
                  <a:spcPct val="0"/>
                </a:spcBef>
                <a:spcAft>
                  <a:spcPct val="35000"/>
                </a:spcAft>
                <a:buNone/>
              </a:pPr>
              <a:r>
                <a:rPr lang="en-IN" sz="1800" kern="1200" dirty="0"/>
                <a:t>Physical structure</a:t>
              </a:r>
            </a:p>
          </p:txBody>
        </p:sp>
        <p:sp>
          <p:nvSpPr>
            <p:cNvPr id="14" name="Freeform: Shape 13">
              <a:extLst>
                <a:ext uri="{FF2B5EF4-FFF2-40B4-BE49-F238E27FC236}">
                  <a16:creationId xmlns:a16="http://schemas.microsoft.com/office/drawing/2014/main" id="{0A26ADAB-7447-4466-A062-86001E522A8B}"/>
                </a:ext>
              </a:extLst>
            </p:cNvPr>
            <p:cNvSpPr/>
            <p:nvPr/>
          </p:nvSpPr>
          <p:spPr>
            <a:xfrm>
              <a:off x="2438269" y="3621991"/>
              <a:ext cx="1593701" cy="917722"/>
            </a:xfrm>
            <a:custGeom>
              <a:avLst/>
              <a:gdLst>
                <a:gd name="connsiteX0" fmla="*/ 0 w 1593701"/>
                <a:gd name="connsiteY0" fmla="*/ 152957 h 917722"/>
                <a:gd name="connsiteX1" fmla="*/ 152957 w 1593701"/>
                <a:gd name="connsiteY1" fmla="*/ 0 h 917722"/>
                <a:gd name="connsiteX2" fmla="*/ 1440744 w 1593701"/>
                <a:gd name="connsiteY2" fmla="*/ 0 h 917722"/>
                <a:gd name="connsiteX3" fmla="*/ 1593701 w 1593701"/>
                <a:gd name="connsiteY3" fmla="*/ 152957 h 917722"/>
                <a:gd name="connsiteX4" fmla="*/ 1593701 w 1593701"/>
                <a:gd name="connsiteY4" fmla="*/ 764765 h 917722"/>
                <a:gd name="connsiteX5" fmla="*/ 1440744 w 1593701"/>
                <a:gd name="connsiteY5" fmla="*/ 917722 h 917722"/>
                <a:gd name="connsiteX6" fmla="*/ 152957 w 1593701"/>
                <a:gd name="connsiteY6" fmla="*/ 917722 h 917722"/>
                <a:gd name="connsiteX7" fmla="*/ 0 w 1593701"/>
                <a:gd name="connsiteY7" fmla="*/ 764765 h 917722"/>
                <a:gd name="connsiteX8" fmla="*/ 0 w 1593701"/>
                <a:gd name="connsiteY8" fmla="*/ 152957 h 91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3701" h="917722">
                  <a:moveTo>
                    <a:pt x="0" y="152957"/>
                  </a:moveTo>
                  <a:cubicBezTo>
                    <a:pt x="0" y="68481"/>
                    <a:pt x="68481" y="0"/>
                    <a:pt x="152957" y="0"/>
                  </a:cubicBezTo>
                  <a:lnTo>
                    <a:pt x="1440744" y="0"/>
                  </a:lnTo>
                  <a:cubicBezTo>
                    <a:pt x="1525220" y="0"/>
                    <a:pt x="1593701" y="68481"/>
                    <a:pt x="1593701" y="152957"/>
                  </a:cubicBezTo>
                  <a:lnTo>
                    <a:pt x="1593701" y="764765"/>
                  </a:lnTo>
                  <a:cubicBezTo>
                    <a:pt x="1593701" y="849241"/>
                    <a:pt x="1525220" y="917722"/>
                    <a:pt x="1440744" y="917722"/>
                  </a:cubicBezTo>
                  <a:lnTo>
                    <a:pt x="152957" y="917722"/>
                  </a:lnTo>
                  <a:cubicBezTo>
                    <a:pt x="68481" y="917722"/>
                    <a:pt x="0" y="849241"/>
                    <a:pt x="0" y="764765"/>
                  </a:cubicBezTo>
                  <a:lnTo>
                    <a:pt x="0" y="152957"/>
                  </a:lnTo>
                  <a:close/>
                </a:path>
              </a:pathLst>
            </a:custGeom>
            <a:solidFill>
              <a:srgbClr val="00CC66"/>
            </a:solidFill>
            <a:ln>
              <a:noFill/>
            </a:ln>
            <a:effectLst>
              <a:glow rad="63500">
                <a:schemeClr val="accent3">
                  <a:satMod val="175000"/>
                  <a:alpha val="40000"/>
                </a:schemeClr>
              </a:glow>
            </a:effectLst>
            <a:scene3d>
              <a:camera prst="orthographicFront"/>
              <a:lightRig rig="threePt" dir="t"/>
            </a:scene3d>
            <a:sp3d>
              <a:bevelT/>
            </a:sp3d>
          </p:spPr>
          <p:style>
            <a:lnRef idx="2">
              <a:scrgbClr r="0" g="0" b="0"/>
            </a:lnRef>
            <a:fillRef idx="1">
              <a:scrgbClr r="0" g="0" b="0"/>
            </a:fillRef>
            <a:effectRef idx="0">
              <a:scrgbClr r="0" g="0" b="0"/>
            </a:effectRef>
            <a:fontRef idx="minor">
              <a:schemeClr val="lt1"/>
            </a:fontRef>
          </p:style>
          <p:txBody>
            <a:bodyPr spcFirstLastPara="0" vert="horz" wrap="square" lIns="113379" tIns="113379" rIns="113379" bIns="113379" numCol="1" spcCol="1270" anchor="ctr" anchorCtr="0">
              <a:noAutofit/>
            </a:bodyPr>
            <a:lstStyle/>
            <a:p>
              <a:pPr marL="0" lvl="0" indent="0" algn="ctr" defTabSz="800100">
                <a:lnSpc>
                  <a:spcPct val="90000"/>
                </a:lnSpc>
                <a:spcBef>
                  <a:spcPct val="0"/>
                </a:spcBef>
                <a:spcAft>
                  <a:spcPct val="35000"/>
                </a:spcAft>
                <a:buNone/>
              </a:pPr>
              <a:r>
                <a:rPr lang="en-IN" sz="1800" kern="1200"/>
                <a:t>Reflexes</a:t>
              </a:r>
            </a:p>
          </p:txBody>
        </p:sp>
        <p:sp>
          <p:nvSpPr>
            <p:cNvPr id="15" name="Freeform: Shape 14">
              <a:extLst>
                <a:ext uri="{FF2B5EF4-FFF2-40B4-BE49-F238E27FC236}">
                  <a16:creationId xmlns:a16="http://schemas.microsoft.com/office/drawing/2014/main" id="{BA2F8A2E-6389-46E0-AD67-7E66320883C5}"/>
                </a:ext>
              </a:extLst>
            </p:cNvPr>
            <p:cNvSpPr/>
            <p:nvPr/>
          </p:nvSpPr>
          <p:spPr>
            <a:xfrm>
              <a:off x="4141000" y="3621991"/>
              <a:ext cx="1593701" cy="917722"/>
            </a:xfrm>
            <a:custGeom>
              <a:avLst/>
              <a:gdLst>
                <a:gd name="connsiteX0" fmla="*/ 0 w 1593701"/>
                <a:gd name="connsiteY0" fmla="*/ 152957 h 917722"/>
                <a:gd name="connsiteX1" fmla="*/ 152957 w 1593701"/>
                <a:gd name="connsiteY1" fmla="*/ 0 h 917722"/>
                <a:gd name="connsiteX2" fmla="*/ 1440744 w 1593701"/>
                <a:gd name="connsiteY2" fmla="*/ 0 h 917722"/>
                <a:gd name="connsiteX3" fmla="*/ 1593701 w 1593701"/>
                <a:gd name="connsiteY3" fmla="*/ 152957 h 917722"/>
                <a:gd name="connsiteX4" fmla="*/ 1593701 w 1593701"/>
                <a:gd name="connsiteY4" fmla="*/ 764765 h 917722"/>
                <a:gd name="connsiteX5" fmla="*/ 1440744 w 1593701"/>
                <a:gd name="connsiteY5" fmla="*/ 917722 h 917722"/>
                <a:gd name="connsiteX6" fmla="*/ 152957 w 1593701"/>
                <a:gd name="connsiteY6" fmla="*/ 917722 h 917722"/>
                <a:gd name="connsiteX7" fmla="*/ 0 w 1593701"/>
                <a:gd name="connsiteY7" fmla="*/ 764765 h 917722"/>
                <a:gd name="connsiteX8" fmla="*/ 0 w 1593701"/>
                <a:gd name="connsiteY8" fmla="*/ 152957 h 91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3701" h="917722">
                  <a:moveTo>
                    <a:pt x="0" y="152957"/>
                  </a:moveTo>
                  <a:cubicBezTo>
                    <a:pt x="0" y="68481"/>
                    <a:pt x="68481" y="0"/>
                    <a:pt x="152957" y="0"/>
                  </a:cubicBezTo>
                  <a:lnTo>
                    <a:pt x="1440744" y="0"/>
                  </a:lnTo>
                  <a:cubicBezTo>
                    <a:pt x="1525220" y="0"/>
                    <a:pt x="1593701" y="68481"/>
                    <a:pt x="1593701" y="152957"/>
                  </a:cubicBezTo>
                  <a:lnTo>
                    <a:pt x="1593701" y="764765"/>
                  </a:lnTo>
                  <a:cubicBezTo>
                    <a:pt x="1593701" y="849241"/>
                    <a:pt x="1525220" y="917722"/>
                    <a:pt x="1440744" y="917722"/>
                  </a:cubicBezTo>
                  <a:lnTo>
                    <a:pt x="152957" y="917722"/>
                  </a:lnTo>
                  <a:cubicBezTo>
                    <a:pt x="68481" y="917722"/>
                    <a:pt x="0" y="849241"/>
                    <a:pt x="0" y="764765"/>
                  </a:cubicBezTo>
                  <a:lnTo>
                    <a:pt x="0" y="152957"/>
                  </a:lnTo>
                  <a:close/>
                </a:path>
              </a:pathLst>
            </a:custGeom>
            <a:solidFill>
              <a:srgbClr val="CC3399"/>
            </a:solidFill>
            <a:ln>
              <a:noFill/>
            </a:ln>
            <a:effectLst>
              <a:glow rad="63500">
                <a:schemeClr val="accent3">
                  <a:satMod val="175000"/>
                  <a:alpha val="40000"/>
                </a:schemeClr>
              </a:glow>
            </a:effectLst>
            <a:scene3d>
              <a:camera prst="orthographicFront"/>
              <a:lightRig rig="threePt" dir="t"/>
            </a:scene3d>
            <a:sp3d>
              <a:bevelT/>
            </a:sp3d>
          </p:spPr>
          <p:style>
            <a:lnRef idx="2">
              <a:scrgbClr r="0" g="0" b="0"/>
            </a:lnRef>
            <a:fillRef idx="1">
              <a:scrgbClr r="0" g="0" b="0"/>
            </a:fillRef>
            <a:effectRef idx="0">
              <a:scrgbClr r="0" g="0" b="0"/>
            </a:effectRef>
            <a:fontRef idx="minor">
              <a:schemeClr val="lt1"/>
            </a:fontRef>
          </p:style>
          <p:txBody>
            <a:bodyPr spcFirstLastPara="0" vert="horz" wrap="square" lIns="113379" tIns="113379" rIns="113379" bIns="113379" numCol="1" spcCol="1270" anchor="ctr" anchorCtr="0">
              <a:noAutofit/>
            </a:bodyPr>
            <a:lstStyle/>
            <a:p>
              <a:pPr marL="0" lvl="0" indent="0" algn="ctr" defTabSz="800100">
                <a:lnSpc>
                  <a:spcPct val="90000"/>
                </a:lnSpc>
                <a:spcBef>
                  <a:spcPct val="0"/>
                </a:spcBef>
                <a:spcAft>
                  <a:spcPct val="35000"/>
                </a:spcAft>
                <a:buNone/>
              </a:pPr>
              <a:r>
                <a:rPr lang="en-IN" sz="1800" kern="1200" dirty="0"/>
                <a:t>Innate drive</a:t>
              </a:r>
            </a:p>
          </p:txBody>
        </p:sp>
        <p:sp>
          <p:nvSpPr>
            <p:cNvPr id="16" name="Freeform: Shape 15">
              <a:extLst>
                <a:ext uri="{FF2B5EF4-FFF2-40B4-BE49-F238E27FC236}">
                  <a16:creationId xmlns:a16="http://schemas.microsoft.com/office/drawing/2014/main" id="{89B8CA65-BBE5-4689-AB7C-E34101571894}"/>
                </a:ext>
              </a:extLst>
            </p:cNvPr>
            <p:cNvSpPr/>
            <p:nvPr/>
          </p:nvSpPr>
          <p:spPr>
            <a:xfrm>
              <a:off x="5842148" y="3621991"/>
              <a:ext cx="1593701" cy="917722"/>
            </a:xfrm>
            <a:custGeom>
              <a:avLst/>
              <a:gdLst>
                <a:gd name="connsiteX0" fmla="*/ 0 w 1593701"/>
                <a:gd name="connsiteY0" fmla="*/ 152957 h 917722"/>
                <a:gd name="connsiteX1" fmla="*/ 152957 w 1593701"/>
                <a:gd name="connsiteY1" fmla="*/ 0 h 917722"/>
                <a:gd name="connsiteX2" fmla="*/ 1440744 w 1593701"/>
                <a:gd name="connsiteY2" fmla="*/ 0 h 917722"/>
                <a:gd name="connsiteX3" fmla="*/ 1593701 w 1593701"/>
                <a:gd name="connsiteY3" fmla="*/ 152957 h 917722"/>
                <a:gd name="connsiteX4" fmla="*/ 1593701 w 1593701"/>
                <a:gd name="connsiteY4" fmla="*/ 764765 h 917722"/>
                <a:gd name="connsiteX5" fmla="*/ 1440744 w 1593701"/>
                <a:gd name="connsiteY5" fmla="*/ 917722 h 917722"/>
                <a:gd name="connsiteX6" fmla="*/ 152957 w 1593701"/>
                <a:gd name="connsiteY6" fmla="*/ 917722 h 917722"/>
                <a:gd name="connsiteX7" fmla="*/ 0 w 1593701"/>
                <a:gd name="connsiteY7" fmla="*/ 764765 h 917722"/>
                <a:gd name="connsiteX8" fmla="*/ 0 w 1593701"/>
                <a:gd name="connsiteY8" fmla="*/ 152957 h 91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3701" h="917722">
                  <a:moveTo>
                    <a:pt x="0" y="152957"/>
                  </a:moveTo>
                  <a:cubicBezTo>
                    <a:pt x="0" y="68481"/>
                    <a:pt x="68481" y="0"/>
                    <a:pt x="152957" y="0"/>
                  </a:cubicBezTo>
                  <a:lnTo>
                    <a:pt x="1440744" y="0"/>
                  </a:lnTo>
                  <a:cubicBezTo>
                    <a:pt x="1525220" y="0"/>
                    <a:pt x="1593701" y="68481"/>
                    <a:pt x="1593701" y="152957"/>
                  </a:cubicBezTo>
                  <a:lnTo>
                    <a:pt x="1593701" y="764765"/>
                  </a:lnTo>
                  <a:cubicBezTo>
                    <a:pt x="1593701" y="849241"/>
                    <a:pt x="1525220" y="917722"/>
                    <a:pt x="1440744" y="917722"/>
                  </a:cubicBezTo>
                  <a:lnTo>
                    <a:pt x="152957" y="917722"/>
                  </a:lnTo>
                  <a:cubicBezTo>
                    <a:pt x="68481" y="917722"/>
                    <a:pt x="0" y="849241"/>
                    <a:pt x="0" y="764765"/>
                  </a:cubicBezTo>
                  <a:lnTo>
                    <a:pt x="0" y="152957"/>
                  </a:lnTo>
                  <a:close/>
                </a:path>
              </a:pathLst>
            </a:custGeom>
            <a:solidFill>
              <a:srgbClr val="262B32"/>
            </a:solidFill>
            <a:ln>
              <a:noFill/>
            </a:ln>
            <a:effectLst>
              <a:glow rad="63500">
                <a:schemeClr val="accent3">
                  <a:satMod val="175000"/>
                  <a:alpha val="40000"/>
                </a:schemeClr>
              </a:glow>
            </a:effectLst>
            <a:scene3d>
              <a:camera prst="orthographicFront"/>
              <a:lightRig rig="threePt" dir="t"/>
            </a:scene3d>
            <a:sp3d>
              <a:bevelT/>
            </a:sp3d>
          </p:spPr>
          <p:style>
            <a:lnRef idx="2">
              <a:scrgbClr r="0" g="0" b="0"/>
            </a:lnRef>
            <a:fillRef idx="1">
              <a:scrgbClr r="0" g="0" b="0"/>
            </a:fillRef>
            <a:effectRef idx="0">
              <a:scrgbClr r="0" g="0" b="0"/>
            </a:effectRef>
            <a:fontRef idx="minor">
              <a:schemeClr val="lt1"/>
            </a:fontRef>
          </p:style>
          <p:txBody>
            <a:bodyPr spcFirstLastPara="0" vert="horz" wrap="square" lIns="113379" tIns="113379" rIns="113379" bIns="113379" numCol="1" spcCol="1270" anchor="ctr" anchorCtr="0">
              <a:noAutofit/>
            </a:bodyPr>
            <a:lstStyle/>
            <a:p>
              <a:pPr marL="0" lvl="0" indent="0" algn="ctr" defTabSz="800100">
                <a:lnSpc>
                  <a:spcPct val="90000"/>
                </a:lnSpc>
                <a:spcBef>
                  <a:spcPct val="0"/>
                </a:spcBef>
                <a:spcAft>
                  <a:spcPct val="35000"/>
                </a:spcAft>
                <a:buNone/>
              </a:pPr>
              <a:r>
                <a:rPr lang="en-IN" sz="1800" kern="1200" dirty="0"/>
                <a:t>Intelligence</a:t>
              </a:r>
            </a:p>
          </p:txBody>
        </p:sp>
        <p:sp>
          <p:nvSpPr>
            <p:cNvPr id="17" name="Freeform: Shape 16">
              <a:extLst>
                <a:ext uri="{FF2B5EF4-FFF2-40B4-BE49-F238E27FC236}">
                  <a16:creationId xmlns:a16="http://schemas.microsoft.com/office/drawing/2014/main" id="{C3133E10-329E-45F0-859F-286D4641A41C}"/>
                </a:ext>
              </a:extLst>
            </p:cNvPr>
            <p:cNvSpPr/>
            <p:nvPr/>
          </p:nvSpPr>
          <p:spPr>
            <a:xfrm>
              <a:off x="7537847" y="3621991"/>
              <a:ext cx="1593701" cy="917722"/>
            </a:xfrm>
            <a:custGeom>
              <a:avLst/>
              <a:gdLst>
                <a:gd name="connsiteX0" fmla="*/ 0 w 1593701"/>
                <a:gd name="connsiteY0" fmla="*/ 152957 h 917722"/>
                <a:gd name="connsiteX1" fmla="*/ 152957 w 1593701"/>
                <a:gd name="connsiteY1" fmla="*/ 0 h 917722"/>
                <a:gd name="connsiteX2" fmla="*/ 1440744 w 1593701"/>
                <a:gd name="connsiteY2" fmla="*/ 0 h 917722"/>
                <a:gd name="connsiteX3" fmla="*/ 1593701 w 1593701"/>
                <a:gd name="connsiteY3" fmla="*/ 152957 h 917722"/>
                <a:gd name="connsiteX4" fmla="*/ 1593701 w 1593701"/>
                <a:gd name="connsiteY4" fmla="*/ 764765 h 917722"/>
                <a:gd name="connsiteX5" fmla="*/ 1440744 w 1593701"/>
                <a:gd name="connsiteY5" fmla="*/ 917722 h 917722"/>
                <a:gd name="connsiteX6" fmla="*/ 152957 w 1593701"/>
                <a:gd name="connsiteY6" fmla="*/ 917722 h 917722"/>
                <a:gd name="connsiteX7" fmla="*/ 0 w 1593701"/>
                <a:gd name="connsiteY7" fmla="*/ 764765 h 917722"/>
                <a:gd name="connsiteX8" fmla="*/ 0 w 1593701"/>
                <a:gd name="connsiteY8" fmla="*/ 152957 h 917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3701" h="917722">
                  <a:moveTo>
                    <a:pt x="0" y="152957"/>
                  </a:moveTo>
                  <a:cubicBezTo>
                    <a:pt x="0" y="68481"/>
                    <a:pt x="68481" y="0"/>
                    <a:pt x="152957" y="0"/>
                  </a:cubicBezTo>
                  <a:lnTo>
                    <a:pt x="1440744" y="0"/>
                  </a:lnTo>
                  <a:cubicBezTo>
                    <a:pt x="1525220" y="0"/>
                    <a:pt x="1593701" y="68481"/>
                    <a:pt x="1593701" y="152957"/>
                  </a:cubicBezTo>
                  <a:lnTo>
                    <a:pt x="1593701" y="764765"/>
                  </a:lnTo>
                  <a:cubicBezTo>
                    <a:pt x="1593701" y="849241"/>
                    <a:pt x="1525220" y="917722"/>
                    <a:pt x="1440744" y="917722"/>
                  </a:cubicBezTo>
                  <a:lnTo>
                    <a:pt x="152957" y="917722"/>
                  </a:lnTo>
                  <a:cubicBezTo>
                    <a:pt x="68481" y="917722"/>
                    <a:pt x="0" y="849241"/>
                    <a:pt x="0" y="764765"/>
                  </a:cubicBezTo>
                  <a:lnTo>
                    <a:pt x="0" y="152957"/>
                  </a:lnTo>
                  <a:close/>
                </a:path>
              </a:pathLst>
            </a:custGeom>
            <a:solidFill>
              <a:srgbClr val="F5A32B"/>
            </a:solidFill>
            <a:ln>
              <a:noFill/>
            </a:ln>
            <a:effectLst>
              <a:glow rad="63500">
                <a:schemeClr val="accent3">
                  <a:satMod val="175000"/>
                  <a:alpha val="40000"/>
                </a:schemeClr>
              </a:glow>
            </a:effectLst>
            <a:scene3d>
              <a:camera prst="orthographicFront"/>
              <a:lightRig rig="threePt" dir="t"/>
            </a:scene3d>
            <a:sp3d>
              <a:bevelT/>
            </a:sp3d>
          </p:spPr>
          <p:style>
            <a:lnRef idx="2">
              <a:scrgbClr r="0" g="0" b="0"/>
            </a:lnRef>
            <a:fillRef idx="1">
              <a:scrgbClr r="0" g="0" b="0"/>
            </a:fillRef>
            <a:effectRef idx="0">
              <a:scrgbClr r="0" g="0" b="0"/>
            </a:effectRef>
            <a:fontRef idx="minor">
              <a:schemeClr val="lt1"/>
            </a:fontRef>
          </p:style>
          <p:txBody>
            <a:bodyPr spcFirstLastPara="0" vert="horz" wrap="square" lIns="113379" tIns="113379" rIns="113379" bIns="113379" numCol="1" spcCol="1270" anchor="ctr" anchorCtr="0">
              <a:noAutofit/>
            </a:bodyPr>
            <a:lstStyle/>
            <a:p>
              <a:pPr marL="0" lvl="0" indent="0" algn="ctr" defTabSz="800100">
                <a:lnSpc>
                  <a:spcPct val="90000"/>
                </a:lnSpc>
                <a:spcBef>
                  <a:spcPct val="0"/>
                </a:spcBef>
                <a:spcAft>
                  <a:spcPct val="35000"/>
                </a:spcAft>
                <a:buNone/>
              </a:pPr>
              <a:r>
                <a:rPr lang="en-IN" sz="1800" kern="1200" dirty="0"/>
                <a:t>Temperament</a:t>
              </a:r>
            </a:p>
          </p:txBody>
        </p:sp>
      </p:grpSp>
    </p:spTree>
    <p:extLst>
      <p:ext uri="{BB962C8B-B14F-4D97-AF65-F5344CB8AC3E}">
        <p14:creationId xmlns:p14="http://schemas.microsoft.com/office/powerpoint/2010/main" val="42578839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00">
        <p15:prstTrans prst="peelOff"/>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heel(1)">
                                      <p:cBhvr>
                                        <p:cTn id="7" dur="5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125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275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9" presetClass="emph" presetSubtype="0" fill="hold" nodeType="clickEffect">
                                  <p:stCondLst>
                                    <p:cond delay="1700"/>
                                  </p:stCondLst>
                                  <p:childTnLst>
                                    <p:animClr clrSpc="rgb" dir="cw">
                                      <p:cBhvr override="childStyle">
                                        <p:cTn id="16" dur="2000" fill="hold"/>
                                        <p:tgtEl>
                                          <p:spTgt spid="2">
                                            <p:txEl>
                                              <p:pRg st="4" end="4"/>
                                            </p:txEl>
                                          </p:spTgt>
                                        </p:tgtEl>
                                        <p:attrNameLst>
                                          <p:attrName>style.color</p:attrName>
                                        </p:attrNameLst>
                                      </p:cBhvr>
                                      <p:to>
                                        <a:schemeClr val="accent2"/>
                                      </p:to>
                                    </p:animClr>
                                    <p:animClr clrSpc="rgb" dir="cw">
                                      <p:cBhvr>
                                        <p:cTn id="17" dur="2000" fill="hold"/>
                                        <p:tgtEl>
                                          <p:spTgt spid="2">
                                            <p:txEl>
                                              <p:pRg st="4" end="4"/>
                                            </p:txEl>
                                          </p:spTgt>
                                        </p:tgtEl>
                                        <p:attrNameLst>
                                          <p:attrName>fillcolor</p:attrName>
                                        </p:attrNameLst>
                                      </p:cBhvr>
                                      <p:to>
                                        <a:schemeClr val="accent2"/>
                                      </p:to>
                                    </p:animClr>
                                    <p:set>
                                      <p:cBhvr>
                                        <p:cTn id="18" dur="2000" fill="hold"/>
                                        <p:tgtEl>
                                          <p:spTgt spid="2">
                                            <p:txEl>
                                              <p:pRg st="4" end="4"/>
                                            </p:txEl>
                                          </p:spTgt>
                                        </p:tgtEl>
                                        <p:attrNameLst>
                                          <p:attrName>fill.type</p:attrName>
                                        </p:attrNameLst>
                                      </p:cBhvr>
                                      <p:to>
                                        <p:strVal val="solid"/>
                                      </p:to>
                                    </p:set>
                                    <p:set>
                                      <p:cBhvr>
                                        <p:cTn id="19" dur="2000" fill="hold"/>
                                        <p:tgtEl>
                                          <p:spTgt spid="2">
                                            <p:txEl>
                                              <p:pRg st="4" end="4"/>
                                            </p:txEl>
                                          </p:spTgt>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ox(in)">
                                      <p:cBhvr>
                                        <p:cTn id="24"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Diagonal Corners Rounded 15">
            <a:extLst>
              <a:ext uri="{FF2B5EF4-FFF2-40B4-BE49-F238E27FC236}">
                <a16:creationId xmlns:a16="http://schemas.microsoft.com/office/drawing/2014/main" id="{AB0A5412-5884-494F-BB21-B073C3DA0A8F}"/>
              </a:ext>
            </a:extLst>
          </p:cNvPr>
          <p:cNvSpPr/>
          <p:nvPr/>
        </p:nvSpPr>
        <p:spPr>
          <a:xfrm rot="5400000">
            <a:off x="5224752" y="-56152"/>
            <a:ext cx="5572818" cy="7670802"/>
          </a:xfrm>
          <a:prstGeom prst="round2DiagRect">
            <a:avLst>
              <a:gd name="adj1" fmla="val 7366"/>
              <a:gd name="adj2" fmla="val 0"/>
            </a:avLst>
          </a:prstGeom>
          <a:blipFill>
            <a:blip r:embed="rId2"/>
            <a:tile tx="0" ty="0" sx="100000" sy="100000" flip="none" algn="tl"/>
          </a:blip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38DBF997-4181-435A-9736-E26986947625}"/>
              </a:ext>
            </a:extLst>
          </p:cNvPr>
          <p:cNvSpPr txBox="1"/>
          <p:nvPr/>
        </p:nvSpPr>
        <p:spPr>
          <a:xfrm>
            <a:off x="3610948" y="261257"/>
            <a:ext cx="5817532" cy="523220"/>
          </a:xfrm>
          <a:prstGeom prst="rect">
            <a:avLst/>
          </a:prstGeom>
          <a:noFill/>
          <a:ln>
            <a:solidFill>
              <a:srgbClr val="CC3399"/>
            </a:solidFill>
          </a:ln>
          <a:effectLst>
            <a:outerShdw blurRad="50800" dist="38100" dir="2700000" algn="tl" rotWithShape="0">
              <a:prstClr val="black">
                <a:alpha val="40000"/>
              </a:prstClr>
            </a:outerShdw>
          </a:effectLst>
        </p:spPr>
        <p:txBody>
          <a:bodyPr wrap="square" rtlCol="0">
            <a:spAutoFit/>
          </a:bodyPr>
          <a:lstStyle/>
          <a:p>
            <a:r>
              <a:rPr lang="en-US" sz="2800" b="1" dirty="0">
                <a:effectLst>
                  <a:outerShdw blurRad="38100" dist="38100" dir="2700000" algn="tl">
                    <a:srgbClr val="000000">
                      <a:alpha val="43137"/>
                    </a:srgbClr>
                  </a:outerShdw>
                </a:effectLst>
                <a:latin typeface="Bahnschrift SemiCondensed" panose="020B0502040204020203" pitchFamily="34" charset="0"/>
              </a:rPr>
              <a:t>Major Personality Traits Influencing  OB</a:t>
            </a:r>
            <a:endParaRPr lang="en-IN" sz="2800" b="1" dirty="0">
              <a:effectLst>
                <a:outerShdw blurRad="38100" dist="38100" dir="2700000" algn="tl">
                  <a:srgbClr val="000000">
                    <a:alpha val="43137"/>
                  </a:srgbClr>
                </a:outerShdw>
              </a:effectLst>
              <a:latin typeface="Bahnschrift SemiCondensed" panose="020B0502040204020203" pitchFamily="34" charset="0"/>
            </a:endParaRPr>
          </a:p>
        </p:txBody>
      </p:sp>
      <p:sp>
        <p:nvSpPr>
          <p:cNvPr id="3" name="TextBox 2">
            <a:extLst>
              <a:ext uri="{FF2B5EF4-FFF2-40B4-BE49-F238E27FC236}">
                <a16:creationId xmlns:a16="http://schemas.microsoft.com/office/drawing/2014/main" id="{7DB2EF52-7169-4DA3-A977-C84791302149}"/>
              </a:ext>
            </a:extLst>
          </p:cNvPr>
          <p:cNvSpPr txBox="1"/>
          <p:nvPr/>
        </p:nvSpPr>
        <p:spPr>
          <a:xfrm>
            <a:off x="475862" y="1195101"/>
            <a:ext cx="2183364" cy="369332"/>
          </a:xfrm>
          <a:prstGeom prst="rect">
            <a:avLst/>
          </a:prstGeom>
          <a:noFill/>
        </p:spPr>
        <p:txBody>
          <a:bodyPr wrap="square" rtlCol="0">
            <a:spAutoFit/>
          </a:bodyPr>
          <a:lstStyle/>
          <a:p>
            <a:r>
              <a:rPr lang="en-US" b="1" dirty="0">
                <a:solidFill>
                  <a:srgbClr val="FF0000"/>
                </a:solidFill>
                <a:effectLst>
                  <a:outerShdw blurRad="38100" dist="38100" dir="2700000" algn="tl">
                    <a:srgbClr val="000000">
                      <a:alpha val="43137"/>
                    </a:srgbClr>
                  </a:outerShdw>
                </a:effectLst>
                <a:latin typeface="Bahnschrift" panose="020B0502040204020203" pitchFamily="34" charset="0"/>
              </a:rPr>
              <a:t>Authoritarianism</a:t>
            </a:r>
            <a:endParaRPr lang="en-IN" b="1" dirty="0">
              <a:solidFill>
                <a:srgbClr val="FF0000"/>
              </a:solidFill>
              <a:effectLst>
                <a:outerShdw blurRad="38100" dist="38100" dir="2700000" algn="tl">
                  <a:srgbClr val="000000">
                    <a:alpha val="43137"/>
                  </a:srgbClr>
                </a:outerShdw>
              </a:effectLst>
              <a:latin typeface="Bahnschrift" panose="020B0502040204020203" pitchFamily="34" charset="0"/>
            </a:endParaRPr>
          </a:p>
        </p:txBody>
      </p:sp>
      <p:sp>
        <p:nvSpPr>
          <p:cNvPr id="4" name="TextBox 3">
            <a:extLst>
              <a:ext uri="{FF2B5EF4-FFF2-40B4-BE49-F238E27FC236}">
                <a16:creationId xmlns:a16="http://schemas.microsoft.com/office/drawing/2014/main" id="{274B85D5-A4E4-462E-884A-19037294A731}"/>
              </a:ext>
            </a:extLst>
          </p:cNvPr>
          <p:cNvSpPr txBox="1"/>
          <p:nvPr/>
        </p:nvSpPr>
        <p:spPr>
          <a:xfrm>
            <a:off x="503855" y="1825689"/>
            <a:ext cx="2183364" cy="369332"/>
          </a:xfrm>
          <a:prstGeom prst="rect">
            <a:avLst/>
          </a:prstGeom>
          <a:noFill/>
        </p:spPr>
        <p:txBody>
          <a:bodyPr wrap="square" rtlCol="0">
            <a:spAutoFit/>
          </a:bodyPr>
          <a:lstStyle/>
          <a:p>
            <a:r>
              <a:rPr lang="en-US" b="1" dirty="0">
                <a:solidFill>
                  <a:srgbClr val="336699"/>
                </a:solidFill>
                <a:effectLst>
                  <a:outerShdw blurRad="38100" dist="38100" dir="2700000" algn="tl">
                    <a:srgbClr val="000000">
                      <a:alpha val="43137"/>
                    </a:srgbClr>
                  </a:outerShdw>
                </a:effectLst>
                <a:latin typeface="Bahnschrift" panose="020B0502040204020203" pitchFamily="34" charset="0"/>
              </a:rPr>
              <a:t>Machiavellianism</a:t>
            </a:r>
            <a:endParaRPr lang="en-IN" b="1" dirty="0">
              <a:solidFill>
                <a:srgbClr val="336699"/>
              </a:solidFill>
              <a:effectLst>
                <a:outerShdw blurRad="38100" dist="38100" dir="2700000" algn="tl">
                  <a:srgbClr val="000000">
                    <a:alpha val="43137"/>
                  </a:srgbClr>
                </a:outerShdw>
              </a:effectLst>
              <a:latin typeface="Bahnschrift" panose="020B0502040204020203" pitchFamily="34" charset="0"/>
            </a:endParaRPr>
          </a:p>
        </p:txBody>
      </p:sp>
      <p:sp>
        <p:nvSpPr>
          <p:cNvPr id="5" name="TextBox 4">
            <a:extLst>
              <a:ext uri="{FF2B5EF4-FFF2-40B4-BE49-F238E27FC236}">
                <a16:creationId xmlns:a16="http://schemas.microsoft.com/office/drawing/2014/main" id="{130E7371-4FE3-47CE-9605-2D388789ACF8}"/>
              </a:ext>
            </a:extLst>
          </p:cNvPr>
          <p:cNvSpPr txBox="1"/>
          <p:nvPr/>
        </p:nvSpPr>
        <p:spPr>
          <a:xfrm>
            <a:off x="475862" y="2369193"/>
            <a:ext cx="2603239" cy="369332"/>
          </a:xfrm>
          <a:prstGeom prst="rect">
            <a:avLst/>
          </a:prstGeom>
          <a:noFill/>
        </p:spPr>
        <p:txBody>
          <a:bodyPr wrap="square" rtlCol="0">
            <a:spAutoFit/>
          </a:bodyPr>
          <a:lstStyle/>
          <a:p>
            <a:r>
              <a:rPr lang="en-US" b="1" dirty="0">
                <a:solidFill>
                  <a:srgbClr val="00FF00"/>
                </a:solidFill>
                <a:effectLst>
                  <a:outerShdw blurRad="38100" dist="38100" dir="2700000" algn="tl">
                    <a:srgbClr val="000000">
                      <a:alpha val="43137"/>
                    </a:srgbClr>
                  </a:outerShdw>
                </a:effectLst>
                <a:latin typeface="Bahnschrift" panose="020B0502040204020203" pitchFamily="34" charset="0"/>
              </a:rPr>
              <a:t>Problem solving styles</a:t>
            </a:r>
            <a:endParaRPr lang="en-IN" b="1" dirty="0">
              <a:solidFill>
                <a:srgbClr val="00FF00"/>
              </a:solidFill>
              <a:effectLst>
                <a:outerShdw blurRad="38100" dist="38100" dir="2700000" algn="tl">
                  <a:srgbClr val="000000">
                    <a:alpha val="43137"/>
                  </a:srgbClr>
                </a:outerShdw>
              </a:effectLst>
              <a:latin typeface="Bahnschrift" panose="020B0502040204020203" pitchFamily="34" charset="0"/>
            </a:endParaRPr>
          </a:p>
        </p:txBody>
      </p:sp>
      <p:sp>
        <p:nvSpPr>
          <p:cNvPr id="6" name="TextBox 5">
            <a:extLst>
              <a:ext uri="{FF2B5EF4-FFF2-40B4-BE49-F238E27FC236}">
                <a16:creationId xmlns:a16="http://schemas.microsoft.com/office/drawing/2014/main" id="{94B7D873-6959-40D8-8C8A-F7D29F1857EE}"/>
              </a:ext>
            </a:extLst>
          </p:cNvPr>
          <p:cNvSpPr txBox="1"/>
          <p:nvPr/>
        </p:nvSpPr>
        <p:spPr>
          <a:xfrm>
            <a:off x="559842" y="2869152"/>
            <a:ext cx="2705875" cy="369332"/>
          </a:xfrm>
          <a:prstGeom prst="rect">
            <a:avLst/>
          </a:prstGeom>
          <a:noFill/>
        </p:spPr>
        <p:txBody>
          <a:bodyPr wrap="square" rtlCol="0">
            <a:spAutoFit/>
          </a:bodyPr>
          <a:lstStyle/>
          <a:p>
            <a:r>
              <a:rPr lang="en-US" b="1" dirty="0">
                <a:solidFill>
                  <a:srgbClr val="CC3399"/>
                </a:solidFill>
                <a:effectLst>
                  <a:outerShdw blurRad="38100" dist="38100" dir="2700000" algn="tl">
                    <a:srgbClr val="000000">
                      <a:alpha val="43137"/>
                    </a:srgbClr>
                  </a:outerShdw>
                </a:effectLst>
                <a:latin typeface="Bahnschrift" panose="020B0502040204020203" pitchFamily="34" charset="0"/>
              </a:rPr>
              <a:t>Achievement Orientation</a:t>
            </a:r>
            <a:endParaRPr lang="en-IN" b="1" dirty="0">
              <a:solidFill>
                <a:srgbClr val="CC3399"/>
              </a:solidFill>
              <a:effectLst>
                <a:outerShdw blurRad="38100" dist="38100" dir="2700000" algn="tl">
                  <a:srgbClr val="000000">
                    <a:alpha val="43137"/>
                  </a:srgbClr>
                </a:outerShdw>
              </a:effectLst>
              <a:latin typeface="Bahnschrift" panose="020B0502040204020203" pitchFamily="34" charset="0"/>
            </a:endParaRPr>
          </a:p>
        </p:txBody>
      </p:sp>
      <p:sp>
        <p:nvSpPr>
          <p:cNvPr id="7" name="TextBox 6">
            <a:extLst>
              <a:ext uri="{FF2B5EF4-FFF2-40B4-BE49-F238E27FC236}">
                <a16:creationId xmlns:a16="http://schemas.microsoft.com/office/drawing/2014/main" id="{795CAEED-A66F-422E-883A-6E2A2BEC8778}"/>
              </a:ext>
            </a:extLst>
          </p:cNvPr>
          <p:cNvSpPr txBox="1"/>
          <p:nvPr/>
        </p:nvSpPr>
        <p:spPr>
          <a:xfrm>
            <a:off x="587835" y="3409916"/>
            <a:ext cx="2183364" cy="369332"/>
          </a:xfrm>
          <a:prstGeom prst="rect">
            <a:avLst/>
          </a:prstGeom>
          <a:noFill/>
        </p:spPr>
        <p:txBody>
          <a:bodyPr wrap="square" rtlCol="0">
            <a:spAutoFit/>
          </a:bodyPr>
          <a:lstStyle/>
          <a:p>
            <a:r>
              <a:rPr lang="en-US" b="1" dirty="0">
                <a:solidFill>
                  <a:srgbClr val="002060"/>
                </a:solidFill>
                <a:effectLst>
                  <a:outerShdw blurRad="38100" dist="38100" dir="2700000" algn="tl">
                    <a:srgbClr val="000000">
                      <a:alpha val="43137"/>
                    </a:srgbClr>
                  </a:outerShdw>
                </a:effectLst>
                <a:latin typeface="Bahnschrift" panose="020B0502040204020203" pitchFamily="34" charset="0"/>
              </a:rPr>
              <a:t>Locus of Control</a:t>
            </a:r>
            <a:endParaRPr lang="en-IN" b="1" dirty="0">
              <a:solidFill>
                <a:srgbClr val="002060"/>
              </a:solidFill>
              <a:effectLst>
                <a:outerShdw blurRad="38100" dist="38100" dir="2700000" algn="tl">
                  <a:srgbClr val="000000">
                    <a:alpha val="43137"/>
                  </a:srgbClr>
                </a:outerShdw>
              </a:effectLst>
              <a:latin typeface="Bahnschrift" panose="020B0502040204020203" pitchFamily="34" charset="0"/>
            </a:endParaRPr>
          </a:p>
        </p:txBody>
      </p:sp>
      <p:sp>
        <p:nvSpPr>
          <p:cNvPr id="8" name="TextBox 7">
            <a:extLst>
              <a:ext uri="{FF2B5EF4-FFF2-40B4-BE49-F238E27FC236}">
                <a16:creationId xmlns:a16="http://schemas.microsoft.com/office/drawing/2014/main" id="{2A82991F-C69E-45CE-9E30-AC2DADA4E0B6}"/>
              </a:ext>
            </a:extLst>
          </p:cNvPr>
          <p:cNvSpPr txBox="1"/>
          <p:nvPr/>
        </p:nvSpPr>
        <p:spPr>
          <a:xfrm>
            <a:off x="6298169" y="1195101"/>
            <a:ext cx="1494551" cy="369332"/>
          </a:xfrm>
          <a:prstGeom prst="rect">
            <a:avLst/>
          </a:prstGeom>
          <a:noFill/>
          <a:ln>
            <a:solidFill>
              <a:srgbClr val="7030A0"/>
            </a:solidFill>
          </a:ln>
        </p:spPr>
        <p:txBody>
          <a:bodyPr wrap="square" rtlCol="0">
            <a:spAutoFit/>
          </a:bodyPr>
          <a:lstStyle/>
          <a:p>
            <a:r>
              <a:rPr lang="en-US" b="1" dirty="0">
                <a:solidFill>
                  <a:srgbClr val="00B0F0"/>
                </a:solidFill>
                <a:effectLst>
                  <a:outerShdw blurRad="38100" dist="38100" dir="2700000" algn="tl">
                    <a:srgbClr val="000000">
                      <a:alpha val="43137"/>
                    </a:srgbClr>
                  </a:outerShdw>
                </a:effectLst>
                <a:latin typeface="Bahnschrift" panose="020B0502040204020203" pitchFamily="34" charset="0"/>
              </a:rPr>
              <a:t>Self esteem</a:t>
            </a:r>
            <a:endParaRPr lang="en-IN" b="1" dirty="0">
              <a:solidFill>
                <a:srgbClr val="00B0F0"/>
              </a:solidFill>
              <a:effectLst>
                <a:outerShdw blurRad="38100" dist="38100" dir="2700000" algn="tl">
                  <a:srgbClr val="000000">
                    <a:alpha val="43137"/>
                  </a:srgbClr>
                </a:outerShdw>
              </a:effectLst>
              <a:latin typeface="Bahnschrift" panose="020B0502040204020203" pitchFamily="34" charset="0"/>
            </a:endParaRPr>
          </a:p>
        </p:txBody>
      </p:sp>
      <p:sp>
        <p:nvSpPr>
          <p:cNvPr id="9" name="TextBox 8">
            <a:extLst>
              <a:ext uri="{FF2B5EF4-FFF2-40B4-BE49-F238E27FC236}">
                <a16:creationId xmlns:a16="http://schemas.microsoft.com/office/drawing/2014/main" id="{7C8ED76E-13AB-44C7-8A8E-55729BC805A0}"/>
              </a:ext>
            </a:extLst>
          </p:cNvPr>
          <p:cNvSpPr txBox="1"/>
          <p:nvPr/>
        </p:nvSpPr>
        <p:spPr>
          <a:xfrm>
            <a:off x="587835" y="4456119"/>
            <a:ext cx="2183364" cy="369332"/>
          </a:xfrm>
          <a:prstGeom prst="rect">
            <a:avLst/>
          </a:prstGeom>
          <a:noFill/>
        </p:spPr>
        <p:txBody>
          <a:bodyPr wrap="square" rtlCol="0">
            <a:spAutoFit/>
          </a:bodyPr>
          <a:lstStyle/>
          <a:p>
            <a:r>
              <a:rPr lang="en-US" b="1" dirty="0">
                <a:solidFill>
                  <a:srgbClr val="7030A0"/>
                </a:solidFill>
                <a:effectLst>
                  <a:outerShdw blurRad="38100" dist="38100" dir="2700000" algn="tl">
                    <a:srgbClr val="000000">
                      <a:alpha val="43137"/>
                    </a:srgbClr>
                  </a:outerShdw>
                </a:effectLst>
                <a:latin typeface="Bahnschrift" panose="020B0502040204020203" pitchFamily="34" charset="0"/>
              </a:rPr>
              <a:t>Self Monitoring</a:t>
            </a:r>
            <a:endParaRPr lang="en-IN" b="1" dirty="0">
              <a:solidFill>
                <a:srgbClr val="7030A0"/>
              </a:solidFill>
              <a:effectLst>
                <a:outerShdw blurRad="38100" dist="38100" dir="2700000" algn="tl">
                  <a:srgbClr val="000000">
                    <a:alpha val="43137"/>
                  </a:srgbClr>
                </a:outerShdw>
              </a:effectLst>
              <a:latin typeface="Bahnschrift" panose="020B0502040204020203" pitchFamily="34" charset="0"/>
            </a:endParaRPr>
          </a:p>
        </p:txBody>
      </p:sp>
      <p:sp>
        <p:nvSpPr>
          <p:cNvPr id="10" name="TextBox 9">
            <a:extLst>
              <a:ext uri="{FF2B5EF4-FFF2-40B4-BE49-F238E27FC236}">
                <a16:creationId xmlns:a16="http://schemas.microsoft.com/office/drawing/2014/main" id="{543B4F34-4B90-4814-A821-5A135F678182}"/>
              </a:ext>
            </a:extLst>
          </p:cNvPr>
          <p:cNvSpPr txBox="1"/>
          <p:nvPr/>
        </p:nvSpPr>
        <p:spPr>
          <a:xfrm>
            <a:off x="615828" y="4999622"/>
            <a:ext cx="2183364"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latin typeface="Bahnschrift" panose="020B0502040204020203" pitchFamily="34" charset="0"/>
              </a:rPr>
              <a:t>Risk Taking</a:t>
            </a:r>
            <a:endParaRPr lang="en-IN" b="1" dirty="0">
              <a:effectLst>
                <a:outerShdw blurRad="38100" dist="38100" dir="2700000" algn="tl">
                  <a:srgbClr val="000000">
                    <a:alpha val="43137"/>
                  </a:srgbClr>
                </a:outerShdw>
              </a:effectLst>
              <a:latin typeface="Bahnschrift" panose="020B0502040204020203" pitchFamily="34" charset="0"/>
            </a:endParaRPr>
          </a:p>
        </p:txBody>
      </p:sp>
      <p:sp>
        <p:nvSpPr>
          <p:cNvPr id="11" name="TextBox 10">
            <a:extLst>
              <a:ext uri="{FF2B5EF4-FFF2-40B4-BE49-F238E27FC236}">
                <a16:creationId xmlns:a16="http://schemas.microsoft.com/office/drawing/2014/main" id="{789227C3-D98B-47A0-AA38-CEE7660BC51A}"/>
              </a:ext>
            </a:extLst>
          </p:cNvPr>
          <p:cNvSpPr txBox="1"/>
          <p:nvPr/>
        </p:nvSpPr>
        <p:spPr>
          <a:xfrm>
            <a:off x="685799" y="5635690"/>
            <a:ext cx="3298372" cy="369332"/>
          </a:xfrm>
          <a:prstGeom prst="rect">
            <a:avLst/>
          </a:prstGeom>
          <a:noFill/>
        </p:spPr>
        <p:txBody>
          <a:bodyPr wrap="square" rtlCol="0">
            <a:spAutoFit/>
          </a:bodyPr>
          <a:lstStyle/>
          <a:p>
            <a:r>
              <a:rPr lang="en-US" b="1" dirty="0">
                <a:solidFill>
                  <a:srgbClr val="00CC66"/>
                </a:solidFill>
                <a:effectLst>
                  <a:outerShdw blurRad="38100" dist="38100" dir="2700000" algn="tl">
                    <a:srgbClr val="000000">
                      <a:alpha val="43137"/>
                    </a:srgbClr>
                  </a:outerShdw>
                </a:effectLst>
                <a:latin typeface="Bahnschrift" panose="020B0502040204020203" pitchFamily="34" charset="0"/>
              </a:rPr>
              <a:t>Type A and Type B personality</a:t>
            </a:r>
            <a:endParaRPr lang="en-IN" b="1" dirty="0">
              <a:solidFill>
                <a:srgbClr val="00CC66"/>
              </a:solidFill>
              <a:effectLst>
                <a:outerShdw blurRad="38100" dist="38100" dir="2700000" algn="tl">
                  <a:srgbClr val="000000">
                    <a:alpha val="43137"/>
                  </a:srgbClr>
                </a:outerShdw>
              </a:effectLst>
              <a:latin typeface="Bahnschrift" panose="020B0502040204020203" pitchFamily="34" charset="0"/>
            </a:endParaRPr>
          </a:p>
        </p:txBody>
      </p:sp>
      <p:sp>
        <p:nvSpPr>
          <p:cNvPr id="15" name="TextBox 14">
            <a:extLst>
              <a:ext uri="{FF2B5EF4-FFF2-40B4-BE49-F238E27FC236}">
                <a16:creationId xmlns:a16="http://schemas.microsoft.com/office/drawing/2014/main" id="{DE80C38E-5F5D-4EA0-9A91-258D8667ACBC}"/>
              </a:ext>
            </a:extLst>
          </p:cNvPr>
          <p:cNvSpPr txBox="1"/>
          <p:nvPr/>
        </p:nvSpPr>
        <p:spPr>
          <a:xfrm>
            <a:off x="4362375" y="1952634"/>
            <a:ext cx="7241789" cy="2862322"/>
          </a:xfrm>
          <a:prstGeom prst="rect">
            <a:avLst/>
          </a:prstGeom>
          <a:noFill/>
        </p:spPr>
        <p:txBody>
          <a:bodyPr wrap="square">
            <a:spAutoFit/>
          </a:bodyPr>
          <a:lstStyle/>
          <a:p>
            <a:pPr algn="just"/>
            <a:r>
              <a:rPr lang="en-US" dirty="0">
                <a:latin typeface="Bahnschrift SemiCondensed" panose="020B0502040204020203" pitchFamily="34" charset="0"/>
              </a:rPr>
              <a:t>It refers to the individuals’ self worthiness and the extent to which they regard themselves as capable, successful, important and worthwhile. People who feel good about themselves will always produce good results. Studies of self-esteem show that it is closely related to mental health. People with low self-esteem are more likely to suffer depression and greater stress. People with positive self-esteem adjust to life better and deal everyday problems more effectively. Individuals’ with high self-esteem will try to take up more challenging assignments and be successful, which in turn, enhance their overall self-concept. People with high self esteem would tend to classify themselves as highly valuable in the organization.</a:t>
            </a:r>
            <a:endParaRPr lang="en-IN" dirty="0">
              <a:latin typeface="Bahnschrift SemiCondensed" panose="020B0502040204020203" pitchFamily="34" charset="0"/>
            </a:endParaRPr>
          </a:p>
        </p:txBody>
      </p:sp>
    </p:spTree>
    <p:extLst>
      <p:ext uri="{BB962C8B-B14F-4D97-AF65-F5344CB8AC3E}">
        <p14:creationId xmlns:p14="http://schemas.microsoft.com/office/powerpoint/2010/main" val="38588078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Diagonal Corners Rounded 12">
            <a:extLst>
              <a:ext uri="{FF2B5EF4-FFF2-40B4-BE49-F238E27FC236}">
                <a16:creationId xmlns:a16="http://schemas.microsoft.com/office/drawing/2014/main" id="{F5518F33-CC7A-4018-93F7-0523904911D3}"/>
              </a:ext>
            </a:extLst>
          </p:cNvPr>
          <p:cNvSpPr/>
          <p:nvPr/>
        </p:nvSpPr>
        <p:spPr>
          <a:xfrm rot="5400000">
            <a:off x="5224752" y="-56152"/>
            <a:ext cx="5572818" cy="7670802"/>
          </a:xfrm>
          <a:prstGeom prst="round2DiagRect">
            <a:avLst>
              <a:gd name="adj1" fmla="val 7366"/>
              <a:gd name="adj2" fmla="val 0"/>
            </a:avLst>
          </a:prstGeom>
          <a:blipFill>
            <a:blip r:embed="rId2"/>
            <a:tile tx="0" ty="0" sx="100000" sy="100000" flip="none" algn="tl"/>
          </a:blip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38DBF997-4181-435A-9736-E26986947625}"/>
              </a:ext>
            </a:extLst>
          </p:cNvPr>
          <p:cNvSpPr txBox="1"/>
          <p:nvPr/>
        </p:nvSpPr>
        <p:spPr>
          <a:xfrm>
            <a:off x="3610948" y="261257"/>
            <a:ext cx="4984412" cy="461665"/>
          </a:xfrm>
          <a:prstGeom prst="rect">
            <a:avLst/>
          </a:prstGeom>
          <a:noFill/>
          <a:ln>
            <a:solidFill>
              <a:srgbClr val="00CC66"/>
            </a:solidFill>
          </a:ln>
          <a:effectLst>
            <a:outerShdw blurRad="50800" dist="38100" dir="2700000" algn="tl" rotWithShape="0">
              <a:prstClr val="black">
                <a:alpha val="40000"/>
              </a:prstClr>
            </a:outerShdw>
          </a:effectLst>
        </p:spPr>
        <p:txBody>
          <a:bodyPr wrap="square" rtlCol="0">
            <a:spAutoFit/>
          </a:bodyPr>
          <a:lstStyle/>
          <a:p>
            <a:r>
              <a:rPr lang="en-US" sz="2400" b="1" dirty="0">
                <a:solidFill>
                  <a:schemeClr val="accent4">
                    <a:lumMod val="75000"/>
                  </a:schemeClr>
                </a:solidFill>
                <a:effectLst>
                  <a:outerShdw blurRad="38100" dist="38100" dir="2700000" algn="tl">
                    <a:srgbClr val="000000">
                      <a:alpha val="43137"/>
                    </a:srgbClr>
                  </a:outerShdw>
                </a:effectLst>
                <a:latin typeface="Bahnschrift SemiCondensed" panose="020B0502040204020203" pitchFamily="34" charset="0"/>
              </a:rPr>
              <a:t>Major Personality Traits Influencing  OB</a:t>
            </a:r>
            <a:endParaRPr lang="en-IN" sz="2400" b="1" dirty="0">
              <a:solidFill>
                <a:schemeClr val="accent4">
                  <a:lumMod val="75000"/>
                </a:schemeClr>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 name="TextBox 2">
            <a:extLst>
              <a:ext uri="{FF2B5EF4-FFF2-40B4-BE49-F238E27FC236}">
                <a16:creationId xmlns:a16="http://schemas.microsoft.com/office/drawing/2014/main" id="{7DB2EF52-7169-4DA3-A977-C84791302149}"/>
              </a:ext>
            </a:extLst>
          </p:cNvPr>
          <p:cNvSpPr txBox="1"/>
          <p:nvPr/>
        </p:nvSpPr>
        <p:spPr>
          <a:xfrm>
            <a:off x="475862" y="1195101"/>
            <a:ext cx="2183364" cy="369332"/>
          </a:xfrm>
          <a:prstGeom prst="rect">
            <a:avLst/>
          </a:prstGeom>
          <a:noFill/>
        </p:spPr>
        <p:txBody>
          <a:bodyPr wrap="square" rtlCol="0">
            <a:spAutoFit/>
          </a:bodyPr>
          <a:lstStyle/>
          <a:p>
            <a:r>
              <a:rPr lang="en-US" b="1" dirty="0">
                <a:solidFill>
                  <a:srgbClr val="FF0000"/>
                </a:solidFill>
                <a:effectLst>
                  <a:outerShdw blurRad="38100" dist="38100" dir="2700000" algn="tl">
                    <a:srgbClr val="000000">
                      <a:alpha val="43137"/>
                    </a:srgbClr>
                  </a:outerShdw>
                </a:effectLst>
                <a:latin typeface="Bahnschrift" panose="020B0502040204020203" pitchFamily="34" charset="0"/>
              </a:rPr>
              <a:t>Authoritarianism</a:t>
            </a:r>
            <a:endParaRPr lang="en-IN" b="1" dirty="0">
              <a:solidFill>
                <a:srgbClr val="FF0000"/>
              </a:solidFill>
              <a:effectLst>
                <a:outerShdw blurRad="38100" dist="38100" dir="2700000" algn="tl">
                  <a:srgbClr val="000000">
                    <a:alpha val="43137"/>
                  </a:srgbClr>
                </a:outerShdw>
              </a:effectLst>
              <a:latin typeface="Bahnschrift" panose="020B0502040204020203" pitchFamily="34" charset="0"/>
            </a:endParaRPr>
          </a:p>
        </p:txBody>
      </p:sp>
      <p:sp>
        <p:nvSpPr>
          <p:cNvPr id="4" name="TextBox 3">
            <a:extLst>
              <a:ext uri="{FF2B5EF4-FFF2-40B4-BE49-F238E27FC236}">
                <a16:creationId xmlns:a16="http://schemas.microsoft.com/office/drawing/2014/main" id="{274B85D5-A4E4-462E-884A-19037294A731}"/>
              </a:ext>
            </a:extLst>
          </p:cNvPr>
          <p:cNvSpPr txBox="1"/>
          <p:nvPr/>
        </p:nvSpPr>
        <p:spPr>
          <a:xfrm>
            <a:off x="503855" y="1825689"/>
            <a:ext cx="2183364" cy="369332"/>
          </a:xfrm>
          <a:prstGeom prst="rect">
            <a:avLst/>
          </a:prstGeom>
          <a:noFill/>
        </p:spPr>
        <p:txBody>
          <a:bodyPr wrap="square" rtlCol="0">
            <a:spAutoFit/>
          </a:bodyPr>
          <a:lstStyle/>
          <a:p>
            <a:r>
              <a:rPr lang="en-US" b="1" dirty="0">
                <a:solidFill>
                  <a:srgbClr val="336699"/>
                </a:solidFill>
                <a:effectLst>
                  <a:outerShdw blurRad="38100" dist="38100" dir="2700000" algn="tl">
                    <a:srgbClr val="000000">
                      <a:alpha val="43137"/>
                    </a:srgbClr>
                  </a:outerShdw>
                </a:effectLst>
                <a:latin typeface="Bahnschrift" panose="020B0502040204020203" pitchFamily="34" charset="0"/>
              </a:rPr>
              <a:t>Machiavellianism</a:t>
            </a:r>
            <a:endParaRPr lang="en-IN" b="1" dirty="0">
              <a:solidFill>
                <a:srgbClr val="336699"/>
              </a:solidFill>
              <a:effectLst>
                <a:outerShdw blurRad="38100" dist="38100" dir="2700000" algn="tl">
                  <a:srgbClr val="000000">
                    <a:alpha val="43137"/>
                  </a:srgbClr>
                </a:outerShdw>
              </a:effectLst>
              <a:latin typeface="Bahnschrift" panose="020B0502040204020203" pitchFamily="34" charset="0"/>
            </a:endParaRPr>
          </a:p>
        </p:txBody>
      </p:sp>
      <p:sp>
        <p:nvSpPr>
          <p:cNvPr id="5" name="TextBox 4">
            <a:extLst>
              <a:ext uri="{FF2B5EF4-FFF2-40B4-BE49-F238E27FC236}">
                <a16:creationId xmlns:a16="http://schemas.microsoft.com/office/drawing/2014/main" id="{130E7371-4FE3-47CE-9605-2D388789ACF8}"/>
              </a:ext>
            </a:extLst>
          </p:cNvPr>
          <p:cNvSpPr txBox="1"/>
          <p:nvPr/>
        </p:nvSpPr>
        <p:spPr>
          <a:xfrm>
            <a:off x="475862" y="2369193"/>
            <a:ext cx="2603239" cy="369332"/>
          </a:xfrm>
          <a:prstGeom prst="rect">
            <a:avLst/>
          </a:prstGeom>
          <a:noFill/>
        </p:spPr>
        <p:txBody>
          <a:bodyPr wrap="square" rtlCol="0">
            <a:spAutoFit/>
          </a:bodyPr>
          <a:lstStyle/>
          <a:p>
            <a:r>
              <a:rPr lang="en-US" b="1" dirty="0">
                <a:solidFill>
                  <a:srgbClr val="00FF00"/>
                </a:solidFill>
                <a:effectLst>
                  <a:outerShdw blurRad="38100" dist="38100" dir="2700000" algn="tl">
                    <a:srgbClr val="000000">
                      <a:alpha val="43137"/>
                    </a:srgbClr>
                  </a:outerShdw>
                </a:effectLst>
                <a:latin typeface="Bahnschrift" panose="020B0502040204020203" pitchFamily="34" charset="0"/>
              </a:rPr>
              <a:t>Problem solving styles</a:t>
            </a:r>
            <a:endParaRPr lang="en-IN" b="1" dirty="0">
              <a:solidFill>
                <a:srgbClr val="00FF00"/>
              </a:solidFill>
              <a:effectLst>
                <a:outerShdw blurRad="38100" dist="38100" dir="2700000" algn="tl">
                  <a:srgbClr val="000000">
                    <a:alpha val="43137"/>
                  </a:srgbClr>
                </a:outerShdw>
              </a:effectLst>
              <a:latin typeface="Bahnschrift" panose="020B0502040204020203" pitchFamily="34" charset="0"/>
            </a:endParaRPr>
          </a:p>
        </p:txBody>
      </p:sp>
      <p:sp>
        <p:nvSpPr>
          <p:cNvPr id="6" name="TextBox 5">
            <a:extLst>
              <a:ext uri="{FF2B5EF4-FFF2-40B4-BE49-F238E27FC236}">
                <a16:creationId xmlns:a16="http://schemas.microsoft.com/office/drawing/2014/main" id="{94B7D873-6959-40D8-8C8A-F7D29F1857EE}"/>
              </a:ext>
            </a:extLst>
          </p:cNvPr>
          <p:cNvSpPr txBox="1"/>
          <p:nvPr/>
        </p:nvSpPr>
        <p:spPr>
          <a:xfrm>
            <a:off x="559842" y="2869152"/>
            <a:ext cx="2705875" cy="369332"/>
          </a:xfrm>
          <a:prstGeom prst="rect">
            <a:avLst/>
          </a:prstGeom>
          <a:noFill/>
        </p:spPr>
        <p:txBody>
          <a:bodyPr wrap="square" rtlCol="0">
            <a:spAutoFit/>
          </a:bodyPr>
          <a:lstStyle/>
          <a:p>
            <a:r>
              <a:rPr lang="en-US" b="1" dirty="0">
                <a:solidFill>
                  <a:srgbClr val="CC3399"/>
                </a:solidFill>
                <a:effectLst>
                  <a:outerShdw blurRad="38100" dist="38100" dir="2700000" algn="tl">
                    <a:srgbClr val="000000">
                      <a:alpha val="43137"/>
                    </a:srgbClr>
                  </a:outerShdw>
                </a:effectLst>
                <a:latin typeface="Bahnschrift" panose="020B0502040204020203" pitchFamily="34" charset="0"/>
              </a:rPr>
              <a:t>Achievement Orientation</a:t>
            </a:r>
            <a:endParaRPr lang="en-IN" b="1" dirty="0">
              <a:solidFill>
                <a:srgbClr val="CC3399"/>
              </a:solidFill>
              <a:effectLst>
                <a:outerShdw blurRad="38100" dist="38100" dir="2700000" algn="tl">
                  <a:srgbClr val="000000">
                    <a:alpha val="43137"/>
                  </a:srgbClr>
                </a:outerShdw>
              </a:effectLst>
              <a:latin typeface="Bahnschrift" panose="020B0502040204020203" pitchFamily="34" charset="0"/>
            </a:endParaRPr>
          </a:p>
        </p:txBody>
      </p:sp>
      <p:sp>
        <p:nvSpPr>
          <p:cNvPr id="7" name="TextBox 6">
            <a:extLst>
              <a:ext uri="{FF2B5EF4-FFF2-40B4-BE49-F238E27FC236}">
                <a16:creationId xmlns:a16="http://schemas.microsoft.com/office/drawing/2014/main" id="{795CAEED-A66F-422E-883A-6E2A2BEC8778}"/>
              </a:ext>
            </a:extLst>
          </p:cNvPr>
          <p:cNvSpPr txBox="1"/>
          <p:nvPr/>
        </p:nvSpPr>
        <p:spPr>
          <a:xfrm>
            <a:off x="587835" y="3409916"/>
            <a:ext cx="2183364" cy="369332"/>
          </a:xfrm>
          <a:prstGeom prst="rect">
            <a:avLst/>
          </a:prstGeom>
          <a:noFill/>
        </p:spPr>
        <p:txBody>
          <a:bodyPr wrap="square" rtlCol="0">
            <a:spAutoFit/>
          </a:bodyPr>
          <a:lstStyle/>
          <a:p>
            <a:r>
              <a:rPr lang="en-US" b="1" dirty="0">
                <a:solidFill>
                  <a:srgbClr val="002060"/>
                </a:solidFill>
                <a:effectLst>
                  <a:outerShdw blurRad="38100" dist="38100" dir="2700000" algn="tl">
                    <a:srgbClr val="000000">
                      <a:alpha val="43137"/>
                    </a:srgbClr>
                  </a:outerShdw>
                </a:effectLst>
                <a:latin typeface="Bahnschrift" panose="020B0502040204020203" pitchFamily="34" charset="0"/>
              </a:rPr>
              <a:t>Locus of Control</a:t>
            </a:r>
            <a:endParaRPr lang="en-IN" b="1" dirty="0">
              <a:solidFill>
                <a:srgbClr val="002060"/>
              </a:solidFill>
              <a:effectLst>
                <a:outerShdw blurRad="38100" dist="38100" dir="2700000" algn="tl">
                  <a:srgbClr val="000000">
                    <a:alpha val="43137"/>
                  </a:srgbClr>
                </a:outerShdw>
              </a:effectLst>
              <a:latin typeface="Bahnschrift" panose="020B0502040204020203" pitchFamily="34" charset="0"/>
            </a:endParaRPr>
          </a:p>
        </p:txBody>
      </p:sp>
      <p:sp>
        <p:nvSpPr>
          <p:cNvPr id="8" name="TextBox 7">
            <a:extLst>
              <a:ext uri="{FF2B5EF4-FFF2-40B4-BE49-F238E27FC236}">
                <a16:creationId xmlns:a16="http://schemas.microsoft.com/office/drawing/2014/main" id="{2A82991F-C69E-45CE-9E30-AC2DADA4E0B6}"/>
              </a:ext>
            </a:extLst>
          </p:cNvPr>
          <p:cNvSpPr txBox="1"/>
          <p:nvPr/>
        </p:nvSpPr>
        <p:spPr>
          <a:xfrm>
            <a:off x="587835" y="4022255"/>
            <a:ext cx="2183364" cy="369332"/>
          </a:xfrm>
          <a:prstGeom prst="rect">
            <a:avLst/>
          </a:prstGeom>
          <a:noFill/>
        </p:spPr>
        <p:txBody>
          <a:bodyPr wrap="square" rtlCol="0">
            <a:spAutoFit/>
          </a:bodyPr>
          <a:lstStyle/>
          <a:p>
            <a:r>
              <a:rPr lang="en-US" b="1" dirty="0">
                <a:solidFill>
                  <a:srgbClr val="00B0F0"/>
                </a:solidFill>
                <a:effectLst>
                  <a:outerShdw blurRad="38100" dist="38100" dir="2700000" algn="tl">
                    <a:srgbClr val="000000">
                      <a:alpha val="43137"/>
                    </a:srgbClr>
                  </a:outerShdw>
                </a:effectLst>
                <a:latin typeface="Bahnschrift" panose="020B0502040204020203" pitchFamily="34" charset="0"/>
              </a:rPr>
              <a:t>Self esteem</a:t>
            </a:r>
            <a:endParaRPr lang="en-IN" b="1" dirty="0">
              <a:solidFill>
                <a:srgbClr val="00B0F0"/>
              </a:solidFill>
              <a:effectLst>
                <a:outerShdw blurRad="38100" dist="38100" dir="2700000" algn="tl">
                  <a:srgbClr val="000000">
                    <a:alpha val="43137"/>
                  </a:srgbClr>
                </a:outerShdw>
              </a:effectLst>
              <a:latin typeface="Bahnschrift" panose="020B0502040204020203" pitchFamily="34" charset="0"/>
            </a:endParaRPr>
          </a:p>
        </p:txBody>
      </p:sp>
      <p:sp>
        <p:nvSpPr>
          <p:cNvPr id="9" name="TextBox 8">
            <a:extLst>
              <a:ext uri="{FF2B5EF4-FFF2-40B4-BE49-F238E27FC236}">
                <a16:creationId xmlns:a16="http://schemas.microsoft.com/office/drawing/2014/main" id="{7C8ED76E-13AB-44C7-8A8E-55729BC805A0}"/>
              </a:ext>
            </a:extLst>
          </p:cNvPr>
          <p:cNvSpPr txBox="1"/>
          <p:nvPr/>
        </p:nvSpPr>
        <p:spPr>
          <a:xfrm>
            <a:off x="5924945" y="1195101"/>
            <a:ext cx="2183364" cy="369332"/>
          </a:xfrm>
          <a:prstGeom prst="rect">
            <a:avLst/>
          </a:prstGeom>
          <a:noFill/>
          <a:ln>
            <a:solidFill>
              <a:srgbClr val="F5A32B"/>
            </a:solidFill>
          </a:ln>
        </p:spPr>
        <p:txBody>
          <a:bodyPr wrap="square" rtlCol="0">
            <a:spAutoFit/>
          </a:bodyPr>
          <a:lstStyle/>
          <a:p>
            <a:r>
              <a:rPr lang="en-US" b="1" dirty="0">
                <a:solidFill>
                  <a:srgbClr val="7030A0"/>
                </a:solidFill>
                <a:effectLst>
                  <a:outerShdw blurRad="38100" dist="38100" dir="2700000" algn="tl">
                    <a:srgbClr val="000000">
                      <a:alpha val="43137"/>
                    </a:srgbClr>
                  </a:outerShdw>
                </a:effectLst>
                <a:latin typeface="Bahnschrift" panose="020B0502040204020203" pitchFamily="34" charset="0"/>
              </a:rPr>
              <a:t>Self Monitoring</a:t>
            </a:r>
            <a:endParaRPr lang="en-IN" b="1" dirty="0">
              <a:solidFill>
                <a:srgbClr val="7030A0"/>
              </a:solidFill>
              <a:effectLst>
                <a:outerShdw blurRad="38100" dist="38100" dir="2700000" algn="tl">
                  <a:srgbClr val="000000">
                    <a:alpha val="43137"/>
                  </a:srgbClr>
                </a:outerShdw>
              </a:effectLst>
              <a:latin typeface="Bahnschrift" panose="020B0502040204020203" pitchFamily="34" charset="0"/>
            </a:endParaRPr>
          </a:p>
        </p:txBody>
      </p:sp>
      <p:sp>
        <p:nvSpPr>
          <p:cNvPr id="10" name="TextBox 9">
            <a:extLst>
              <a:ext uri="{FF2B5EF4-FFF2-40B4-BE49-F238E27FC236}">
                <a16:creationId xmlns:a16="http://schemas.microsoft.com/office/drawing/2014/main" id="{543B4F34-4B90-4814-A821-5A135F678182}"/>
              </a:ext>
            </a:extLst>
          </p:cNvPr>
          <p:cNvSpPr txBox="1"/>
          <p:nvPr/>
        </p:nvSpPr>
        <p:spPr>
          <a:xfrm>
            <a:off x="615828" y="4999622"/>
            <a:ext cx="2183364"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latin typeface="Bahnschrift" panose="020B0502040204020203" pitchFamily="34" charset="0"/>
              </a:rPr>
              <a:t>Risk Taking</a:t>
            </a:r>
            <a:endParaRPr lang="en-IN" b="1" dirty="0">
              <a:effectLst>
                <a:outerShdw blurRad="38100" dist="38100" dir="2700000" algn="tl">
                  <a:srgbClr val="000000">
                    <a:alpha val="43137"/>
                  </a:srgbClr>
                </a:outerShdw>
              </a:effectLst>
              <a:latin typeface="Bahnschrift" panose="020B0502040204020203" pitchFamily="34" charset="0"/>
            </a:endParaRPr>
          </a:p>
        </p:txBody>
      </p:sp>
      <p:sp>
        <p:nvSpPr>
          <p:cNvPr id="11" name="TextBox 10">
            <a:extLst>
              <a:ext uri="{FF2B5EF4-FFF2-40B4-BE49-F238E27FC236}">
                <a16:creationId xmlns:a16="http://schemas.microsoft.com/office/drawing/2014/main" id="{789227C3-D98B-47A0-AA38-CEE7660BC51A}"/>
              </a:ext>
            </a:extLst>
          </p:cNvPr>
          <p:cNvSpPr txBox="1"/>
          <p:nvPr/>
        </p:nvSpPr>
        <p:spPr>
          <a:xfrm>
            <a:off x="685799" y="5635690"/>
            <a:ext cx="3298372" cy="369332"/>
          </a:xfrm>
          <a:prstGeom prst="rect">
            <a:avLst/>
          </a:prstGeom>
          <a:noFill/>
        </p:spPr>
        <p:txBody>
          <a:bodyPr wrap="square" rtlCol="0">
            <a:spAutoFit/>
          </a:bodyPr>
          <a:lstStyle/>
          <a:p>
            <a:r>
              <a:rPr lang="en-US" b="1" dirty="0">
                <a:solidFill>
                  <a:srgbClr val="00CC66"/>
                </a:solidFill>
                <a:effectLst>
                  <a:outerShdw blurRad="38100" dist="38100" dir="2700000" algn="tl">
                    <a:srgbClr val="000000">
                      <a:alpha val="43137"/>
                    </a:srgbClr>
                  </a:outerShdw>
                </a:effectLst>
                <a:latin typeface="Bahnschrift" panose="020B0502040204020203" pitchFamily="34" charset="0"/>
              </a:rPr>
              <a:t>Type A and Type B personality</a:t>
            </a:r>
            <a:endParaRPr lang="en-IN" b="1" dirty="0">
              <a:solidFill>
                <a:srgbClr val="00CC66"/>
              </a:solidFill>
              <a:effectLst>
                <a:outerShdw blurRad="38100" dist="38100" dir="2700000" algn="tl">
                  <a:srgbClr val="000000">
                    <a:alpha val="43137"/>
                  </a:srgbClr>
                </a:outerShdw>
              </a:effectLst>
              <a:latin typeface="Bahnschrift" panose="020B0502040204020203" pitchFamily="34" charset="0"/>
            </a:endParaRPr>
          </a:p>
        </p:txBody>
      </p:sp>
      <p:sp>
        <p:nvSpPr>
          <p:cNvPr id="15" name="TextBox 14">
            <a:extLst>
              <a:ext uri="{FF2B5EF4-FFF2-40B4-BE49-F238E27FC236}">
                <a16:creationId xmlns:a16="http://schemas.microsoft.com/office/drawing/2014/main" id="{1A8F2397-7DBE-4DFB-834D-E6C3C3A1F951}"/>
              </a:ext>
            </a:extLst>
          </p:cNvPr>
          <p:cNvSpPr txBox="1"/>
          <p:nvPr/>
        </p:nvSpPr>
        <p:spPr>
          <a:xfrm>
            <a:off x="4782251" y="1806264"/>
            <a:ext cx="6097554" cy="1600438"/>
          </a:xfrm>
          <a:prstGeom prst="rect">
            <a:avLst/>
          </a:prstGeom>
          <a:noFill/>
        </p:spPr>
        <p:txBody>
          <a:bodyPr wrap="square">
            <a:spAutoFit/>
          </a:bodyPr>
          <a:lstStyle/>
          <a:p>
            <a:pPr algn="just"/>
            <a:r>
              <a:rPr lang="en-US" sz="1400" dirty="0"/>
              <a:t>It refers to the extent to which a person has the ability to adjust his or her behavior to external or situational factors. Those with high self-monitoring will be more sensitive and notice the significant changes occurring in the environment and able to adapt them by adjusting their behavior. High self-monitors are capable of exhibiting a striking contrast between their public persona and their private self. Low self-monitors cannot disguise their behavior and tend to exhibit the same behavior all the time.</a:t>
            </a:r>
            <a:endParaRPr lang="en-IN" sz="1400" dirty="0"/>
          </a:p>
        </p:txBody>
      </p:sp>
    </p:spTree>
    <p:extLst>
      <p:ext uri="{BB962C8B-B14F-4D97-AF65-F5344CB8AC3E}">
        <p14:creationId xmlns:p14="http://schemas.microsoft.com/office/powerpoint/2010/main" val="24116248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Diagonal Corners Rounded 12">
            <a:extLst>
              <a:ext uri="{FF2B5EF4-FFF2-40B4-BE49-F238E27FC236}">
                <a16:creationId xmlns:a16="http://schemas.microsoft.com/office/drawing/2014/main" id="{ADF6A86F-401A-4E7F-AF2A-C3265A953D0B}"/>
              </a:ext>
            </a:extLst>
          </p:cNvPr>
          <p:cNvSpPr/>
          <p:nvPr/>
        </p:nvSpPr>
        <p:spPr>
          <a:xfrm rot="5400000">
            <a:off x="5224752" y="-56152"/>
            <a:ext cx="5572818" cy="7670802"/>
          </a:xfrm>
          <a:prstGeom prst="round2DiagRect">
            <a:avLst>
              <a:gd name="adj1" fmla="val 7366"/>
              <a:gd name="adj2" fmla="val 0"/>
            </a:avLst>
          </a:prstGeom>
          <a:blipFill>
            <a:blip r:embed="rId2"/>
            <a:tile tx="0" ty="0" sx="100000" sy="100000" flip="none" algn="tl"/>
          </a:blip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38DBF997-4181-435A-9736-E26986947625}"/>
              </a:ext>
            </a:extLst>
          </p:cNvPr>
          <p:cNvSpPr txBox="1"/>
          <p:nvPr/>
        </p:nvSpPr>
        <p:spPr>
          <a:xfrm>
            <a:off x="3610948" y="261257"/>
            <a:ext cx="5025052" cy="461665"/>
          </a:xfrm>
          <a:prstGeom prst="rect">
            <a:avLst/>
          </a:prstGeom>
          <a:noFill/>
          <a:ln>
            <a:solidFill>
              <a:srgbClr val="00B050"/>
            </a:solidFill>
          </a:ln>
          <a:effectLst>
            <a:outerShdw blurRad="50800" dist="38100" dir="2700000" algn="tl" rotWithShape="0">
              <a:prstClr val="black">
                <a:alpha val="40000"/>
              </a:prstClr>
            </a:outerShdw>
          </a:effectLst>
        </p:spPr>
        <p:txBody>
          <a:bodyPr wrap="square" rtlCol="0">
            <a:spAutoFit/>
          </a:bodyPr>
          <a:lstStyle/>
          <a:p>
            <a:r>
              <a:rPr lang="en-US" sz="2400" b="1" dirty="0">
                <a:solidFill>
                  <a:srgbClr val="FFC000"/>
                </a:solidFill>
                <a:effectLst>
                  <a:outerShdw blurRad="38100" dist="38100" dir="2700000" algn="tl">
                    <a:srgbClr val="000000">
                      <a:alpha val="43137"/>
                    </a:srgbClr>
                  </a:outerShdw>
                </a:effectLst>
                <a:latin typeface="Bahnschrift SemiCondensed" panose="020B0502040204020203" pitchFamily="34" charset="0"/>
              </a:rPr>
              <a:t>Major Personality Traits Influencing  OB</a:t>
            </a:r>
            <a:endParaRPr lang="en-IN" sz="2400" b="1" dirty="0">
              <a:solidFill>
                <a:srgbClr val="FFC000"/>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 name="TextBox 2">
            <a:extLst>
              <a:ext uri="{FF2B5EF4-FFF2-40B4-BE49-F238E27FC236}">
                <a16:creationId xmlns:a16="http://schemas.microsoft.com/office/drawing/2014/main" id="{7DB2EF52-7169-4DA3-A977-C84791302149}"/>
              </a:ext>
            </a:extLst>
          </p:cNvPr>
          <p:cNvSpPr txBox="1"/>
          <p:nvPr/>
        </p:nvSpPr>
        <p:spPr>
          <a:xfrm>
            <a:off x="475862" y="1195101"/>
            <a:ext cx="2183364" cy="369332"/>
          </a:xfrm>
          <a:prstGeom prst="rect">
            <a:avLst/>
          </a:prstGeom>
          <a:noFill/>
        </p:spPr>
        <p:txBody>
          <a:bodyPr wrap="square" rtlCol="0">
            <a:spAutoFit/>
          </a:bodyPr>
          <a:lstStyle/>
          <a:p>
            <a:r>
              <a:rPr lang="en-US" b="1" dirty="0">
                <a:solidFill>
                  <a:srgbClr val="FF0000"/>
                </a:solidFill>
                <a:effectLst>
                  <a:outerShdw blurRad="38100" dist="38100" dir="2700000" algn="tl">
                    <a:srgbClr val="000000">
                      <a:alpha val="43137"/>
                    </a:srgbClr>
                  </a:outerShdw>
                </a:effectLst>
                <a:latin typeface="Bahnschrift" panose="020B0502040204020203" pitchFamily="34" charset="0"/>
              </a:rPr>
              <a:t>Authoritarianism</a:t>
            </a:r>
            <a:endParaRPr lang="en-IN" b="1" dirty="0">
              <a:solidFill>
                <a:srgbClr val="FF0000"/>
              </a:solidFill>
              <a:effectLst>
                <a:outerShdw blurRad="38100" dist="38100" dir="2700000" algn="tl">
                  <a:srgbClr val="000000">
                    <a:alpha val="43137"/>
                  </a:srgbClr>
                </a:outerShdw>
              </a:effectLst>
              <a:latin typeface="Bahnschrift" panose="020B0502040204020203" pitchFamily="34" charset="0"/>
            </a:endParaRPr>
          </a:p>
        </p:txBody>
      </p:sp>
      <p:sp>
        <p:nvSpPr>
          <p:cNvPr id="4" name="TextBox 3">
            <a:extLst>
              <a:ext uri="{FF2B5EF4-FFF2-40B4-BE49-F238E27FC236}">
                <a16:creationId xmlns:a16="http://schemas.microsoft.com/office/drawing/2014/main" id="{274B85D5-A4E4-462E-884A-19037294A731}"/>
              </a:ext>
            </a:extLst>
          </p:cNvPr>
          <p:cNvSpPr txBox="1"/>
          <p:nvPr/>
        </p:nvSpPr>
        <p:spPr>
          <a:xfrm>
            <a:off x="503855" y="1825689"/>
            <a:ext cx="2183364" cy="369332"/>
          </a:xfrm>
          <a:prstGeom prst="rect">
            <a:avLst/>
          </a:prstGeom>
          <a:noFill/>
        </p:spPr>
        <p:txBody>
          <a:bodyPr wrap="square" rtlCol="0">
            <a:spAutoFit/>
          </a:bodyPr>
          <a:lstStyle/>
          <a:p>
            <a:r>
              <a:rPr lang="en-US" b="1" dirty="0">
                <a:solidFill>
                  <a:srgbClr val="336699"/>
                </a:solidFill>
                <a:effectLst>
                  <a:outerShdw blurRad="38100" dist="38100" dir="2700000" algn="tl">
                    <a:srgbClr val="000000">
                      <a:alpha val="43137"/>
                    </a:srgbClr>
                  </a:outerShdw>
                </a:effectLst>
                <a:latin typeface="Bahnschrift" panose="020B0502040204020203" pitchFamily="34" charset="0"/>
              </a:rPr>
              <a:t>Machiavellianism</a:t>
            </a:r>
            <a:endParaRPr lang="en-IN" b="1" dirty="0">
              <a:solidFill>
                <a:srgbClr val="336699"/>
              </a:solidFill>
              <a:effectLst>
                <a:outerShdw blurRad="38100" dist="38100" dir="2700000" algn="tl">
                  <a:srgbClr val="000000">
                    <a:alpha val="43137"/>
                  </a:srgbClr>
                </a:outerShdw>
              </a:effectLst>
              <a:latin typeface="Bahnschrift" panose="020B0502040204020203" pitchFamily="34" charset="0"/>
            </a:endParaRPr>
          </a:p>
        </p:txBody>
      </p:sp>
      <p:sp>
        <p:nvSpPr>
          <p:cNvPr id="5" name="TextBox 4">
            <a:extLst>
              <a:ext uri="{FF2B5EF4-FFF2-40B4-BE49-F238E27FC236}">
                <a16:creationId xmlns:a16="http://schemas.microsoft.com/office/drawing/2014/main" id="{130E7371-4FE3-47CE-9605-2D388789ACF8}"/>
              </a:ext>
            </a:extLst>
          </p:cNvPr>
          <p:cNvSpPr txBox="1"/>
          <p:nvPr/>
        </p:nvSpPr>
        <p:spPr>
          <a:xfrm>
            <a:off x="475862" y="2369193"/>
            <a:ext cx="2603239" cy="369332"/>
          </a:xfrm>
          <a:prstGeom prst="rect">
            <a:avLst/>
          </a:prstGeom>
          <a:noFill/>
        </p:spPr>
        <p:txBody>
          <a:bodyPr wrap="square" rtlCol="0">
            <a:spAutoFit/>
          </a:bodyPr>
          <a:lstStyle/>
          <a:p>
            <a:r>
              <a:rPr lang="en-US" b="1" dirty="0">
                <a:solidFill>
                  <a:srgbClr val="00FF00"/>
                </a:solidFill>
                <a:effectLst>
                  <a:outerShdw blurRad="38100" dist="38100" dir="2700000" algn="tl">
                    <a:srgbClr val="000000">
                      <a:alpha val="43137"/>
                    </a:srgbClr>
                  </a:outerShdw>
                </a:effectLst>
                <a:latin typeface="Bahnschrift" panose="020B0502040204020203" pitchFamily="34" charset="0"/>
              </a:rPr>
              <a:t>Problem solving styles</a:t>
            </a:r>
            <a:endParaRPr lang="en-IN" b="1" dirty="0">
              <a:solidFill>
                <a:srgbClr val="00FF00"/>
              </a:solidFill>
              <a:effectLst>
                <a:outerShdw blurRad="38100" dist="38100" dir="2700000" algn="tl">
                  <a:srgbClr val="000000">
                    <a:alpha val="43137"/>
                  </a:srgbClr>
                </a:outerShdw>
              </a:effectLst>
              <a:latin typeface="Bahnschrift" panose="020B0502040204020203" pitchFamily="34" charset="0"/>
            </a:endParaRPr>
          </a:p>
        </p:txBody>
      </p:sp>
      <p:sp>
        <p:nvSpPr>
          <p:cNvPr id="6" name="TextBox 5">
            <a:extLst>
              <a:ext uri="{FF2B5EF4-FFF2-40B4-BE49-F238E27FC236}">
                <a16:creationId xmlns:a16="http://schemas.microsoft.com/office/drawing/2014/main" id="{94B7D873-6959-40D8-8C8A-F7D29F1857EE}"/>
              </a:ext>
            </a:extLst>
          </p:cNvPr>
          <p:cNvSpPr txBox="1"/>
          <p:nvPr/>
        </p:nvSpPr>
        <p:spPr>
          <a:xfrm>
            <a:off x="559842" y="2869152"/>
            <a:ext cx="2705875" cy="369332"/>
          </a:xfrm>
          <a:prstGeom prst="rect">
            <a:avLst/>
          </a:prstGeom>
          <a:noFill/>
        </p:spPr>
        <p:txBody>
          <a:bodyPr wrap="square" rtlCol="0">
            <a:spAutoFit/>
          </a:bodyPr>
          <a:lstStyle/>
          <a:p>
            <a:r>
              <a:rPr lang="en-US" b="1" dirty="0">
                <a:solidFill>
                  <a:srgbClr val="CC3399"/>
                </a:solidFill>
                <a:effectLst>
                  <a:outerShdw blurRad="38100" dist="38100" dir="2700000" algn="tl">
                    <a:srgbClr val="000000">
                      <a:alpha val="43137"/>
                    </a:srgbClr>
                  </a:outerShdw>
                </a:effectLst>
                <a:latin typeface="Bahnschrift" panose="020B0502040204020203" pitchFamily="34" charset="0"/>
              </a:rPr>
              <a:t>Achievement Orientation</a:t>
            </a:r>
            <a:endParaRPr lang="en-IN" b="1" dirty="0">
              <a:solidFill>
                <a:srgbClr val="CC3399"/>
              </a:solidFill>
              <a:effectLst>
                <a:outerShdw blurRad="38100" dist="38100" dir="2700000" algn="tl">
                  <a:srgbClr val="000000">
                    <a:alpha val="43137"/>
                  </a:srgbClr>
                </a:outerShdw>
              </a:effectLst>
              <a:latin typeface="Bahnschrift" panose="020B0502040204020203" pitchFamily="34" charset="0"/>
            </a:endParaRPr>
          </a:p>
        </p:txBody>
      </p:sp>
      <p:sp>
        <p:nvSpPr>
          <p:cNvPr id="7" name="TextBox 6">
            <a:extLst>
              <a:ext uri="{FF2B5EF4-FFF2-40B4-BE49-F238E27FC236}">
                <a16:creationId xmlns:a16="http://schemas.microsoft.com/office/drawing/2014/main" id="{795CAEED-A66F-422E-883A-6E2A2BEC8778}"/>
              </a:ext>
            </a:extLst>
          </p:cNvPr>
          <p:cNvSpPr txBox="1"/>
          <p:nvPr/>
        </p:nvSpPr>
        <p:spPr>
          <a:xfrm>
            <a:off x="587835" y="3409916"/>
            <a:ext cx="2183364" cy="369332"/>
          </a:xfrm>
          <a:prstGeom prst="rect">
            <a:avLst/>
          </a:prstGeom>
          <a:noFill/>
        </p:spPr>
        <p:txBody>
          <a:bodyPr wrap="square" rtlCol="0">
            <a:spAutoFit/>
          </a:bodyPr>
          <a:lstStyle/>
          <a:p>
            <a:r>
              <a:rPr lang="en-US" b="1" dirty="0">
                <a:solidFill>
                  <a:srgbClr val="002060"/>
                </a:solidFill>
                <a:effectLst>
                  <a:outerShdw blurRad="38100" dist="38100" dir="2700000" algn="tl">
                    <a:srgbClr val="000000">
                      <a:alpha val="43137"/>
                    </a:srgbClr>
                  </a:outerShdw>
                </a:effectLst>
                <a:latin typeface="Bahnschrift" panose="020B0502040204020203" pitchFamily="34" charset="0"/>
              </a:rPr>
              <a:t>Locus of Control</a:t>
            </a:r>
            <a:endParaRPr lang="en-IN" b="1" dirty="0">
              <a:solidFill>
                <a:srgbClr val="002060"/>
              </a:solidFill>
              <a:effectLst>
                <a:outerShdw blurRad="38100" dist="38100" dir="2700000" algn="tl">
                  <a:srgbClr val="000000">
                    <a:alpha val="43137"/>
                  </a:srgbClr>
                </a:outerShdw>
              </a:effectLst>
              <a:latin typeface="Bahnschrift" panose="020B0502040204020203" pitchFamily="34" charset="0"/>
            </a:endParaRPr>
          </a:p>
        </p:txBody>
      </p:sp>
      <p:sp>
        <p:nvSpPr>
          <p:cNvPr id="8" name="TextBox 7">
            <a:extLst>
              <a:ext uri="{FF2B5EF4-FFF2-40B4-BE49-F238E27FC236}">
                <a16:creationId xmlns:a16="http://schemas.microsoft.com/office/drawing/2014/main" id="{2A82991F-C69E-45CE-9E30-AC2DADA4E0B6}"/>
              </a:ext>
            </a:extLst>
          </p:cNvPr>
          <p:cNvSpPr txBox="1"/>
          <p:nvPr/>
        </p:nvSpPr>
        <p:spPr>
          <a:xfrm>
            <a:off x="587835" y="4022255"/>
            <a:ext cx="2183364" cy="369332"/>
          </a:xfrm>
          <a:prstGeom prst="rect">
            <a:avLst/>
          </a:prstGeom>
          <a:noFill/>
        </p:spPr>
        <p:txBody>
          <a:bodyPr wrap="square" rtlCol="0">
            <a:spAutoFit/>
          </a:bodyPr>
          <a:lstStyle/>
          <a:p>
            <a:r>
              <a:rPr lang="en-US" b="1" dirty="0">
                <a:solidFill>
                  <a:srgbClr val="00B0F0"/>
                </a:solidFill>
                <a:effectLst>
                  <a:outerShdw blurRad="38100" dist="38100" dir="2700000" algn="tl">
                    <a:srgbClr val="000000">
                      <a:alpha val="43137"/>
                    </a:srgbClr>
                  </a:outerShdw>
                </a:effectLst>
                <a:latin typeface="Bahnschrift" panose="020B0502040204020203" pitchFamily="34" charset="0"/>
              </a:rPr>
              <a:t>Self esteem</a:t>
            </a:r>
            <a:endParaRPr lang="en-IN" b="1" dirty="0">
              <a:solidFill>
                <a:srgbClr val="00B0F0"/>
              </a:solidFill>
              <a:effectLst>
                <a:outerShdw blurRad="38100" dist="38100" dir="2700000" algn="tl">
                  <a:srgbClr val="000000">
                    <a:alpha val="43137"/>
                  </a:srgbClr>
                </a:outerShdw>
              </a:effectLst>
              <a:latin typeface="Bahnschrift" panose="020B0502040204020203" pitchFamily="34" charset="0"/>
            </a:endParaRPr>
          </a:p>
        </p:txBody>
      </p:sp>
      <p:sp>
        <p:nvSpPr>
          <p:cNvPr id="9" name="TextBox 8">
            <a:extLst>
              <a:ext uri="{FF2B5EF4-FFF2-40B4-BE49-F238E27FC236}">
                <a16:creationId xmlns:a16="http://schemas.microsoft.com/office/drawing/2014/main" id="{7C8ED76E-13AB-44C7-8A8E-55729BC805A0}"/>
              </a:ext>
            </a:extLst>
          </p:cNvPr>
          <p:cNvSpPr txBox="1"/>
          <p:nvPr/>
        </p:nvSpPr>
        <p:spPr>
          <a:xfrm>
            <a:off x="587835" y="4449928"/>
            <a:ext cx="2183364" cy="369332"/>
          </a:xfrm>
          <a:prstGeom prst="rect">
            <a:avLst/>
          </a:prstGeom>
          <a:noFill/>
        </p:spPr>
        <p:txBody>
          <a:bodyPr wrap="square" rtlCol="0">
            <a:spAutoFit/>
          </a:bodyPr>
          <a:lstStyle/>
          <a:p>
            <a:r>
              <a:rPr lang="en-US" b="1" dirty="0">
                <a:solidFill>
                  <a:srgbClr val="7030A0"/>
                </a:solidFill>
                <a:effectLst>
                  <a:outerShdw blurRad="38100" dist="38100" dir="2700000" algn="tl">
                    <a:srgbClr val="000000">
                      <a:alpha val="43137"/>
                    </a:srgbClr>
                  </a:outerShdw>
                </a:effectLst>
                <a:latin typeface="Bahnschrift" panose="020B0502040204020203" pitchFamily="34" charset="0"/>
              </a:rPr>
              <a:t>Self Monitoring</a:t>
            </a:r>
            <a:endParaRPr lang="en-IN" b="1" dirty="0">
              <a:solidFill>
                <a:srgbClr val="7030A0"/>
              </a:solidFill>
              <a:effectLst>
                <a:outerShdw blurRad="38100" dist="38100" dir="2700000" algn="tl">
                  <a:srgbClr val="000000">
                    <a:alpha val="43137"/>
                  </a:srgbClr>
                </a:outerShdw>
              </a:effectLst>
              <a:latin typeface="Bahnschrift" panose="020B0502040204020203" pitchFamily="34" charset="0"/>
            </a:endParaRPr>
          </a:p>
        </p:txBody>
      </p:sp>
      <p:sp>
        <p:nvSpPr>
          <p:cNvPr id="10" name="TextBox 9">
            <a:extLst>
              <a:ext uri="{FF2B5EF4-FFF2-40B4-BE49-F238E27FC236}">
                <a16:creationId xmlns:a16="http://schemas.microsoft.com/office/drawing/2014/main" id="{543B4F34-4B90-4814-A821-5A135F678182}"/>
              </a:ext>
            </a:extLst>
          </p:cNvPr>
          <p:cNvSpPr txBox="1"/>
          <p:nvPr/>
        </p:nvSpPr>
        <p:spPr>
          <a:xfrm>
            <a:off x="5766326" y="1129787"/>
            <a:ext cx="2183364" cy="369332"/>
          </a:xfrm>
          <a:prstGeom prst="rect">
            <a:avLst/>
          </a:prstGeom>
          <a:noFill/>
          <a:ln>
            <a:solidFill>
              <a:srgbClr val="7030A0"/>
            </a:solidFill>
          </a:ln>
        </p:spPr>
        <p:txBody>
          <a:bodyPr wrap="square" rtlCol="0">
            <a:spAutoFit/>
          </a:bodyPr>
          <a:lstStyle/>
          <a:p>
            <a:r>
              <a:rPr lang="en-US" b="1" dirty="0">
                <a:effectLst>
                  <a:outerShdw blurRad="38100" dist="38100" dir="2700000" algn="tl">
                    <a:srgbClr val="000000">
                      <a:alpha val="43137"/>
                    </a:srgbClr>
                  </a:outerShdw>
                </a:effectLst>
                <a:latin typeface="Bahnschrift" panose="020B0502040204020203" pitchFamily="34" charset="0"/>
              </a:rPr>
              <a:t>Risk Taking</a:t>
            </a:r>
            <a:endParaRPr lang="en-IN" b="1" dirty="0">
              <a:effectLst>
                <a:outerShdw blurRad="38100" dist="38100" dir="2700000" algn="tl">
                  <a:srgbClr val="000000">
                    <a:alpha val="43137"/>
                  </a:srgbClr>
                </a:outerShdw>
              </a:effectLst>
              <a:latin typeface="Bahnschrift" panose="020B0502040204020203" pitchFamily="34" charset="0"/>
            </a:endParaRPr>
          </a:p>
        </p:txBody>
      </p:sp>
      <p:sp>
        <p:nvSpPr>
          <p:cNvPr id="11" name="TextBox 10">
            <a:extLst>
              <a:ext uri="{FF2B5EF4-FFF2-40B4-BE49-F238E27FC236}">
                <a16:creationId xmlns:a16="http://schemas.microsoft.com/office/drawing/2014/main" id="{789227C3-D98B-47A0-AA38-CEE7660BC51A}"/>
              </a:ext>
            </a:extLst>
          </p:cNvPr>
          <p:cNvSpPr txBox="1"/>
          <p:nvPr/>
        </p:nvSpPr>
        <p:spPr>
          <a:xfrm>
            <a:off x="685799" y="5635690"/>
            <a:ext cx="3298372" cy="369332"/>
          </a:xfrm>
          <a:prstGeom prst="rect">
            <a:avLst/>
          </a:prstGeom>
          <a:noFill/>
        </p:spPr>
        <p:txBody>
          <a:bodyPr wrap="square" rtlCol="0">
            <a:spAutoFit/>
          </a:bodyPr>
          <a:lstStyle/>
          <a:p>
            <a:r>
              <a:rPr lang="en-US" b="1" dirty="0">
                <a:solidFill>
                  <a:srgbClr val="00CC66"/>
                </a:solidFill>
                <a:effectLst>
                  <a:outerShdw blurRad="38100" dist="38100" dir="2700000" algn="tl">
                    <a:srgbClr val="000000">
                      <a:alpha val="43137"/>
                    </a:srgbClr>
                  </a:outerShdw>
                </a:effectLst>
                <a:latin typeface="Bahnschrift" panose="020B0502040204020203" pitchFamily="34" charset="0"/>
              </a:rPr>
              <a:t>Type A and Type B personality</a:t>
            </a:r>
            <a:endParaRPr lang="en-IN" b="1" dirty="0">
              <a:solidFill>
                <a:srgbClr val="00CC66"/>
              </a:solidFill>
              <a:effectLst>
                <a:outerShdw blurRad="38100" dist="38100" dir="2700000" algn="tl">
                  <a:srgbClr val="000000">
                    <a:alpha val="43137"/>
                  </a:srgbClr>
                </a:outerShdw>
              </a:effectLst>
              <a:latin typeface="Bahnschrift" panose="020B0502040204020203" pitchFamily="34" charset="0"/>
            </a:endParaRPr>
          </a:p>
        </p:txBody>
      </p:sp>
      <p:sp>
        <p:nvSpPr>
          <p:cNvPr id="15" name="TextBox 14">
            <a:extLst>
              <a:ext uri="{FF2B5EF4-FFF2-40B4-BE49-F238E27FC236}">
                <a16:creationId xmlns:a16="http://schemas.microsoft.com/office/drawing/2014/main" id="{70F5737D-080E-4388-BB1D-D8C9168E6063}"/>
              </a:ext>
            </a:extLst>
          </p:cNvPr>
          <p:cNvSpPr txBox="1"/>
          <p:nvPr/>
        </p:nvSpPr>
        <p:spPr>
          <a:xfrm>
            <a:off x="4754258" y="1714152"/>
            <a:ext cx="6097554" cy="2954655"/>
          </a:xfrm>
          <a:prstGeom prst="rect">
            <a:avLst/>
          </a:prstGeom>
          <a:noFill/>
          <a:ln>
            <a:solidFill>
              <a:srgbClr val="0070C0"/>
            </a:solidFill>
          </a:ln>
        </p:spPr>
        <p:txBody>
          <a:bodyPr wrap="square">
            <a:spAutoFit/>
          </a:bodyPr>
          <a:lstStyle/>
          <a:p>
            <a:endParaRPr lang="en-US" dirty="0"/>
          </a:p>
          <a:p>
            <a:r>
              <a:rPr lang="en-US" sz="1400" dirty="0"/>
              <a:t>This refers to the extent to which people are willing to take chances. This propensity to assume or to avoid risk has been shown to have an effect on their decision making capabilities and information gathering process. High risk taking managers made more rapid decision and used less information in making their choices than did the low risk taking managers. </a:t>
            </a:r>
          </a:p>
          <a:p>
            <a:endParaRPr lang="en-US" sz="1400" dirty="0"/>
          </a:p>
          <a:p>
            <a:r>
              <a:rPr lang="en-US" sz="1400" dirty="0"/>
              <a:t>The requirement of Risk taking propensity varies from the different types of job</a:t>
            </a:r>
          </a:p>
          <a:p>
            <a:r>
              <a:rPr lang="en-US" sz="1400" dirty="0"/>
              <a:t>demands. For instance, a high risk taking propensity may lead to more effective performance for a stockbroker in brokerage firm than an accountant whose job demands more cautious approach in dealing each and every one of the things. An accountant performing auditing activities is expected to have low-risk taking propensity as his nature of job demands to follow a book of rules and regulation</a:t>
            </a:r>
            <a:endParaRPr lang="en-IN" sz="1400" dirty="0"/>
          </a:p>
        </p:txBody>
      </p:sp>
    </p:spTree>
    <p:extLst>
      <p:ext uri="{BB962C8B-B14F-4D97-AF65-F5344CB8AC3E}">
        <p14:creationId xmlns:p14="http://schemas.microsoft.com/office/powerpoint/2010/main" val="1870478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DBF997-4181-435A-9736-E26986947625}"/>
              </a:ext>
            </a:extLst>
          </p:cNvPr>
          <p:cNvSpPr txBox="1"/>
          <p:nvPr/>
        </p:nvSpPr>
        <p:spPr>
          <a:xfrm>
            <a:off x="3610948" y="261257"/>
            <a:ext cx="5055532" cy="461665"/>
          </a:xfrm>
          <a:prstGeom prst="rect">
            <a:avLst/>
          </a:prstGeom>
          <a:noFill/>
          <a:ln>
            <a:solidFill>
              <a:schemeClr val="accent6">
                <a:lumMod val="75000"/>
              </a:schemeClr>
            </a:solidFill>
          </a:ln>
          <a:effectLst>
            <a:outerShdw blurRad="50800" dist="38100" dir="2700000" algn="tl" rotWithShape="0">
              <a:prstClr val="black">
                <a:alpha val="40000"/>
              </a:prstClr>
            </a:outerShdw>
          </a:effectLst>
        </p:spPr>
        <p:txBody>
          <a:bodyPr wrap="square" rtlCol="0">
            <a:spAutoFit/>
          </a:bodyPr>
          <a:lstStyle/>
          <a:p>
            <a:r>
              <a:rPr lang="en-US" sz="2400" b="1" dirty="0">
                <a:solidFill>
                  <a:srgbClr val="C5D0F1"/>
                </a:solidFill>
                <a:effectLst>
                  <a:outerShdw blurRad="38100" dist="38100" dir="2700000" algn="tl">
                    <a:srgbClr val="000000">
                      <a:alpha val="43137"/>
                    </a:srgbClr>
                  </a:outerShdw>
                </a:effectLst>
                <a:latin typeface="Bahnschrift SemiCondensed" panose="020B0502040204020203" pitchFamily="34" charset="0"/>
              </a:rPr>
              <a:t>Major Personality Traits Influencing  OB</a:t>
            </a:r>
            <a:endParaRPr lang="en-IN" sz="2400" b="1" dirty="0">
              <a:solidFill>
                <a:srgbClr val="C5D0F1"/>
              </a:solidFill>
              <a:effectLst>
                <a:outerShdw blurRad="38100" dist="38100" dir="2700000" algn="tl">
                  <a:srgbClr val="000000">
                    <a:alpha val="43137"/>
                  </a:srgbClr>
                </a:outerShdw>
              </a:effectLst>
              <a:latin typeface="Bahnschrift SemiCondensed" panose="020B0502040204020203" pitchFamily="34" charset="0"/>
            </a:endParaRPr>
          </a:p>
        </p:txBody>
      </p:sp>
      <p:sp>
        <p:nvSpPr>
          <p:cNvPr id="3" name="TextBox 2">
            <a:extLst>
              <a:ext uri="{FF2B5EF4-FFF2-40B4-BE49-F238E27FC236}">
                <a16:creationId xmlns:a16="http://schemas.microsoft.com/office/drawing/2014/main" id="{7DB2EF52-7169-4DA3-A977-C84791302149}"/>
              </a:ext>
            </a:extLst>
          </p:cNvPr>
          <p:cNvSpPr txBox="1"/>
          <p:nvPr/>
        </p:nvSpPr>
        <p:spPr>
          <a:xfrm>
            <a:off x="475862" y="1195101"/>
            <a:ext cx="2183364" cy="369332"/>
          </a:xfrm>
          <a:prstGeom prst="rect">
            <a:avLst/>
          </a:prstGeom>
          <a:noFill/>
        </p:spPr>
        <p:txBody>
          <a:bodyPr wrap="square" rtlCol="0">
            <a:spAutoFit/>
          </a:bodyPr>
          <a:lstStyle/>
          <a:p>
            <a:r>
              <a:rPr lang="en-US" b="1" dirty="0">
                <a:solidFill>
                  <a:srgbClr val="FF0000"/>
                </a:solidFill>
                <a:effectLst>
                  <a:outerShdw blurRad="38100" dist="38100" dir="2700000" algn="tl">
                    <a:srgbClr val="000000">
                      <a:alpha val="43137"/>
                    </a:srgbClr>
                  </a:outerShdw>
                </a:effectLst>
                <a:latin typeface="Bahnschrift" panose="020B0502040204020203" pitchFamily="34" charset="0"/>
              </a:rPr>
              <a:t>Authoritarianism</a:t>
            </a:r>
            <a:endParaRPr lang="en-IN" b="1" dirty="0">
              <a:solidFill>
                <a:srgbClr val="FF0000"/>
              </a:solidFill>
              <a:effectLst>
                <a:outerShdw blurRad="38100" dist="38100" dir="2700000" algn="tl">
                  <a:srgbClr val="000000">
                    <a:alpha val="43137"/>
                  </a:srgbClr>
                </a:outerShdw>
              </a:effectLst>
              <a:latin typeface="Bahnschrift" panose="020B0502040204020203" pitchFamily="34" charset="0"/>
            </a:endParaRPr>
          </a:p>
        </p:txBody>
      </p:sp>
      <p:sp>
        <p:nvSpPr>
          <p:cNvPr id="4" name="TextBox 3">
            <a:extLst>
              <a:ext uri="{FF2B5EF4-FFF2-40B4-BE49-F238E27FC236}">
                <a16:creationId xmlns:a16="http://schemas.microsoft.com/office/drawing/2014/main" id="{274B85D5-A4E4-462E-884A-19037294A731}"/>
              </a:ext>
            </a:extLst>
          </p:cNvPr>
          <p:cNvSpPr txBox="1"/>
          <p:nvPr/>
        </p:nvSpPr>
        <p:spPr>
          <a:xfrm>
            <a:off x="503855" y="1825689"/>
            <a:ext cx="2183364" cy="369332"/>
          </a:xfrm>
          <a:prstGeom prst="rect">
            <a:avLst/>
          </a:prstGeom>
          <a:noFill/>
        </p:spPr>
        <p:txBody>
          <a:bodyPr wrap="square" rtlCol="0">
            <a:spAutoFit/>
          </a:bodyPr>
          <a:lstStyle/>
          <a:p>
            <a:r>
              <a:rPr lang="en-US" b="1" dirty="0">
                <a:solidFill>
                  <a:srgbClr val="336699"/>
                </a:solidFill>
                <a:effectLst>
                  <a:outerShdw blurRad="38100" dist="38100" dir="2700000" algn="tl">
                    <a:srgbClr val="000000">
                      <a:alpha val="43137"/>
                    </a:srgbClr>
                  </a:outerShdw>
                </a:effectLst>
                <a:latin typeface="Bahnschrift" panose="020B0502040204020203" pitchFamily="34" charset="0"/>
              </a:rPr>
              <a:t>Machiavellianism</a:t>
            </a:r>
            <a:endParaRPr lang="en-IN" b="1" dirty="0">
              <a:solidFill>
                <a:srgbClr val="336699"/>
              </a:solidFill>
              <a:effectLst>
                <a:outerShdw blurRad="38100" dist="38100" dir="2700000" algn="tl">
                  <a:srgbClr val="000000">
                    <a:alpha val="43137"/>
                  </a:srgbClr>
                </a:outerShdw>
              </a:effectLst>
              <a:latin typeface="Bahnschrift" panose="020B0502040204020203" pitchFamily="34" charset="0"/>
            </a:endParaRPr>
          </a:p>
        </p:txBody>
      </p:sp>
      <p:sp>
        <p:nvSpPr>
          <p:cNvPr id="5" name="TextBox 4">
            <a:extLst>
              <a:ext uri="{FF2B5EF4-FFF2-40B4-BE49-F238E27FC236}">
                <a16:creationId xmlns:a16="http://schemas.microsoft.com/office/drawing/2014/main" id="{130E7371-4FE3-47CE-9605-2D388789ACF8}"/>
              </a:ext>
            </a:extLst>
          </p:cNvPr>
          <p:cNvSpPr txBox="1"/>
          <p:nvPr/>
        </p:nvSpPr>
        <p:spPr>
          <a:xfrm>
            <a:off x="475862" y="2369193"/>
            <a:ext cx="2603239" cy="369332"/>
          </a:xfrm>
          <a:prstGeom prst="rect">
            <a:avLst/>
          </a:prstGeom>
          <a:noFill/>
        </p:spPr>
        <p:txBody>
          <a:bodyPr wrap="square" rtlCol="0">
            <a:spAutoFit/>
          </a:bodyPr>
          <a:lstStyle/>
          <a:p>
            <a:r>
              <a:rPr lang="en-US" b="1" dirty="0">
                <a:solidFill>
                  <a:srgbClr val="00FF00"/>
                </a:solidFill>
                <a:effectLst>
                  <a:outerShdw blurRad="38100" dist="38100" dir="2700000" algn="tl">
                    <a:srgbClr val="000000">
                      <a:alpha val="43137"/>
                    </a:srgbClr>
                  </a:outerShdw>
                </a:effectLst>
                <a:latin typeface="Bahnschrift" panose="020B0502040204020203" pitchFamily="34" charset="0"/>
              </a:rPr>
              <a:t>Problem solving styles</a:t>
            </a:r>
            <a:endParaRPr lang="en-IN" b="1" dirty="0">
              <a:solidFill>
                <a:srgbClr val="00FF00"/>
              </a:solidFill>
              <a:effectLst>
                <a:outerShdw blurRad="38100" dist="38100" dir="2700000" algn="tl">
                  <a:srgbClr val="000000">
                    <a:alpha val="43137"/>
                  </a:srgbClr>
                </a:outerShdw>
              </a:effectLst>
              <a:latin typeface="Bahnschrift" panose="020B0502040204020203" pitchFamily="34" charset="0"/>
            </a:endParaRPr>
          </a:p>
        </p:txBody>
      </p:sp>
      <p:sp>
        <p:nvSpPr>
          <p:cNvPr id="6" name="TextBox 5">
            <a:extLst>
              <a:ext uri="{FF2B5EF4-FFF2-40B4-BE49-F238E27FC236}">
                <a16:creationId xmlns:a16="http://schemas.microsoft.com/office/drawing/2014/main" id="{94B7D873-6959-40D8-8C8A-F7D29F1857EE}"/>
              </a:ext>
            </a:extLst>
          </p:cNvPr>
          <p:cNvSpPr txBox="1"/>
          <p:nvPr/>
        </p:nvSpPr>
        <p:spPr>
          <a:xfrm>
            <a:off x="559842" y="2869152"/>
            <a:ext cx="2705875" cy="369332"/>
          </a:xfrm>
          <a:prstGeom prst="rect">
            <a:avLst/>
          </a:prstGeom>
          <a:noFill/>
        </p:spPr>
        <p:txBody>
          <a:bodyPr wrap="square" rtlCol="0">
            <a:spAutoFit/>
          </a:bodyPr>
          <a:lstStyle/>
          <a:p>
            <a:r>
              <a:rPr lang="en-US" b="1" dirty="0">
                <a:solidFill>
                  <a:srgbClr val="CC3399"/>
                </a:solidFill>
                <a:effectLst>
                  <a:outerShdw blurRad="38100" dist="38100" dir="2700000" algn="tl">
                    <a:srgbClr val="000000">
                      <a:alpha val="43137"/>
                    </a:srgbClr>
                  </a:outerShdw>
                </a:effectLst>
                <a:latin typeface="Bahnschrift" panose="020B0502040204020203" pitchFamily="34" charset="0"/>
              </a:rPr>
              <a:t>Achievement Orientation</a:t>
            </a:r>
            <a:endParaRPr lang="en-IN" b="1" dirty="0">
              <a:solidFill>
                <a:srgbClr val="CC3399"/>
              </a:solidFill>
              <a:effectLst>
                <a:outerShdw blurRad="38100" dist="38100" dir="2700000" algn="tl">
                  <a:srgbClr val="000000">
                    <a:alpha val="43137"/>
                  </a:srgbClr>
                </a:outerShdw>
              </a:effectLst>
              <a:latin typeface="Bahnschrift" panose="020B0502040204020203" pitchFamily="34" charset="0"/>
            </a:endParaRPr>
          </a:p>
        </p:txBody>
      </p:sp>
      <p:sp>
        <p:nvSpPr>
          <p:cNvPr id="7" name="TextBox 6">
            <a:extLst>
              <a:ext uri="{FF2B5EF4-FFF2-40B4-BE49-F238E27FC236}">
                <a16:creationId xmlns:a16="http://schemas.microsoft.com/office/drawing/2014/main" id="{795CAEED-A66F-422E-883A-6E2A2BEC8778}"/>
              </a:ext>
            </a:extLst>
          </p:cNvPr>
          <p:cNvSpPr txBox="1"/>
          <p:nvPr/>
        </p:nvSpPr>
        <p:spPr>
          <a:xfrm>
            <a:off x="587835" y="3409916"/>
            <a:ext cx="2183364" cy="369332"/>
          </a:xfrm>
          <a:prstGeom prst="rect">
            <a:avLst/>
          </a:prstGeom>
          <a:noFill/>
        </p:spPr>
        <p:txBody>
          <a:bodyPr wrap="square" rtlCol="0">
            <a:spAutoFit/>
          </a:bodyPr>
          <a:lstStyle/>
          <a:p>
            <a:r>
              <a:rPr lang="en-US" b="1" dirty="0">
                <a:solidFill>
                  <a:srgbClr val="002060"/>
                </a:solidFill>
                <a:effectLst>
                  <a:outerShdw blurRad="38100" dist="38100" dir="2700000" algn="tl">
                    <a:srgbClr val="000000">
                      <a:alpha val="43137"/>
                    </a:srgbClr>
                  </a:outerShdw>
                </a:effectLst>
                <a:latin typeface="Bahnschrift" panose="020B0502040204020203" pitchFamily="34" charset="0"/>
              </a:rPr>
              <a:t>Locus of Control</a:t>
            </a:r>
            <a:endParaRPr lang="en-IN" b="1" dirty="0">
              <a:solidFill>
                <a:srgbClr val="002060"/>
              </a:solidFill>
              <a:effectLst>
                <a:outerShdw blurRad="38100" dist="38100" dir="2700000" algn="tl">
                  <a:srgbClr val="000000">
                    <a:alpha val="43137"/>
                  </a:srgbClr>
                </a:outerShdw>
              </a:effectLst>
              <a:latin typeface="Bahnschrift" panose="020B0502040204020203" pitchFamily="34" charset="0"/>
            </a:endParaRPr>
          </a:p>
        </p:txBody>
      </p:sp>
      <p:sp>
        <p:nvSpPr>
          <p:cNvPr id="8" name="TextBox 7">
            <a:extLst>
              <a:ext uri="{FF2B5EF4-FFF2-40B4-BE49-F238E27FC236}">
                <a16:creationId xmlns:a16="http://schemas.microsoft.com/office/drawing/2014/main" id="{2A82991F-C69E-45CE-9E30-AC2DADA4E0B6}"/>
              </a:ext>
            </a:extLst>
          </p:cNvPr>
          <p:cNvSpPr txBox="1"/>
          <p:nvPr/>
        </p:nvSpPr>
        <p:spPr>
          <a:xfrm>
            <a:off x="587835" y="4022255"/>
            <a:ext cx="2183364" cy="369332"/>
          </a:xfrm>
          <a:prstGeom prst="rect">
            <a:avLst/>
          </a:prstGeom>
          <a:noFill/>
        </p:spPr>
        <p:txBody>
          <a:bodyPr wrap="square" rtlCol="0">
            <a:spAutoFit/>
          </a:bodyPr>
          <a:lstStyle/>
          <a:p>
            <a:r>
              <a:rPr lang="en-US" b="1" dirty="0">
                <a:solidFill>
                  <a:srgbClr val="00B0F0"/>
                </a:solidFill>
                <a:effectLst>
                  <a:outerShdw blurRad="38100" dist="38100" dir="2700000" algn="tl">
                    <a:srgbClr val="000000">
                      <a:alpha val="43137"/>
                    </a:srgbClr>
                  </a:outerShdw>
                </a:effectLst>
                <a:latin typeface="Bahnschrift" panose="020B0502040204020203" pitchFamily="34" charset="0"/>
              </a:rPr>
              <a:t>Self esteem</a:t>
            </a:r>
            <a:endParaRPr lang="en-IN" b="1" dirty="0">
              <a:solidFill>
                <a:srgbClr val="00B0F0"/>
              </a:solidFill>
              <a:effectLst>
                <a:outerShdw blurRad="38100" dist="38100" dir="2700000" algn="tl">
                  <a:srgbClr val="000000">
                    <a:alpha val="43137"/>
                  </a:srgbClr>
                </a:outerShdw>
              </a:effectLst>
              <a:latin typeface="Bahnschrift" panose="020B0502040204020203" pitchFamily="34" charset="0"/>
            </a:endParaRPr>
          </a:p>
        </p:txBody>
      </p:sp>
      <p:sp>
        <p:nvSpPr>
          <p:cNvPr id="9" name="TextBox 8">
            <a:extLst>
              <a:ext uri="{FF2B5EF4-FFF2-40B4-BE49-F238E27FC236}">
                <a16:creationId xmlns:a16="http://schemas.microsoft.com/office/drawing/2014/main" id="{7C8ED76E-13AB-44C7-8A8E-55729BC805A0}"/>
              </a:ext>
            </a:extLst>
          </p:cNvPr>
          <p:cNvSpPr txBox="1"/>
          <p:nvPr/>
        </p:nvSpPr>
        <p:spPr>
          <a:xfrm>
            <a:off x="587835" y="4449928"/>
            <a:ext cx="2183364" cy="369332"/>
          </a:xfrm>
          <a:prstGeom prst="rect">
            <a:avLst/>
          </a:prstGeom>
          <a:noFill/>
        </p:spPr>
        <p:txBody>
          <a:bodyPr wrap="square" rtlCol="0">
            <a:spAutoFit/>
          </a:bodyPr>
          <a:lstStyle/>
          <a:p>
            <a:r>
              <a:rPr lang="en-US" b="1" dirty="0">
                <a:solidFill>
                  <a:srgbClr val="7030A0"/>
                </a:solidFill>
                <a:effectLst>
                  <a:outerShdw blurRad="38100" dist="38100" dir="2700000" algn="tl">
                    <a:srgbClr val="000000">
                      <a:alpha val="43137"/>
                    </a:srgbClr>
                  </a:outerShdw>
                </a:effectLst>
                <a:latin typeface="Bahnschrift" panose="020B0502040204020203" pitchFamily="34" charset="0"/>
              </a:rPr>
              <a:t>Self Monitoring</a:t>
            </a:r>
            <a:endParaRPr lang="en-IN" b="1" dirty="0">
              <a:solidFill>
                <a:srgbClr val="7030A0"/>
              </a:solidFill>
              <a:effectLst>
                <a:outerShdw blurRad="38100" dist="38100" dir="2700000" algn="tl">
                  <a:srgbClr val="000000">
                    <a:alpha val="43137"/>
                  </a:srgbClr>
                </a:outerShdw>
              </a:effectLst>
              <a:latin typeface="Bahnschrift" panose="020B0502040204020203" pitchFamily="34" charset="0"/>
            </a:endParaRPr>
          </a:p>
        </p:txBody>
      </p:sp>
      <p:sp>
        <p:nvSpPr>
          <p:cNvPr id="10" name="TextBox 9">
            <a:extLst>
              <a:ext uri="{FF2B5EF4-FFF2-40B4-BE49-F238E27FC236}">
                <a16:creationId xmlns:a16="http://schemas.microsoft.com/office/drawing/2014/main" id="{543B4F34-4B90-4814-A821-5A135F678182}"/>
              </a:ext>
            </a:extLst>
          </p:cNvPr>
          <p:cNvSpPr txBox="1"/>
          <p:nvPr/>
        </p:nvSpPr>
        <p:spPr>
          <a:xfrm>
            <a:off x="685799" y="5042809"/>
            <a:ext cx="2183364"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latin typeface="Bahnschrift" panose="020B0502040204020203" pitchFamily="34" charset="0"/>
              </a:rPr>
              <a:t>Risk Taking</a:t>
            </a:r>
            <a:endParaRPr lang="en-IN" b="1" dirty="0">
              <a:effectLst>
                <a:outerShdw blurRad="38100" dist="38100" dir="2700000" algn="tl">
                  <a:srgbClr val="000000">
                    <a:alpha val="43137"/>
                  </a:srgbClr>
                </a:outerShdw>
              </a:effectLst>
              <a:latin typeface="Bahnschrift" panose="020B0502040204020203" pitchFamily="34" charset="0"/>
            </a:endParaRPr>
          </a:p>
        </p:txBody>
      </p:sp>
      <p:sp>
        <p:nvSpPr>
          <p:cNvPr id="11" name="TextBox 10">
            <a:extLst>
              <a:ext uri="{FF2B5EF4-FFF2-40B4-BE49-F238E27FC236}">
                <a16:creationId xmlns:a16="http://schemas.microsoft.com/office/drawing/2014/main" id="{789227C3-D98B-47A0-AA38-CEE7660BC51A}"/>
              </a:ext>
            </a:extLst>
          </p:cNvPr>
          <p:cNvSpPr txBox="1"/>
          <p:nvPr/>
        </p:nvSpPr>
        <p:spPr>
          <a:xfrm>
            <a:off x="4446814" y="1195101"/>
            <a:ext cx="3298372" cy="369332"/>
          </a:xfrm>
          <a:prstGeom prst="rect">
            <a:avLst/>
          </a:prstGeom>
          <a:noFill/>
        </p:spPr>
        <p:txBody>
          <a:bodyPr wrap="square" rtlCol="0">
            <a:spAutoFit/>
          </a:bodyPr>
          <a:lstStyle/>
          <a:p>
            <a:r>
              <a:rPr lang="en-US" b="1" dirty="0">
                <a:solidFill>
                  <a:srgbClr val="00CC66"/>
                </a:solidFill>
                <a:effectLst>
                  <a:outerShdw blurRad="38100" dist="38100" dir="2700000" algn="tl">
                    <a:srgbClr val="000000">
                      <a:alpha val="43137"/>
                    </a:srgbClr>
                  </a:outerShdw>
                </a:effectLst>
                <a:latin typeface="Bahnschrift" panose="020B0502040204020203" pitchFamily="34" charset="0"/>
              </a:rPr>
              <a:t>Type A and Type B personality</a:t>
            </a:r>
            <a:endParaRPr lang="en-IN" b="1" dirty="0">
              <a:solidFill>
                <a:srgbClr val="00CC66"/>
              </a:solidFill>
              <a:effectLst>
                <a:outerShdw blurRad="38100" dist="38100" dir="2700000" algn="tl">
                  <a:srgbClr val="000000">
                    <a:alpha val="43137"/>
                  </a:srgbClr>
                </a:outerShdw>
              </a:effectLst>
              <a:latin typeface="Bahnschrift" panose="020B0502040204020203" pitchFamily="34" charset="0"/>
            </a:endParaRPr>
          </a:p>
        </p:txBody>
      </p:sp>
      <p:sp>
        <p:nvSpPr>
          <p:cNvPr id="13" name="TextBox 12">
            <a:extLst>
              <a:ext uri="{FF2B5EF4-FFF2-40B4-BE49-F238E27FC236}">
                <a16:creationId xmlns:a16="http://schemas.microsoft.com/office/drawing/2014/main" id="{F53AA1D9-2167-41B4-A3CC-0F49837F6CDF}"/>
              </a:ext>
            </a:extLst>
          </p:cNvPr>
          <p:cNvSpPr txBox="1"/>
          <p:nvPr/>
        </p:nvSpPr>
        <p:spPr>
          <a:xfrm>
            <a:off x="3897864" y="1825689"/>
            <a:ext cx="6097554" cy="1569660"/>
          </a:xfrm>
          <a:prstGeom prst="rect">
            <a:avLst/>
          </a:prstGeom>
          <a:noFill/>
        </p:spPr>
        <p:txBody>
          <a:bodyPr wrap="square">
            <a:spAutoFit/>
          </a:bodyPr>
          <a:lstStyle/>
          <a:p>
            <a:pPr algn="just"/>
            <a:r>
              <a:rPr lang="en-US" sz="1600" dirty="0"/>
              <a:t>This refers to the extent to which people tend exhibit certain characteristics. Type A person feels a chronic sense of time urgency, are highly achievement oriented, exhibit a competitive drive and are impatient when their work is slowed down for any reason. Type B persons are easygoing individuals who do not have sense of time urgency, and who do not experience the competitive drive</a:t>
            </a:r>
            <a:endParaRPr lang="en-IN" sz="1600" dirty="0"/>
          </a:p>
        </p:txBody>
      </p:sp>
      <p:sp>
        <p:nvSpPr>
          <p:cNvPr id="14" name="TextBox 13">
            <a:extLst>
              <a:ext uri="{FF2B5EF4-FFF2-40B4-BE49-F238E27FC236}">
                <a16:creationId xmlns:a16="http://schemas.microsoft.com/office/drawing/2014/main" id="{0BEC32FE-304F-463C-9EF9-51AA3F117530}"/>
              </a:ext>
            </a:extLst>
          </p:cNvPr>
          <p:cNvSpPr txBox="1"/>
          <p:nvPr/>
        </p:nvSpPr>
        <p:spPr>
          <a:xfrm>
            <a:off x="4850752" y="3972874"/>
            <a:ext cx="1017037" cy="1323439"/>
          </a:xfrm>
          <a:prstGeom prst="rect">
            <a:avLst/>
          </a:prstGeom>
          <a:noFill/>
        </p:spPr>
        <p:txBody>
          <a:bodyPr wrap="square" rtlCol="0">
            <a:spAutoFit/>
          </a:bodyPr>
          <a:lstStyle/>
          <a:p>
            <a:r>
              <a:rPr lang="en-US" sz="8000" dirty="0">
                <a:gradFill>
                  <a:gsLst>
                    <a:gs pos="0">
                      <a:srgbClr val="8DFBBF">
                        <a:alpha val="14000"/>
                      </a:srgbClr>
                    </a:gs>
                    <a:gs pos="74000">
                      <a:schemeClr val="accent1">
                        <a:lumMod val="45000"/>
                        <a:lumOff val="55000"/>
                      </a:schemeClr>
                    </a:gs>
                    <a:gs pos="83000">
                      <a:schemeClr val="accent1">
                        <a:lumMod val="45000"/>
                        <a:lumOff val="55000"/>
                      </a:schemeClr>
                    </a:gs>
                    <a:gs pos="100000">
                      <a:srgbClr val="00CC66"/>
                    </a:gs>
                  </a:gsLst>
                  <a:lin ang="5400000" scaled="1"/>
                </a:gradFill>
                <a:latin typeface="Cooper Black" panose="0208090404030B020404" pitchFamily="18" charset="0"/>
              </a:rPr>
              <a:t>A</a:t>
            </a:r>
            <a:endParaRPr lang="en-IN" sz="8000" dirty="0">
              <a:gradFill>
                <a:gsLst>
                  <a:gs pos="0">
                    <a:srgbClr val="8DFBBF">
                      <a:alpha val="14000"/>
                    </a:srgbClr>
                  </a:gs>
                  <a:gs pos="74000">
                    <a:schemeClr val="accent1">
                      <a:lumMod val="45000"/>
                      <a:lumOff val="55000"/>
                    </a:schemeClr>
                  </a:gs>
                  <a:gs pos="83000">
                    <a:schemeClr val="accent1">
                      <a:lumMod val="45000"/>
                      <a:lumOff val="55000"/>
                    </a:schemeClr>
                  </a:gs>
                  <a:gs pos="100000">
                    <a:srgbClr val="00CC66"/>
                  </a:gs>
                </a:gsLst>
                <a:lin ang="5400000" scaled="1"/>
              </a:gradFill>
              <a:latin typeface="Cooper Black" panose="0208090404030B020404" pitchFamily="18" charset="0"/>
            </a:endParaRPr>
          </a:p>
        </p:txBody>
      </p:sp>
      <p:sp>
        <p:nvSpPr>
          <p:cNvPr id="16" name="TextBox 15">
            <a:extLst>
              <a:ext uri="{FF2B5EF4-FFF2-40B4-BE49-F238E27FC236}">
                <a16:creationId xmlns:a16="http://schemas.microsoft.com/office/drawing/2014/main" id="{18C1FBB0-8FC0-4A0D-BB87-E70266F3539F}"/>
              </a:ext>
            </a:extLst>
          </p:cNvPr>
          <p:cNvSpPr txBox="1"/>
          <p:nvPr/>
        </p:nvSpPr>
        <p:spPr>
          <a:xfrm>
            <a:off x="8157961" y="3904036"/>
            <a:ext cx="1017037" cy="1323439"/>
          </a:xfrm>
          <a:prstGeom prst="rect">
            <a:avLst/>
          </a:prstGeom>
          <a:noFill/>
        </p:spPr>
        <p:txBody>
          <a:bodyPr wrap="square" rtlCol="0">
            <a:spAutoFit/>
          </a:bodyPr>
          <a:lstStyle/>
          <a:p>
            <a:r>
              <a:rPr lang="en-US" sz="8000" dirty="0">
                <a:gradFill>
                  <a:gsLst>
                    <a:gs pos="0">
                      <a:srgbClr val="8DFBBF">
                        <a:alpha val="14000"/>
                      </a:srgbClr>
                    </a:gs>
                    <a:gs pos="74000">
                      <a:schemeClr val="accent1">
                        <a:lumMod val="45000"/>
                        <a:lumOff val="55000"/>
                      </a:schemeClr>
                    </a:gs>
                    <a:gs pos="83000">
                      <a:schemeClr val="accent1">
                        <a:lumMod val="45000"/>
                        <a:lumOff val="55000"/>
                      </a:schemeClr>
                    </a:gs>
                    <a:gs pos="100000">
                      <a:srgbClr val="00CC66"/>
                    </a:gs>
                  </a:gsLst>
                  <a:lin ang="5400000" scaled="1"/>
                </a:gradFill>
                <a:latin typeface="Cooper Black" panose="0208090404030B020404" pitchFamily="18" charset="0"/>
              </a:rPr>
              <a:t>B</a:t>
            </a:r>
            <a:endParaRPr lang="en-IN" sz="8000" dirty="0">
              <a:gradFill>
                <a:gsLst>
                  <a:gs pos="0">
                    <a:srgbClr val="8DFBBF">
                      <a:alpha val="14000"/>
                    </a:srgbClr>
                  </a:gs>
                  <a:gs pos="74000">
                    <a:schemeClr val="accent1">
                      <a:lumMod val="45000"/>
                      <a:lumOff val="55000"/>
                    </a:schemeClr>
                  </a:gs>
                  <a:gs pos="83000">
                    <a:schemeClr val="accent1">
                      <a:lumMod val="45000"/>
                      <a:lumOff val="55000"/>
                    </a:schemeClr>
                  </a:gs>
                  <a:gs pos="100000">
                    <a:srgbClr val="00CC66"/>
                  </a:gs>
                </a:gsLst>
                <a:lin ang="5400000" scaled="1"/>
              </a:gradFill>
              <a:latin typeface="Cooper Black" panose="0208090404030B020404" pitchFamily="18" charset="0"/>
            </a:endParaRPr>
          </a:p>
        </p:txBody>
      </p:sp>
      <p:sp>
        <p:nvSpPr>
          <p:cNvPr id="18" name="TextBox 17">
            <a:extLst>
              <a:ext uri="{FF2B5EF4-FFF2-40B4-BE49-F238E27FC236}">
                <a16:creationId xmlns:a16="http://schemas.microsoft.com/office/drawing/2014/main" id="{54BD44B0-5697-4E87-97A1-2676C4716CAC}"/>
              </a:ext>
            </a:extLst>
          </p:cNvPr>
          <p:cNvSpPr txBox="1"/>
          <p:nvPr/>
        </p:nvSpPr>
        <p:spPr>
          <a:xfrm>
            <a:off x="4502020" y="3734421"/>
            <a:ext cx="2898905" cy="2862322"/>
          </a:xfrm>
          <a:prstGeom prst="rect">
            <a:avLst/>
          </a:prstGeom>
          <a:noFill/>
        </p:spPr>
        <p:txBody>
          <a:bodyPr wrap="square">
            <a:spAutoFit/>
          </a:bodyPr>
          <a:lstStyle/>
          <a:p>
            <a:endParaRPr lang="en-US" dirty="0"/>
          </a:p>
          <a:p>
            <a:r>
              <a:rPr lang="en-US" dirty="0">
                <a:latin typeface="Bahnschrift Light Condensed" panose="020B0502040204020203" pitchFamily="34" charset="0"/>
              </a:rPr>
              <a:t>Competitive</a:t>
            </a:r>
          </a:p>
          <a:p>
            <a:r>
              <a:rPr lang="en-US" dirty="0">
                <a:latin typeface="Bahnschrift Light Condensed" panose="020B0502040204020203" pitchFamily="34" charset="0"/>
              </a:rPr>
              <a:t>High Need for Achievement</a:t>
            </a:r>
          </a:p>
          <a:p>
            <a:r>
              <a:rPr lang="en-US" dirty="0">
                <a:latin typeface="Bahnschrift Light Condensed" panose="020B0502040204020203" pitchFamily="34" charset="0"/>
              </a:rPr>
              <a:t>Aggressive</a:t>
            </a:r>
          </a:p>
          <a:p>
            <a:r>
              <a:rPr lang="en-US" dirty="0">
                <a:latin typeface="Bahnschrift Light Condensed" panose="020B0502040204020203" pitchFamily="34" charset="0"/>
              </a:rPr>
              <a:t>Works Fast</a:t>
            </a:r>
          </a:p>
          <a:p>
            <a:r>
              <a:rPr lang="en-US" dirty="0">
                <a:latin typeface="Bahnschrift Light Condensed" panose="020B0502040204020203" pitchFamily="34" charset="0"/>
              </a:rPr>
              <a:t>Impatient</a:t>
            </a:r>
          </a:p>
          <a:p>
            <a:r>
              <a:rPr lang="en-US" dirty="0">
                <a:latin typeface="Bahnschrift Light Condensed" panose="020B0502040204020203" pitchFamily="34" charset="0"/>
              </a:rPr>
              <a:t>Restless</a:t>
            </a:r>
          </a:p>
          <a:p>
            <a:r>
              <a:rPr lang="en-US" dirty="0">
                <a:latin typeface="Bahnschrift Light Condensed" panose="020B0502040204020203" pitchFamily="34" charset="0"/>
              </a:rPr>
              <a:t>Extremely Alert</a:t>
            </a:r>
          </a:p>
          <a:p>
            <a:r>
              <a:rPr lang="en-US" dirty="0">
                <a:latin typeface="Bahnschrift Light Condensed" panose="020B0502040204020203" pitchFamily="34" charset="0"/>
              </a:rPr>
              <a:t>Tense Facial Muscles</a:t>
            </a:r>
          </a:p>
          <a:p>
            <a:endParaRPr lang="en-IN" dirty="0">
              <a:latin typeface="Bradley Hand ITC" panose="03070402050302030203" pitchFamily="66" charset="0"/>
            </a:endParaRPr>
          </a:p>
        </p:txBody>
      </p:sp>
      <p:sp>
        <p:nvSpPr>
          <p:cNvPr id="20" name="TextBox 19">
            <a:extLst>
              <a:ext uri="{FF2B5EF4-FFF2-40B4-BE49-F238E27FC236}">
                <a16:creationId xmlns:a16="http://schemas.microsoft.com/office/drawing/2014/main" id="{6E224AFB-A492-4A5D-889D-07A4B3B8E2E7}"/>
              </a:ext>
            </a:extLst>
          </p:cNvPr>
          <p:cNvSpPr txBox="1"/>
          <p:nvPr/>
        </p:nvSpPr>
        <p:spPr>
          <a:xfrm>
            <a:off x="7703781" y="3888647"/>
            <a:ext cx="3590032" cy="2308324"/>
          </a:xfrm>
          <a:prstGeom prst="rect">
            <a:avLst/>
          </a:prstGeom>
          <a:noFill/>
        </p:spPr>
        <p:txBody>
          <a:bodyPr wrap="square">
            <a:spAutoFit/>
          </a:bodyPr>
          <a:lstStyle/>
          <a:p>
            <a:r>
              <a:rPr lang="en-US" dirty="0">
                <a:latin typeface="Bahnschrift Light Condensed" panose="020B0502040204020203" pitchFamily="34" charset="0"/>
              </a:rPr>
              <a:t>Able to Take Time to Enjoy Leisure</a:t>
            </a:r>
          </a:p>
          <a:p>
            <a:r>
              <a:rPr lang="en-US" dirty="0">
                <a:latin typeface="Bahnschrift Light Condensed" panose="020B0502040204020203" pitchFamily="34" charset="0"/>
              </a:rPr>
              <a:t>Not Preoccupied with Achievement</a:t>
            </a:r>
          </a:p>
          <a:p>
            <a:r>
              <a:rPr lang="en-US" dirty="0">
                <a:latin typeface="Bahnschrift Light Condensed" panose="020B0502040204020203" pitchFamily="34" charset="0"/>
              </a:rPr>
              <a:t>Easy Going Works at Steady Pace</a:t>
            </a:r>
          </a:p>
          <a:p>
            <a:r>
              <a:rPr lang="en-US" dirty="0">
                <a:latin typeface="Bahnschrift Light Condensed" panose="020B0502040204020203" pitchFamily="34" charset="0"/>
              </a:rPr>
              <a:t>Seldom Impatient</a:t>
            </a:r>
          </a:p>
          <a:p>
            <a:r>
              <a:rPr lang="en-US" dirty="0">
                <a:latin typeface="Bahnschrift Light Condensed" panose="020B0502040204020203" pitchFamily="34" charset="0"/>
              </a:rPr>
              <a:t>Relaxed</a:t>
            </a:r>
          </a:p>
          <a:p>
            <a:r>
              <a:rPr lang="en-US" dirty="0">
                <a:latin typeface="Bahnschrift Light Condensed" panose="020B0502040204020203" pitchFamily="34" charset="0"/>
              </a:rPr>
              <a:t>Not Easily Frustrated</a:t>
            </a:r>
          </a:p>
          <a:p>
            <a:r>
              <a:rPr lang="en-US" dirty="0">
                <a:latin typeface="Bahnschrift Light Condensed" panose="020B0502040204020203" pitchFamily="34" charset="0"/>
              </a:rPr>
              <a:t>Moves Slowly</a:t>
            </a:r>
          </a:p>
          <a:p>
            <a:r>
              <a:rPr lang="en-US" dirty="0">
                <a:latin typeface="Bahnschrift Light Condensed" panose="020B0502040204020203" pitchFamily="34" charset="0"/>
              </a:rPr>
              <a:t>Seldom </a:t>
            </a:r>
            <a:endParaRPr lang="en-IN" dirty="0">
              <a:latin typeface="Bahnschrift Light Condensed" panose="020B0502040204020203" pitchFamily="34" charset="0"/>
            </a:endParaRPr>
          </a:p>
        </p:txBody>
      </p:sp>
    </p:spTree>
    <p:extLst>
      <p:ext uri="{BB962C8B-B14F-4D97-AF65-F5344CB8AC3E}">
        <p14:creationId xmlns:p14="http://schemas.microsoft.com/office/powerpoint/2010/main" val="2574080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BB0E32-83B5-4D86-82CA-D688057970D9}"/>
              </a:ext>
            </a:extLst>
          </p:cNvPr>
          <p:cNvSpPr txBox="1"/>
          <p:nvPr/>
        </p:nvSpPr>
        <p:spPr>
          <a:xfrm>
            <a:off x="1390650" y="782121"/>
            <a:ext cx="9801226" cy="5232202"/>
          </a:xfrm>
          <a:prstGeom prst="rect">
            <a:avLst/>
          </a:prstGeom>
          <a:noFill/>
        </p:spPr>
        <p:txBody>
          <a:bodyPr wrap="square">
            <a:spAutoFit/>
          </a:bodyPr>
          <a:lstStyle/>
          <a:p>
            <a:r>
              <a:rPr lang="en-US" sz="2000" b="1" dirty="0">
                <a:solidFill>
                  <a:srgbClr val="00CC66"/>
                </a:solidFill>
                <a:effectLst>
                  <a:outerShdw blurRad="38100" dist="38100" dir="2700000" algn="tl">
                    <a:srgbClr val="000000">
                      <a:alpha val="43137"/>
                    </a:srgbClr>
                  </a:outerShdw>
                </a:effectLst>
              </a:rPr>
              <a:t>Role of Personality in Organizational  Behavior</a:t>
            </a:r>
          </a:p>
          <a:p>
            <a:endParaRPr lang="en-US" sz="2000" b="1" dirty="0">
              <a:solidFill>
                <a:srgbClr val="00CC66"/>
              </a:solidFill>
              <a:effectLst>
                <a:outerShdw blurRad="38100" dist="38100" dir="2700000" algn="tl">
                  <a:srgbClr val="000000">
                    <a:alpha val="43137"/>
                  </a:srgbClr>
                </a:outerShdw>
              </a:effectLst>
            </a:endParaRPr>
          </a:p>
          <a:p>
            <a:endParaRPr lang="en-US" sz="1400" dirty="0"/>
          </a:p>
          <a:p>
            <a:pPr algn="just"/>
            <a:r>
              <a:rPr lang="en-US" sz="1400" dirty="0"/>
              <a:t> Personality plays a key role in organizational behavior because the way that people think, feel, and behave affects many aspects of the workplace. People's personalities influence their behavior in groups, their attitudes, and the way they make decisions. Interpersonal skills hugely affect the way that people act and react to things during work. In the workplace, personality also affects such things as motivation, leadership, performance, and conflict. The more that managers understand how personality in organizational behavior works, the better equipped they are to be effective and accomplish their goals. People have many different views of the world that affect their personalities. When a situation arises, an individual will handle it based upon his or her personal values, beliefs, and personality traits. These traits are developed throughout a person's lifetime and cannot be easily changed, so it is more helpful for managers to attempt to understand this rather than to fight it. Traits such as openness, emotional stability, and agreeableness all predict that an individual will have less conflict, work better in teams, and have positive attitudes about his or her work. People with this type of personality should be placed in situations where they would be working with or leading others. Those who do not have these traits will have less motivation and be more negative when they are placed in these same situations. Positive interpersonal skills is a personality trait that greatly affects the workplace. Individuals who exhibit this trait generally enjoy working with other people, and they have the empathy and sensitivity that enables them to get along well with others. People with this trait are often placed in roles where they work with customers, manage employees, or mediate problems. Decision-making and independence are greatly affected by personality. Personality traits such as self-efficacy, conscientiousness, and pro-activity contribute to good decision-making under pressure and independence, while traits such as neuroticism and not being open do not. Managers can place individuals with these traits in appropriate positions to do their best work. Placing individuals with certain characteristics in jobs that best suit them raises their levels of motivation. It also affects their overall job performance because they are happier on a daily basis. This affects the overall productivity of the workplace because more is getting accomplished due to better attitudes and happier employees.</a:t>
            </a:r>
            <a:endParaRPr lang="en-IN" sz="1400" dirty="0"/>
          </a:p>
        </p:txBody>
      </p:sp>
    </p:spTree>
    <p:extLst>
      <p:ext uri="{BB962C8B-B14F-4D97-AF65-F5344CB8AC3E}">
        <p14:creationId xmlns:p14="http://schemas.microsoft.com/office/powerpoint/2010/main" val="1132538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advTm="400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BB0E32-83B5-4D86-82CA-D688057970D9}"/>
              </a:ext>
            </a:extLst>
          </p:cNvPr>
          <p:cNvSpPr txBox="1"/>
          <p:nvPr/>
        </p:nvSpPr>
        <p:spPr>
          <a:xfrm>
            <a:off x="1390650" y="782121"/>
            <a:ext cx="9801226" cy="5232202"/>
          </a:xfrm>
          <a:prstGeom prst="rect">
            <a:avLst/>
          </a:prstGeom>
          <a:noFill/>
        </p:spPr>
        <p:txBody>
          <a:bodyPr wrap="square">
            <a:spAutoFit/>
          </a:bodyPr>
          <a:lstStyle/>
          <a:p>
            <a:r>
              <a:rPr lang="en-US" sz="2000" b="1" dirty="0">
                <a:solidFill>
                  <a:srgbClr val="00CC66"/>
                </a:solidFill>
                <a:effectLst>
                  <a:outerShdw blurRad="38100" dist="38100" dir="2700000" algn="tl">
                    <a:srgbClr val="000000">
                      <a:alpha val="43137"/>
                    </a:srgbClr>
                  </a:outerShdw>
                </a:effectLst>
              </a:rPr>
              <a:t>Role of Personality in Organizational  Behavior</a:t>
            </a:r>
          </a:p>
          <a:p>
            <a:endParaRPr lang="en-US" sz="2000" b="1" dirty="0">
              <a:solidFill>
                <a:srgbClr val="00CC66"/>
              </a:solidFill>
              <a:effectLst>
                <a:outerShdw blurRad="38100" dist="38100" dir="2700000" algn="tl">
                  <a:srgbClr val="000000">
                    <a:alpha val="43137"/>
                  </a:srgbClr>
                </a:outerShdw>
              </a:effectLst>
            </a:endParaRPr>
          </a:p>
          <a:p>
            <a:endParaRPr lang="en-US" sz="1400" dirty="0"/>
          </a:p>
          <a:p>
            <a:pPr algn="just"/>
            <a:r>
              <a:rPr lang="en-US" sz="1400" dirty="0"/>
              <a:t> Personality plays a key role in organizational behavior because the way that people think, feel, and behave affects many aspects of the workplace. People's personalities influence their behavior in groups, their attitudes, and the way they make decisions. Interpersonal skills hugely affect the way that people act and react to things during work. In the workplace, personality also affects such things as motivation, leadership, performance, and conflict. The more that managers understand how personality in organizational behavior works, the better equipped they are to be effective and accomplish their goals. People have many different views of the world that affect their personalities. When a situation arises, an individual will handle it based upon his or her personal values, beliefs, and personality traits. These traits are developed throughout a person's lifetime and cannot be easily changed, so it is more helpful for managers to attempt to understand this rather than to fight it. Traits such as openness, emotional stability, and agreeableness all predict that an individual will have less conflict, work better in teams, and have positive attitudes about his or her work. People with this type of personality should be placed in situations where they would be working with or leading others. Those who do not have these traits will have less motivation and be more negative when they are placed in these same situations. Positive interpersonal skills is a personality trait that greatly affects the workplace. Individuals who exhibit this trait generally enjoy working with other people, and they have the empathy and sensitivity that enables them to get along well with others. People with this trait are often placed in roles where they work with customers, manage employees, or mediate problems. Decision-making and independence are greatly affected by personality. Personality traits such as self-efficacy, conscientiousness, and pro-activity contribute to good decision-making under pressure and independence, while traits such as neuroticism and not being open do not. Managers can place individuals with these traits in appropriate positions to do their best work. Placing individuals with certain characteristics in jobs that best suit them raises their levels of motivation. It also affects their overall job performance because they are happier on a daily basis. This affects the overall productivity of the workplace because more is getting accomplished due to better attitudes and happier employees.</a:t>
            </a:r>
            <a:endParaRPr lang="en-IN" sz="1400" dirty="0"/>
          </a:p>
        </p:txBody>
      </p:sp>
      <p:pic>
        <p:nvPicPr>
          <p:cNvPr id="6" name="Picture 5">
            <a:extLst>
              <a:ext uri="{FF2B5EF4-FFF2-40B4-BE49-F238E27FC236}">
                <a16:creationId xmlns:a16="http://schemas.microsoft.com/office/drawing/2014/main" id="{EAF33AC1-10C9-4EF4-8D04-57EA1C119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604" y="496570"/>
            <a:ext cx="10785476" cy="5864860"/>
          </a:xfrm>
          <a:prstGeom prst="rect">
            <a:avLst/>
          </a:prstGeom>
        </p:spPr>
      </p:pic>
      <p:pic>
        <p:nvPicPr>
          <p:cNvPr id="2" name="Picture 1">
            <a:extLst>
              <a:ext uri="{FF2B5EF4-FFF2-40B4-BE49-F238E27FC236}">
                <a16:creationId xmlns:a16="http://schemas.microsoft.com/office/drawing/2014/main" id="{688B9B26-B754-436A-A1CD-99F3BA3A6F24}"/>
              </a:ext>
            </a:extLst>
          </p:cNvPr>
          <p:cNvPicPr>
            <a:picLocks noChangeAspect="1"/>
          </p:cNvPicPr>
          <p:nvPr/>
        </p:nvPicPr>
        <p:blipFill rotWithShape="1">
          <a:blip r:embed="rId2">
            <a:extLst>
              <a:ext uri="{28A0092B-C50C-407E-A947-70E740481C1C}">
                <a14:useLocalDpi xmlns:a14="http://schemas.microsoft.com/office/drawing/2010/main" val="0"/>
              </a:ext>
            </a:extLst>
          </a:blip>
          <a:srcRect l="50267" t="2122" r="2842" b="44175"/>
          <a:stretch/>
        </p:blipFill>
        <p:spPr>
          <a:xfrm>
            <a:off x="5915342" y="650041"/>
            <a:ext cx="5016182" cy="3098800"/>
          </a:xfrm>
          <a:prstGeom prst="rect">
            <a:avLst/>
          </a:prstGeom>
        </p:spPr>
      </p:pic>
    </p:spTree>
    <p:extLst>
      <p:ext uri="{BB962C8B-B14F-4D97-AF65-F5344CB8AC3E}">
        <p14:creationId xmlns:p14="http://schemas.microsoft.com/office/powerpoint/2010/main" val="7184021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grpId="1" nodeType="clickEffect">
                                  <p:stCondLst>
                                    <p:cond delay="0"/>
                                  </p:stCondLst>
                                  <p:childTnLst>
                                    <p:animEffect transition="out" filter="fade">
                                      <p:cBhvr>
                                        <p:cTn id="15" dur="500"/>
                                        <p:tgtEl>
                                          <p:spTgt spid="3"/>
                                        </p:tgtEl>
                                      </p:cBhvr>
                                    </p:animEffect>
                                    <p:set>
                                      <p:cBhvr>
                                        <p:cTn id="16" dur="1" fill="hold">
                                          <p:stCondLst>
                                            <p:cond delay="499"/>
                                          </p:stCondLst>
                                        </p:cTn>
                                        <p:tgtEl>
                                          <p:spTgt spid="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6" presetClass="emph" presetSubtype="0" fill="hold" nodeType="clickEffect">
                                  <p:stCondLst>
                                    <p:cond delay="0"/>
                                  </p:stCondLst>
                                  <p:childTnLst>
                                    <p:animScale>
                                      <p:cBhvr>
                                        <p:cTn id="29" dur="2000" fill="hold"/>
                                        <p:tgtEl>
                                          <p:spTgt spid="2"/>
                                        </p:tgtEl>
                                      </p:cBhvr>
                                      <p:by x="150000" y="150000"/>
                                    </p:animScale>
                                  </p:childTnLst>
                                </p:cTn>
                              </p:par>
                            </p:childTnLst>
                          </p:cTn>
                        </p:par>
                      </p:childTnLst>
                    </p:cTn>
                  </p:par>
                  <p:par>
                    <p:cTn id="30" fill="hold">
                      <p:stCondLst>
                        <p:cond delay="indefinite"/>
                      </p:stCondLst>
                      <p:childTnLst>
                        <p:par>
                          <p:cTn id="31" fill="hold">
                            <p:stCondLst>
                              <p:cond delay="0"/>
                            </p:stCondLst>
                            <p:childTnLst>
                              <p:par>
                                <p:cTn id="32" presetID="9" presetClass="emph" presetSubtype="0" nodeType="clickEffect">
                                  <p:stCondLst>
                                    <p:cond delay="0"/>
                                  </p:stCondLst>
                                  <p:childTnLst>
                                    <p:set>
                                      <p:cBhvr>
                                        <p:cTn id="33" dur="indefinite"/>
                                        <p:tgtEl>
                                          <p:spTgt spid="6"/>
                                        </p:tgtEl>
                                        <p:attrNameLst>
                                          <p:attrName>style.opacity</p:attrName>
                                        </p:attrNameLst>
                                      </p:cBhvr>
                                      <p:to>
                                        <p:strVal val="0.5"/>
                                      </p:to>
                                    </p:set>
                                    <p:animEffect filter="image" prLst="opacity: 0.5">
                                      <p:cBhvr rctx="IE">
                                        <p:cTn id="34" dur="indefinite"/>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927226-F475-4BB1-9F25-E07F48B69B1A}"/>
              </a:ext>
            </a:extLst>
          </p:cNvPr>
          <p:cNvPicPr>
            <a:picLocks noChangeAspect="1"/>
          </p:cNvPicPr>
          <p:nvPr/>
        </p:nvPicPr>
        <p:blipFill rotWithShape="1">
          <a:blip r:embed="rId2"/>
          <a:srcRect l="3766" t="4771" r="2908" b="4054"/>
          <a:stretch/>
        </p:blipFill>
        <p:spPr>
          <a:xfrm>
            <a:off x="1818967" y="186813"/>
            <a:ext cx="5171768" cy="3242187"/>
          </a:xfrm>
          <a:prstGeom prst="rect">
            <a:avLst/>
          </a:prstGeom>
        </p:spPr>
      </p:pic>
      <p:pic>
        <p:nvPicPr>
          <p:cNvPr id="3" name="Picture 2">
            <a:extLst>
              <a:ext uri="{FF2B5EF4-FFF2-40B4-BE49-F238E27FC236}">
                <a16:creationId xmlns:a16="http://schemas.microsoft.com/office/drawing/2014/main" id="{E93D505E-BAED-469E-AC54-F28C93371564}"/>
              </a:ext>
            </a:extLst>
          </p:cNvPr>
          <p:cNvPicPr>
            <a:picLocks noChangeAspect="1"/>
          </p:cNvPicPr>
          <p:nvPr/>
        </p:nvPicPr>
        <p:blipFill rotWithShape="1">
          <a:blip r:embed="rId3"/>
          <a:srcRect l="4198" t="5457" r="3553" b="5201"/>
          <a:stretch/>
        </p:blipFill>
        <p:spPr>
          <a:xfrm>
            <a:off x="6164826" y="1380351"/>
            <a:ext cx="5732205" cy="3063829"/>
          </a:xfrm>
          <a:prstGeom prst="rect">
            <a:avLst/>
          </a:prstGeom>
        </p:spPr>
      </p:pic>
      <p:pic>
        <p:nvPicPr>
          <p:cNvPr id="4" name="Picture 3">
            <a:extLst>
              <a:ext uri="{FF2B5EF4-FFF2-40B4-BE49-F238E27FC236}">
                <a16:creationId xmlns:a16="http://schemas.microsoft.com/office/drawing/2014/main" id="{6FCD8D6E-EFDE-429D-A2F1-78E5E29E9EC9}"/>
              </a:ext>
            </a:extLst>
          </p:cNvPr>
          <p:cNvPicPr>
            <a:picLocks noChangeAspect="1"/>
          </p:cNvPicPr>
          <p:nvPr/>
        </p:nvPicPr>
        <p:blipFill rotWithShape="1">
          <a:blip r:embed="rId4"/>
          <a:srcRect l="3767" t="5457" r="3552" b="5201"/>
          <a:stretch/>
        </p:blipFill>
        <p:spPr>
          <a:xfrm>
            <a:off x="6164826" y="3794171"/>
            <a:ext cx="5732204" cy="3063829"/>
          </a:xfrm>
          <a:prstGeom prst="rect">
            <a:avLst/>
          </a:prstGeom>
        </p:spPr>
      </p:pic>
    </p:spTree>
    <p:extLst>
      <p:ext uri="{BB962C8B-B14F-4D97-AF65-F5344CB8AC3E}">
        <p14:creationId xmlns:p14="http://schemas.microsoft.com/office/powerpoint/2010/main" val="441932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2" fill="hold"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1+ppt_w/2"/>
                                          </p:val>
                                        </p:tav>
                                      </p:tavLst>
                                    </p:anim>
                                    <p:anim calcmode="lin" valueType="num">
                                      <p:cBhvr additive="base">
                                        <p:cTn id="13" dur="500"/>
                                        <p:tgtEl>
                                          <p:spTgt spid="2"/>
                                        </p:tgtEl>
                                        <p:attrNameLst>
                                          <p:attrName>ppt_y</p:attrName>
                                        </p:attrNameLst>
                                      </p:cBhvr>
                                      <p:tavLst>
                                        <p:tav tm="0">
                                          <p:val>
                                            <p:strVal val="ppt_y"/>
                                          </p:val>
                                        </p:tav>
                                        <p:tav tm="100000">
                                          <p:val>
                                            <p:strVal val="ppt_y"/>
                                          </p:val>
                                        </p:tav>
                                      </p:tavLst>
                                    </p:anim>
                                    <p:set>
                                      <p:cBhvr>
                                        <p:cTn id="14" dur="1" fill="hold">
                                          <p:stCondLst>
                                            <p:cond delay="499"/>
                                          </p:stCondLst>
                                        </p:cTn>
                                        <p:tgtEl>
                                          <p:spTgt spid="2"/>
                                        </p:tgtEl>
                                        <p:attrNameLst>
                                          <p:attrName>style.visibility</p:attrName>
                                        </p:attrNameLst>
                                      </p:cBhvr>
                                      <p:to>
                                        <p:strVal val="hidden"/>
                                      </p:to>
                                    </p:set>
                                  </p:childTnLst>
                                </p:cTn>
                              </p:par>
                              <p:par>
                                <p:cTn id="15" presetID="2" presetClass="entr" presetSubtype="2"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1+#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3"/>
                                        </p:tgtEl>
                                        <p:attrNameLst>
                                          <p:attrName>ppt_x</p:attrName>
                                        </p:attrNameLst>
                                      </p:cBhvr>
                                      <p:tavLst>
                                        <p:tav tm="0">
                                          <p:val>
                                            <p:strVal val="ppt_x"/>
                                          </p:val>
                                        </p:tav>
                                        <p:tav tm="100000">
                                          <p:val>
                                            <p:strVal val="ppt_x"/>
                                          </p:val>
                                        </p:tav>
                                      </p:tavLst>
                                    </p:anim>
                                    <p:anim calcmode="lin" valueType="num">
                                      <p:cBhvr additive="base">
                                        <p:cTn id="23" dur="500"/>
                                        <p:tgtEl>
                                          <p:spTgt spid="3"/>
                                        </p:tgtEl>
                                        <p:attrNameLst>
                                          <p:attrName>ppt_y</p:attrName>
                                        </p:attrNameLst>
                                      </p:cBhvr>
                                      <p:tavLst>
                                        <p:tav tm="0">
                                          <p:val>
                                            <p:strVal val="ppt_y"/>
                                          </p:val>
                                        </p:tav>
                                        <p:tav tm="100000">
                                          <p:val>
                                            <p:strVal val="1+ppt_h/2"/>
                                          </p:val>
                                        </p:tav>
                                      </p:tavLst>
                                    </p:anim>
                                    <p:set>
                                      <p:cBhvr>
                                        <p:cTn id="24" dur="1" fill="hold">
                                          <p:stCondLst>
                                            <p:cond delay="499"/>
                                          </p:stCondLst>
                                        </p:cTn>
                                        <p:tgtEl>
                                          <p:spTgt spid="3"/>
                                        </p:tgtEl>
                                        <p:attrNameLst>
                                          <p:attrName>style.visibility</p:attrName>
                                        </p:attrNameLst>
                                      </p:cBhvr>
                                      <p:to>
                                        <p:strVal val="hidden"/>
                                      </p:to>
                                    </p:set>
                                  </p:childTnLst>
                                </p:cTn>
                              </p:par>
                              <p:par>
                                <p:cTn id="25" presetID="2" presetClass="entr" presetSubtype="4"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xit" presetSubtype="37" fill="hold" nodeType="clickEffect">
                                  <p:stCondLst>
                                    <p:cond delay="0"/>
                                  </p:stCondLst>
                                  <p:childTnLst>
                                    <p:animEffect transition="out" filter="barn(outVertical)">
                                      <p:cBhvr>
                                        <p:cTn id="32" dur="500"/>
                                        <p:tgtEl>
                                          <p:spTgt spid="4"/>
                                        </p:tgtEl>
                                      </p:cBhvr>
                                    </p:animEffect>
                                    <p:set>
                                      <p:cBhvr>
                                        <p:cTn id="3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7094499-1CD4-465F-87C4-E5E0091B9E5C}"/>
              </a:ext>
            </a:extLst>
          </p:cNvPr>
          <p:cNvPicPr>
            <a:picLocks noChangeAspect="1"/>
          </p:cNvPicPr>
          <p:nvPr/>
        </p:nvPicPr>
        <p:blipFill rotWithShape="1">
          <a:blip r:embed="rId2"/>
          <a:srcRect l="3766" t="4771" r="3337" b="4627"/>
          <a:stretch/>
        </p:blipFill>
        <p:spPr>
          <a:xfrm>
            <a:off x="3982065" y="1229032"/>
            <a:ext cx="7580670" cy="3755924"/>
          </a:xfrm>
          <a:prstGeom prst="rect">
            <a:avLst/>
          </a:prstGeom>
        </p:spPr>
      </p:pic>
    </p:spTree>
    <p:extLst>
      <p:ext uri="{BB962C8B-B14F-4D97-AF65-F5344CB8AC3E}">
        <p14:creationId xmlns:p14="http://schemas.microsoft.com/office/powerpoint/2010/main" val="4017674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advTm="4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0F5735-36F9-4EC2-9139-F8D58483ED98}"/>
              </a:ext>
            </a:extLst>
          </p:cNvPr>
          <p:cNvPicPr>
            <a:picLocks noChangeAspect="1"/>
          </p:cNvPicPr>
          <p:nvPr/>
        </p:nvPicPr>
        <p:blipFill rotWithShape="1">
          <a:blip r:embed="rId2"/>
          <a:srcRect l="3559" t="4522" r="3337" b="4819"/>
          <a:stretch/>
        </p:blipFill>
        <p:spPr>
          <a:xfrm>
            <a:off x="3972560" y="1066800"/>
            <a:ext cx="7833360" cy="3911600"/>
          </a:xfrm>
          <a:prstGeom prst="rect">
            <a:avLst/>
          </a:prstGeom>
        </p:spPr>
      </p:pic>
    </p:spTree>
    <p:extLst>
      <p:ext uri="{BB962C8B-B14F-4D97-AF65-F5344CB8AC3E}">
        <p14:creationId xmlns:p14="http://schemas.microsoft.com/office/powerpoint/2010/main" val="11201992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advTm="4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601DFE-3DB3-4C03-A258-2C3FBB918A0A}"/>
              </a:ext>
            </a:extLst>
          </p:cNvPr>
          <p:cNvSpPr/>
          <p:nvPr/>
        </p:nvSpPr>
        <p:spPr>
          <a:xfrm>
            <a:off x="3662313" y="571474"/>
            <a:ext cx="4543720" cy="631596"/>
          </a:xfrm>
          <a:prstGeom prst="rect">
            <a:avLst/>
          </a:prstGeom>
          <a:blipFill>
            <a:blip r:embed="rId2"/>
            <a:tile tx="0" ty="0" sx="100000" sy="100000" flip="none" algn="tl"/>
          </a:blipFill>
          <a:effectLst>
            <a:glow rad="63500">
              <a:schemeClr val="accent1">
                <a:satMod val="175000"/>
                <a:alpha val="40000"/>
              </a:schemeClr>
            </a:glow>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scene3d>
              <a:camera prst="orthographicFront"/>
              <a:lightRig rig="threePt" dir="t"/>
            </a:scene3d>
            <a:sp3d extrusionH="57150">
              <a:bevelT w="50800" h="38100" prst="riblet"/>
            </a:sp3d>
          </a:bodyPr>
          <a:lstStyle/>
          <a:p>
            <a:pPr algn="ctr"/>
            <a:r>
              <a:rPr lang="en-US" sz="3200" b="1" dirty="0">
                <a:blipFill>
                  <a:blip r:embed="rId3"/>
                  <a:tile tx="0" ty="0" sx="100000" sy="100000" flip="none" algn="tl"/>
                </a:blipFill>
                <a:effectLst>
                  <a:glow rad="63500">
                    <a:schemeClr val="accent5">
                      <a:satMod val="175000"/>
                      <a:alpha val="40000"/>
                    </a:schemeClr>
                  </a:glow>
                </a:effectLst>
                <a:latin typeface="Bradley Hand ITC" panose="03070402050302030203" pitchFamily="66" charset="0"/>
              </a:rPr>
              <a:t>FAMILY</a:t>
            </a:r>
            <a:endParaRPr lang="en-IN" sz="3200" b="1" dirty="0">
              <a:blipFill>
                <a:blip r:embed="rId3"/>
                <a:tile tx="0" ty="0" sx="100000" sy="100000" flip="none" algn="tl"/>
              </a:blipFill>
              <a:effectLst>
                <a:glow rad="63500">
                  <a:schemeClr val="accent5">
                    <a:satMod val="175000"/>
                    <a:alpha val="40000"/>
                  </a:schemeClr>
                </a:glow>
              </a:effectLst>
              <a:latin typeface="Bradley Hand ITC" panose="03070402050302030203" pitchFamily="66" charset="0"/>
            </a:endParaRPr>
          </a:p>
        </p:txBody>
      </p:sp>
      <p:sp>
        <p:nvSpPr>
          <p:cNvPr id="5" name="TextBox 4">
            <a:extLst>
              <a:ext uri="{FF2B5EF4-FFF2-40B4-BE49-F238E27FC236}">
                <a16:creationId xmlns:a16="http://schemas.microsoft.com/office/drawing/2014/main" id="{B0D9520D-4FBB-4BE5-9113-E663EDEC6516}"/>
              </a:ext>
            </a:extLst>
          </p:cNvPr>
          <p:cNvSpPr txBox="1"/>
          <p:nvPr/>
        </p:nvSpPr>
        <p:spPr>
          <a:xfrm>
            <a:off x="1838960" y="2072640"/>
            <a:ext cx="8920480" cy="1200329"/>
          </a:xfrm>
          <a:prstGeom prst="rect">
            <a:avLst/>
          </a:prstGeom>
          <a:noFill/>
        </p:spPr>
        <p:txBody>
          <a:bodyPr wrap="square" rtlCol="0">
            <a:spAutoFit/>
          </a:bodyPr>
          <a:lstStyle/>
          <a:p>
            <a:r>
              <a:rPr lang="en-US" dirty="0">
                <a:effectLst>
                  <a:outerShdw blurRad="38100" dist="38100" dir="2700000" algn="tl">
                    <a:srgbClr val="000000">
                      <a:alpha val="43137"/>
                    </a:srgbClr>
                  </a:outerShdw>
                </a:effectLst>
                <a:latin typeface="Bahnschrift Light" panose="020B0502040204020203" pitchFamily="34" charset="0"/>
              </a:rPr>
              <a:t>One of the very important determinants of the personality of a person is his/her immediate family.</a:t>
            </a:r>
          </a:p>
          <a:p>
            <a:r>
              <a:rPr lang="en-US" dirty="0">
                <a:effectLst>
                  <a:outerShdw blurRad="38100" dist="38100" dir="2700000" algn="tl">
                    <a:srgbClr val="000000">
                      <a:alpha val="43137"/>
                    </a:srgbClr>
                  </a:outerShdw>
                </a:effectLst>
                <a:latin typeface="Bahnschrift Light" panose="020B0502040204020203" pitchFamily="34" charset="0"/>
              </a:rPr>
              <a:t>Families influences the persons behavior of a person especially in the early stage.</a:t>
            </a:r>
          </a:p>
          <a:p>
            <a:r>
              <a:rPr lang="en-US" dirty="0">
                <a:effectLst>
                  <a:outerShdw blurRad="38100" dist="38100" dir="2700000" algn="tl">
                    <a:srgbClr val="000000">
                      <a:alpha val="43137"/>
                    </a:srgbClr>
                  </a:outerShdw>
                </a:effectLst>
                <a:latin typeface="Bahnschrift Light" panose="020B0502040204020203" pitchFamily="34" charset="0"/>
              </a:rPr>
              <a:t>The nature of such influence will depend upon the following factors:</a:t>
            </a:r>
            <a:endParaRPr lang="en-IN" dirty="0">
              <a:effectLst>
                <a:outerShdw blurRad="38100" dist="38100" dir="2700000" algn="tl">
                  <a:srgbClr val="000000">
                    <a:alpha val="43137"/>
                  </a:srgbClr>
                </a:outerShdw>
              </a:effectLst>
              <a:latin typeface="Bahnschrift Light" panose="020B0502040204020203" pitchFamily="34" charset="0"/>
            </a:endParaRPr>
          </a:p>
        </p:txBody>
      </p:sp>
      <p:sp>
        <p:nvSpPr>
          <p:cNvPr id="10" name="Oval 9">
            <a:extLst>
              <a:ext uri="{FF2B5EF4-FFF2-40B4-BE49-F238E27FC236}">
                <a16:creationId xmlns:a16="http://schemas.microsoft.com/office/drawing/2014/main" id="{C41F1818-BB84-47DE-A5F8-E56FA96EF574}"/>
              </a:ext>
            </a:extLst>
          </p:cNvPr>
          <p:cNvSpPr/>
          <p:nvPr/>
        </p:nvSpPr>
        <p:spPr>
          <a:xfrm>
            <a:off x="4788531" y="4724403"/>
            <a:ext cx="2062480" cy="1785497"/>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highlight>
                <a:srgbClr val="FF00FF"/>
              </a:highlight>
              <a:latin typeface="Bernard MT Condensed" panose="02050806060905020404" pitchFamily="18" charset="0"/>
            </a:endParaRPr>
          </a:p>
          <a:p>
            <a:pPr algn="ctr"/>
            <a:r>
              <a:rPr lang="en-US" dirty="0">
                <a:ln w="0"/>
                <a:solidFill>
                  <a:schemeClr val="accent1"/>
                </a:solidFill>
                <a:effectLst>
                  <a:outerShdw blurRad="38100" dist="25400" dir="5400000" algn="ctr" rotWithShape="0">
                    <a:srgbClr val="6E747A">
                      <a:alpha val="43000"/>
                    </a:srgbClr>
                  </a:outerShdw>
                </a:effectLst>
              </a:rPr>
              <a:t>z</a:t>
            </a:r>
          </a:p>
          <a:p>
            <a:pPr algn="ctr"/>
            <a:endParaRPr lang="en-US" dirty="0">
              <a:solidFill>
                <a:srgbClr val="FFFF00"/>
              </a:solidFill>
              <a:highlight>
                <a:srgbClr val="FF00FF"/>
              </a:highlight>
              <a:latin typeface="Bernard MT Condensed" panose="02050806060905020404" pitchFamily="18" charset="0"/>
            </a:endParaRPr>
          </a:p>
          <a:p>
            <a:pPr algn="ctr"/>
            <a:endParaRPr lang="en-US" dirty="0">
              <a:solidFill>
                <a:srgbClr val="FFFF00"/>
              </a:solidFill>
              <a:highlight>
                <a:srgbClr val="FF00FF"/>
              </a:highlight>
              <a:latin typeface="Bernard MT Condensed" panose="02050806060905020404" pitchFamily="18" charset="0"/>
            </a:endParaRPr>
          </a:p>
          <a:p>
            <a:pPr algn="ctr"/>
            <a:r>
              <a:rPr lang="en-US" dirty="0">
                <a:solidFill>
                  <a:srgbClr val="FFFF00"/>
                </a:solidFill>
                <a:effectLst>
                  <a:glow rad="139700">
                    <a:schemeClr val="accent1">
                      <a:satMod val="175000"/>
                      <a:alpha val="40000"/>
                    </a:schemeClr>
                  </a:glow>
                </a:effectLst>
                <a:latin typeface="Bernard MT Condensed" panose="02050806060905020404" pitchFamily="18" charset="0"/>
              </a:rPr>
              <a:t>Family size</a:t>
            </a:r>
            <a:endParaRPr lang="en-IN" dirty="0">
              <a:solidFill>
                <a:srgbClr val="FFFF00"/>
              </a:solidFill>
              <a:effectLst>
                <a:glow rad="139700">
                  <a:schemeClr val="accent1">
                    <a:satMod val="175000"/>
                    <a:alpha val="40000"/>
                  </a:schemeClr>
                </a:glow>
              </a:effectLst>
              <a:latin typeface="Bernard MT Condensed" panose="02050806060905020404" pitchFamily="18" charset="0"/>
            </a:endParaRPr>
          </a:p>
        </p:txBody>
      </p:sp>
      <p:sp>
        <p:nvSpPr>
          <p:cNvPr id="7" name="Oval 6">
            <a:extLst>
              <a:ext uri="{FF2B5EF4-FFF2-40B4-BE49-F238E27FC236}">
                <a16:creationId xmlns:a16="http://schemas.microsoft.com/office/drawing/2014/main" id="{9FCBED0A-531E-4CC0-828F-4D7A4440DEF9}"/>
              </a:ext>
            </a:extLst>
          </p:cNvPr>
          <p:cNvSpPr/>
          <p:nvPr/>
        </p:nvSpPr>
        <p:spPr>
          <a:xfrm>
            <a:off x="5009514" y="4592987"/>
            <a:ext cx="2062479" cy="1785498"/>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ln w="6600">
                <a:solidFill>
                  <a:schemeClr val="accent2"/>
                </a:solidFill>
                <a:prstDash val="solid"/>
              </a:ln>
              <a:solidFill>
                <a:srgbClr val="FFFFFF"/>
              </a:solidFill>
              <a:effectLst>
                <a:outerShdw dist="38100" dir="2700000" algn="tl" rotWithShape="0">
                  <a:schemeClr val="accent2"/>
                </a:outerShdw>
              </a:effectLst>
            </a:endParaRPr>
          </a:p>
          <a:p>
            <a:pPr algn="ctr"/>
            <a:endParaRPr lang="en-IN" b="1" dirty="0">
              <a:ln w="6600">
                <a:solidFill>
                  <a:schemeClr val="accent2"/>
                </a:solidFill>
                <a:prstDash val="solid"/>
              </a:ln>
              <a:solidFill>
                <a:srgbClr val="FFFFFF"/>
              </a:solidFill>
              <a:effectLst>
                <a:outerShdw dist="38100" dir="2700000" algn="tl" rotWithShape="0">
                  <a:schemeClr val="accent2"/>
                </a:outerShdw>
              </a:effectLst>
            </a:endParaRPr>
          </a:p>
          <a:p>
            <a:pPr algn="ctr"/>
            <a:endParaRPr lang="en-IN" b="1" dirty="0">
              <a:ln w="6600">
                <a:solidFill>
                  <a:schemeClr val="accent2"/>
                </a:solidFill>
                <a:prstDash val="solid"/>
              </a:ln>
              <a:solidFill>
                <a:srgbClr val="FFFFFF"/>
              </a:solidFill>
              <a:effectLst>
                <a:outerShdw dist="38100" dir="2700000" algn="tl" rotWithShape="0">
                  <a:schemeClr val="accent2"/>
                </a:outerShdw>
              </a:effectLst>
            </a:endParaRPr>
          </a:p>
          <a:p>
            <a:pPr algn="ctr"/>
            <a:r>
              <a:rPr lang="en-IN"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Parents</a:t>
            </a:r>
            <a:r>
              <a:rPr lang="en-IN" b="1" dirty="0">
                <a:ln w="6600">
                  <a:solidFill>
                    <a:schemeClr val="accent2"/>
                  </a:solidFill>
                  <a:prstDash val="solid"/>
                </a:ln>
                <a:solidFill>
                  <a:srgbClr val="FFFFFF"/>
                </a:solidFill>
                <a:effectLst>
                  <a:outerShdw dist="38100" dir="2700000" algn="tl" rotWithShape="0">
                    <a:schemeClr val="accent2"/>
                  </a:outerShdw>
                </a:effectLst>
              </a:rPr>
              <a:t> </a:t>
            </a:r>
            <a:r>
              <a:rPr lang="en-IN" b="1" dirty="0">
                <a:ln w="6600">
                  <a:solidFill>
                    <a:schemeClr val="accent2"/>
                  </a:solidFill>
                  <a:prstDash val="solid"/>
                </a:ln>
                <a:solidFill>
                  <a:srgbClr val="FFFFFF"/>
                </a:solidFill>
                <a:effectLst>
                  <a:outerShdw dist="38100" dir="2700000" algn="tl" rotWithShape="0">
                    <a:schemeClr val="accent2"/>
                  </a:outerShdw>
                </a:effectLst>
                <a:latin typeface="Arial Black" panose="020B0A04020102020204" pitchFamily="34" charset="0"/>
              </a:rPr>
              <a:t>Education</a:t>
            </a:r>
          </a:p>
        </p:txBody>
      </p:sp>
      <p:sp>
        <p:nvSpPr>
          <p:cNvPr id="12" name="Oval 11">
            <a:extLst>
              <a:ext uri="{FF2B5EF4-FFF2-40B4-BE49-F238E27FC236}">
                <a16:creationId xmlns:a16="http://schemas.microsoft.com/office/drawing/2014/main" id="{57297435-7608-4650-8D40-7F2EF4CCCEE5}"/>
              </a:ext>
            </a:extLst>
          </p:cNvPr>
          <p:cNvSpPr/>
          <p:nvPr/>
        </p:nvSpPr>
        <p:spPr>
          <a:xfrm>
            <a:off x="4954268" y="4592332"/>
            <a:ext cx="2062479" cy="1818680"/>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rgbClr val="00B0F0"/>
                </a:solidFill>
              </a:ln>
              <a:solidFill>
                <a:srgbClr val="002060"/>
              </a:solidFill>
              <a:effectLst>
                <a:reflection blurRad="6350" stA="60000" endA="900" endPos="60000" dist="29997" dir="5400000" sy="-100000" algn="bl" rotWithShape="0"/>
              </a:effectLst>
              <a:latin typeface="Bernard MT Condensed" panose="02050806060905020404" pitchFamily="18" charset="0"/>
            </a:endParaRPr>
          </a:p>
          <a:p>
            <a:pPr algn="ctr"/>
            <a:endParaRPr lang="en-US" dirty="0">
              <a:ln>
                <a:solidFill>
                  <a:srgbClr val="00B0F0"/>
                </a:solidFill>
              </a:ln>
              <a:solidFill>
                <a:srgbClr val="002060"/>
              </a:solidFill>
              <a:effectLst>
                <a:reflection blurRad="6350" stA="60000" endA="900" endPos="60000" dist="29997" dir="5400000" sy="-100000" algn="bl" rotWithShape="0"/>
              </a:effectLst>
              <a:latin typeface="Bernard MT Condensed" panose="02050806060905020404" pitchFamily="18" charset="0"/>
            </a:endParaRPr>
          </a:p>
          <a:p>
            <a:pPr algn="ctr"/>
            <a:endParaRPr lang="en-US" dirty="0">
              <a:ln>
                <a:solidFill>
                  <a:srgbClr val="00B0F0"/>
                </a:solidFill>
              </a:ln>
              <a:solidFill>
                <a:srgbClr val="002060"/>
              </a:solidFill>
              <a:effectLst>
                <a:reflection blurRad="6350" stA="60000" endA="900" endPos="60000" dist="29997" dir="5400000" sy="-100000" algn="bl" rotWithShape="0"/>
              </a:effectLst>
              <a:latin typeface="Bernard MT Condensed" panose="02050806060905020404" pitchFamily="18" charset="0"/>
            </a:endParaRPr>
          </a:p>
          <a:p>
            <a:pPr algn="ctr"/>
            <a:r>
              <a:rPr lang="en-US" dirty="0">
                <a:ln>
                  <a:solidFill>
                    <a:srgbClr val="00B0F0"/>
                  </a:solidFill>
                </a:ln>
                <a:solidFill>
                  <a:srgbClr val="002060"/>
                </a:solidFill>
                <a:effectLst>
                  <a:reflection blurRad="6350" stA="60000" endA="900" endPos="60000" dist="29997" dir="5400000" sy="-100000" algn="bl" rotWithShape="0"/>
                </a:effectLst>
                <a:highlight>
                  <a:srgbClr val="C0C0C0"/>
                </a:highlight>
                <a:latin typeface="Bernard MT Condensed" panose="02050806060905020404" pitchFamily="18" charset="0"/>
              </a:rPr>
              <a:t>Birth order</a:t>
            </a:r>
            <a:endParaRPr lang="en-IN" dirty="0">
              <a:ln>
                <a:solidFill>
                  <a:srgbClr val="00B0F0"/>
                </a:solidFill>
              </a:ln>
              <a:solidFill>
                <a:srgbClr val="002060"/>
              </a:solidFill>
              <a:effectLst>
                <a:reflection blurRad="6350" stA="60000" endA="900" endPos="60000" dist="29997" dir="5400000" sy="-100000" algn="bl" rotWithShape="0"/>
              </a:effectLst>
              <a:highlight>
                <a:srgbClr val="C0C0C0"/>
              </a:highlight>
              <a:latin typeface="Bernard MT Condensed" panose="02050806060905020404" pitchFamily="18" charset="0"/>
            </a:endParaRPr>
          </a:p>
        </p:txBody>
      </p:sp>
      <p:sp>
        <p:nvSpPr>
          <p:cNvPr id="8" name="Oval 7">
            <a:extLst>
              <a:ext uri="{FF2B5EF4-FFF2-40B4-BE49-F238E27FC236}">
                <a16:creationId xmlns:a16="http://schemas.microsoft.com/office/drawing/2014/main" id="{0447D011-9393-45B2-93DB-A11E155DDD4C}"/>
              </a:ext>
            </a:extLst>
          </p:cNvPr>
          <p:cNvSpPr/>
          <p:nvPr/>
        </p:nvSpPr>
        <p:spPr>
          <a:xfrm>
            <a:off x="4896479" y="4608923"/>
            <a:ext cx="2062480" cy="17854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Race</a:t>
            </a:r>
            <a:endParaRPr lang="en-IN" dirty="0"/>
          </a:p>
        </p:txBody>
      </p:sp>
      <p:sp>
        <p:nvSpPr>
          <p:cNvPr id="9" name="Oval 8">
            <a:extLst>
              <a:ext uri="{FF2B5EF4-FFF2-40B4-BE49-F238E27FC236}">
                <a16:creationId xmlns:a16="http://schemas.microsoft.com/office/drawing/2014/main" id="{FB125E8B-68A1-4602-B740-690484B77E37}"/>
              </a:ext>
            </a:extLst>
          </p:cNvPr>
          <p:cNvSpPr/>
          <p:nvPr/>
        </p:nvSpPr>
        <p:spPr>
          <a:xfrm>
            <a:off x="4843777" y="4659349"/>
            <a:ext cx="2062480" cy="17854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Religion</a:t>
            </a:r>
            <a:endParaRPr lang="en-IN" dirty="0"/>
          </a:p>
        </p:txBody>
      </p:sp>
      <p:sp>
        <p:nvSpPr>
          <p:cNvPr id="6" name="Oval 5">
            <a:extLst>
              <a:ext uri="{FF2B5EF4-FFF2-40B4-BE49-F238E27FC236}">
                <a16:creationId xmlns:a16="http://schemas.microsoft.com/office/drawing/2014/main" id="{AC80CD34-198B-4383-BC3E-8679C620E916}"/>
              </a:ext>
            </a:extLst>
          </p:cNvPr>
          <p:cNvSpPr/>
          <p:nvPr/>
        </p:nvSpPr>
        <p:spPr>
          <a:xfrm>
            <a:off x="4843777" y="4594296"/>
            <a:ext cx="2062481" cy="1851860"/>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Bodoni MT Black" panose="02070A03080606020203" pitchFamily="18" charset="0"/>
            </a:endParaRPr>
          </a:p>
          <a:p>
            <a:pPr algn="ctr"/>
            <a:endParaRPr lang="en-US" dirty="0">
              <a:latin typeface="Bodoni MT Black" panose="02070A03080606020203" pitchFamily="18" charset="0"/>
            </a:endParaRPr>
          </a:p>
          <a:p>
            <a:pPr algn="ctr"/>
            <a:endParaRPr lang="en-US" dirty="0">
              <a:latin typeface="Bodoni MT Black" panose="02070A03080606020203" pitchFamily="18" charset="0"/>
            </a:endParaRPr>
          </a:p>
          <a:p>
            <a:pPr algn="ctr"/>
            <a:r>
              <a:rPr lang="en-US" dirty="0">
                <a:blipFill>
                  <a:blip r:embed="rId8"/>
                  <a:tile tx="0" ty="0" sx="100000" sy="100000" flip="none" algn="tl"/>
                </a:blipFill>
                <a:effectLst>
                  <a:glow rad="228600">
                    <a:schemeClr val="accent1">
                      <a:satMod val="175000"/>
                      <a:alpha val="40000"/>
                    </a:schemeClr>
                  </a:glow>
                </a:effectLst>
                <a:latin typeface="Bodoni MT Black" panose="02070A03080606020203" pitchFamily="18" charset="0"/>
              </a:rPr>
              <a:t>Socio-Economic level</a:t>
            </a:r>
            <a:endParaRPr lang="en-IN" dirty="0">
              <a:blipFill>
                <a:blip r:embed="rId8"/>
                <a:tile tx="0" ty="0" sx="100000" sy="100000" flip="none" algn="tl"/>
              </a:blipFill>
              <a:effectLst>
                <a:glow rad="228600">
                  <a:schemeClr val="accent1">
                    <a:satMod val="175000"/>
                    <a:alpha val="40000"/>
                  </a:schemeClr>
                </a:glow>
              </a:effectLst>
              <a:latin typeface="Bodoni MT Black" panose="02070A03080606020203" pitchFamily="18" charset="0"/>
            </a:endParaRPr>
          </a:p>
        </p:txBody>
      </p:sp>
      <p:sp>
        <p:nvSpPr>
          <p:cNvPr id="18" name="Oval 17">
            <a:extLst>
              <a:ext uri="{FF2B5EF4-FFF2-40B4-BE49-F238E27FC236}">
                <a16:creationId xmlns:a16="http://schemas.microsoft.com/office/drawing/2014/main" id="{CF60C84E-60E7-424A-BDCB-A344F4D0C7C3}"/>
              </a:ext>
            </a:extLst>
          </p:cNvPr>
          <p:cNvSpPr/>
          <p:nvPr/>
        </p:nvSpPr>
        <p:spPr>
          <a:xfrm>
            <a:off x="4788532" y="4500880"/>
            <a:ext cx="2283462" cy="2103132"/>
          </a:xfrm>
          <a:prstGeom prst="ellipse">
            <a:avLst/>
          </a:prstGeom>
          <a:blipFill>
            <a:blip r:embed="rId9"/>
            <a:tile tx="0" ty="0" sx="100000" sy="100000" flip="none" algn="tl"/>
          </a:blipFill>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35279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4000">
        <p15:prstTrans prst="peelOff"/>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1600"/>
                                  </p:iterate>
                                  <p:childTnLst>
                                    <p:set>
                                      <p:cBhvr>
                                        <p:cTn id="6" dur="1" fill="hold">
                                          <p:stCondLst>
                                            <p:cond delay="0"/>
                                          </p:stCondLst>
                                        </p:cTn>
                                        <p:tgtEl>
                                          <p:spTgt spid="2"/>
                                        </p:tgtEl>
                                        <p:attrNameLst>
                                          <p:attrName>style.visibility</p:attrName>
                                        </p:attrNameLst>
                                      </p:cBhvr>
                                      <p:to>
                                        <p:strVal val="visible"/>
                                      </p:to>
                                    </p:set>
                                    <p:set>
                                      <p:cBhvr>
                                        <p:cTn id="7" dur="1137" fill="hold">
                                          <p:stCondLst>
                                            <p:cond delay="0"/>
                                          </p:stCondLst>
                                        </p:cTn>
                                        <p:tgtEl>
                                          <p:spTgt spid="2"/>
                                        </p:tgtEl>
                                        <p:attrNameLst>
                                          <p:attrName>style.rotation</p:attrName>
                                        </p:attrNameLst>
                                      </p:cBhvr>
                                      <p:to>
                                        <p:strVal val="-45.0"/>
                                      </p:to>
                                    </p:set>
                                    <p:anim calcmode="lin" valueType="num">
                                      <p:cBhvr>
                                        <p:cTn id="8" dur="1137" fill="hold">
                                          <p:stCondLst>
                                            <p:cond delay="1137"/>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1137"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390" decel="50000" autoRev="1" fill="hold">
                                          <p:stCondLst>
                                            <p:cond delay="1137"/>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340" fill="hold">
                                          <p:stCondLst>
                                            <p:cond delay="2160"/>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1000"/>
                                  </p:stCondLst>
                                  <p:iterate type="lt">
                                    <p:tmAbs val="1400"/>
                                  </p:iterate>
                                  <p:childTnLst>
                                    <p:set>
                                      <p:cBhvr>
                                        <p:cTn id="15"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8" presetClass="emph" presetSubtype="0" fill="hold" nodeType="clickEffect">
                                  <p:stCondLst>
                                    <p:cond delay="0"/>
                                  </p:stCondLst>
                                  <p:iterate type="lt">
                                    <p:tmPct val="0"/>
                                  </p:iterate>
                                  <p:childTnLst>
                                    <p:animClr clrSpc="rgb" dir="cw">
                                      <p:cBhvr override="childStyle">
                                        <p:cTn id="19" dur="4100" fill="hold"/>
                                        <p:tgtEl>
                                          <p:spTgt spid="2">
                                            <p:txEl>
                                              <p:pRg st="0" end="0"/>
                                            </p:txEl>
                                          </p:spTgt>
                                        </p:tgtEl>
                                        <p:attrNameLst>
                                          <p:attrName>style.color</p:attrName>
                                        </p:attrNameLst>
                                      </p:cBhvr>
                                      <p:to>
                                        <a:schemeClr val="accent2"/>
                                      </p:to>
                                    </p:animClr>
                                    <p:animClr clrSpc="rgb" dir="cw">
                                      <p:cBhvr>
                                        <p:cTn id="20" dur="4100" fill="hold"/>
                                        <p:tgtEl>
                                          <p:spTgt spid="2">
                                            <p:txEl>
                                              <p:pRg st="0" end="0"/>
                                            </p:txEl>
                                          </p:spTgt>
                                        </p:tgtEl>
                                        <p:attrNameLst>
                                          <p:attrName>fillcolor</p:attrName>
                                        </p:attrNameLst>
                                      </p:cBhvr>
                                      <p:to>
                                        <a:schemeClr val="accent2"/>
                                      </p:to>
                                    </p:animClr>
                                    <p:set>
                                      <p:cBhvr>
                                        <p:cTn id="21" dur="4100" fill="hold"/>
                                        <p:tgtEl>
                                          <p:spTgt spid="2">
                                            <p:txEl>
                                              <p:pRg st="0" end="0"/>
                                            </p:txEl>
                                          </p:spTgt>
                                        </p:tgtEl>
                                        <p:attrNameLst>
                                          <p:attrName>fill.type</p:attrName>
                                        </p:attrNameLst>
                                      </p:cBhvr>
                                      <p:to>
                                        <p:strVal val="solid"/>
                                      </p:to>
                                    </p:set>
                                    <p:anim to="1.5" calcmode="lin" valueType="num">
                                      <p:cBhvr override="childStyle">
                                        <p:cTn id="22" dur="4100" fill="hold"/>
                                        <p:tgtEl>
                                          <p:spTgt spid="2">
                                            <p:txEl>
                                              <p:pRg st="0" end="0"/>
                                            </p:txEl>
                                          </p:spTgt>
                                        </p:tgtEl>
                                        <p:attrNameLst>
                                          <p:attrName>style.fontSize</p:attrName>
                                        </p:attrNameLst>
                                      </p:cBhvr>
                                    </p:anim>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3800"/>
                                  </p:stCondLst>
                                  <p:childTnLst>
                                    <p:set>
                                      <p:cBhvr>
                                        <p:cTn id="26" dur="1" fill="hold">
                                          <p:stCondLst>
                                            <p:cond delay="0"/>
                                          </p:stCondLst>
                                        </p:cTn>
                                        <p:tgtEl>
                                          <p:spTgt spid="5"/>
                                        </p:tgtEl>
                                        <p:attrNameLst>
                                          <p:attrName>style.visibility</p:attrName>
                                        </p:attrNameLst>
                                      </p:cBhvr>
                                      <p:to>
                                        <p:strVal val="visible"/>
                                      </p:to>
                                    </p:set>
                                    <p:animEffect transition="in" filter="box(in)">
                                      <p:cBhvr>
                                        <p:cTn id="27" dur="20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7" presetClass="exit" presetSubtype="10" fill="hold" grpId="1" nodeType="clickEffect">
                                  <p:stCondLst>
                                    <p:cond delay="5800"/>
                                  </p:stCondLst>
                                  <p:childTnLst>
                                    <p:anim calcmode="lin" valueType="num">
                                      <p:cBhvr>
                                        <p:cTn id="31" dur="1600"/>
                                        <p:tgtEl>
                                          <p:spTgt spid="5"/>
                                        </p:tgtEl>
                                        <p:attrNameLst>
                                          <p:attrName>ppt_w</p:attrName>
                                        </p:attrNameLst>
                                      </p:cBhvr>
                                      <p:tavLst>
                                        <p:tav tm="0">
                                          <p:val>
                                            <p:strVal val="ppt_w"/>
                                          </p:val>
                                        </p:tav>
                                        <p:tav tm="100000">
                                          <p:val>
                                            <p:fltVal val="0"/>
                                          </p:val>
                                        </p:tav>
                                      </p:tavLst>
                                    </p:anim>
                                    <p:anim calcmode="lin" valueType="num">
                                      <p:cBhvr>
                                        <p:cTn id="32" dur="1600"/>
                                        <p:tgtEl>
                                          <p:spTgt spid="5"/>
                                        </p:tgtEl>
                                        <p:attrNameLst>
                                          <p:attrName>ppt_h</p:attrName>
                                        </p:attrNameLst>
                                      </p:cBhvr>
                                      <p:tavLst>
                                        <p:tav tm="0">
                                          <p:val>
                                            <p:strVal val="ppt_h"/>
                                          </p:val>
                                        </p:tav>
                                        <p:tav tm="100000">
                                          <p:val>
                                            <p:strVal val="ppt_h"/>
                                          </p:val>
                                        </p:tav>
                                      </p:tavLst>
                                    </p:anim>
                                    <p:set>
                                      <p:cBhvr>
                                        <p:cTn id="33" dur="1" fill="hold">
                                          <p:stCondLst>
                                            <p:cond delay="1599"/>
                                          </p:stCondLst>
                                        </p:cTn>
                                        <p:tgtEl>
                                          <p:spTgt spid="5"/>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heel(1)">
                                      <p:cBhvr>
                                        <p:cTn id="38" dur="20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8" presetClass="emph" presetSubtype="0" fill="hold" grpId="1" nodeType="clickEffect">
                                  <p:stCondLst>
                                    <p:cond delay="300"/>
                                  </p:stCondLst>
                                  <p:childTnLst>
                                    <p:animRot by="21600000">
                                      <p:cBhvr>
                                        <p:cTn id="42" dur="3700" fill="hold"/>
                                        <p:tgtEl>
                                          <p:spTgt spid="18"/>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ID="20" presetClass="entr" presetSubtype="0" fill="hold" grpId="1"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edge">
                                      <p:cBhvr>
                                        <p:cTn id="47" dur="20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64" presetClass="path" presetSubtype="0" accel="50000" decel="50000" fill="hold" grpId="1" nodeType="clickEffect">
                                  <p:stCondLst>
                                    <p:cond delay="0"/>
                                  </p:stCondLst>
                                  <p:childTnLst>
                                    <p:animMotion origin="layout" path="M -2.70833E-6 1.48148E-6 L -2.70833E-6 -0.41158 " pathEditMode="relative" rAng="0" ptsTypes="AA">
                                      <p:cBhvr>
                                        <p:cTn id="55" dur="2000" fill="hold"/>
                                        <p:tgtEl>
                                          <p:spTgt spid="7"/>
                                        </p:tgtEl>
                                        <p:attrNameLst>
                                          <p:attrName>ppt_x</p:attrName>
                                          <p:attrName>ppt_y</p:attrName>
                                        </p:attrNameLst>
                                      </p:cBhvr>
                                      <p:rCtr x="0" y="-20579"/>
                                    </p:animMotion>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0"/>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63" presetClass="path" presetSubtype="0" accel="50000" decel="50000" fill="hold" grpId="1" nodeType="clickEffect">
                                  <p:stCondLst>
                                    <p:cond delay="0"/>
                                  </p:stCondLst>
                                  <p:childTnLst>
                                    <p:animMotion origin="layout" path="M -3.75E-6 -1.48148E-6 L 0.2418 -0.28426 " pathEditMode="relative" rAng="0" ptsTypes="AA">
                                      <p:cBhvr>
                                        <p:cTn id="63" dur="2000" fill="hold"/>
                                        <p:tgtEl>
                                          <p:spTgt spid="10"/>
                                        </p:tgtEl>
                                        <p:attrNameLst>
                                          <p:attrName>ppt_x</p:attrName>
                                          <p:attrName>ppt_y</p:attrName>
                                        </p:attrNameLst>
                                      </p:cBhvr>
                                      <p:rCtr x="12083" y="-14213"/>
                                    </p:animMotion>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2"/>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63" presetClass="path" presetSubtype="0" accel="50000" decel="50000" fill="hold" grpId="1" nodeType="clickEffect">
                                  <p:stCondLst>
                                    <p:cond delay="0"/>
                                  </p:stCondLst>
                                  <p:childTnLst>
                                    <p:animMotion origin="layout" path="M 4.58333E-6 -3.33333E-6 L 0.25742 0.04537 " pathEditMode="relative" rAng="0" ptsTypes="AA">
                                      <p:cBhvr>
                                        <p:cTn id="71" dur="2000" fill="hold"/>
                                        <p:tgtEl>
                                          <p:spTgt spid="12"/>
                                        </p:tgtEl>
                                        <p:attrNameLst>
                                          <p:attrName>ppt_x</p:attrName>
                                          <p:attrName>ppt_y</p:attrName>
                                        </p:attrNameLst>
                                      </p:cBhvr>
                                      <p:rCtr x="12865" y="2269"/>
                                    </p:animMotion>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2" nodeType="clickEffect">
                                  <p:stCondLst>
                                    <p:cond delay="0"/>
                                  </p:stCondLst>
                                  <p:childTnLst>
                                    <p:set>
                                      <p:cBhvr>
                                        <p:cTn id="75" dur="1" fill="hold">
                                          <p:stCondLst>
                                            <p:cond delay="0"/>
                                          </p:stCondLst>
                                        </p:cTn>
                                        <p:tgtEl>
                                          <p:spTgt spid="9"/>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35" presetClass="path" presetSubtype="0" accel="50000" decel="50000" fill="hold" grpId="1" nodeType="clickEffect">
                                  <p:stCondLst>
                                    <p:cond delay="0"/>
                                  </p:stCondLst>
                                  <p:childTnLst>
                                    <p:animMotion origin="layout" path="M -8.33333E-7 -7.40741E-7 L -0.24544 -0.2662 " pathEditMode="relative" rAng="0" ptsTypes="AA">
                                      <p:cBhvr>
                                        <p:cTn id="79" dur="2000" fill="hold"/>
                                        <p:tgtEl>
                                          <p:spTgt spid="9"/>
                                        </p:tgtEl>
                                        <p:attrNameLst>
                                          <p:attrName>ppt_x</p:attrName>
                                          <p:attrName>ppt_y</p:attrName>
                                        </p:attrNameLst>
                                      </p:cBhvr>
                                      <p:rCtr x="-12279" y="-13310"/>
                                    </p:animMotion>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8"/>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35" presetClass="path" presetSubtype="0" accel="50000" decel="50000" fill="hold" grpId="1" nodeType="clickEffect">
                                  <p:stCondLst>
                                    <p:cond delay="0"/>
                                  </p:stCondLst>
                                  <p:childTnLst>
                                    <p:animMotion origin="layout" path="M -0.01003 0.01783 L -0.25625 0.03357 " pathEditMode="relative" rAng="0" ptsTypes="AA">
                                      <p:cBhvr>
                                        <p:cTn id="87" dur="2000" fill="hold"/>
                                        <p:tgtEl>
                                          <p:spTgt spid="8"/>
                                        </p:tgtEl>
                                        <p:attrNameLst>
                                          <p:attrName>ppt_x</p:attrName>
                                          <p:attrName>ppt_y</p:attrName>
                                        </p:attrNameLst>
                                      </p:cBhvr>
                                      <p:rCtr x="-12318" y="787"/>
                                    </p:animMotion>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9"/>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21" presetClass="exit" presetSubtype="1" fill="hold" grpId="2" nodeType="clickEffect">
                                  <p:stCondLst>
                                    <p:cond delay="0"/>
                                  </p:stCondLst>
                                  <p:childTnLst>
                                    <p:animEffect transition="out" filter="wheel(1)">
                                      <p:cBhvr>
                                        <p:cTn id="95" dur="8100"/>
                                        <p:tgtEl>
                                          <p:spTgt spid="18"/>
                                        </p:tgtEl>
                                      </p:cBhvr>
                                    </p:animEffect>
                                    <p:set>
                                      <p:cBhvr>
                                        <p:cTn id="96" dur="1" fill="hold">
                                          <p:stCondLst>
                                            <p:cond delay="8099"/>
                                          </p:stCondLst>
                                        </p:cTn>
                                        <p:tgtEl>
                                          <p:spTgt spid="18"/>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32" presetClass="emph" presetSubtype="0" fill="hold" grpId="0" nodeType="clickEffect">
                                  <p:stCondLst>
                                    <p:cond delay="200"/>
                                  </p:stCondLst>
                                  <p:childTnLst>
                                    <p:animRot by="120000">
                                      <p:cBhvr>
                                        <p:cTn id="100" dur="610" fill="hold">
                                          <p:stCondLst>
                                            <p:cond delay="0"/>
                                          </p:stCondLst>
                                        </p:cTn>
                                        <p:tgtEl>
                                          <p:spTgt spid="6"/>
                                        </p:tgtEl>
                                        <p:attrNameLst>
                                          <p:attrName>r</p:attrName>
                                        </p:attrNameLst>
                                      </p:cBhvr>
                                    </p:animRot>
                                    <p:animRot by="-240000">
                                      <p:cBhvr>
                                        <p:cTn id="101" dur="1220" fill="hold">
                                          <p:stCondLst>
                                            <p:cond delay="1220"/>
                                          </p:stCondLst>
                                        </p:cTn>
                                        <p:tgtEl>
                                          <p:spTgt spid="6"/>
                                        </p:tgtEl>
                                        <p:attrNameLst>
                                          <p:attrName>r</p:attrName>
                                        </p:attrNameLst>
                                      </p:cBhvr>
                                    </p:animRot>
                                    <p:animRot by="240000">
                                      <p:cBhvr>
                                        <p:cTn id="102" dur="1220" fill="hold">
                                          <p:stCondLst>
                                            <p:cond delay="2440"/>
                                          </p:stCondLst>
                                        </p:cTn>
                                        <p:tgtEl>
                                          <p:spTgt spid="6"/>
                                        </p:tgtEl>
                                        <p:attrNameLst>
                                          <p:attrName>r</p:attrName>
                                        </p:attrNameLst>
                                      </p:cBhvr>
                                    </p:animRot>
                                    <p:animRot by="-240000">
                                      <p:cBhvr>
                                        <p:cTn id="103" dur="1220" fill="hold">
                                          <p:stCondLst>
                                            <p:cond delay="3660"/>
                                          </p:stCondLst>
                                        </p:cTn>
                                        <p:tgtEl>
                                          <p:spTgt spid="6"/>
                                        </p:tgtEl>
                                        <p:attrNameLst>
                                          <p:attrName>r</p:attrName>
                                        </p:attrNameLst>
                                      </p:cBhvr>
                                    </p:animRot>
                                    <p:animRot by="120000">
                                      <p:cBhvr>
                                        <p:cTn id="104" dur="1220" fill="hold">
                                          <p:stCondLst>
                                            <p:cond delay="488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5" grpId="1"/>
      <p:bldP spid="10" grpId="0" animBg="1"/>
      <p:bldP spid="10" grpId="1" animBg="1"/>
      <p:bldP spid="7" grpId="0" animBg="1"/>
      <p:bldP spid="7" grpId="1" animBg="1"/>
      <p:bldP spid="12" grpId="0" animBg="1"/>
      <p:bldP spid="12" grpId="1" animBg="1"/>
      <p:bldP spid="8" grpId="0" animBg="1"/>
      <p:bldP spid="8" grpId="1" animBg="1"/>
      <p:bldP spid="9" grpId="0" animBg="1"/>
      <p:bldP spid="9" grpId="1" animBg="1"/>
      <p:bldP spid="9" grpId="2" animBg="1"/>
      <p:bldP spid="6" grpId="0" animBg="1"/>
      <p:bldP spid="6" grpId="1" animBg="1"/>
      <p:bldP spid="18" grpId="0" animBg="1"/>
      <p:bldP spid="18" grpId="1" animBg="1"/>
      <p:bldP spid="18" grpId="2"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93F74BC7-CB01-4644-999E-8BDC9E2A2F2C}"/>
              </a:ext>
            </a:extLst>
          </p:cNvPr>
          <p:cNvGrpSpPr/>
          <p:nvPr/>
        </p:nvGrpSpPr>
        <p:grpSpPr>
          <a:xfrm>
            <a:off x="2208501" y="2661175"/>
            <a:ext cx="2351712" cy="2311431"/>
            <a:chOff x="2208501" y="2661175"/>
            <a:chExt cx="2351712" cy="2311431"/>
          </a:xfrm>
        </p:grpSpPr>
        <p:grpSp>
          <p:nvGrpSpPr>
            <p:cNvPr id="28" name="Group 27">
              <a:extLst>
                <a:ext uri="{FF2B5EF4-FFF2-40B4-BE49-F238E27FC236}">
                  <a16:creationId xmlns:a16="http://schemas.microsoft.com/office/drawing/2014/main" id="{F9188E17-2A35-4FC1-A25C-FF4D96C08D1A}"/>
                </a:ext>
              </a:extLst>
            </p:cNvPr>
            <p:cNvGrpSpPr/>
            <p:nvPr/>
          </p:nvGrpSpPr>
          <p:grpSpPr>
            <a:xfrm>
              <a:off x="2208501" y="2661175"/>
              <a:ext cx="2351712" cy="2311431"/>
              <a:chOff x="2163154" y="2750700"/>
              <a:chExt cx="2351712" cy="2311431"/>
            </a:xfrm>
          </p:grpSpPr>
          <p:cxnSp>
            <p:nvCxnSpPr>
              <p:cNvPr id="16" name="Straight Connector 15">
                <a:extLst>
                  <a:ext uri="{FF2B5EF4-FFF2-40B4-BE49-F238E27FC236}">
                    <a16:creationId xmlns:a16="http://schemas.microsoft.com/office/drawing/2014/main" id="{16DD7C2B-F5F7-4AFF-A087-22FA7FFADDE2}"/>
                  </a:ext>
                </a:extLst>
              </p:cNvPr>
              <p:cNvCxnSpPr>
                <a:cxnSpLocks/>
              </p:cNvCxnSpPr>
              <p:nvPr/>
            </p:nvCxnSpPr>
            <p:spPr>
              <a:xfrm>
                <a:off x="3133107" y="2750700"/>
                <a:ext cx="0" cy="1856967"/>
              </a:xfrm>
              <a:prstGeom prst="line">
                <a:avLst/>
              </a:prstGeom>
              <a:ln w="41275">
                <a:solidFill>
                  <a:srgbClr val="00CC66">
                    <a:alpha val="65000"/>
                  </a:srgbClr>
                </a:solidFill>
              </a:ln>
            </p:spPr>
            <p:style>
              <a:lnRef idx="2">
                <a:schemeClr val="accent3"/>
              </a:lnRef>
              <a:fillRef idx="0">
                <a:schemeClr val="accent3"/>
              </a:fillRef>
              <a:effectRef idx="1">
                <a:schemeClr val="accent3"/>
              </a:effectRef>
              <a:fontRef idx="minor">
                <a:schemeClr val="tx1"/>
              </a:fontRef>
            </p:style>
          </p:cxnSp>
          <p:sp>
            <p:nvSpPr>
              <p:cNvPr id="17" name="Rectangle: Rounded Corners 16">
                <a:extLst>
                  <a:ext uri="{FF2B5EF4-FFF2-40B4-BE49-F238E27FC236}">
                    <a16:creationId xmlns:a16="http://schemas.microsoft.com/office/drawing/2014/main" id="{B371168E-427E-4083-B737-52E785E2DDE4}"/>
                  </a:ext>
                </a:extLst>
              </p:cNvPr>
              <p:cNvSpPr/>
              <p:nvPr/>
            </p:nvSpPr>
            <p:spPr>
              <a:xfrm>
                <a:off x="2163154" y="4019546"/>
                <a:ext cx="2351712" cy="1042585"/>
              </a:xfrm>
              <a:prstGeom prst="roundRect">
                <a:avLst/>
              </a:prstGeom>
              <a:gradFill>
                <a:gsLst>
                  <a:gs pos="0">
                    <a:srgbClr val="CC3399"/>
                  </a:gs>
                  <a:gs pos="26000">
                    <a:schemeClr val="accent1">
                      <a:lumMod val="45000"/>
                      <a:lumOff val="55000"/>
                    </a:schemeClr>
                  </a:gs>
                  <a:gs pos="12243">
                    <a:srgbClr val="EEE3E8"/>
                  </a:gs>
                  <a:gs pos="86000">
                    <a:schemeClr val="accent1">
                      <a:lumMod val="45000"/>
                      <a:lumOff val="55000"/>
                    </a:schemeClr>
                  </a:gs>
                  <a:gs pos="100000">
                    <a:schemeClr val="accent1">
                      <a:lumMod val="30000"/>
                      <a:lumOff val="70000"/>
                    </a:schemeClr>
                  </a:gs>
                </a:gsLst>
                <a:lin ang="5400000" scaled="1"/>
              </a:gradFill>
              <a:ln>
                <a:solidFill>
                  <a:srgbClr val="00B0F0"/>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9" name="TextBox 28">
              <a:extLst>
                <a:ext uri="{FF2B5EF4-FFF2-40B4-BE49-F238E27FC236}">
                  <a16:creationId xmlns:a16="http://schemas.microsoft.com/office/drawing/2014/main" id="{D4848135-18B2-4BAB-8BE4-84F5D5A74EA6}"/>
                </a:ext>
              </a:extLst>
            </p:cNvPr>
            <p:cNvSpPr txBox="1"/>
            <p:nvPr/>
          </p:nvSpPr>
          <p:spPr>
            <a:xfrm>
              <a:off x="2595127" y="4278353"/>
              <a:ext cx="1629167" cy="523220"/>
            </a:xfrm>
            <a:prstGeom prst="rect">
              <a:avLst/>
            </a:prstGeom>
            <a:noFill/>
            <a:effectLst>
              <a:outerShdw blurRad="76200" dist="12700" dir="2700000" sy="-23000" kx="-800400" algn="bl" rotWithShape="0">
                <a:prstClr val="black">
                  <a:alpha val="20000"/>
                </a:prstClr>
              </a:outerShdw>
            </a:effectLst>
          </p:spPr>
          <p:txBody>
            <a:bodyPr wrap="square" rtlCol="0">
              <a:spAutoFit/>
            </a:bodyPr>
            <a:lstStyle/>
            <a:p>
              <a:r>
                <a:rPr lang="en-IN" sz="2800" dirty="0">
                  <a:solidFill>
                    <a:srgbClr val="002060"/>
                  </a:solidFill>
                  <a:latin typeface="French Script MT" panose="03020402040607040605" pitchFamily="66" charset="0"/>
                </a:rPr>
                <a:t>Type Theory</a:t>
              </a:r>
            </a:p>
          </p:txBody>
        </p:sp>
      </p:grpSp>
      <p:sp>
        <p:nvSpPr>
          <p:cNvPr id="2" name="TextBox 1">
            <a:extLst>
              <a:ext uri="{FF2B5EF4-FFF2-40B4-BE49-F238E27FC236}">
                <a16:creationId xmlns:a16="http://schemas.microsoft.com/office/drawing/2014/main" id="{C442220E-381E-4A77-9C35-9760578031CC}"/>
              </a:ext>
            </a:extLst>
          </p:cNvPr>
          <p:cNvSpPr txBox="1"/>
          <p:nvPr/>
        </p:nvSpPr>
        <p:spPr>
          <a:xfrm>
            <a:off x="4421171" y="433633"/>
            <a:ext cx="3893270" cy="707886"/>
          </a:xfrm>
          <a:prstGeom prst="rect">
            <a:avLst/>
          </a:prstGeom>
          <a:gradFill flip="none" rotWithShape="1">
            <a:gsLst>
              <a:gs pos="42000">
                <a:schemeClr val="accent1">
                  <a:shade val="30000"/>
                  <a:satMod val="115000"/>
                </a:schemeClr>
              </a:gs>
              <a:gs pos="100000">
                <a:schemeClr val="accent1">
                  <a:shade val="67500"/>
                  <a:satMod val="115000"/>
                </a:schemeClr>
              </a:gs>
              <a:gs pos="9000">
                <a:schemeClr val="accent1">
                  <a:shade val="100000"/>
                  <a:satMod val="115000"/>
                </a:schemeClr>
              </a:gs>
            </a:gsLst>
            <a:lin ang="5400000" scaled="1"/>
            <a:tileRect/>
          </a:gradFill>
          <a:ln w="28575">
            <a:solidFill>
              <a:srgbClr val="00B050"/>
            </a:solidFill>
          </a:ln>
          <a:effectLst>
            <a:reflection blurRad="6350" stA="50000" endA="300" endPos="55500" dist="50800" dir="5400000" sy="-100000" algn="bl" rotWithShape="0"/>
          </a:effectLst>
        </p:spPr>
        <p:txBody>
          <a:bodyPr wrap="square" rtlCol="0">
            <a:spAutoFit/>
          </a:bodyPr>
          <a:lstStyle/>
          <a:p>
            <a:r>
              <a:rPr lang="en-IN" sz="4000" dirty="0">
                <a:solidFill>
                  <a:schemeClr val="bg1"/>
                </a:solidFill>
                <a:latin typeface="French Script MT" panose="03020402040607040605" pitchFamily="66" charset="0"/>
              </a:rPr>
              <a:t>Theories of Personality</a:t>
            </a:r>
          </a:p>
        </p:txBody>
      </p:sp>
      <p:grpSp>
        <p:nvGrpSpPr>
          <p:cNvPr id="5" name="Group 4">
            <a:extLst>
              <a:ext uri="{FF2B5EF4-FFF2-40B4-BE49-F238E27FC236}">
                <a16:creationId xmlns:a16="http://schemas.microsoft.com/office/drawing/2014/main" id="{FFB7361A-B4FD-4583-B912-25E9216035C4}"/>
              </a:ext>
            </a:extLst>
          </p:cNvPr>
          <p:cNvGrpSpPr/>
          <p:nvPr/>
        </p:nvGrpSpPr>
        <p:grpSpPr>
          <a:xfrm>
            <a:off x="2798074" y="2125641"/>
            <a:ext cx="800100" cy="800100"/>
            <a:chOff x="4753501" y="2223154"/>
            <a:chExt cx="762462" cy="800100"/>
          </a:xfrm>
          <a:effectLst>
            <a:glow rad="228600">
              <a:schemeClr val="accent3">
                <a:satMod val="175000"/>
                <a:alpha val="40000"/>
              </a:schemeClr>
            </a:glow>
          </a:effectLst>
        </p:grpSpPr>
        <p:sp>
          <p:nvSpPr>
            <p:cNvPr id="3" name="Oval 2">
              <a:extLst>
                <a:ext uri="{FF2B5EF4-FFF2-40B4-BE49-F238E27FC236}">
                  <a16:creationId xmlns:a16="http://schemas.microsoft.com/office/drawing/2014/main" id="{BE1D9BBE-178F-455C-84A3-1B257E175A76}"/>
                </a:ext>
              </a:extLst>
            </p:cNvPr>
            <p:cNvSpPr/>
            <p:nvPr/>
          </p:nvSpPr>
          <p:spPr>
            <a:xfrm>
              <a:off x="4753501" y="2223154"/>
              <a:ext cx="762462" cy="800100"/>
            </a:xfrm>
            <a:prstGeom prst="ellipse">
              <a:avLst/>
            </a:pr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Oval 3">
              <a:extLst>
                <a:ext uri="{FF2B5EF4-FFF2-40B4-BE49-F238E27FC236}">
                  <a16:creationId xmlns:a16="http://schemas.microsoft.com/office/drawing/2014/main" id="{954566ED-0488-43C8-8CF4-BC44A9A6DBFB}"/>
                </a:ext>
              </a:extLst>
            </p:cNvPr>
            <p:cNvSpPr/>
            <p:nvPr/>
          </p:nvSpPr>
          <p:spPr>
            <a:xfrm>
              <a:off x="4843463" y="2357438"/>
              <a:ext cx="509588" cy="509588"/>
            </a:xfrm>
            <a:prstGeom prst="ellipse">
              <a:avLst/>
            </a:prstGeom>
            <a:solidFill>
              <a:srgbClr val="FF000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t>1</a:t>
              </a:r>
            </a:p>
          </p:txBody>
        </p:sp>
      </p:grpSp>
      <p:grpSp>
        <p:nvGrpSpPr>
          <p:cNvPr id="45" name="Group 44">
            <a:extLst>
              <a:ext uri="{FF2B5EF4-FFF2-40B4-BE49-F238E27FC236}">
                <a16:creationId xmlns:a16="http://schemas.microsoft.com/office/drawing/2014/main" id="{627E10C6-36C2-42C6-8DCB-4D1EFC81D460}"/>
              </a:ext>
            </a:extLst>
          </p:cNvPr>
          <p:cNvGrpSpPr/>
          <p:nvPr/>
        </p:nvGrpSpPr>
        <p:grpSpPr>
          <a:xfrm>
            <a:off x="4662643" y="2695578"/>
            <a:ext cx="2351712" cy="2299887"/>
            <a:chOff x="4662643" y="2695578"/>
            <a:chExt cx="2351712" cy="2299887"/>
          </a:xfrm>
        </p:grpSpPr>
        <p:grpSp>
          <p:nvGrpSpPr>
            <p:cNvPr id="19" name="Group 18">
              <a:extLst>
                <a:ext uri="{FF2B5EF4-FFF2-40B4-BE49-F238E27FC236}">
                  <a16:creationId xmlns:a16="http://schemas.microsoft.com/office/drawing/2014/main" id="{84A1DCA7-B4BA-4EE6-AC26-873BE000ADFE}"/>
                </a:ext>
              </a:extLst>
            </p:cNvPr>
            <p:cNvGrpSpPr/>
            <p:nvPr/>
          </p:nvGrpSpPr>
          <p:grpSpPr>
            <a:xfrm>
              <a:off x="4662643" y="2695578"/>
              <a:ext cx="2351712" cy="2299887"/>
              <a:chOff x="2710337" y="2695578"/>
              <a:chExt cx="2351712" cy="2299887"/>
            </a:xfrm>
          </p:grpSpPr>
          <p:cxnSp>
            <p:nvCxnSpPr>
              <p:cNvPr id="20" name="Straight Connector 19">
                <a:extLst>
                  <a:ext uri="{FF2B5EF4-FFF2-40B4-BE49-F238E27FC236}">
                    <a16:creationId xmlns:a16="http://schemas.microsoft.com/office/drawing/2014/main" id="{68D4538D-843C-41D3-A621-F0BD27B4FD7C}"/>
                  </a:ext>
                </a:extLst>
              </p:cNvPr>
              <p:cNvCxnSpPr/>
              <p:nvPr/>
            </p:nvCxnSpPr>
            <p:spPr>
              <a:xfrm>
                <a:off x="4013977" y="2695578"/>
                <a:ext cx="0" cy="1856967"/>
              </a:xfrm>
              <a:prstGeom prst="line">
                <a:avLst/>
              </a:prstGeom>
              <a:ln w="41275">
                <a:solidFill>
                  <a:srgbClr val="00CC66">
                    <a:alpha val="65000"/>
                  </a:srgbClr>
                </a:solidFill>
              </a:ln>
            </p:spPr>
            <p:style>
              <a:lnRef idx="2">
                <a:schemeClr val="accent3"/>
              </a:lnRef>
              <a:fillRef idx="0">
                <a:schemeClr val="accent3"/>
              </a:fillRef>
              <a:effectRef idx="1">
                <a:schemeClr val="accent3"/>
              </a:effectRef>
              <a:fontRef idx="minor">
                <a:schemeClr val="tx1"/>
              </a:fontRef>
            </p:style>
          </p:cxnSp>
          <p:sp>
            <p:nvSpPr>
              <p:cNvPr id="21" name="Rectangle: Rounded Corners 20">
                <a:extLst>
                  <a:ext uri="{FF2B5EF4-FFF2-40B4-BE49-F238E27FC236}">
                    <a16:creationId xmlns:a16="http://schemas.microsoft.com/office/drawing/2014/main" id="{184CA9AD-B6E7-4A8E-89D0-748B63DE46F1}"/>
                  </a:ext>
                </a:extLst>
              </p:cNvPr>
              <p:cNvSpPr/>
              <p:nvPr/>
            </p:nvSpPr>
            <p:spPr>
              <a:xfrm>
                <a:off x="2710337" y="3952880"/>
                <a:ext cx="2351712" cy="1042585"/>
              </a:xfrm>
              <a:prstGeom prst="roundRect">
                <a:avLst/>
              </a:prstGeom>
              <a:gradFill>
                <a:gsLst>
                  <a:gs pos="0">
                    <a:srgbClr val="CC3399"/>
                  </a:gs>
                  <a:gs pos="26000">
                    <a:schemeClr val="accent1">
                      <a:lumMod val="45000"/>
                      <a:lumOff val="55000"/>
                    </a:schemeClr>
                  </a:gs>
                  <a:gs pos="12243">
                    <a:srgbClr val="EEE3E8"/>
                  </a:gs>
                  <a:gs pos="86000">
                    <a:schemeClr val="accent1">
                      <a:lumMod val="45000"/>
                      <a:lumOff val="55000"/>
                    </a:schemeClr>
                  </a:gs>
                  <a:gs pos="100000">
                    <a:schemeClr val="accent1">
                      <a:lumMod val="30000"/>
                      <a:lumOff val="70000"/>
                    </a:schemeClr>
                  </a:gs>
                </a:gsLst>
                <a:lin ang="5400000" scaled="1"/>
              </a:gradFill>
              <a:ln>
                <a:solidFill>
                  <a:srgbClr val="00B0F0"/>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2" name="TextBox 31">
              <a:extLst>
                <a:ext uri="{FF2B5EF4-FFF2-40B4-BE49-F238E27FC236}">
                  <a16:creationId xmlns:a16="http://schemas.microsoft.com/office/drawing/2014/main" id="{DAB6EA98-2CEE-4D96-9D9C-5A3A361F34E4}"/>
                </a:ext>
              </a:extLst>
            </p:cNvPr>
            <p:cNvSpPr txBox="1"/>
            <p:nvPr/>
          </p:nvSpPr>
          <p:spPr>
            <a:xfrm>
              <a:off x="5047708" y="4290935"/>
              <a:ext cx="1581582" cy="523220"/>
            </a:xfrm>
            <a:prstGeom prst="rect">
              <a:avLst/>
            </a:prstGeom>
            <a:noFill/>
          </p:spPr>
          <p:txBody>
            <a:bodyPr wrap="square" rtlCol="0">
              <a:spAutoFit/>
            </a:bodyPr>
            <a:lstStyle/>
            <a:p>
              <a:r>
                <a:rPr lang="en-IN" sz="2800" dirty="0">
                  <a:solidFill>
                    <a:srgbClr val="002060"/>
                  </a:solidFill>
                  <a:latin typeface="French Script MT" panose="03020402040607040605" pitchFamily="66" charset="0"/>
                </a:rPr>
                <a:t>Trait Theory</a:t>
              </a:r>
            </a:p>
          </p:txBody>
        </p:sp>
      </p:grpSp>
      <p:grpSp>
        <p:nvGrpSpPr>
          <p:cNvPr id="46" name="Group 45">
            <a:extLst>
              <a:ext uri="{FF2B5EF4-FFF2-40B4-BE49-F238E27FC236}">
                <a16:creationId xmlns:a16="http://schemas.microsoft.com/office/drawing/2014/main" id="{B937D630-7933-471B-8A83-7BCC27E4FE72}"/>
              </a:ext>
            </a:extLst>
          </p:cNvPr>
          <p:cNvGrpSpPr/>
          <p:nvPr/>
        </p:nvGrpSpPr>
        <p:grpSpPr>
          <a:xfrm>
            <a:off x="7212957" y="2695578"/>
            <a:ext cx="2351712" cy="2344712"/>
            <a:chOff x="7212957" y="2695578"/>
            <a:chExt cx="2351712" cy="2344712"/>
          </a:xfrm>
        </p:grpSpPr>
        <p:grpSp>
          <p:nvGrpSpPr>
            <p:cNvPr id="22" name="Group 21">
              <a:extLst>
                <a:ext uri="{FF2B5EF4-FFF2-40B4-BE49-F238E27FC236}">
                  <a16:creationId xmlns:a16="http://schemas.microsoft.com/office/drawing/2014/main" id="{0B376B77-F9F1-4D30-AD88-22F0DC644CEB}"/>
                </a:ext>
              </a:extLst>
            </p:cNvPr>
            <p:cNvGrpSpPr/>
            <p:nvPr/>
          </p:nvGrpSpPr>
          <p:grpSpPr>
            <a:xfrm>
              <a:off x="7212957" y="2695578"/>
              <a:ext cx="2351712" cy="2288734"/>
              <a:chOff x="2740748" y="2695578"/>
              <a:chExt cx="2351712" cy="2288734"/>
            </a:xfrm>
          </p:grpSpPr>
          <p:cxnSp>
            <p:nvCxnSpPr>
              <p:cNvPr id="23" name="Straight Connector 22">
                <a:extLst>
                  <a:ext uri="{FF2B5EF4-FFF2-40B4-BE49-F238E27FC236}">
                    <a16:creationId xmlns:a16="http://schemas.microsoft.com/office/drawing/2014/main" id="{CA03742D-0012-4D6B-92D3-3BF0DE53334B}"/>
                  </a:ext>
                </a:extLst>
              </p:cNvPr>
              <p:cNvCxnSpPr/>
              <p:nvPr/>
            </p:nvCxnSpPr>
            <p:spPr>
              <a:xfrm>
                <a:off x="4013977" y="2695578"/>
                <a:ext cx="0" cy="1856967"/>
              </a:xfrm>
              <a:prstGeom prst="line">
                <a:avLst/>
              </a:prstGeom>
              <a:ln w="41275">
                <a:solidFill>
                  <a:srgbClr val="00CC66">
                    <a:alpha val="65000"/>
                  </a:srgbClr>
                </a:solidFill>
              </a:ln>
            </p:spPr>
            <p:style>
              <a:lnRef idx="2">
                <a:schemeClr val="accent3"/>
              </a:lnRef>
              <a:fillRef idx="0">
                <a:schemeClr val="accent3"/>
              </a:fillRef>
              <a:effectRef idx="1">
                <a:schemeClr val="accent3"/>
              </a:effectRef>
              <a:fontRef idx="minor">
                <a:schemeClr val="tx1"/>
              </a:fontRef>
            </p:style>
          </p:cxnSp>
          <p:sp>
            <p:nvSpPr>
              <p:cNvPr id="24" name="Rectangle: Rounded Corners 23">
                <a:extLst>
                  <a:ext uri="{FF2B5EF4-FFF2-40B4-BE49-F238E27FC236}">
                    <a16:creationId xmlns:a16="http://schemas.microsoft.com/office/drawing/2014/main" id="{22F78D3C-34DB-40B8-BEB8-0AE47DC2451E}"/>
                  </a:ext>
                </a:extLst>
              </p:cNvPr>
              <p:cNvSpPr/>
              <p:nvPr/>
            </p:nvSpPr>
            <p:spPr>
              <a:xfrm>
                <a:off x="2740748" y="3941727"/>
                <a:ext cx="2351712" cy="1042585"/>
              </a:xfrm>
              <a:prstGeom prst="roundRect">
                <a:avLst/>
              </a:prstGeom>
              <a:gradFill>
                <a:gsLst>
                  <a:gs pos="0">
                    <a:srgbClr val="CC3399"/>
                  </a:gs>
                  <a:gs pos="26000">
                    <a:schemeClr val="accent1">
                      <a:lumMod val="45000"/>
                      <a:lumOff val="55000"/>
                    </a:schemeClr>
                  </a:gs>
                  <a:gs pos="12243">
                    <a:srgbClr val="EEE3E8"/>
                  </a:gs>
                  <a:gs pos="86000">
                    <a:schemeClr val="accent1">
                      <a:lumMod val="45000"/>
                      <a:lumOff val="55000"/>
                    </a:schemeClr>
                  </a:gs>
                  <a:gs pos="100000">
                    <a:schemeClr val="accent1">
                      <a:lumMod val="30000"/>
                      <a:lumOff val="70000"/>
                    </a:schemeClr>
                  </a:gs>
                </a:gsLst>
                <a:lin ang="5400000" scaled="1"/>
              </a:gradFill>
              <a:ln>
                <a:solidFill>
                  <a:srgbClr val="00B0F0"/>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5" name="TextBox 34">
              <a:extLst>
                <a:ext uri="{FF2B5EF4-FFF2-40B4-BE49-F238E27FC236}">
                  <a16:creationId xmlns:a16="http://schemas.microsoft.com/office/drawing/2014/main" id="{FEF72A61-9BF6-4CA4-B93A-9088A5BE9B69}"/>
                </a:ext>
              </a:extLst>
            </p:cNvPr>
            <p:cNvSpPr txBox="1"/>
            <p:nvPr/>
          </p:nvSpPr>
          <p:spPr>
            <a:xfrm>
              <a:off x="7355237" y="4086183"/>
              <a:ext cx="1744470" cy="954107"/>
            </a:xfrm>
            <a:prstGeom prst="rect">
              <a:avLst/>
            </a:prstGeom>
            <a:noFill/>
          </p:spPr>
          <p:txBody>
            <a:bodyPr wrap="square" rtlCol="0">
              <a:spAutoFit/>
            </a:bodyPr>
            <a:lstStyle/>
            <a:p>
              <a:r>
                <a:rPr lang="en-IN" sz="2800" dirty="0">
                  <a:solidFill>
                    <a:srgbClr val="002060"/>
                  </a:solidFill>
                  <a:latin typeface="French Script MT" panose="03020402040607040605" pitchFamily="66" charset="0"/>
                </a:rPr>
                <a:t>Psychoanalytic theory</a:t>
              </a:r>
            </a:p>
          </p:txBody>
        </p:sp>
      </p:grpSp>
      <p:grpSp>
        <p:nvGrpSpPr>
          <p:cNvPr id="47" name="Group 46">
            <a:extLst>
              <a:ext uri="{FF2B5EF4-FFF2-40B4-BE49-F238E27FC236}">
                <a16:creationId xmlns:a16="http://schemas.microsoft.com/office/drawing/2014/main" id="{FFEEC344-5CB4-4789-ABB8-99649AD43823}"/>
              </a:ext>
            </a:extLst>
          </p:cNvPr>
          <p:cNvGrpSpPr/>
          <p:nvPr/>
        </p:nvGrpSpPr>
        <p:grpSpPr>
          <a:xfrm>
            <a:off x="9769530" y="2683872"/>
            <a:ext cx="2351712" cy="2345726"/>
            <a:chOff x="9769530" y="2683872"/>
            <a:chExt cx="2351712" cy="2345726"/>
          </a:xfrm>
        </p:grpSpPr>
        <p:grpSp>
          <p:nvGrpSpPr>
            <p:cNvPr id="25" name="Group 24">
              <a:extLst>
                <a:ext uri="{FF2B5EF4-FFF2-40B4-BE49-F238E27FC236}">
                  <a16:creationId xmlns:a16="http://schemas.microsoft.com/office/drawing/2014/main" id="{02AE4709-A4FB-4E3F-8DB2-FBBEFD9CBFE8}"/>
                </a:ext>
              </a:extLst>
            </p:cNvPr>
            <p:cNvGrpSpPr/>
            <p:nvPr/>
          </p:nvGrpSpPr>
          <p:grpSpPr>
            <a:xfrm>
              <a:off x="9769530" y="2683872"/>
              <a:ext cx="2351712" cy="2288734"/>
              <a:chOff x="2740748" y="2695578"/>
              <a:chExt cx="2351712" cy="2288734"/>
            </a:xfrm>
          </p:grpSpPr>
          <p:cxnSp>
            <p:nvCxnSpPr>
              <p:cNvPr id="26" name="Straight Connector 25">
                <a:extLst>
                  <a:ext uri="{FF2B5EF4-FFF2-40B4-BE49-F238E27FC236}">
                    <a16:creationId xmlns:a16="http://schemas.microsoft.com/office/drawing/2014/main" id="{E4ECD668-53E4-4DA6-A12B-1247FE6583A1}"/>
                  </a:ext>
                </a:extLst>
              </p:cNvPr>
              <p:cNvCxnSpPr/>
              <p:nvPr/>
            </p:nvCxnSpPr>
            <p:spPr>
              <a:xfrm>
                <a:off x="4013977" y="2695578"/>
                <a:ext cx="0" cy="1856967"/>
              </a:xfrm>
              <a:prstGeom prst="line">
                <a:avLst/>
              </a:prstGeom>
              <a:ln w="41275">
                <a:solidFill>
                  <a:srgbClr val="00CC66">
                    <a:alpha val="65000"/>
                  </a:srgbClr>
                </a:solidFill>
              </a:ln>
            </p:spPr>
            <p:style>
              <a:lnRef idx="2">
                <a:schemeClr val="accent3"/>
              </a:lnRef>
              <a:fillRef idx="0">
                <a:schemeClr val="accent3"/>
              </a:fillRef>
              <a:effectRef idx="1">
                <a:schemeClr val="accent3"/>
              </a:effectRef>
              <a:fontRef idx="minor">
                <a:schemeClr val="tx1"/>
              </a:fontRef>
            </p:style>
          </p:cxnSp>
          <p:sp>
            <p:nvSpPr>
              <p:cNvPr id="27" name="Rectangle: Rounded Corners 26">
                <a:extLst>
                  <a:ext uri="{FF2B5EF4-FFF2-40B4-BE49-F238E27FC236}">
                    <a16:creationId xmlns:a16="http://schemas.microsoft.com/office/drawing/2014/main" id="{4FE228F1-13C2-4DC1-A031-F0DD9172C908}"/>
                  </a:ext>
                </a:extLst>
              </p:cNvPr>
              <p:cNvSpPr/>
              <p:nvPr/>
            </p:nvSpPr>
            <p:spPr>
              <a:xfrm>
                <a:off x="2740748" y="3941727"/>
                <a:ext cx="2351712" cy="1042585"/>
              </a:xfrm>
              <a:prstGeom prst="roundRect">
                <a:avLst/>
              </a:prstGeom>
              <a:gradFill>
                <a:gsLst>
                  <a:gs pos="0">
                    <a:srgbClr val="CC3399"/>
                  </a:gs>
                  <a:gs pos="26000">
                    <a:schemeClr val="accent1">
                      <a:lumMod val="45000"/>
                      <a:lumOff val="55000"/>
                    </a:schemeClr>
                  </a:gs>
                  <a:gs pos="12243">
                    <a:srgbClr val="EEE3E8"/>
                  </a:gs>
                  <a:gs pos="86000">
                    <a:schemeClr val="accent1">
                      <a:lumMod val="45000"/>
                      <a:lumOff val="55000"/>
                    </a:schemeClr>
                  </a:gs>
                  <a:gs pos="100000">
                    <a:schemeClr val="accent1">
                      <a:lumMod val="30000"/>
                      <a:lumOff val="70000"/>
                    </a:schemeClr>
                  </a:gs>
                </a:gsLst>
                <a:lin ang="5400000" scaled="1"/>
              </a:gradFill>
              <a:ln>
                <a:solidFill>
                  <a:srgbClr val="00B0F0"/>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6" name="TextBox 35">
              <a:extLst>
                <a:ext uri="{FF2B5EF4-FFF2-40B4-BE49-F238E27FC236}">
                  <a16:creationId xmlns:a16="http://schemas.microsoft.com/office/drawing/2014/main" id="{E97738CE-29C0-46CD-ACF3-3A06FCC78066}"/>
                </a:ext>
              </a:extLst>
            </p:cNvPr>
            <p:cNvSpPr txBox="1"/>
            <p:nvPr/>
          </p:nvSpPr>
          <p:spPr>
            <a:xfrm>
              <a:off x="9998017" y="4075491"/>
              <a:ext cx="1884360" cy="954107"/>
            </a:xfrm>
            <a:prstGeom prst="rect">
              <a:avLst/>
            </a:prstGeom>
            <a:noFill/>
          </p:spPr>
          <p:txBody>
            <a:bodyPr wrap="square" rtlCol="0">
              <a:spAutoFit/>
            </a:bodyPr>
            <a:lstStyle/>
            <a:p>
              <a:r>
                <a:rPr lang="en-IN" sz="2800" dirty="0">
                  <a:solidFill>
                    <a:srgbClr val="002060"/>
                  </a:solidFill>
                  <a:latin typeface="French Script MT" panose="03020402040607040605" pitchFamily="66" charset="0"/>
                </a:rPr>
                <a:t>Humanistic theory</a:t>
              </a:r>
            </a:p>
          </p:txBody>
        </p:sp>
      </p:grpSp>
      <p:grpSp>
        <p:nvGrpSpPr>
          <p:cNvPr id="41" name="Group 40">
            <a:extLst>
              <a:ext uri="{FF2B5EF4-FFF2-40B4-BE49-F238E27FC236}">
                <a16:creationId xmlns:a16="http://schemas.microsoft.com/office/drawing/2014/main" id="{A8C7E39E-5729-44F4-8A14-5A22369EFEC0}"/>
              </a:ext>
            </a:extLst>
          </p:cNvPr>
          <p:cNvGrpSpPr/>
          <p:nvPr/>
        </p:nvGrpSpPr>
        <p:grpSpPr>
          <a:xfrm>
            <a:off x="5572231" y="1992366"/>
            <a:ext cx="928208" cy="800100"/>
            <a:chOff x="5602740" y="2038351"/>
            <a:chExt cx="928208" cy="800100"/>
          </a:xfrm>
        </p:grpSpPr>
        <p:grpSp>
          <p:nvGrpSpPr>
            <p:cNvPr id="6" name="Group 5">
              <a:extLst>
                <a:ext uri="{FF2B5EF4-FFF2-40B4-BE49-F238E27FC236}">
                  <a16:creationId xmlns:a16="http://schemas.microsoft.com/office/drawing/2014/main" id="{ACE52CD3-EE8F-4559-8141-A8C5AE1CDE48}"/>
                </a:ext>
              </a:extLst>
            </p:cNvPr>
            <p:cNvGrpSpPr/>
            <p:nvPr/>
          </p:nvGrpSpPr>
          <p:grpSpPr>
            <a:xfrm>
              <a:off x="5602740" y="2038351"/>
              <a:ext cx="800100" cy="800100"/>
              <a:chOff x="4705351" y="2209801"/>
              <a:chExt cx="800100" cy="800100"/>
            </a:xfrm>
            <a:effectLst>
              <a:glow rad="228600">
                <a:schemeClr val="accent4">
                  <a:satMod val="175000"/>
                  <a:alpha val="40000"/>
                </a:schemeClr>
              </a:glow>
            </a:effectLst>
          </p:grpSpPr>
          <p:sp>
            <p:nvSpPr>
              <p:cNvPr id="7" name="Oval 6">
                <a:extLst>
                  <a:ext uri="{FF2B5EF4-FFF2-40B4-BE49-F238E27FC236}">
                    <a16:creationId xmlns:a16="http://schemas.microsoft.com/office/drawing/2014/main" id="{44800BEA-3DEE-4ED1-8DED-02162540058A}"/>
                  </a:ext>
                </a:extLst>
              </p:cNvPr>
              <p:cNvSpPr/>
              <p:nvPr/>
            </p:nvSpPr>
            <p:spPr>
              <a:xfrm>
                <a:off x="4705351" y="2209801"/>
                <a:ext cx="800100" cy="800100"/>
              </a:xfrm>
              <a:prstGeom prst="ellipse">
                <a:avLst/>
              </a:pr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8" name="Oval 7">
                <a:extLst>
                  <a:ext uri="{FF2B5EF4-FFF2-40B4-BE49-F238E27FC236}">
                    <a16:creationId xmlns:a16="http://schemas.microsoft.com/office/drawing/2014/main" id="{512E4155-E692-4C36-9B1E-6C4EDD89A13E}"/>
                  </a:ext>
                </a:extLst>
              </p:cNvPr>
              <p:cNvSpPr/>
              <p:nvPr/>
            </p:nvSpPr>
            <p:spPr>
              <a:xfrm>
                <a:off x="4843463" y="2357438"/>
                <a:ext cx="509588" cy="509588"/>
              </a:xfrm>
              <a:prstGeom prst="ellipse">
                <a:avLst/>
              </a:prstGeom>
              <a:solidFill>
                <a:srgbClr val="00B0F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8" name="TextBox 37">
              <a:extLst>
                <a:ext uri="{FF2B5EF4-FFF2-40B4-BE49-F238E27FC236}">
                  <a16:creationId xmlns:a16="http://schemas.microsoft.com/office/drawing/2014/main" id="{78ABDE84-20BE-4B14-A4DB-5E10774BB708}"/>
                </a:ext>
              </a:extLst>
            </p:cNvPr>
            <p:cNvSpPr txBox="1"/>
            <p:nvPr/>
          </p:nvSpPr>
          <p:spPr>
            <a:xfrm>
              <a:off x="5808621" y="2115235"/>
              <a:ext cx="722327" cy="646331"/>
            </a:xfrm>
            <a:prstGeom prst="rect">
              <a:avLst/>
            </a:prstGeom>
            <a:noFill/>
          </p:spPr>
          <p:txBody>
            <a:bodyPr wrap="square" rtlCol="0">
              <a:spAutoFit/>
            </a:bodyPr>
            <a:lstStyle/>
            <a:p>
              <a:r>
                <a:rPr lang="en-IN" sz="3600" dirty="0">
                  <a:solidFill>
                    <a:schemeClr val="bg1">
                      <a:lumMod val="95000"/>
                    </a:schemeClr>
                  </a:solidFill>
                </a:rPr>
                <a:t>2</a:t>
              </a:r>
            </a:p>
          </p:txBody>
        </p:sp>
      </p:grpSp>
      <p:grpSp>
        <p:nvGrpSpPr>
          <p:cNvPr id="42" name="Group 41">
            <a:extLst>
              <a:ext uri="{FF2B5EF4-FFF2-40B4-BE49-F238E27FC236}">
                <a16:creationId xmlns:a16="http://schemas.microsoft.com/office/drawing/2014/main" id="{A05128AA-092C-48DD-A703-AB80C0926584}"/>
              </a:ext>
            </a:extLst>
          </p:cNvPr>
          <p:cNvGrpSpPr/>
          <p:nvPr/>
        </p:nvGrpSpPr>
        <p:grpSpPr>
          <a:xfrm>
            <a:off x="8052838" y="2027661"/>
            <a:ext cx="1757834" cy="800100"/>
            <a:chOff x="8052838" y="2027661"/>
            <a:chExt cx="1757834" cy="800100"/>
          </a:xfrm>
        </p:grpSpPr>
        <p:grpSp>
          <p:nvGrpSpPr>
            <p:cNvPr id="9" name="Group 8">
              <a:extLst>
                <a:ext uri="{FF2B5EF4-FFF2-40B4-BE49-F238E27FC236}">
                  <a16:creationId xmlns:a16="http://schemas.microsoft.com/office/drawing/2014/main" id="{B9256BDF-5A44-4A4E-AC35-7E8252865BB1}"/>
                </a:ext>
              </a:extLst>
            </p:cNvPr>
            <p:cNvGrpSpPr/>
            <p:nvPr/>
          </p:nvGrpSpPr>
          <p:grpSpPr>
            <a:xfrm>
              <a:off x="8052838" y="2027661"/>
              <a:ext cx="800100" cy="800100"/>
              <a:chOff x="4705351" y="2209801"/>
              <a:chExt cx="800100" cy="800100"/>
            </a:xfrm>
            <a:effectLst>
              <a:glow rad="139700">
                <a:srgbClr val="FFFF00">
                  <a:alpha val="40000"/>
                </a:srgbClr>
              </a:glow>
            </a:effectLst>
          </p:grpSpPr>
          <p:sp>
            <p:nvSpPr>
              <p:cNvPr id="10" name="Oval 9">
                <a:extLst>
                  <a:ext uri="{FF2B5EF4-FFF2-40B4-BE49-F238E27FC236}">
                    <a16:creationId xmlns:a16="http://schemas.microsoft.com/office/drawing/2014/main" id="{6BF53D27-0B03-42D5-9D35-B7D0050E2998}"/>
                  </a:ext>
                </a:extLst>
              </p:cNvPr>
              <p:cNvSpPr/>
              <p:nvPr/>
            </p:nvSpPr>
            <p:spPr>
              <a:xfrm>
                <a:off x="4705351" y="2209801"/>
                <a:ext cx="800100" cy="800100"/>
              </a:xfrm>
              <a:prstGeom prst="ellipse">
                <a:avLst/>
              </a:pr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2AE542C-61CD-477E-90C5-5A5E7748CA4E}"/>
                  </a:ext>
                </a:extLst>
              </p:cNvPr>
              <p:cNvSpPr/>
              <p:nvPr/>
            </p:nvSpPr>
            <p:spPr>
              <a:xfrm>
                <a:off x="4843463" y="2357438"/>
                <a:ext cx="509588" cy="509588"/>
              </a:xfrm>
              <a:prstGeom prst="ellipse">
                <a:avLst/>
              </a:prstGeom>
              <a:solidFill>
                <a:srgbClr val="00B05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39" name="TextBox 38">
              <a:extLst>
                <a:ext uri="{FF2B5EF4-FFF2-40B4-BE49-F238E27FC236}">
                  <a16:creationId xmlns:a16="http://schemas.microsoft.com/office/drawing/2014/main" id="{E27C52A7-6AA3-443E-80B9-37B95E921E5B}"/>
                </a:ext>
              </a:extLst>
            </p:cNvPr>
            <p:cNvSpPr txBox="1"/>
            <p:nvPr/>
          </p:nvSpPr>
          <p:spPr>
            <a:xfrm>
              <a:off x="8272186" y="2094156"/>
              <a:ext cx="1538486" cy="646331"/>
            </a:xfrm>
            <a:prstGeom prst="rect">
              <a:avLst/>
            </a:prstGeom>
            <a:noFill/>
          </p:spPr>
          <p:txBody>
            <a:bodyPr wrap="square" rtlCol="0">
              <a:spAutoFit/>
            </a:bodyPr>
            <a:lstStyle/>
            <a:p>
              <a:r>
                <a:rPr lang="en-IN" sz="3600" dirty="0">
                  <a:solidFill>
                    <a:schemeClr val="bg1"/>
                  </a:solidFill>
                </a:rPr>
                <a:t>3</a:t>
              </a:r>
            </a:p>
          </p:txBody>
        </p:sp>
      </p:grpSp>
      <p:grpSp>
        <p:nvGrpSpPr>
          <p:cNvPr id="43" name="Group 42">
            <a:extLst>
              <a:ext uri="{FF2B5EF4-FFF2-40B4-BE49-F238E27FC236}">
                <a16:creationId xmlns:a16="http://schemas.microsoft.com/office/drawing/2014/main" id="{9AFED85A-AAC7-4D52-B983-DAD1D3D02A56}"/>
              </a:ext>
            </a:extLst>
          </p:cNvPr>
          <p:cNvGrpSpPr/>
          <p:nvPr/>
        </p:nvGrpSpPr>
        <p:grpSpPr>
          <a:xfrm>
            <a:off x="10633434" y="2038351"/>
            <a:ext cx="1078330" cy="800100"/>
            <a:chOff x="10633434" y="2038351"/>
            <a:chExt cx="1078330" cy="800100"/>
          </a:xfrm>
        </p:grpSpPr>
        <p:grpSp>
          <p:nvGrpSpPr>
            <p:cNvPr id="12" name="Group 11">
              <a:extLst>
                <a:ext uri="{FF2B5EF4-FFF2-40B4-BE49-F238E27FC236}">
                  <a16:creationId xmlns:a16="http://schemas.microsoft.com/office/drawing/2014/main" id="{60535FF4-86D7-427F-9DE0-CA764207D36F}"/>
                </a:ext>
              </a:extLst>
            </p:cNvPr>
            <p:cNvGrpSpPr/>
            <p:nvPr/>
          </p:nvGrpSpPr>
          <p:grpSpPr>
            <a:xfrm>
              <a:off x="10633434" y="2038351"/>
              <a:ext cx="760841" cy="800100"/>
              <a:chOff x="4744609" y="2209801"/>
              <a:chExt cx="760841" cy="800100"/>
            </a:xfrm>
            <a:effectLst>
              <a:glow rad="190500">
                <a:srgbClr val="00CC66">
                  <a:alpha val="75000"/>
                </a:srgbClr>
              </a:glow>
            </a:effectLst>
          </p:grpSpPr>
          <p:sp>
            <p:nvSpPr>
              <p:cNvPr id="13" name="Oval 12">
                <a:extLst>
                  <a:ext uri="{FF2B5EF4-FFF2-40B4-BE49-F238E27FC236}">
                    <a16:creationId xmlns:a16="http://schemas.microsoft.com/office/drawing/2014/main" id="{506F36F0-D802-4B28-9E6E-5CE2CC21F354}"/>
                  </a:ext>
                </a:extLst>
              </p:cNvPr>
              <p:cNvSpPr/>
              <p:nvPr/>
            </p:nvSpPr>
            <p:spPr>
              <a:xfrm>
                <a:off x="4744609" y="2209801"/>
                <a:ext cx="760841" cy="800100"/>
              </a:xfrm>
              <a:prstGeom prst="ellipse">
                <a:avLst/>
              </a:prstGeom>
              <a:solidFill>
                <a:schemeClr val="bg1">
                  <a:lumMod val="9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B3843C92-C7F6-4240-8D68-AFDEE5586049}"/>
                  </a:ext>
                </a:extLst>
              </p:cNvPr>
              <p:cNvSpPr/>
              <p:nvPr/>
            </p:nvSpPr>
            <p:spPr>
              <a:xfrm>
                <a:off x="4843463" y="2357438"/>
                <a:ext cx="509588" cy="509588"/>
              </a:xfrm>
              <a:prstGeom prst="ellipse">
                <a:avLst/>
              </a:prstGeom>
              <a:solidFill>
                <a:srgbClr val="7030A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40" name="TextBox 39">
              <a:extLst>
                <a:ext uri="{FF2B5EF4-FFF2-40B4-BE49-F238E27FC236}">
                  <a16:creationId xmlns:a16="http://schemas.microsoft.com/office/drawing/2014/main" id="{1D1F47FB-8FF8-4A0E-BF79-DE61357638DF}"/>
                </a:ext>
              </a:extLst>
            </p:cNvPr>
            <p:cNvSpPr txBox="1"/>
            <p:nvPr/>
          </p:nvSpPr>
          <p:spPr>
            <a:xfrm>
              <a:off x="10742355" y="2104369"/>
              <a:ext cx="969409" cy="646331"/>
            </a:xfrm>
            <a:prstGeom prst="rect">
              <a:avLst/>
            </a:prstGeom>
            <a:noFill/>
          </p:spPr>
          <p:txBody>
            <a:bodyPr wrap="square" rtlCol="0">
              <a:spAutoFit/>
            </a:bodyPr>
            <a:lstStyle/>
            <a:p>
              <a:r>
                <a:rPr lang="en-IN" sz="3600" dirty="0">
                  <a:solidFill>
                    <a:schemeClr val="bg1"/>
                  </a:solidFill>
                </a:rPr>
                <a:t>4</a:t>
              </a:r>
            </a:p>
          </p:txBody>
        </p:sp>
      </p:grpSp>
    </p:spTree>
    <p:extLst>
      <p:ext uri="{BB962C8B-B14F-4D97-AF65-F5344CB8AC3E}">
        <p14:creationId xmlns:p14="http://schemas.microsoft.com/office/powerpoint/2010/main" val="29272979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heel(1)">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1000"/>
                                        <p:tgtEl>
                                          <p:spTgt spid="44"/>
                                        </p:tgtEl>
                                      </p:cBhvr>
                                    </p:animEffect>
                                    <p:anim calcmode="lin" valueType="num">
                                      <p:cBhvr>
                                        <p:cTn id="20" dur="1000" fill="hold"/>
                                        <p:tgtEl>
                                          <p:spTgt spid="44"/>
                                        </p:tgtEl>
                                        <p:attrNameLst>
                                          <p:attrName>ppt_x</p:attrName>
                                        </p:attrNameLst>
                                      </p:cBhvr>
                                      <p:tavLst>
                                        <p:tav tm="0">
                                          <p:val>
                                            <p:strVal val="#ppt_x"/>
                                          </p:val>
                                        </p:tav>
                                        <p:tav tm="100000">
                                          <p:val>
                                            <p:strVal val="#ppt_x"/>
                                          </p:val>
                                        </p:tav>
                                      </p:tavLst>
                                    </p:anim>
                                    <p:anim calcmode="lin" valueType="num">
                                      <p:cBhvr>
                                        <p:cTn id="21"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nodeType="click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heel(1)">
                                      <p:cBhvr>
                                        <p:cTn id="26" dur="2000"/>
                                        <p:tgtEl>
                                          <p:spTgt spid="41"/>
                                        </p:tgtEl>
                                      </p:cBhvr>
                                    </p:animEffect>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nodeType="click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1000"/>
                                        <p:tgtEl>
                                          <p:spTgt spid="45"/>
                                        </p:tgtEl>
                                      </p:cBhvr>
                                    </p:animEffect>
                                    <p:anim calcmode="lin" valueType="num">
                                      <p:cBhvr>
                                        <p:cTn id="32" dur="1000" fill="hold"/>
                                        <p:tgtEl>
                                          <p:spTgt spid="45"/>
                                        </p:tgtEl>
                                        <p:attrNameLst>
                                          <p:attrName>ppt_x</p:attrName>
                                        </p:attrNameLst>
                                      </p:cBhvr>
                                      <p:tavLst>
                                        <p:tav tm="0">
                                          <p:val>
                                            <p:strVal val="#ppt_x"/>
                                          </p:val>
                                        </p:tav>
                                        <p:tav tm="100000">
                                          <p:val>
                                            <p:strVal val="#ppt_x"/>
                                          </p:val>
                                        </p:tav>
                                      </p:tavLst>
                                    </p:anim>
                                    <p:anim calcmode="lin" valueType="num">
                                      <p:cBhvr>
                                        <p:cTn id="33"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nodeType="click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wheel(1)">
                                      <p:cBhvr>
                                        <p:cTn id="38" dur="2000"/>
                                        <p:tgtEl>
                                          <p:spTgt spid="42"/>
                                        </p:tgtEl>
                                      </p:cBhvr>
                                    </p:animEffect>
                                  </p:childTnLst>
                                </p:cTn>
                              </p:par>
                            </p:childTnLst>
                          </p:cTn>
                        </p:par>
                      </p:childTnLst>
                    </p:cTn>
                  </p:par>
                  <p:par>
                    <p:cTn id="39" fill="hold">
                      <p:stCondLst>
                        <p:cond delay="indefinite"/>
                      </p:stCondLst>
                      <p:childTnLst>
                        <p:par>
                          <p:cTn id="40" fill="hold">
                            <p:stCondLst>
                              <p:cond delay="0"/>
                            </p:stCondLst>
                            <p:childTnLst>
                              <p:par>
                                <p:cTn id="41" presetID="47" presetClass="entr" presetSubtype="0" fill="hold" nodeType="click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fade">
                                      <p:cBhvr>
                                        <p:cTn id="43" dur="1000"/>
                                        <p:tgtEl>
                                          <p:spTgt spid="46"/>
                                        </p:tgtEl>
                                      </p:cBhvr>
                                    </p:animEffect>
                                    <p:anim calcmode="lin" valueType="num">
                                      <p:cBhvr>
                                        <p:cTn id="44" dur="1000" fill="hold"/>
                                        <p:tgtEl>
                                          <p:spTgt spid="46"/>
                                        </p:tgtEl>
                                        <p:attrNameLst>
                                          <p:attrName>ppt_x</p:attrName>
                                        </p:attrNameLst>
                                      </p:cBhvr>
                                      <p:tavLst>
                                        <p:tav tm="0">
                                          <p:val>
                                            <p:strVal val="#ppt_x"/>
                                          </p:val>
                                        </p:tav>
                                        <p:tav tm="100000">
                                          <p:val>
                                            <p:strVal val="#ppt_x"/>
                                          </p:val>
                                        </p:tav>
                                      </p:tavLst>
                                    </p:anim>
                                    <p:anim calcmode="lin" valueType="num">
                                      <p:cBhvr>
                                        <p:cTn id="45"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1" presetClass="entr" presetSubtype="1" fill="hold" nodeType="click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wheel(1)">
                                      <p:cBhvr>
                                        <p:cTn id="50" dur="2000"/>
                                        <p:tgtEl>
                                          <p:spTgt spid="43"/>
                                        </p:tgtEl>
                                      </p:cBhvr>
                                    </p:animEffect>
                                  </p:childTnLst>
                                </p:cTn>
                              </p:par>
                            </p:childTnLst>
                          </p:cTn>
                        </p:par>
                      </p:childTnLst>
                    </p:cTn>
                  </p:par>
                  <p:par>
                    <p:cTn id="51" fill="hold">
                      <p:stCondLst>
                        <p:cond delay="indefinite"/>
                      </p:stCondLst>
                      <p:childTnLst>
                        <p:par>
                          <p:cTn id="52" fill="hold">
                            <p:stCondLst>
                              <p:cond delay="0"/>
                            </p:stCondLst>
                            <p:childTnLst>
                              <p:par>
                                <p:cTn id="53" presetID="47" presetClass="entr" presetSubtype="0"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1000"/>
                                        <p:tgtEl>
                                          <p:spTgt spid="47"/>
                                        </p:tgtEl>
                                      </p:cBhvr>
                                    </p:animEffect>
                                    <p:anim calcmode="lin" valueType="num">
                                      <p:cBhvr>
                                        <p:cTn id="56" dur="1000" fill="hold"/>
                                        <p:tgtEl>
                                          <p:spTgt spid="47"/>
                                        </p:tgtEl>
                                        <p:attrNameLst>
                                          <p:attrName>ppt_x</p:attrName>
                                        </p:attrNameLst>
                                      </p:cBhvr>
                                      <p:tavLst>
                                        <p:tav tm="0">
                                          <p:val>
                                            <p:strVal val="#ppt_x"/>
                                          </p:val>
                                        </p:tav>
                                        <p:tav tm="100000">
                                          <p:val>
                                            <p:strVal val="#ppt_x"/>
                                          </p:val>
                                        </p:tav>
                                      </p:tavLst>
                                    </p:anim>
                                    <p:anim calcmode="lin" valueType="num">
                                      <p:cBhvr>
                                        <p:cTn id="57"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7000">
              <a:schemeClr val="tx1">
                <a:lumMod val="65000"/>
                <a:lumOff val="35000"/>
              </a:schemeClr>
            </a:gs>
            <a:gs pos="49000">
              <a:schemeClr val="accent3">
                <a:lumMod val="40000"/>
                <a:lumOff val="60000"/>
              </a:schemeClr>
            </a:gs>
            <a:gs pos="83000">
              <a:schemeClr val="accent1">
                <a:lumMod val="45000"/>
                <a:lumOff val="55000"/>
              </a:schemeClr>
            </a:gs>
            <a:gs pos="100000">
              <a:schemeClr val="accent3">
                <a:lumMod val="20000"/>
                <a:lumOff val="80000"/>
              </a:schemeClr>
            </a:gs>
          </a:gsLst>
          <a:lin ang="5400000" scaled="1"/>
        </a:gra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1117409-C9B4-42FD-99C2-F6998F5A506C}"/>
              </a:ext>
            </a:extLst>
          </p:cNvPr>
          <p:cNvGrpSpPr/>
          <p:nvPr/>
        </p:nvGrpSpPr>
        <p:grpSpPr>
          <a:xfrm>
            <a:off x="5003000" y="1437150"/>
            <a:ext cx="1766047" cy="1766047"/>
            <a:chOff x="7010911" y="1879981"/>
            <a:chExt cx="1766047" cy="1766047"/>
          </a:xfrm>
        </p:grpSpPr>
        <p:grpSp>
          <p:nvGrpSpPr>
            <p:cNvPr id="12" name="Group 11">
              <a:extLst>
                <a:ext uri="{FF2B5EF4-FFF2-40B4-BE49-F238E27FC236}">
                  <a16:creationId xmlns:a16="http://schemas.microsoft.com/office/drawing/2014/main" id="{14D99847-955D-4B31-8FF9-D9B7B455E559}"/>
                </a:ext>
              </a:extLst>
            </p:cNvPr>
            <p:cNvGrpSpPr/>
            <p:nvPr/>
          </p:nvGrpSpPr>
          <p:grpSpPr>
            <a:xfrm>
              <a:off x="7010911" y="1879981"/>
              <a:ext cx="1766047" cy="1766047"/>
              <a:chOff x="5289176" y="2545976"/>
              <a:chExt cx="1766047" cy="1766047"/>
            </a:xfrm>
          </p:grpSpPr>
          <p:sp>
            <p:nvSpPr>
              <p:cNvPr id="13" name="Oval 12">
                <a:extLst>
                  <a:ext uri="{FF2B5EF4-FFF2-40B4-BE49-F238E27FC236}">
                    <a16:creationId xmlns:a16="http://schemas.microsoft.com/office/drawing/2014/main" id="{630CF525-349F-4B3B-865B-AEF7C73A29F1}"/>
                  </a:ext>
                </a:extLst>
              </p:cNvPr>
              <p:cNvSpPr/>
              <p:nvPr/>
            </p:nvSpPr>
            <p:spPr>
              <a:xfrm>
                <a:off x="5289176" y="2545976"/>
                <a:ext cx="1766047" cy="1766047"/>
              </a:xfrm>
              <a:prstGeom prst="ellipse">
                <a:avLst/>
              </a:prstGeom>
              <a:gradFill flip="none" rotWithShape="1">
                <a:gsLst>
                  <a:gs pos="5000">
                    <a:srgbClr val="002060">
                      <a:lumMod val="78000"/>
                      <a:lumOff val="22000"/>
                    </a:srgbClr>
                  </a:gs>
                  <a:gs pos="61000">
                    <a:srgbClr val="262B32">
                      <a:tint val="44500"/>
                      <a:satMod val="160000"/>
                    </a:srgbClr>
                  </a:gs>
                  <a:gs pos="79000">
                    <a:srgbClr val="262B32">
                      <a:tint val="23500"/>
                      <a:satMod val="160000"/>
                    </a:srgbClr>
                  </a:gs>
                </a:gsLst>
                <a:lin ang="16200000" scaled="1"/>
                <a:tileRect/>
              </a:gradFill>
              <a:ln>
                <a:noFill/>
              </a:ln>
              <a:effectLst>
                <a:glow rad="190500">
                  <a:schemeClr val="bg1">
                    <a:lumMod val="95000"/>
                  </a:schemeClr>
                </a:glow>
                <a:outerShdw blurRad="139700" dist="50800" dir="5400000" sx="117000" sy="117000" algn="ctr" rotWithShape="0">
                  <a:schemeClr val="accent6">
                    <a:lumMod val="20000"/>
                    <a:lumOff val="80000"/>
                    <a:alpha val="55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66F6BF9D-1654-4556-A40F-BFC3A6C40BB2}"/>
                  </a:ext>
                </a:extLst>
              </p:cNvPr>
              <p:cNvSpPr/>
              <p:nvPr/>
            </p:nvSpPr>
            <p:spPr>
              <a:xfrm flipH="1" flipV="1">
                <a:off x="5495363" y="2752163"/>
                <a:ext cx="1353671" cy="1353671"/>
              </a:xfrm>
              <a:prstGeom prst="ellipse">
                <a:avLst/>
              </a:prstGeom>
              <a:gradFill flip="none" rotWithShape="1">
                <a:gsLst>
                  <a:gs pos="0">
                    <a:srgbClr val="92D050"/>
                  </a:gs>
                  <a:gs pos="50000">
                    <a:srgbClr val="00CC66">
                      <a:tint val="44500"/>
                      <a:satMod val="160000"/>
                    </a:srgbClr>
                  </a:gs>
                  <a:gs pos="77000">
                    <a:srgbClr val="00B050"/>
                  </a:gs>
                </a:gsLst>
                <a:path path="circle">
                  <a:fillToRect l="100000" t="100000"/>
                </a:path>
                <a:tileRect r="-100000" b="-100000"/>
              </a:gradFill>
              <a:ln>
                <a:noFill/>
              </a:ln>
              <a:effectLst>
                <a:glow rad="139700">
                  <a:schemeClr val="accent3">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1" name="Picture 10">
              <a:extLst>
                <a:ext uri="{FF2B5EF4-FFF2-40B4-BE49-F238E27FC236}">
                  <a16:creationId xmlns:a16="http://schemas.microsoft.com/office/drawing/2014/main" id="{DDDA88A2-9B52-42E7-AE0A-03891462E9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9969" y="2080340"/>
              <a:ext cx="1447928" cy="1365325"/>
            </a:xfrm>
            <a:prstGeom prst="ellipse">
              <a:avLst/>
            </a:prstGeom>
            <a:effectLst>
              <a:softEdge rad="38100"/>
            </a:effectLst>
          </p:spPr>
        </p:pic>
      </p:grpSp>
      <p:grpSp>
        <p:nvGrpSpPr>
          <p:cNvPr id="22" name="Group 21">
            <a:extLst>
              <a:ext uri="{FF2B5EF4-FFF2-40B4-BE49-F238E27FC236}">
                <a16:creationId xmlns:a16="http://schemas.microsoft.com/office/drawing/2014/main" id="{AC1824A0-3216-4665-89C6-DA52F7FC0DE6}"/>
              </a:ext>
            </a:extLst>
          </p:cNvPr>
          <p:cNvGrpSpPr/>
          <p:nvPr/>
        </p:nvGrpSpPr>
        <p:grpSpPr>
          <a:xfrm>
            <a:off x="5061965" y="1458028"/>
            <a:ext cx="1766047" cy="1766047"/>
            <a:chOff x="2387447" y="3622422"/>
            <a:chExt cx="1766047" cy="1766047"/>
          </a:xfrm>
        </p:grpSpPr>
        <p:grpSp>
          <p:nvGrpSpPr>
            <p:cNvPr id="8" name="Group 7">
              <a:extLst>
                <a:ext uri="{FF2B5EF4-FFF2-40B4-BE49-F238E27FC236}">
                  <a16:creationId xmlns:a16="http://schemas.microsoft.com/office/drawing/2014/main" id="{87B838C1-DF81-4845-9A44-9F0E38363F63}"/>
                </a:ext>
              </a:extLst>
            </p:cNvPr>
            <p:cNvGrpSpPr/>
            <p:nvPr/>
          </p:nvGrpSpPr>
          <p:grpSpPr>
            <a:xfrm>
              <a:off x="2387447" y="3622422"/>
              <a:ext cx="1766047" cy="1766047"/>
              <a:chOff x="5289176" y="2545976"/>
              <a:chExt cx="1766047" cy="1766047"/>
            </a:xfrm>
          </p:grpSpPr>
          <p:sp>
            <p:nvSpPr>
              <p:cNvPr id="9" name="Oval 8">
                <a:extLst>
                  <a:ext uri="{FF2B5EF4-FFF2-40B4-BE49-F238E27FC236}">
                    <a16:creationId xmlns:a16="http://schemas.microsoft.com/office/drawing/2014/main" id="{85D3A662-6CCD-45FC-839D-41F2D18E2654}"/>
                  </a:ext>
                </a:extLst>
              </p:cNvPr>
              <p:cNvSpPr/>
              <p:nvPr/>
            </p:nvSpPr>
            <p:spPr>
              <a:xfrm>
                <a:off x="5289176" y="2545976"/>
                <a:ext cx="1766047" cy="1766047"/>
              </a:xfrm>
              <a:prstGeom prst="ellipse">
                <a:avLst/>
              </a:prstGeom>
              <a:gradFill flip="none" rotWithShape="1">
                <a:gsLst>
                  <a:gs pos="5000">
                    <a:srgbClr val="002060">
                      <a:lumMod val="78000"/>
                      <a:lumOff val="22000"/>
                    </a:srgbClr>
                  </a:gs>
                  <a:gs pos="61000">
                    <a:srgbClr val="262B32">
                      <a:tint val="44500"/>
                      <a:satMod val="160000"/>
                    </a:srgbClr>
                  </a:gs>
                  <a:gs pos="79000">
                    <a:srgbClr val="262B32">
                      <a:tint val="23500"/>
                      <a:satMod val="160000"/>
                    </a:srgbClr>
                  </a:gs>
                </a:gsLst>
                <a:lin ang="16200000" scaled="1"/>
                <a:tileRect/>
              </a:gradFill>
              <a:ln>
                <a:noFill/>
              </a:ln>
              <a:effectLst>
                <a:glow rad="190500">
                  <a:schemeClr val="bg1">
                    <a:lumMod val="95000"/>
                  </a:schemeClr>
                </a:glow>
                <a:outerShdw blurRad="139700" dist="50800" dir="5400000" sx="117000" sy="117000" algn="ctr" rotWithShape="0">
                  <a:schemeClr val="accent6">
                    <a:lumMod val="20000"/>
                    <a:lumOff val="80000"/>
                    <a:alpha val="55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C4890ACF-F7D3-4916-A76E-96915CC1EE26}"/>
                  </a:ext>
                </a:extLst>
              </p:cNvPr>
              <p:cNvSpPr/>
              <p:nvPr/>
            </p:nvSpPr>
            <p:spPr>
              <a:xfrm flipH="1" flipV="1">
                <a:off x="5495363" y="2752163"/>
                <a:ext cx="1353671" cy="1353671"/>
              </a:xfrm>
              <a:prstGeom prst="ellipse">
                <a:avLst/>
              </a:prstGeom>
              <a:gradFill flip="none" rotWithShape="1">
                <a:gsLst>
                  <a:gs pos="0">
                    <a:srgbClr val="92D050"/>
                  </a:gs>
                  <a:gs pos="50000">
                    <a:srgbClr val="00CC66">
                      <a:tint val="44500"/>
                      <a:satMod val="160000"/>
                    </a:srgbClr>
                  </a:gs>
                  <a:gs pos="77000">
                    <a:srgbClr val="00B050"/>
                  </a:gs>
                </a:gsLst>
                <a:path path="circle">
                  <a:fillToRect l="100000" t="100000"/>
                </a:path>
                <a:tileRect r="-100000" b="-100000"/>
              </a:gradFill>
              <a:ln>
                <a:noFill/>
              </a:ln>
              <a:effectLst>
                <a:glow rad="139700">
                  <a:schemeClr val="accent3">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7" name="Picture 16">
              <a:extLst>
                <a:ext uri="{FF2B5EF4-FFF2-40B4-BE49-F238E27FC236}">
                  <a16:creationId xmlns:a16="http://schemas.microsoft.com/office/drawing/2014/main" id="{B5600A72-7E4B-40A3-94EF-30BE234B56E2}"/>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9000"/>
                      </a14:imgEffect>
                      <a14:imgEffect>
                        <a14:brightnessContrast bright="14000"/>
                      </a14:imgEffect>
                    </a14:imgLayer>
                  </a14:imgProps>
                </a:ext>
                <a:ext uri="{28A0092B-C50C-407E-A947-70E740481C1C}">
                  <a14:useLocalDpi xmlns:a14="http://schemas.microsoft.com/office/drawing/2010/main" val="0"/>
                </a:ext>
              </a:extLst>
            </a:blip>
            <a:srcRect l="-3471" r="2780"/>
            <a:stretch/>
          </p:blipFill>
          <p:spPr>
            <a:xfrm>
              <a:off x="2690484" y="3932497"/>
              <a:ext cx="1159969" cy="1145894"/>
            </a:xfrm>
            <a:prstGeom prst="ellipse">
              <a:avLst/>
            </a:prstGeom>
            <a:gradFill>
              <a:gsLst>
                <a:gs pos="0">
                  <a:srgbClr val="92D050"/>
                </a:gs>
                <a:gs pos="50000">
                  <a:srgbClr val="00CC66">
                    <a:tint val="44500"/>
                    <a:satMod val="160000"/>
                  </a:srgbClr>
                </a:gs>
                <a:gs pos="77000">
                  <a:srgbClr val="00B050"/>
                </a:gs>
              </a:gsLst>
              <a:path path="circle">
                <a:fillToRect l="100000" t="100000"/>
              </a:path>
            </a:gradFill>
            <a:effectLst>
              <a:glow rad="63500">
                <a:schemeClr val="accent3">
                  <a:satMod val="175000"/>
                  <a:alpha val="40000"/>
                </a:schemeClr>
              </a:glow>
              <a:outerShdw blurRad="787400" dist="50800" dir="5400000" algn="ctr" rotWithShape="0">
                <a:srgbClr val="000000">
                  <a:alpha val="43137"/>
                </a:srgbClr>
              </a:outerShdw>
            </a:effectLst>
          </p:spPr>
        </p:pic>
      </p:grpSp>
      <p:grpSp>
        <p:nvGrpSpPr>
          <p:cNvPr id="7" name="Group 6">
            <a:extLst>
              <a:ext uri="{FF2B5EF4-FFF2-40B4-BE49-F238E27FC236}">
                <a16:creationId xmlns:a16="http://schemas.microsoft.com/office/drawing/2014/main" id="{77754F68-DC60-4F94-8EB4-DA6AD6DC34BC}"/>
              </a:ext>
            </a:extLst>
          </p:cNvPr>
          <p:cNvGrpSpPr/>
          <p:nvPr/>
        </p:nvGrpSpPr>
        <p:grpSpPr>
          <a:xfrm>
            <a:off x="5079200" y="1512087"/>
            <a:ext cx="1766047" cy="1766047"/>
            <a:chOff x="5289176" y="2545976"/>
            <a:chExt cx="1766047" cy="1766047"/>
          </a:xfrm>
        </p:grpSpPr>
        <p:sp>
          <p:nvSpPr>
            <p:cNvPr id="5" name="Oval 4">
              <a:extLst>
                <a:ext uri="{FF2B5EF4-FFF2-40B4-BE49-F238E27FC236}">
                  <a16:creationId xmlns:a16="http://schemas.microsoft.com/office/drawing/2014/main" id="{EB35C2B3-43E8-4EC9-802E-B1A0F73557B8}"/>
                </a:ext>
              </a:extLst>
            </p:cNvPr>
            <p:cNvSpPr/>
            <p:nvPr/>
          </p:nvSpPr>
          <p:spPr>
            <a:xfrm>
              <a:off x="5289176" y="2545976"/>
              <a:ext cx="1766047" cy="1766047"/>
            </a:xfrm>
            <a:prstGeom prst="ellipse">
              <a:avLst/>
            </a:prstGeom>
            <a:gradFill flip="none" rotWithShape="1">
              <a:gsLst>
                <a:gs pos="5000">
                  <a:srgbClr val="002060">
                    <a:lumMod val="78000"/>
                    <a:lumOff val="22000"/>
                  </a:srgbClr>
                </a:gs>
                <a:gs pos="61000">
                  <a:srgbClr val="262B32">
                    <a:tint val="44500"/>
                    <a:satMod val="160000"/>
                  </a:srgbClr>
                </a:gs>
                <a:gs pos="79000">
                  <a:srgbClr val="262B32">
                    <a:tint val="23500"/>
                    <a:satMod val="160000"/>
                  </a:srgbClr>
                </a:gs>
              </a:gsLst>
              <a:lin ang="16200000" scaled="1"/>
              <a:tileRect/>
            </a:gradFill>
            <a:ln>
              <a:noFill/>
            </a:ln>
            <a:effectLst>
              <a:glow rad="190500">
                <a:schemeClr val="bg1">
                  <a:lumMod val="95000"/>
                </a:schemeClr>
              </a:glow>
              <a:outerShdw blurRad="139700" dist="50800" dir="5400000" sx="117000" sy="117000" algn="ctr" rotWithShape="0">
                <a:schemeClr val="accent6">
                  <a:lumMod val="20000"/>
                  <a:lumOff val="80000"/>
                  <a:alpha val="55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AC6722FE-D7D9-464C-9ED9-9BE04C30D3A9}"/>
                </a:ext>
              </a:extLst>
            </p:cNvPr>
            <p:cNvSpPr/>
            <p:nvPr/>
          </p:nvSpPr>
          <p:spPr>
            <a:xfrm flipH="1" flipV="1">
              <a:off x="5495363" y="2752163"/>
              <a:ext cx="1353671" cy="1353671"/>
            </a:xfrm>
            <a:prstGeom prst="ellipse">
              <a:avLst/>
            </a:prstGeom>
            <a:gradFill flip="none" rotWithShape="1">
              <a:gsLst>
                <a:gs pos="0">
                  <a:srgbClr val="92D050"/>
                </a:gs>
                <a:gs pos="50000">
                  <a:srgbClr val="00CC66">
                    <a:tint val="44500"/>
                    <a:satMod val="160000"/>
                  </a:srgbClr>
                </a:gs>
                <a:gs pos="77000">
                  <a:srgbClr val="00B050"/>
                </a:gs>
              </a:gsLst>
              <a:path path="circle">
                <a:fillToRect l="100000" t="100000"/>
              </a:path>
              <a:tileRect r="-100000" b="-100000"/>
            </a:gradFill>
            <a:ln>
              <a:noFill/>
            </a:ln>
            <a:effectLst>
              <a:glow rad="139700">
                <a:schemeClr val="accent3">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Graphic 3" descr="Group of people">
              <a:extLst>
                <a:ext uri="{FF2B5EF4-FFF2-40B4-BE49-F238E27FC236}">
                  <a16:creationId xmlns:a16="http://schemas.microsoft.com/office/drawing/2014/main" id="{444337A3-D35E-4544-9F52-9E736613665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800" y="2971800"/>
              <a:ext cx="914400" cy="914400"/>
            </a:xfrm>
            <a:prstGeom prst="rect">
              <a:avLst/>
            </a:prstGeom>
          </p:spPr>
        </p:pic>
      </p:grpSp>
      <p:sp>
        <p:nvSpPr>
          <p:cNvPr id="2" name="Rectangle: Rounded Corners 1">
            <a:extLst>
              <a:ext uri="{FF2B5EF4-FFF2-40B4-BE49-F238E27FC236}">
                <a16:creationId xmlns:a16="http://schemas.microsoft.com/office/drawing/2014/main" id="{978F83F9-38BD-444E-AF0C-A182E040C6E3}"/>
              </a:ext>
            </a:extLst>
          </p:cNvPr>
          <p:cNvSpPr/>
          <p:nvPr/>
        </p:nvSpPr>
        <p:spPr>
          <a:xfrm>
            <a:off x="4920144" y="168726"/>
            <a:ext cx="2351712" cy="1042585"/>
          </a:xfrm>
          <a:prstGeom prst="roundRect">
            <a:avLst/>
          </a:prstGeom>
          <a:gradFill>
            <a:gsLst>
              <a:gs pos="0">
                <a:srgbClr val="CC3399"/>
              </a:gs>
              <a:gs pos="26000">
                <a:schemeClr val="accent1">
                  <a:lumMod val="45000"/>
                  <a:lumOff val="55000"/>
                </a:schemeClr>
              </a:gs>
              <a:gs pos="12243">
                <a:srgbClr val="EEE3E8"/>
              </a:gs>
              <a:gs pos="86000">
                <a:schemeClr val="accent1">
                  <a:lumMod val="45000"/>
                  <a:lumOff val="55000"/>
                </a:schemeClr>
              </a:gs>
              <a:gs pos="100000">
                <a:schemeClr val="accent1">
                  <a:lumMod val="30000"/>
                  <a:lumOff val="70000"/>
                </a:schemeClr>
              </a:gs>
            </a:gsLst>
            <a:lin ang="5400000" scaled="1"/>
          </a:gradFill>
          <a:ln>
            <a:solidFill>
              <a:srgbClr val="00B0F0"/>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rgbClr val="002060"/>
                </a:solidFill>
                <a:latin typeface="French Script MT" panose="03020402040607040605" pitchFamily="66" charset="0"/>
              </a:rPr>
              <a:t>Type Theory</a:t>
            </a:r>
          </a:p>
        </p:txBody>
      </p:sp>
      <p:pic>
        <p:nvPicPr>
          <p:cNvPr id="29" name="Picture 28">
            <a:extLst>
              <a:ext uri="{FF2B5EF4-FFF2-40B4-BE49-F238E27FC236}">
                <a16:creationId xmlns:a16="http://schemas.microsoft.com/office/drawing/2014/main" id="{FE566533-1003-4AE2-8E7B-23DB65F41B8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1683" y="2171485"/>
            <a:ext cx="4709341" cy="4517789"/>
          </a:xfrm>
          <a:prstGeom prst="rect">
            <a:avLst/>
          </a:prstGeom>
          <a:ln>
            <a:noFill/>
          </a:ln>
          <a:effectLst>
            <a:softEdge rad="63500"/>
          </a:effectLst>
        </p:spPr>
      </p:pic>
      <p:pic>
        <p:nvPicPr>
          <p:cNvPr id="31" name="Picture 30">
            <a:extLst>
              <a:ext uri="{FF2B5EF4-FFF2-40B4-BE49-F238E27FC236}">
                <a16:creationId xmlns:a16="http://schemas.microsoft.com/office/drawing/2014/main" id="{5620F98C-F1FA-486B-A6EE-95E0FB5DAA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1824" y="2070847"/>
            <a:ext cx="5319164" cy="4517789"/>
          </a:xfrm>
          <a:prstGeom prst="rect">
            <a:avLst/>
          </a:prstGeom>
          <a:effectLst>
            <a:softEdge rad="114300"/>
          </a:effectLst>
        </p:spPr>
      </p:pic>
      <p:sp>
        <p:nvSpPr>
          <p:cNvPr id="32" name="TextBox 31">
            <a:extLst>
              <a:ext uri="{FF2B5EF4-FFF2-40B4-BE49-F238E27FC236}">
                <a16:creationId xmlns:a16="http://schemas.microsoft.com/office/drawing/2014/main" id="{418BE9B8-614C-421C-BE3F-9835662A0249}"/>
              </a:ext>
            </a:extLst>
          </p:cNvPr>
          <p:cNvSpPr txBox="1"/>
          <p:nvPr/>
        </p:nvSpPr>
        <p:spPr>
          <a:xfrm>
            <a:off x="744819" y="5214663"/>
            <a:ext cx="4854388" cy="646331"/>
          </a:xfrm>
          <a:prstGeom prst="rect">
            <a:avLst/>
          </a:prstGeom>
          <a:noFill/>
        </p:spPr>
        <p:txBody>
          <a:bodyPr wrap="square" rtlCol="0">
            <a:spAutoFit/>
          </a:bodyPr>
          <a:lstStyle/>
          <a:p>
            <a:r>
              <a:rPr lang="en-IN" sz="3600" dirty="0">
                <a:ln w="3175">
                  <a:noFill/>
                </a:ln>
                <a:solidFill>
                  <a:srgbClr val="002060"/>
                </a:solidFill>
                <a:latin typeface="French Script MT" panose="03020402040607040605" pitchFamily="66" charset="0"/>
              </a:rPr>
              <a:t>Physiological</a:t>
            </a:r>
            <a:r>
              <a:rPr lang="en-IN" sz="3600" dirty="0">
                <a:ln w="3175">
                  <a:noFill/>
                </a:ln>
                <a:solidFill>
                  <a:srgbClr val="002060"/>
                </a:solidFill>
              </a:rPr>
              <a:t> </a:t>
            </a:r>
            <a:r>
              <a:rPr lang="en-IN" sz="3600" dirty="0">
                <a:ln w="3175">
                  <a:noFill/>
                </a:ln>
                <a:solidFill>
                  <a:srgbClr val="002060"/>
                </a:solidFill>
                <a:latin typeface="French Script MT" panose="03020402040607040605" pitchFamily="66" charset="0"/>
              </a:rPr>
              <a:t>Factors</a:t>
            </a:r>
          </a:p>
        </p:txBody>
      </p:sp>
      <p:sp>
        <p:nvSpPr>
          <p:cNvPr id="33" name="TextBox 32">
            <a:extLst>
              <a:ext uri="{FF2B5EF4-FFF2-40B4-BE49-F238E27FC236}">
                <a16:creationId xmlns:a16="http://schemas.microsoft.com/office/drawing/2014/main" id="{62734002-6F67-415F-A9D0-87D6F622BF7B}"/>
              </a:ext>
            </a:extLst>
          </p:cNvPr>
          <p:cNvSpPr txBox="1"/>
          <p:nvPr/>
        </p:nvSpPr>
        <p:spPr>
          <a:xfrm>
            <a:off x="7525870" y="4891497"/>
            <a:ext cx="4666130" cy="646331"/>
          </a:xfrm>
          <a:prstGeom prst="rect">
            <a:avLst/>
          </a:prstGeom>
          <a:noFill/>
        </p:spPr>
        <p:txBody>
          <a:bodyPr wrap="square" rtlCol="0">
            <a:spAutoFit/>
          </a:bodyPr>
          <a:lstStyle/>
          <a:p>
            <a:r>
              <a:rPr lang="en-IN" sz="3600" dirty="0">
                <a:solidFill>
                  <a:srgbClr val="002060"/>
                </a:solidFill>
                <a:latin typeface="French Script MT" panose="03020402040607040605" pitchFamily="66" charset="0"/>
              </a:rPr>
              <a:t>Psychological factors</a:t>
            </a:r>
          </a:p>
        </p:txBody>
      </p:sp>
      <p:sp>
        <p:nvSpPr>
          <p:cNvPr id="34" name="TextBox 33">
            <a:extLst>
              <a:ext uri="{FF2B5EF4-FFF2-40B4-BE49-F238E27FC236}">
                <a16:creationId xmlns:a16="http://schemas.microsoft.com/office/drawing/2014/main" id="{41BF2717-8123-4CB9-9219-DD48C1234C0B}"/>
              </a:ext>
            </a:extLst>
          </p:cNvPr>
          <p:cNvSpPr txBox="1"/>
          <p:nvPr/>
        </p:nvSpPr>
        <p:spPr>
          <a:xfrm>
            <a:off x="6996979" y="1429970"/>
            <a:ext cx="4568853" cy="646331"/>
          </a:xfrm>
          <a:prstGeom prst="rect">
            <a:avLst/>
          </a:prstGeom>
          <a:noFill/>
        </p:spPr>
        <p:txBody>
          <a:bodyPr wrap="square" rtlCol="0">
            <a:spAutoFit/>
          </a:bodyPr>
          <a:lstStyle/>
          <a:p>
            <a:r>
              <a:rPr lang="en-IN" sz="3600" dirty="0">
                <a:solidFill>
                  <a:schemeClr val="bg1"/>
                </a:solidFill>
                <a:latin typeface="French Script MT" panose="03020402040607040605" pitchFamily="66" charset="0"/>
              </a:rPr>
              <a:t>categorisation</a:t>
            </a:r>
          </a:p>
        </p:txBody>
      </p:sp>
    </p:spTree>
    <p:extLst>
      <p:ext uri="{BB962C8B-B14F-4D97-AF65-F5344CB8AC3E}">
        <p14:creationId xmlns:p14="http://schemas.microsoft.com/office/powerpoint/2010/main" val="1390032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circle(in)">
                                      <p:cBhvr>
                                        <p:cTn id="21" dur="2000"/>
                                        <p:tgtEl>
                                          <p:spTgt spid="34">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nodeType="clickEffect">
                                  <p:stCondLst>
                                    <p:cond delay="0"/>
                                  </p:stCondLst>
                                  <p:childTnLst>
                                    <p:animMotion origin="layout" path="M -2.08333E-7 -3.7037E-6 L -0.26081 0.30834 " pathEditMode="relative" rAng="0" ptsTypes="AA">
                                      <p:cBhvr>
                                        <p:cTn id="29" dur="2000" fill="hold"/>
                                        <p:tgtEl>
                                          <p:spTgt spid="22"/>
                                        </p:tgtEl>
                                        <p:attrNameLst>
                                          <p:attrName>ppt_x</p:attrName>
                                          <p:attrName>ppt_y</p:attrName>
                                        </p:attrNameLst>
                                      </p:cBhvr>
                                      <p:rCtr x="-13047" y="15417"/>
                                    </p:animMotion>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32">
                                            <p:txEl>
                                              <p:pRg st="0" end="0"/>
                                            </p:txEl>
                                          </p:spTgt>
                                        </p:tgtEl>
                                        <p:attrNameLst>
                                          <p:attrName>style.visibility</p:attrName>
                                        </p:attrNameLst>
                                      </p:cBhvr>
                                      <p:to>
                                        <p:strVal val="visible"/>
                                      </p:to>
                                    </p:set>
                                    <p:animEffect transition="in" filter="circle(in)">
                                      <p:cBhvr>
                                        <p:cTn id="34" dur="2000"/>
                                        <p:tgtEl>
                                          <p:spTgt spid="32">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63" presetClass="path" presetSubtype="0" accel="50000" decel="50000" fill="hold" nodeType="clickEffect">
                                  <p:stCondLst>
                                    <p:cond delay="0"/>
                                  </p:stCondLst>
                                  <p:childTnLst>
                                    <p:animMotion origin="layout" path="M -2.29167E-6 -4.44444E-6 L 0.30052 0.28982 " pathEditMode="relative" rAng="0" ptsTypes="AA">
                                      <p:cBhvr>
                                        <p:cTn id="42" dur="2000" fill="hold"/>
                                        <p:tgtEl>
                                          <p:spTgt spid="15"/>
                                        </p:tgtEl>
                                        <p:attrNameLst>
                                          <p:attrName>ppt_x</p:attrName>
                                          <p:attrName>ppt_y</p:attrName>
                                        </p:attrNameLst>
                                      </p:cBhvr>
                                      <p:rCtr x="15026" y="14491"/>
                                    </p:animMotion>
                                  </p:childTnLst>
                                </p:cTn>
                              </p:par>
                            </p:childTnLst>
                          </p:cTn>
                        </p:par>
                      </p:childTnLst>
                    </p:cTn>
                  </p:par>
                  <p:par>
                    <p:cTn id="43" fill="hold">
                      <p:stCondLst>
                        <p:cond delay="indefinite"/>
                      </p:stCondLst>
                      <p:childTnLst>
                        <p:par>
                          <p:cTn id="44" fill="hold">
                            <p:stCondLst>
                              <p:cond delay="0"/>
                            </p:stCondLst>
                            <p:childTnLst>
                              <p:par>
                                <p:cTn id="45" presetID="20" presetClass="entr" presetSubtype="0" fill="hold" nodeType="clickEffect">
                                  <p:stCondLst>
                                    <p:cond delay="0"/>
                                  </p:stCondLst>
                                  <p:childTnLst>
                                    <p:set>
                                      <p:cBhvr>
                                        <p:cTn id="46" dur="1" fill="hold">
                                          <p:stCondLst>
                                            <p:cond delay="0"/>
                                          </p:stCondLst>
                                        </p:cTn>
                                        <p:tgtEl>
                                          <p:spTgt spid="33">
                                            <p:txEl>
                                              <p:pRg st="0" end="0"/>
                                            </p:txEl>
                                          </p:spTgt>
                                        </p:tgtEl>
                                        <p:attrNameLst>
                                          <p:attrName>style.visibility</p:attrName>
                                        </p:attrNameLst>
                                      </p:cBhvr>
                                      <p:to>
                                        <p:strVal val="visible"/>
                                      </p:to>
                                    </p:set>
                                    <p:animEffect transition="in" filter="wedge">
                                      <p:cBhvr>
                                        <p:cTn id="47" dur="2000"/>
                                        <p:tgtEl>
                                          <p:spTgt spid="33">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nodeType="click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p:cTn id="52" dur="500" fill="hold"/>
                                        <p:tgtEl>
                                          <p:spTgt spid="29"/>
                                        </p:tgtEl>
                                        <p:attrNameLst>
                                          <p:attrName>ppt_w</p:attrName>
                                        </p:attrNameLst>
                                      </p:cBhvr>
                                      <p:tavLst>
                                        <p:tav tm="0">
                                          <p:val>
                                            <p:fltVal val="0"/>
                                          </p:val>
                                        </p:tav>
                                        <p:tav tm="100000">
                                          <p:val>
                                            <p:strVal val="#ppt_w"/>
                                          </p:val>
                                        </p:tav>
                                      </p:tavLst>
                                    </p:anim>
                                    <p:anim calcmode="lin" valueType="num">
                                      <p:cBhvr>
                                        <p:cTn id="53" dur="500" fill="hold"/>
                                        <p:tgtEl>
                                          <p:spTgt spid="29"/>
                                        </p:tgtEl>
                                        <p:attrNameLst>
                                          <p:attrName>ppt_h</p:attrName>
                                        </p:attrNameLst>
                                      </p:cBhvr>
                                      <p:tavLst>
                                        <p:tav tm="0">
                                          <p:val>
                                            <p:fltVal val="0"/>
                                          </p:val>
                                        </p:tav>
                                        <p:tav tm="100000">
                                          <p:val>
                                            <p:strVal val="#ppt_h"/>
                                          </p:val>
                                        </p:tav>
                                      </p:tavLst>
                                    </p:anim>
                                    <p:animEffect transition="in" filter="fade">
                                      <p:cBhvr>
                                        <p:cTn id="54" dur="500"/>
                                        <p:tgtEl>
                                          <p:spTgt spid="29"/>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xit" presetSubtype="32" fill="hold" nodeType="clickEffect">
                                  <p:stCondLst>
                                    <p:cond delay="0"/>
                                  </p:stCondLst>
                                  <p:childTnLst>
                                    <p:anim calcmode="lin" valueType="num">
                                      <p:cBhvr>
                                        <p:cTn id="58" dur="500"/>
                                        <p:tgtEl>
                                          <p:spTgt spid="29"/>
                                        </p:tgtEl>
                                        <p:attrNameLst>
                                          <p:attrName>ppt_w</p:attrName>
                                        </p:attrNameLst>
                                      </p:cBhvr>
                                      <p:tavLst>
                                        <p:tav tm="0">
                                          <p:val>
                                            <p:strVal val="ppt_w"/>
                                          </p:val>
                                        </p:tav>
                                        <p:tav tm="100000">
                                          <p:val>
                                            <p:fltVal val="0"/>
                                          </p:val>
                                        </p:tav>
                                      </p:tavLst>
                                    </p:anim>
                                    <p:anim calcmode="lin" valueType="num">
                                      <p:cBhvr>
                                        <p:cTn id="59" dur="500"/>
                                        <p:tgtEl>
                                          <p:spTgt spid="29"/>
                                        </p:tgtEl>
                                        <p:attrNameLst>
                                          <p:attrName>ppt_h</p:attrName>
                                        </p:attrNameLst>
                                      </p:cBhvr>
                                      <p:tavLst>
                                        <p:tav tm="0">
                                          <p:val>
                                            <p:strVal val="ppt_h"/>
                                          </p:val>
                                        </p:tav>
                                        <p:tav tm="100000">
                                          <p:val>
                                            <p:fltVal val="0"/>
                                          </p:val>
                                        </p:tav>
                                      </p:tavLst>
                                    </p:anim>
                                    <p:animEffect transition="out" filter="fade">
                                      <p:cBhvr>
                                        <p:cTn id="60" dur="500"/>
                                        <p:tgtEl>
                                          <p:spTgt spid="29"/>
                                        </p:tgtEl>
                                      </p:cBhvr>
                                    </p:animEffect>
                                    <p:set>
                                      <p:cBhvr>
                                        <p:cTn id="61" dur="1" fill="hold">
                                          <p:stCondLst>
                                            <p:cond delay="499"/>
                                          </p:stCondLst>
                                        </p:cTn>
                                        <p:tgtEl>
                                          <p:spTgt spid="29"/>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nodeType="clickEffect">
                                  <p:stCondLst>
                                    <p:cond delay="0"/>
                                  </p:stCondLst>
                                  <p:childTnLst>
                                    <p:set>
                                      <p:cBhvr>
                                        <p:cTn id="65" dur="1" fill="hold">
                                          <p:stCondLst>
                                            <p:cond delay="0"/>
                                          </p:stCondLst>
                                        </p:cTn>
                                        <p:tgtEl>
                                          <p:spTgt spid="31"/>
                                        </p:tgtEl>
                                        <p:attrNameLst>
                                          <p:attrName>style.visibility</p:attrName>
                                        </p:attrNameLst>
                                      </p:cBhvr>
                                      <p:to>
                                        <p:strVal val="visible"/>
                                      </p:to>
                                    </p:set>
                                    <p:anim calcmode="lin" valueType="num">
                                      <p:cBhvr>
                                        <p:cTn id="66" dur="500" fill="hold"/>
                                        <p:tgtEl>
                                          <p:spTgt spid="31"/>
                                        </p:tgtEl>
                                        <p:attrNameLst>
                                          <p:attrName>ppt_w</p:attrName>
                                        </p:attrNameLst>
                                      </p:cBhvr>
                                      <p:tavLst>
                                        <p:tav tm="0">
                                          <p:val>
                                            <p:fltVal val="0"/>
                                          </p:val>
                                        </p:tav>
                                        <p:tav tm="100000">
                                          <p:val>
                                            <p:strVal val="#ppt_w"/>
                                          </p:val>
                                        </p:tav>
                                      </p:tavLst>
                                    </p:anim>
                                    <p:anim calcmode="lin" valueType="num">
                                      <p:cBhvr>
                                        <p:cTn id="67" dur="500" fill="hold"/>
                                        <p:tgtEl>
                                          <p:spTgt spid="31"/>
                                        </p:tgtEl>
                                        <p:attrNameLst>
                                          <p:attrName>ppt_h</p:attrName>
                                        </p:attrNameLst>
                                      </p:cBhvr>
                                      <p:tavLst>
                                        <p:tav tm="0">
                                          <p:val>
                                            <p:fltVal val="0"/>
                                          </p:val>
                                        </p:tav>
                                        <p:tav tm="100000">
                                          <p:val>
                                            <p:strVal val="#ppt_h"/>
                                          </p:val>
                                        </p:tav>
                                      </p:tavLst>
                                    </p:anim>
                                    <p:animEffect transition="in" filter="fade">
                                      <p:cBhvr>
                                        <p:cTn id="68" dur="500"/>
                                        <p:tgtEl>
                                          <p:spTgt spid="31"/>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xit" presetSubtype="32" fill="hold" nodeType="clickEffect">
                                  <p:stCondLst>
                                    <p:cond delay="0"/>
                                  </p:stCondLst>
                                  <p:childTnLst>
                                    <p:anim calcmode="lin" valueType="num">
                                      <p:cBhvr>
                                        <p:cTn id="72" dur="500"/>
                                        <p:tgtEl>
                                          <p:spTgt spid="31"/>
                                        </p:tgtEl>
                                        <p:attrNameLst>
                                          <p:attrName>ppt_w</p:attrName>
                                        </p:attrNameLst>
                                      </p:cBhvr>
                                      <p:tavLst>
                                        <p:tav tm="0">
                                          <p:val>
                                            <p:strVal val="ppt_w"/>
                                          </p:val>
                                        </p:tav>
                                        <p:tav tm="100000">
                                          <p:val>
                                            <p:fltVal val="0"/>
                                          </p:val>
                                        </p:tav>
                                      </p:tavLst>
                                    </p:anim>
                                    <p:anim calcmode="lin" valueType="num">
                                      <p:cBhvr>
                                        <p:cTn id="73" dur="500"/>
                                        <p:tgtEl>
                                          <p:spTgt spid="31"/>
                                        </p:tgtEl>
                                        <p:attrNameLst>
                                          <p:attrName>ppt_h</p:attrName>
                                        </p:attrNameLst>
                                      </p:cBhvr>
                                      <p:tavLst>
                                        <p:tav tm="0">
                                          <p:val>
                                            <p:strVal val="ppt_h"/>
                                          </p:val>
                                        </p:tav>
                                        <p:tav tm="100000">
                                          <p:val>
                                            <p:fltVal val="0"/>
                                          </p:val>
                                        </p:tav>
                                      </p:tavLst>
                                    </p:anim>
                                    <p:animEffect transition="out" filter="fade">
                                      <p:cBhvr>
                                        <p:cTn id="74" dur="500"/>
                                        <p:tgtEl>
                                          <p:spTgt spid="31"/>
                                        </p:tgtEl>
                                      </p:cBhvr>
                                    </p:animEffect>
                                    <p:set>
                                      <p:cBhvr>
                                        <p:cTn id="75"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E1217"/>
      </a:dk2>
      <a:lt2>
        <a:srgbClr val="FAFDFD"/>
      </a:lt2>
      <a:accent1>
        <a:srgbClr val="78475D"/>
      </a:accent1>
      <a:accent2>
        <a:srgbClr val="A7D068"/>
      </a:accent2>
      <a:accent3>
        <a:srgbClr val="78C5CF"/>
      </a:accent3>
      <a:accent4>
        <a:srgbClr val="D36E88"/>
      </a:accent4>
      <a:accent5>
        <a:srgbClr val="D3C588"/>
      </a:accent5>
      <a:accent6>
        <a:srgbClr val="ED9E57"/>
      </a:accent6>
      <a:hlink>
        <a:srgbClr val="78C5CF"/>
      </a:hlink>
      <a:folHlink>
        <a:srgbClr val="D36E88"/>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E2D42CFC-65DC-41E3-8961-A8E5A29913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4295</TotalTime>
  <Words>2783</Words>
  <Application>Microsoft Office PowerPoint</Application>
  <PresentationFormat>Widescreen</PresentationFormat>
  <Paragraphs>362</Paragraphs>
  <Slides>35</Slides>
  <Notes>0</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35</vt:i4>
      </vt:variant>
    </vt:vector>
  </HeadingPairs>
  <TitlesOfParts>
    <vt:vector size="61" baseType="lpstr">
      <vt:lpstr>Agency FB</vt:lpstr>
      <vt:lpstr>Arial</vt:lpstr>
      <vt:lpstr>Arial Black</vt:lpstr>
      <vt:lpstr>Bahnschrift</vt:lpstr>
      <vt:lpstr>Bahnschrift Condensed</vt:lpstr>
      <vt:lpstr>Bahnschrift Light</vt:lpstr>
      <vt:lpstr>Bahnschrift Light Condensed</vt:lpstr>
      <vt:lpstr>Bahnschrift SemiBold</vt:lpstr>
      <vt:lpstr>Bahnschrift SemiBold SemiConden</vt:lpstr>
      <vt:lpstr>Bahnschrift SemiCondensed</vt:lpstr>
      <vt:lpstr>Bahnschrift SemiLight</vt:lpstr>
      <vt:lpstr>Berlin Sans FB Demi</vt:lpstr>
      <vt:lpstr>Bernard MT Condensed</vt:lpstr>
      <vt:lpstr>Bodoni MT Black</vt:lpstr>
      <vt:lpstr>Bradley Hand ITC</vt:lpstr>
      <vt:lpstr>Calibri</vt:lpstr>
      <vt:lpstr>Century Schoolbook</vt:lpstr>
      <vt:lpstr>Cooper Black</vt:lpstr>
      <vt:lpstr>Corbel</vt:lpstr>
      <vt:lpstr>Edwardian Script ITC</vt:lpstr>
      <vt:lpstr>French Script MT</vt:lpstr>
      <vt:lpstr>Maiandra GD</vt:lpstr>
      <vt:lpstr>Montserrat</vt:lpstr>
      <vt:lpstr>Rockwell Extra Bold</vt:lpstr>
      <vt:lpstr>Verdana</vt:lpstr>
      <vt:lpstr>Feathered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PERSONALITY</dc:title>
  <dc:creator>PRASANT BARLA</dc:creator>
  <cp:lastModifiedBy>prasant barla</cp:lastModifiedBy>
  <cp:revision>189</cp:revision>
  <dcterms:created xsi:type="dcterms:W3CDTF">2020-07-29T09:19:16Z</dcterms:created>
  <dcterms:modified xsi:type="dcterms:W3CDTF">2023-02-04T06:24:00Z</dcterms:modified>
</cp:coreProperties>
</file>