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5" r:id="rId5"/>
    <p:sldId id="260" r:id="rId6"/>
    <p:sldId id="262" r:id="rId7"/>
    <p:sldId id="261" r:id="rId8"/>
    <p:sldId id="263" r:id="rId9"/>
    <p:sldId id="267" r:id="rId10"/>
    <p:sldId id="266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D3C13-07FF-47E2-B56E-E5934B98D217}" type="datetimeFigureOut">
              <a:rPr lang="sk-SK" smtClean="0"/>
              <a:t>22. 4. 2020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D1E46-8F82-42B2-9AFA-2E3CDE178B3F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 obrázku vľavo hore sú</a:t>
            </a:r>
            <a:r>
              <a:rPr lang="sk-SK" baseline="0" dirty="0" smtClean="0"/>
              <a:t> vyobrazené valcové puzdra, na obrázku vpravo hore je zobrazené valcové puzdro a prírubové puzdro s výstelkou.</a:t>
            </a:r>
          </a:p>
          <a:p>
            <a:r>
              <a:rPr lang="sk-SK" baseline="0" dirty="0" smtClean="0"/>
              <a:t>Na obrázku vľavo dole je valcové puzdro s výstelkou a na obrázku vpravo dole je valcové puzdro s prírubou.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D1E46-8F82-42B2-9AFA-2E3CDE178B3F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 obrázku vľavo je zobrazená ložisková panva s prírubami, v strede je reálna ložisková panva, vpravo sú segmenty.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D1E46-8F82-42B2-9AFA-2E3CDE178B3F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 obrázku vľavo je vyobrazené uloženie prírubového puzdra</a:t>
            </a:r>
            <a:r>
              <a:rPr lang="sk-SK" baseline="0" dirty="0" smtClean="0"/>
              <a:t> na hriadeľovom čape.</a:t>
            </a:r>
          </a:p>
          <a:p>
            <a:r>
              <a:rPr lang="sk-SK" baseline="0" dirty="0" smtClean="0"/>
              <a:t>Na obrázku vpravo je ukážka riešenia mazania stykových plôch pod </a:t>
            </a:r>
            <a:r>
              <a:rPr lang="sk-SK" baseline="0" dirty="0" err="1" smtClean="0"/>
              <a:t>kĺznym</a:t>
            </a:r>
            <a:r>
              <a:rPr lang="sk-SK" baseline="0" dirty="0" smtClean="0"/>
              <a:t> ložiskom.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D1E46-8F82-42B2-9AFA-2E3CDE178B3F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Charakteristické rozmery valcového puzdra sú:</a:t>
            </a:r>
            <a:r>
              <a:rPr lang="sk-SK" baseline="0" dirty="0" smtClean="0"/>
              <a:t> vnútorný priemer, ktorý je totožný s priemerom hriadeľa, vonkajší priemer a dĺžka ložiska. Ložisko sa navrhne podľa priemeru hriadeľa skontroluje podľa známych výpočtov a pokiaľ nevyhovuje, vyberie sa z STN iné ložisko s tým istým vnútorným priemerom ale väčšími vonkajšími rozmermi.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D1E46-8F82-42B2-9AFA-2E3CDE178B3F}" type="slidenum">
              <a:rPr lang="sk-SK" smtClean="0"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 obrázku vľavo</a:t>
            </a:r>
            <a:r>
              <a:rPr lang="sk-SK" baseline="0" dirty="0" smtClean="0"/>
              <a:t> hore je guľkové ložisko jednoradové, vedľa guľkové ložisko dvojradové, potom axiálne ložisko a ihličkové ložisko. </a:t>
            </a:r>
            <a:r>
              <a:rPr lang="sk-SK" dirty="0" smtClean="0"/>
              <a:t>Na obrázku vľavo dole je ložisko uložené v </a:t>
            </a:r>
            <a:r>
              <a:rPr lang="sk-SK" b="1" u="sng" dirty="0" smtClean="0"/>
              <a:t>ložiskovom domčeku. </a:t>
            </a:r>
            <a:r>
              <a:rPr lang="sk-SK" b="0" u="none" dirty="0" smtClean="0"/>
              <a:t>Takéto riešenie sa používa  vtedy, keď je hriadeľ uložený v ložisko, ktoré je mimo rámu stroja.  Vpravo dole</a:t>
            </a:r>
            <a:r>
              <a:rPr lang="sk-SK" b="0" u="none" baseline="0" dirty="0" smtClean="0"/>
              <a:t> je valčekové dvojradové ložisko a </a:t>
            </a:r>
            <a:r>
              <a:rPr lang="sk-SK" b="0" u="none" baseline="0" dirty="0" err="1" smtClean="0"/>
              <a:t>kuželikové</a:t>
            </a:r>
            <a:r>
              <a:rPr lang="sk-SK" b="0" u="none" baseline="0" dirty="0" smtClean="0"/>
              <a:t> ložisko.</a:t>
            </a:r>
            <a:endParaRPr lang="sk-SK" b="0" u="none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D1E46-8F82-42B2-9AFA-2E3CDE178B3F}" type="slidenum">
              <a:rPr lang="sk-SK" smtClean="0"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Obrázok hore  je hrot koníka  </a:t>
            </a:r>
            <a:r>
              <a:rPr lang="sk-SK" baseline="0" dirty="0" smtClean="0"/>
              <a:t>uloženie v ložiskách, ktoré sú znázornené schematicky, pričom hlavné rozmery ložiska musia byť dodržané pri kreslení. Obrázok pod ním je uloženie hriadeľa v </a:t>
            </a:r>
            <a:r>
              <a:rPr lang="sk-SK" baseline="0" dirty="0" err="1" smtClean="0"/>
              <a:t>kuželíkových</a:t>
            </a:r>
            <a:r>
              <a:rPr lang="sk-SK" baseline="0" dirty="0" smtClean="0"/>
              <a:t> ložiskách. </a:t>
            </a:r>
          </a:p>
          <a:p>
            <a:r>
              <a:rPr lang="sk-SK" baseline="0" dirty="0" smtClean="0"/>
              <a:t>Na obrázku je čiastočne vyriešené poistenie vnútorného a vonkajšieho krúžku obidvoch ložísk a utesnenie ložiskového priestoru zľava neprechodným vekom a sprava prechodným vekom s tesnením </a:t>
            </a:r>
            <a:r>
              <a:rPr lang="sk-SK" baseline="0" dirty="0" err="1" smtClean="0"/>
              <a:t>Gufero</a:t>
            </a:r>
            <a:r>
              <a:rPr lang="sk-SK" baseline="0" dirty="0" smtClean="0"/>
              <a:t>.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D1E46-8F82-42B2-9AFA-2E3CDE178B3F}" type="slidenum">
              <a:rPr lang="sk-SK" smtClean="0"/>
              <a:t>8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CA-275B-4E0C-835C-BC9E02D06FDF}" type="datetimeFigureOut">
              <a:rPr lang="sk-SK" smtClean="0"/>
              <a:pPr/>
              <a:t>22. 4. 2020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75CC-A4DB-414E-B7E7-08327CC2F6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CA-275B-4E0C-835C-BC9E02D06FDF}" type="datetimeFigureOut">
              <a:rPr lang="sk-SK" smtClean="0"/>
              <a:pPr/>
              <a:t>22. 4. 2020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75CC-A4DB-414E-B7E7-08327CC2F6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CA-275B-4E0C-835C-BC9E02D06FDF}" type="datetimeFigureOut">
              <a:rPr lang="sk-SK" smtClean="0"/>
              <a:pPr/>
              <a:t>22. 4. 2020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75CC-A4DB-414E-B7E7-08327CC2F6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CA-275B-4E0C-835C-BC9E02D06FDF}" type="datetimeFigureOut">
              <a:rPr lang="sk-SK" smtClean="0"/>
              <a:pPr/>
              <a:t>22. 4. 2020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75CC-A4DB-414E-B7E7-08327CC2F6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CA-275B-4E0C-835C-BC9E02D06FDF}" type="datetimeFigureOut">
              <a:rPr lang="sk-SK" smtClean="0"/>
              <a:pPr/>
              <a:t>22. 4. 2020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75CC-A4DB-414E-B7E7-08327CC2F6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CA-275B-4E0C-835C-BC9E02D06FDF}" type="datetimeFigureOut">
              <a:rPr lang="sk-SK" smtClean="0"/>
              <a:pPr/>
              <a:t>22. 4. 2020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75CC-A4DB-414E-B7E7-08327CC2F6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CA-275B-4E0C-835C-BC9E02D06FDF}" type="datetimeFigureOut">
              <a:rPr lang="sk-SK" smtClean="0"/>
              <a:pPr/>
              <a:t>22. 4. 2020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75CC-A4DB-414E-B7E7-08327CC2F6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CA-275B-4E0C-835C-BC9E02D06FDF}" type="datetimeFigureOut">
              <a:rPr lang="sk-SK" smtClean="0"/>
              <a:pPr/>
              <a:t>22. 4. 2020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75CC-A4DB-414E-B7E7-08327CC2F6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CA-275B-4E0C-835C-BC9E02D06FDF}" type="datetimeFigureOut">
              <a:rPr lang="sk-SK" smtClean="0"/>
              <a:pPr/>
              <a:t>22. 4. 2020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75CC-A4DB-414E-B7E7-08327CC2F6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CA-275B-4E0C-835C-BC9E02D06FDF}" type="datetimeFigureOut">
              <a:rPr lang="sk-SK" smtClean="0"/>
              <a:pPr/>
              <a:t>22. 4. 2020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75CC-A4DB-414E-B7E7-08327CC2F6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CA-275B-4E0C-835C-BC9E02D06FDF}" type="datetimeFigureOut">
              <a:rPr lang="sk-SK" smtClean="0"/>
              <a:pPr/>
              <a:t>22. 4. 2020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75CC-A4DB-414E-B7E7-08327CC2F6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C3CA-275B-4E0C-835C-BC9E02D06FDF}" type="datetimeFigureOut">
              <a:rPr lang="sk-SK" smtClean="0"/>
              <a:pPr/>
              <a:t>22. 4. 2020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E75CC-A4DB-414E-B7E7-08327CC2F62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Ložiská - ukážky</a:t>
            </a:r>
            <a:endParaRPr lang="sk-SK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Apríl 2020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slnko-860e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7537" y="1952625"/>
            <a:ext cx="28289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Kĺzne ložiská</a:t>
            </a:r>
            <a:endParaRPr lang="sk-SK" dirty="0"/>
          </a:p>
        </p:txBody>
      </p:sp>
      <p:pic>
        <p:nvPicPr>
          <p:cNvPr id="3" name="Obrázok 2" descr="bimetalické ložisko_1_20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3933056"/>
            <a:ext cx="2376264" cy="2376264"/>
          </a:xfrm>
          <a:prstGeom prst="rect">
            <a:avLst/>
          </a:prstGeom>
        </p:spPr>
      </p:pic>
      <p:pic>
        <p:nvPicPr>
          <p:cNvPr id="6" name="Obrázok 5" descr="ukazky_klznych_lozis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1556792"/>
            <a:ext cx="2876550" cy="1590675"/>
          </a:xfrm>
          <a:prstGeom prst="rect">
            <a:avLst/>
          </a:prstGeom>
        </p:spPr>
      </p:pic>
      <p:pic>
        <p:nvPicPr>
          <p:cNvPr id="7" name="Obrázok 6" descr="valcove_aprirubove_puzdro.png"/>
          <p:cNvPicPr>
            <a:picLocks noChangeAspect="1"/>
          </p:cNvPicPr>
          <p:nvPr/>
        </p:nvPicPr>
        <p:blipFill>
          <a:blip r:embed="rId5" cstate="print"/>
          <a:srcRect t="25714" r="29328" b="17143"/>
          <a:stretch>
            <a:fillRect/>
          </a:stretch>
        </p:blipFill>
        <p:spPr>
          <a:xfrm>
            <a:off x="4860032" y="1844824"/>
            <a:ext cx="3344828" cy="1440160"/>
          </a:xfrm>
          <a:prstGeom prst="rect">
            <a:avLst/>
          </a:prstGeom>
        </p:spPr>
      </p:pic>
      <p:pic>
        <p:nvPicPr>
          <p:cNvPr id="8" name="Obrázok 7" descr="prirubove_puzdro_1_2019.JPG"/>
          <p:cNvPicPr>
            <a:picLocks noChangeAspect="1"/>
          </p:cNvPicPr>
          <p:nvPr/>
        </p:nvPicPr>
        <p:blipFill>
          <a:blip r:embed="rId6" cstate="print"/>
          <a:srcRect l="16537" t="14175" r="10226" b="17314"/>
          <a:stretch>
            <a:fillRect/>
          </a:stretch>
        </p:blipFill>
        <p:spPr>
          <a:xfrm>
            <a:off x="5580112" y="4005064"/>
            <a:ext cx="2232248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" name="Obrázok 2" descr="loziskova_panva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2492896"/>
            <a:ext cx="2143125" cy="2133600"/>
          </a:xfrm>
          <a:prstGeom prst="rect">
            <a:avLst/>
          </a:prstGeom>
        </p:spPr>
      </p:pic>
      <p:pic>
        <p:nvPicPr>
          <p:cNvPr id="4" name="Obrázok 3" descr="lozisko_segmenty_20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4208" y="2708920"/>
            <a:ext cx="2143125" cy="2133600"/>
          </a:xfrm>
          <a:prstGeom prst="rect">
            <a:avLst/>
          </a:prstGeom>
        </p:spPr>
      </p:pic>
      <p:pic>
        <p:nvPicPr>
          <p:cNvPr id="6" name="Obrázok 5" descr="loziskova_panva_1_201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7784" y="2636912"/>
            <a:ext cx="3384376" cy="2524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klzne_lozisko_upravene.png"/>
          <p:cNvPicPr>
            <a:picLocks noChangeAspect="1"/>
          </p:cNvPicPr>
          <p:nvPr/>
        </p:nvPicPr>
        <p:blipFill>
          <a:blip r:embed="rId3" cstate="print"/>
          <a:srcRect l="23935" t="24536" r="31537" b="20515"/>
          <a:stretch>
            <a:fillRect/>
          </a:stretch>
        </p:blipFill>
        <p:spPr>
          <a:xfrm>
            <a:off x="971600" y="1556792"/>
            <a:ext cx="2952328" cy="2952328"/>
          </a:xfrm>
          <a:prstGeom prst="rect">
            <a:avLst/>
          </a:prstGeom>
        </p:spPr>
      </p:pic>
      <p:pic>
        <p:nvPicPr>
          <p:cNvPr id="6" name="Obrázok 5" descr="mazanie_klzneho_lozisk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1988840"/>
            <a:ext cx="2190750" cy="208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Valcové puzdro a príklad označenia</a:t>
            </a:r>
            <a:endParaRPr lang="sk-SK" sz="3200" dirty="0"/>
          </a:p>
        </p:txBody>
      </p:sp>
      <p:pic>
        <p:nvPicPr>
          <p:cNvPr id="3" name="Obrázok 2" descr="oznacenie_klzneho_lozisk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4149080"/>
            <a:ext cx="4876800" cy="1143000"/>
          </a:xfrm>
          <a:prstGeom prst="rect">
            <a:avLst/>
          </a:prstGeom>
        </p:spPr>
      </p:pic>
      <p:pic>
        <p:nvPicPr>
          <p:cNvPr id="4" name="Obrázok 3" descr="valcove_aprirubove_puzdro.png"/>
          <p:cNvPicPr>
            <a:picLocks noChangeAspect="1"/>
          </p:cNvPicPr>
          <p:nvPr/>
        </p:nvPicPr>
        <p:blipFill>
          <a:blip r:embed="rId4" cstate="print"/>
          <a:srcRect t="25714" r="65006" b="17143"/>
          <a:stretch>
            <a:fillRect/>
          </a:stretch>
        </p:blipFill>
        <p:spPr>
          <a:xfrm>
            <a:off x="2699792" y="1556792"/>
            <a:ext cx="2952328" cy="2567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Valivé </a:t>
            </a:r>
            <a:r>
              <a:rPr lang="sk-SK" sz="2400" dirty="0" smtClean="0"/>
              <a:t>ložiská</a:t>
            </a:r>
            <a:br>
              <a:rPr lang="sk-SK" sz="2400" dirty="0" smtClean="0"/>
            </a:br>
            <a:r>
              <a:rPr lang="sk-SK" sz="2400" dirty="0" smtClean="0"/>
              <a:t> – časti valivého ložiska a hlavné rozmery valivého ložiska</a:t>
            </a:r>
            <a:endParaRPr lang="sk-SK" sz="2400" dirty="0"/>
          </a:p>
        </p:txBody>
      </p:sp>
      <p:pic>
        <p:nvPicPr>
          <p:cNvPr id="3" name="Obrázok 2" descr="casti_valiveho_lozis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1772816"/>
            <a:ext cx="3672805" cy="3171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2_rad_gulko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843808" y="1988840"/>
            <a:ext cx="1414150" cy="1609387"/>
          </a:xfrm>
          <a:prstGeom prst="rect">
            <a:avLst/>
          </a:prstGeom>
        </p:spPr>
      </p:pic>
      <p:pic>
        <p:nvPicPr>
          <p:cNvPr id="4" name="Obrázok 3" descr="axialne_gulkove_1_2019.jpg"/>
          <p:cNvPicPr>
            <a:picLocks noChangeAspect="1"/>
          </p:cNvPicPr>
          <p:nvPr/>
        </p:nvPicPr>
        <p:blipFill>
          <a:blip r:embed="rId4" cstate="print"/>
          <a:srcRect r="8697"/>
          <a:stretch>
            <a:fillRect/>
          </a:stretch>
        </p:blipFill>
        <p:spPr>
          <a:xfrm>
            <a:off x="4572000" y="1844824"/>
            <a:ext cx="1800200" cy="2324100"/>
          </a:xfrm>
          <a:prstGeom prst="rect">
            <a:avLst/>
          </a:prstGeom>
        </p:spPr>
      </p:pic>
      <p:pic>
        <p:nvPicPr>
          <p:cNvPr id="5" name="Obrázok 4" descr="gulkove_lozisko_1_201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4" y="1916832"/>
            <a:ext cx="2095500" cy="2095500"/>
          </a:xfrm>
          <a:prstGeom prst="rect">
            <a:avLst/>
          </a:prstGeom>
        </p:spPr>
      </p:pic>
      <p:pic>
        <p:nvPicPr>
          <p:cNvPr id="6" name="Obrázok 5" descr="ihlickove_lozisk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48264" y="1844824"/>
            <a:ext cx="1800200" cy="1800200"/>
          </a:xfrm>
          <a:prstGeom prst="rect">
            <a:avLst/>
          </a:prstGeom>
        </p:spPr>
      </p:pic>
      <p:pic>
        <p:nvPicPr>
          <p:cNvPr id="7" name="Obrázok 6" descr="ukazky_vallivych_lozisk.png"/>
          <p:cNvPicPr>
            <a:picLocks noChangeAspect="1"/>
          </p:cNvPicPr>
          <p:nvPr/>
        </p:nvPicPr>
        <p:blipFill>
          <a:blip r:embed="rId7" cstate="print"/>
          <a:srcRect l="11321" t="48591" r="30189" b="8650"/>
          <a:stretch>
            <a:fillRect/>
          </a:stretch>
        </p:blipFill>
        <p:spPr>
          <a:xfrm>
            <a:off x="5292080" y="4365104"/>
            <a:ext cx="2232248" cy="1584176"/>
          </a:xfrm>
          <a:prstGeom prst="rect">
            <a:avLst/>
          </a:prstGeom>
        </p:spPr>
      </p:pic>
      <p:pic>
        <p:nvPicPr>
          <p:cNvPr id="9" name="Obrázok 8" descr="loziskovz_domcek_21.jpg"/>
          <p:cNvPicPr>
            <a:picLocks noChangeAspect="1"/>
          </p:cNvPicPr>
          <p:nvPr/>
        </p:nvPicPr>
        <p:blipFill>
          <a:blip r:embed="rId8" cstate="print"/>
          <a:srcRect r="50000" b="19411"/>
          <a:stretch>
            <a:fillRect/>
          </a:stretch>
        </p:blipFill>
        <p:spPr>
          <a:xfrm>
            <a:off x="1115616" y="4221088"/>
            <a:ext cx="2314377" cy="1768048"/>
          </a:xfrm>
          <a:prstGeom prst="rect">
            <a:avLst/>
          </a:prstGeom>
        </p:spPr>
      </p:pic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Ukážky valivých ložísk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ulozenie_hrot_sustruhu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1340768"/>
            <a:ext cx="3038475" cy="1504950"/>
          </a:xfrm>
          <a:prstGeom prst="rect">
            <a:avLst/>
          </a:prstGeom>
        </p:spPr>
      </p:pic>
      <p:pic>
        <p:nvPicPr>
          <p:cNvPr id="4" name="Obrázok 3" descr="ulozenie_kuzelikove_lozisk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3212976"/>
            <a:ext cx="3846782" cy="3238002"/>
          </a:xfrm>
          <a:prstGeom prst="rect">
            <a:avLst/>
          </a:prstGeom>
        </p:spPr>
      </p:pic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Ukážky uloženiam súčiastok v ložiskách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Ukážka výhod normalizácie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sk-SK" sz="2000" dirty="0" smtClean="0"/>
              <a:t>pre </a:t>
            </a:r>
            <a:r>
              <a:rPr lang="sk-SK" sz="2000" dirty="0" smtClean="0"/>
              <a:t>jeden priemer hriadeľa vyhovuje ložisko s rôznymi vonkajšími </a:t>
            </a:r>
            <a:r>
              <a:rPr lang="sk-SK" sz="2000" dirty="0" smtClean="0"/>
              <a:t>rozmermi</a:t>
            </a:r>
          </a:p>
          <a:p>
            <a:pPr>
              <a:buFontTx/>
              <a:buChar char="-"/>
            </a:pPr>
            <a:endParaRPr lang="sk-SK" sz="2000" dirty="0" smtClean="0"/>
          </a:p>
          <a:p>
            <a:pPr>
              <a:buFontTx/>
              <a:buChar char="-"/>
            </a:pPr>
            <a:endParaRPr lang="sk-SK" sz="2000" dirty="0" smtClean="0"/>
          </a:p>
          <a:p>
            <a:pPr>
              <a:buFontTx/>
              <a:buChar char="-"/>
            </a:pPr>
            <a:endParaRPr lang="sk-SK" sz="2000" dirty="0" smtClean="0"/>
          </a:p>
          <a:p>
            <a:pPr>
              <a:buFontTx/>
              <a:buChar char="-"/>
            </a:pPr>
            <a:endParaRPr lang="sk-SK" sz="2000" dirty="0" smtClean="0"/>
          </a:p>
          <a:p>
            <a:pPr>
              <a:buFontTx/>
              <a:buChar char="-"/>
            </a:pPr>
            <a:endParaRPr lang="sk-SK" sz="2000" dirty="0" smtClean="0"/>
          </a:p>
          <a:p>
            <a:pPr>
              <a:buFontTx/>
              <a:buChar char="-"/>
            </a:pPr>
            <a:endParaRPr lang="sk-SK" sz="2000" dirty="0" smtClean="0"/>
          </a:p>
          <a:p>
            <a:pPr>
              <a:buFontTx/>
              <a:buChar char="-"/>
            </a:pPr>
            <a:endParaRPr lang="sk-SK" sz="2000" dirty="0" smtClean="0"/>
          </a:p>
          <a:p>
            <a:pPr>
              <a:buFontTx/>
              <a:buChar char="-"/>
            </a:pPr>
            <a:r>
              <a:rPr lang="sk-SK" sz="2000" dirty="0" smtClean="0"/>
              <a:t>l</a:t>
            </a:r>
            <a:r>
              <a:rPr lang="sk-SK" sz="2000" dirty="0" smtClean="0"/>
              <a:t>ožiská sa navrhujú (ľavé a pravé) rovnako veľké aj keď môže zachytávať jedno z nich väčšiu a druhé menšiu silu</a:t>
            </a:r>
          </a:p>
          <a:p>
            <a:pPr>
              <a:buFontTx/>
              <a:buChar char="-"/>
            </a:pPr>
            <a:r>
              <a:rPr lang="sk-SK" sz="2000" dirty="0" smtClean="0"/>
              <a:t>p</a:t>
            </a:r>
            <a:r>
              <a:rPr lang="sk-SK" sz="2000" dirty="0" smtClean="0"/>
              <a:t>okiaľ je potrebné ložisko vymeniť vymieňajú sa obidve naraz z </a:t>
            </a:r>
            <a:r>
              <a:rPr lang="sk-SK" sz="2000" smtClean="0"/>
              <a:t>praktických dôvodov</a:t>
            </a:r>
            <a:endParaRPr lang="sk-SK" sz="2000" dirty="0" smtClean="0"/>
          </a:p>
          <a:p>
            <a:endParaRPr lang="sk-SK" dirty="0"/>
          </a:p>
        </p:txBody>
      </p:sp>
      <p:pic>
        <p:nvPicPr>
          <p:cNvPr id="4" name="Obrázok 3" descr="ukazky_valivych_lozisk.jpg"/>
          <p:cNvPicPr>
            <a:picLocks noChangeAspect="1"/>
          </p:cNvPicPr>
          <p:nvPr/>
        </p:nvPicPr>
        <p:blipFill>
          <a:blip r:embed="rId2" cstate="print"/>
          <a:srcRect l="8311" t="80140" r="9620"/>
          <a:stretch>
            <a:fillRect/>
          </a:stretch>
        </p:blipFill>
        <p:spPr>
          <a:xfrm>
            <a:off x="1835696" y="2348880"/>
            <a:ext cx="5688632" cy="23762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338</Words>
  <Application>Microsoft Office PowerPoint</Application>
  <PresentationFormat>Prezentácia na obrazovke (4:3)</PresentationFormat>
  <Paragraphs>33</Paragraphs>
  <Slides>10</Slides>
  <Notes>6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Ložiská - ukážky</vt:lpstr>
      <vt:lpstr>Kĺzne ložiská</vt:lpstr>
      <vt:lpstr>Snímka 3</vt:lpstr>
      <vt:lpstr>Snímka 4</vt:lpstr>
      <vt:lpstr>Valcové puzdro a príklad označenia</vt:lpstr>
      <vt:lpstr>Valivé ložiská  – časti valivého ložiska a hlavné rozmery valivého ložiska</vt:lpstr>
      <vt:lpstr>Ukážky valivých ložísk</vt:lpstr>
      <vt:lpstr>Ukážky uloženiam súčiastok v ložiskách</vt:lpstr>
      <vt:lpstr>Ukážka výhod normalizácie</vt:lpstr>
      <vt:lpstr>Snímka 10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Hewlett-Packard Company</dc:creator>
  <cp:lastModifiedBy>Hewlett-Packard Company</cp:lastModifiedBy>
  <cp:revision>14</cp:revision>
  <dcterms:created xsi:type="dcterms:W3CDTF">2020-04-19T16:27:32Z</dcterms:created>
  <dcterms:modified xsi:type="dcterms:W3CDTF">2020-04-22T16:53:14Z</dcterms:modified>
</cp:coreProperties>
</file>