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-48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30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15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01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43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90" y="274643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67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1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9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5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5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07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50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31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445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5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004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47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5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5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921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rPr lang="en-US" dirty="0" smtClean="0"/>
              <a:t>VIEWERS PRODUCTION STUDIO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333333"/>
                </a:solidFill>
              </a:defRPr>
            </a:pPr>
            <a:r>
              <a:rPr dirty="0"/>
              <a:t>Data-Driven Strategies for Box Office Success</a:t>
            </a:r>
          </a:p>
          <a:p>
            <a:r>
              <a:rPr sz="2000" dirty="0"/>
              <a:t>Presented by: </a:t>
            </a:r>
            <a:r>
              <a:rPr lang="en-US" sz="2000" dirty="0"/>
              <a:t>G</a:t>
            </a:r>
            <a:r>
              <a:rPr lang="en-US" sz="2000" dirty="0" smtClean="0"/>
              <a:t>roup 3</a:t>
            </a:r>
            <a:endParaRPr sz="2000" dirty="0"/>
          </a:p>
          <a:p>
            <a:r>
              <a:rPr sz="2000" dirty="0"/>
              <a:t>May </a:t>
            </a:r>
            <a:r>
              <a:rPr sz="2000" dirty="0" smtClean="0"/>
              <a:t>0</a:t>
            </a:r>
            <a:r>
              <a:rPr lang="en-US" sz="2000" dirty="0" smtClean="0"/>
              <a:t>2</a:t>
            </a:r>
            <a:r>
              <a:rPr sz="2000" dirty="0" smtClean="0"/>
              <a:t>, </a:t>
            </a:r>
            <a:r>
              <a:rPr sz="2000" dirty="0"/>
              <a:t>2025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 advTm="50">
        <p:split orient="vert"/>
      </p:transition>
    </mc:Choice>
    <mc:Fallback>
      <p:transition advTm="50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400" b="1">
                <a:solidFill>
                  <a:srgbClr val="003366"/>
                </a:solidFill>
              </a:defRPr>
            </a:pPr>
            <a:r>
              <a:rPr lang="en-US" sz="3600" u="sng" dirty="0" smtClean="0"/>
              <a:t>STRATEGIC RECOMMENDATIONS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1. Target High-ROI Genres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Prioritize genres like Fantasy-Romance, Adventure-Drama.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2. Optimize Release Timing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Focus on summer (May-Jul) and holidays (Nov-Dec).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3. Balance Budgets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Invest in mid-range budgets for optimal ROI.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4. Leverage Data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Monitor trends and secondary factors (e.g., global appeal).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003366"/>
                </a:solidFill>
              </a:defRPr>
            </a:pPr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b="1" dirty="0" smtClean="0"/>
              <a:t>Analyze Outliers: </a:t>
            </a:r>
            <a:r>
              <a:rPr lang="en-US" b="1" dirty="0"/>
              <a:t> </a:t>
            </a:r>
            <a:r>
              <a:rPr dirty="0" smtClean="0"/>
              <a:t>Study </a:t>
            </a:r>
            <a:r>
              <a:rPr dirty="0"/>
              <a:t>high-profit, low-popularity genres.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b="1" dirty="0" smtClean="0"/>
              <a:t>Refine Budgets</a:t>
            </a:r>
            <a:r>
              <a:rPr dirty="0" smtClean="0"/>
              <a:t>: </a:t>
            </a:r>
            <a:r>
              <a:rPr dirty="0"/>
              <a:t>Identify optimal budget ranges for ROI.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b="1" dirty="0" smtClean="0"/>
              <a:t>Release Timing</a:t>
            </a:r>
            <a:r>
              <a:rPr dirty="0" smtClean="0"/>
              <a:t>: </a:t>
            </a:r>
            <a:r>
              <a:rPr dirty="0"/>
              <a:t>Pinpoint monthly performance trends.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b="1" dirty="0" smtClean="0"/>
              <a:t>Real-Time Data</a:t>
            </a:r>
            <a:r>
              <a:rPr dirty="0" smtClean="0"/>
              <a:t>: </a:t>
            </a:r>
            <a:r>
              <a:rPr dirty="0"/>
              <a:t>Integrate current market insights.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400" b="1">
                <a:solidFill>
                  <a:srgbClr val="003366"/>
                </a:solidFill>
              </a:defRPr>
            </a:pPr>
            <a:r>
              <a:rPr sz="3600" u="sng" dirty="0"/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Thank You!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Questions or Feedback</a:t>
            </a:r>
            <a:r>
              <a:rPr sz="2000" dirty="0" smtClean="0"/>
              <a:t>?</a:t>
            </a:r>
            <a:endParaRPr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003366"/>
                </a:solidFill>
              </a:defRPr>
            </a:pPr>
            <a:r>
              <a:rPr lang="en-US" u="sng" dirty="0" smtClean="0"/>
              <a:t>AGENDA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6"/>
            <a:ext cx="11178170" cy="4525963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600" dirty="0"/>
              <a:t>1. Introduction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600" dirty="0"/>
              <a:t>Problem Statement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600" dirty="0"/>
              <a:t>Business Objectives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600" dirty="0"/>
              <a:t>2. Data Overview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600" dirty="0"/>
              <a:t>Sources and Preparation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600" dirty="0"/>
              <a:t>3. Analytical Insights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600" dirty="0"/>
              <a:t>Popularity vs. Profit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600" dirty="0"/>
              <a:t>Correlation Analysis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600" dirty="0"/>
              <a:t>Genre Profitability (ANOVA)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600" dirty="0"/>
              <a:t>4. Strategic Recommendations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600" dirty="0"/>
              <a:t>5. Next Steps &amp; 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003366"/>
                </a:solidFill>
              </a:defRPr>
            </a:pPr>
            <a:r>
              <a:rPr lang="en-US" u="sng" dirty="0" smtClean="0"/>
              <a:t>PROBLEM STATEMENT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Challenge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New studio entering the competitive movie industry.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No prior filmmaking experience.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Need to identify market trends for profitability.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Analytical Approach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Analyze historical movie data.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Focus on genres, release timing, and budgets.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003366"/>
                </a:solidFill>
              </a:defRPr>
            </a:pPr>
            <a:r>
              <a:rPr lang="en-US" u="sng" dirty="0" smtClean="0"/>
              <a:t>BUSINESS OBJECTIVES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dirty="0"/>
              <a:t>1</a:t>
            </a:r>
            <a:r>
              <a:rPr sz="2000" dirty="0"/>
              <a:t>. Maximize Revenue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Target high-performing genres (e.g., Action, Adventure).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2. Optimize Release Timing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Schedule releases for peak seasons (summer, holidays).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3. Achieve High ROI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Balance budgets to maximize profitability.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003366"/>
                </a:solidFill>
              </a:defRPr>
            </a:pPr>
            <a:r>
              <a:rPr lang="en-US" u="sng" dirty="0" smtClean="0"/>
              <a:t>DATA OVERVIEW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Sources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Box Office Mojo: Gross revenue, studio, year.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TMDB: Genres, popularity, release dates, </a:t>
            </a:r>
            <a:r>
              <a:rPr sz="2000" dirty="0" err="1"/>
              <a:t>Asc</a:t>
            </a:r>
            <a:r>
              <a:rPr sz="2000" dirty="0"/>
              <a:t>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Budget Data: Production budgets, worldwide gross.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Preparation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Handled missing values (filled </a:t>
            </a:r>
            <a:r>
              <a:rPr sz="2000" dirty="0" err="1"/>
              <a:t>NaN</a:t>
            </a:r>
            <a:r>
              <a:rPr sz="2000" dirty="0"/>
              <a:t> with 0/'Unknown').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Standardized formats (e.g., dates, numeric gross).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Merged datasets on movie titles.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003366"/>
                </a:solidFill>
              </a:defRPr>
            </a:pPr>
            <a:r>
              <a:rPr lang="en-US" u="sng" dirty="0" smtClean="0"/>
              <a:t>POPULARITY VS. PROFIT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730" y="1600206"/>
            <a:ext cx="5347739" cy="4411295"/>
          </a:xfrm>
        </p:spPr>
        <p:txBody>
          <a:bodyPr/>
          <a:lstStyle/>
          <a:p>
            <a:endParaRPr dirty="0"/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1400" dirty="0"/>
              <a:t>Objective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1400" dirty="0"/>
              <a:t>Assess relationship between movie popularity and profit.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1400" dirty="0"/>
              <a:t>Findings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1400" dirty="0"/>
              <a:t>Moderate positive trend (upward slope).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1400" dirty="0"/>
              <a:t>High variance: Popularity does not guarantee profit.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1400" dirty="0"/>
              <a:t>Outliers: High profits with average/low popularity.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1400" dirty="0"/>
              <a:t>Insight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1400" dirty="0"/>
              <a:t>Budget efficiency and global appeal are critical.</a:t>
            </a:r>
          </a:p>
        </p:txBody>
      </p:sp>
      <p:pic>
        <p:nvPicPr>
          <p:cNvPr id="4" name="Picture 3" descr="popularity_vs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094" y="1498349"/>
            <a:ext cx="6047716" cy="4277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003366"/>
                </a:solidFill>
              </a:defRPr>
            </a:pPr>
            <a:r>
              <a:rPr lang="en-US" u="sng" dirty="0" smtClean="0"/>
              <a:t>CORRELATION ANALYSIS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105" y="1736008"/>
            <a:ext cx="5030868" cy="4525963"/>
          </a:xfrm>
        </p:spPr>
        <p:txBody>
          <a:bodyPr/>
          <a:lstStyle/>
          <a:p>
            <a:endParaRPr dirty="0"/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1600" dirty="0"/>
              <a:t>Objective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1600" dirty="0"/>
              <a:t>Quantify relationships between popularity, profit, ratings.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1600" dirty="0"/>
              <a:t>Findings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1600" dirty="0"/>
              <a:t>Popularity vs. Profit: Moderate </a:t>
            </a:r>
            <a:r>
              <a:rPr sz="1600" dirty="0" smtClean="0"/>
              <a:t>correlation</a:t>
            </a:r>
            <a:r>
              <a:rPr lang="en-US" sz="1600" dirty="0" smtClean="0"/>
              <a:t>           </a:t>
            </a:r>
            <a:r>
              <a:rPr sz="1600" dirty="0" smtClean="0"/>
              <a:t> </a:t>
            </a:r>
            <a:r>
              <a:rPr sz="1600" dirty="0"/>
              <a:t>(r = 0.40).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1600" dirty="0"/>
              <a:t>Ratings vs. Profit: Weak correlation (r = 0.10).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1600" dirty="0"/>
              <a:t>Insight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1600" dirty="0"/>
              <a:t>High ratings do not ensure financial success.</a:t>
            </a:r>
          </a:p>
        </p:txBody>
      </p:sp>
      <p:pic>
        <p:nvPicPr>
          <p:cNvPr id="4" name="Picture 3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5185" y="2007612"/>
            <a:ext cx="6373640" cy="36523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003366"/>
                </a:solidFill>
              </a:defRPr>
            </a:pPr>
            <a:r>
              <a:t>Genre Profitability (ANOVA)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2" y="1600207"/>
            <a:ext cx="4732104" cy="3587429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dirty="0"/>
              <a:t>Objective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dirty="0"/>
              <a:t>Compare profits across top 3 genres.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dirty="0"/>
              <a:t>Methodology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dirty="0"/>
              <a:t>Profit = Worldwide Gross - Budget.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dirty="0"/>
              <a:t>Analyzed top genres (e.g., Action, Adventure, Drama).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dirty="0"/>
              <a:t>Results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dirty="0"/>
              <a:t>F-statistic: 1.96, P-value: 0.14 (not significant).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dirty="0"/>
              <a:t>Sample sizes: 505, 294, 143 movies.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dirty="0"/>
              <a:t>Insight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dirty="0"/>
              <a:t>No significant profit differences among top genres.</a:t>
            </a:r>
          </a:p>
        </p:txBody>
      </p:sp>
      <p:pic>
        <p:nvPicPr>
          <p:cNvPr id="4" name="Picture 3" descr="anova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4630" y="1665838"/>
            <a:ext cx="6011501" cy="3432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400" b="1">
                <a:solidFill>
                  <a:srgbClr val="003366"/>
                </a:solidFill>
              </a:defRPr>
            </a:pPr>
            <a:r>
              <a:rPr lang="en-US" sz="3600" u="sng" dirty="0" smtClean="0"/>
              <a:t>KEY INSIGHTS</a:t>
            </a:r>
            <a:endParaRPr lang="en-US" sz="36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1. Popularity and Profit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Moderate correlation (r = 0.40).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Other factors (e.g., budget, marketing) drive outliers.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2. Audience Ratings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Minimal impact on profitability (r = 0.10).</a:t>
            </a:r>
          </a:p>
          <a:p>
            <a:pPr>
              <a:spcAft>
                <a:spcPts val="800"/>
              </a:spcAft>
              <a:defRPr sz="1800" b="1">
                <a:solidFill>
                  <a:srgbClr val="333333"/>
                </a:solidFill>
              </a:defRPr>
            </a:pPr>
            <a:r>
              <a:rPr sz="2000" dirty="0"/>
              <a:t>3. Genre Profitability</a:t>
            </a:r>
          </a:p>
          <a:p>
            <a:pPr lvl="1">
              <a:spcAft>
                <a:spcPts val="800"/>
              </a:spcAft>
              <a:defRPr sz="1800">
                <a:solidFill>
                  <a:srgbClr val="333333"/>
                </a:solidFill>
              </a:defRPr>
            </a:pPr>
            <a:r>
              <a:rPr sz="2000" dirty="0"/>
              <a:t>Top genres show similar profitability (p = 0.14).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</TotalTime>
  <Words>516</Words>
  <Application>Microsoft Office PowerPoint</Application>
  <PresentationFormat>Custom</PresentationFormat>
  <Paragraphs>104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VIEWERS PRODUCTION STUDIO</vt:lpstr>
      <vt:lpstr>AGENDA</vt:lpstr>
      <vt:lpstr>PROBLEM STATEMENT</vt:lpstr>
      <vt:lpstr>BUSINESS OBJECTIVES</vt:lpstr>
      <vt:lpstr>DATA OVERVIEW</vt:lpstr>
      <vt:lpstr>POPULARITY VS. PROFIT</vt:lpstr>
      <vt:lpstr>CORRELATION ANALYSIS</vt:lpstr>
      <vt:lpstr>Genre Profitability (ANOVA)</vt:lpstr>
      <vt:lpstr>KEY INSIGHTS</vt:lpstr>
      <vt:lpstr>STRATEGIC RECOMMENDATIONS</vt:lpstr>
      <vt:lpstr>Next Steps</vt:lpstr>
      <vt:lpstr>Q&amp;A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Viewers Production Studio</dc:title>
  <dc:subject/>
  <dc:creator/>
  <cp:keywords/>
  <dc:description>generated using python-pptx</dc:description>
  <cp:lastModifiedBy>Dee</cp:lastModifiedBy>
  <cp:revision>11</cp:revision>
  <dcterms:created xsi:type="dcterms:W3CDTF">2013-01-27T09:14:16Z</dcterms:created>
  <dcterms:modified xsi:type="dcterms:W3CDTF">2025-05-01T21:29:07Z</dcterms:modified>
  <cp:category/>
</cp:coreProperties>
</file>