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font" Target="fonts/Roboto-bold.fntdata"/><Relationship Id="rId12" Type="http://schemas.openxmlformats.org/officeDocument/2006/relationships/font" Target="fonts/Roboto-regular.fntdata"/><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3c9eec4c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e3c9eec4c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e3cdb587b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e3cdb587b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50e25fa0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50e25fa0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51e8761f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51e8761f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e3cdb587b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e3cdb587b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Deterministic Finite Automaton </a:t>
            </a:r>
            <a:endParaRPr/>
          </a:p>
        </p:txBody>
      </p:sp>
      <p:sp>
        <p:nvSpPr>
          <p:cNvPr id="135" name="Google Shape;135;p13"/>
          <p:cNvSpPr txBox="1"/>
          <p:nvPr>
            <p:ph idx="1" type="subTitle"/>
          </p:nvPr>
        </p:nvSpPr>
        <p:spPr>
          <a:xfrm>
            <a:off x="4662325" y="3437400"/>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Samuel Adeniyi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286575"/>
            <a:ext cx="4476900" cy="939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 is an Deterministic Finite </a:t>
            </a:r>
            <a:r>
              <a:rPr lang="en"/>
              <a:t>Automaton</a:t>
            </a:r>
            <a:endParaRPr/>
          </a:p>
        </p:txBody>
      </p:sp>
      <p:sp>
        <p:nvSpPr>
          <p:cNvPr id="141" name="Google Shape;141;p14"/>
          <p:cNvSpPr txBox="1"/>
          <p:nvPr>
            <p:ph idx="1" type="body"/>
          </p:nvPr>
        </p:nvSpPr>
        <p:spPr>
          <a:xfrm>
            <a:off x="1297500" y="1273975"/>
            <a:ext cx="2441100" cy="3512400"/>
          </a:xfrm>
          <a:prstGeom prst="rect">
            <a:avLst/>
          </a:prstGeom>
        </p:spPr>
        <p:txBody>
          <a:bodyPr anchorCtr="0" anchor="t" bIns="91425" lIns="91425" spcFirstLastPara="1" rIns="91425" wrap="square" tIns="91425">
            <a:noAutofit/>
          </a:bodyPr>
          <a:lstStyle/>
          <a:p>
            <a:pPr indent="-292735" lvl="0" marL="457200" rtl="0" algn="l">
              <a:lnSpc>
                <a:spcPct val="105000"/>
              </a:lnSpc>
              <a:spcBef>
                <a:spcPts val="0"/>
              </a:spcBef>
              <a:spcAft>
                <a:spcPts val="0"/>
              </a:spcAft>
              <a:buSzPts val="1010"/>
              <a:buChar char="●"/>
            </a:pPr>
            <a:r>
              <a:rPr lang="en" sz="1110"/>
              <a:t>First, we need to define finite Automaton. A Finite Automaton is a simple theoretical model  that is used to recognize patterns and determine when an input is entered to accept it or reject it based on the pattern</a:t>
            </a:r>
            <a:r>
              <a:rPr lang="en" sz="1010"/>
              <a:t>.</a:t>
            </a:r>
            <a:endParaRPr sz="1010"/>
          </a:p>
          <a:p>
            <a:pPr indent="-299085" lvl="0" marL="457200" rtl="0" algn="l">
              <a:lnSpc>
                <a:spcPct val="105000"/>
              </a:lnSpc>
              <a:spcBef>
                <a:spcPts val="0"/>
              </a:spcBef>
              <a:spcAft>
                <a:spcPts val="0"/>
              </a:spcAft>
              <a:buSzPts val="1110"/>
              <a:buChar char="●"/>
            </a:pPr>
            <a:r>
              <a:rPr lang="en" sz="1110"/>
              <a:t> A Deterministic Finite Automaton  has a fixed state and machine knows the next state of the next input.</a:t>
            </a:r>
            <a:endParaRPr sz="1110"/>
          </a:p>
          <a:p>
            <a:pPr indent="-286385" lvl="0" marL="457200" rtl="0" algn="l">
              <a:lnSpc>
                <a:spcPct val="105000"/>
              </a:lnSpc>
              <a:spcBef>
                <a:spcPts val="0"/>
              </a:spcBef>
              <a:spcAft>
                <a:spcPts val="0"/>
              </a:spcAft>
              <a:buSzPts val="910"/>
              <a:buChar char="●"/>
            </a:pPr>
            <a:r>
              <a:rPr lang="en" sz="1110"/>
              <a:t>Real life examples of Deterministic Finite Automaton </a:t>
            </a:r>
            <a:r>
              <a:rPr lang="en" sz="1110"/>
              <a:t>include;</a:t>
            </a:r>
            <a:r>
              <a:rPr lang="en" sz="1010"/>
              <a:t> </a:t>
            </a:r>
            <a:r>
              <a:rPr lang="en" sz="1150">
                <a:latin typeface="Roboto"/>
                <a:ea typeface="Roboto"/>
                <a:cs typeface="Roboto"/>
                <a:sym typeface="Roboto"/>
              </a:rPr>
              <a:t>elevators, vending machines, and traffic-sensitive traffic lights</a:t>
            </a:r>
            <a:endParaRPr sz="1010"/>
          </a:p>
        </p:txBody>
      </p:sp>
      <p:pic>
        <p:nvPicPr>
          <p:cNvPr id="142" name="Google Shape;142;p14"/>
          <p:cNvPicPr preferRelativeResize="0"/>
          <p:nvPr/>
        </p:nvPicPr>
        <p:blipFill>
          <a:blip r:embed="rId3">
            <a:alphaModFix/>
          </a:blip>
          <a:stretch>
            <a:fillRect/>
          </a:stretch>
        </p:blipFill>
        <p:spPr>
          <a:xfrm>
            <a:off x="4116450" y="1502025"/>
            <a:ext cx="4908675" cy="22561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784100" y="393750"/>
            <a:ext cx="4026600" cy="546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DFA Project </a:t>
            </a:r>
            <a:endParaRPr/>
          </a:p>
        </p:txBody>
      </p:sp>
      <p:sp>
        <p:nvSpPr>
          <p:cNvPr id="148" name="Google Shape;148;p15"/>
          <p:cNvSpPr txBox="1"/>
          <p:nvPr>
            <p:ph idx="1" type="body"/>
          </p:nvPr>
        </p:nvSpPr>
        <p:spPr>
          <a:xfrm>
            <a:off x="1011750" y="940650"/>
            <a:ext cx="2893500" cy="39408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In this project, a java program was created to simulate the process of a DFA machine when given a text file. The alphabet, states, start states, accept state, and transition</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en"/>
              <a:t>After reading the file given by the user and </a:t>
            </a:r>
            <a:r>
              <a:rPr lang="en"/>
              <a:t>displaying it the console, It asks the  user to input a string. Using a method, it determines if the accepted or rejected by the set of rules </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en"/>
              <a:t> Using the </a:t>
            </a:r>
            <a:r>
              <a:rPr lang="en"/>
              <a:t>transition</a:t>
            </a:r>
            <a:r>
              <a:rPr lang="en"/>
              <a:t> rules given in the file, it processes the string to see if it matches the accept state.</a:t>
            </a:r>
            <a:endParaRPr/>
          </a:p>
        </p:txBody>
      </p:sp>
      <p:pic>
        <p:nvPicPr>
          <p:cNvPr id="149" name="Google Shape;149;p15"/>
          <p:cNvPicPr preferRelativeResize="0"/>
          <p:nvPr/>
        </p:nvPicPr>
        <p:blipFill>
          <a:blip r:embed="rId3">
            <a:alphaModFix/>
          </a:blip>
          <a:stretch>
            <a:fillRect/>
          </a:stretch>
        </p:blipFill>
        <p:spPr>
          <a:xfrm>
            <a:off x="4060025" y="916375"/>
            <a:ext cx="5083976" cy="3310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6012900" cy="61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MyDfaSample.txt File State Diagram </a:t>
            </a:r>
            <a:endParaRPr/>
          </a:p>
          <a:p>
            <a:pPr indent="0" lvl="0" marL="0" rtl="0" algn="l">
              <a:spcBef>
                <a:spcPts val="0"/>
              </a:spcBef>
              <a:spcAft>
                <a:spcPts val="0"/>
              </a:spcAft>
              <a:buNone/>
            </a:pPr>
            <a:r>
              <a:t/>
            </a:r>
            <a:endParaRPr/>
          </a:p>
        </p:txBody>
      </p:sp>
      <p:sp>
        <p:nvSpPr>
          <p:cNvPr id="155" name="Google Shape;155;p16"/>
          <p:cNvSpPr txBox="1"/>
          <p:nvPr>
            <p:ph idx="1" type="body"/>
          </p:nvPr>
        </p:nvSpPr>
        <p:spPr>
          <a:xfrm>
            <a:off x="1297500" y="1012050"/>
            <a:ext cx="2214900" cy="3586800"/>
          </a:xfrm>
          <a:prstGeom prst="rect">
            <a:avLst/>
          </a:prstGeom>
        </p:spPr>
        <p:txBody>
          <a:bodyPr anchorCtr="0" anchor="t" bIns="91425" lIns="91425" spcFirstLastPara="1" rIns="91425" wrap="square" tIns="91425">
            <a:noAutofit/>
          </a:bodyPr>
          <a:lstStyle/>
          <a:p>
            <a:pPr indent="0" lvl="0" marL="25400" rtl="0" algn="l">
              <a:spcBef>
                <a:spcPts val="0"/>
              </a:spcBef>
              <a:spcAft>
                <a:spcPts val="0"/>
              </a:spcAft>
              <a:buNone/>
            </a:pPr>
            <a:r>
              <a:rPr lang="en" sz="1500">
                <a:highlight>
                  <a:schemeClr val="dk1"/>
                </a:highlight>
                <a:latin typeface="Arial"/>
                <a:ea typeface="Arial"/>
                <a:cs typeface="Arial"/>
                <a:sym typeface="Arial"/>
              </a:rPr>
              <a:t>Alphabet: </a:t>
            </a:r>
            <a:r>
              <a:rPr lang="en" sz="1500">
                <a:highlight>
                  <a:schemeClr val="dk1"/>
                </a:highlight>
                <a:latin typeface="Arial"/>
                <a:ea typeface="Arial"/>
                <a:cs typeface="Arial"/>
                <a:sym typeface="Arial"/>
              </a:rPr>
              <a:t>{0,1}</a:t>
            </a:r>
            <a:endParaRPr sz="1500">
              <a:highlight>
                <a:schemeClr val="dk1"/>
              </a:highlight>
              <a:latin typeface="Arial"/>
              <a:ea typeface="Arial"/>
              <a:cs typeface="Arial"/>
              <a:sym typeface="Arial"/>
            </a:endParaRPr>
          </a:p>
          <a:p>
            <a:pPr indent="0" lvl="0" marL="25400" rtl="0" algn="l">
              <a:spcBef>
                <a:spcPts val="0"/>
              </a:spcBef>
              <a:spcAft>
                <a:spcPts val="0"/>
              </a:spcAft>
              <a:buNone/>
            </a:pPr>
            <a:r>
              <a:rPr lang="en" sz="1500">
                <a:highlight>
                  <a:schemeClr val="dk1"/>
                </a:highlight>
                <a:latin typeface="Arial"/>
                <a:ea typeface="Arial"/>
                <a:cs typeface="Arial"/>
                <a:sym typeface="Arial"/>
              </a:rPr>
              <a:t>States: {a,b,c}</a:t>
            </a:r>
            <a:endParaRPr sz="1500">
              <a:highlight>
                <a:schemeClr val="dk1"/>
              </a:highlight>
              <a:latin typeface="Arial"/>
              <a:ea typeface="Arial"/>
              <a:cs typeface="Arial"/>
              <a:sym typeface="Arial"/>
            </a:endParaRPr>
          </a:p>
          <a:p>
            <a:pPr indent="0" lvl="0" marL="25400" rtl="0" algn="l">
              <a:spcBef>
                <a:spcPts val="0"/>
              </a:spcBef>
              <a:spcAft>
                <a:spcPts val="0"/>
              </a:spcAft>
              <a:buNone/>
            </a:pPr>
            <a:r>
              <a:rPr lang="en" sz="1500">
                <a:highlight>
                  <a:schemeClr val="dk1"/>
                </a:highlight>
                <a:latin typeface="Arial"/>
                <a:ea typeface="Arial"/>
                <a:cs typeface="Arial"/>
                <a:sym typeface="Arial"/>
              </a:rPr>
              <a:t>Start state: a</a:t>
            </a:r>
            <a:endParaRPr sz="1500">
              <a:highlight>
                <a:schemeClr val="dk1"/>
              </a:highlight>
              <a:latin typeface="Arial"/>
              <a:ea typeface="Arial"/>
              <a:cs typeface="Arial"/>
              <a:sym typeface="Arial"/>
            </a:endParaRPr>
          </a:p>
          <a:p>
            <a:pPr indent="0" lvl="0" marL="25400" rtl="0" algn="l">
              <a:spcBef>
                <a:spcPts val="0"/>
              </a:spcBef>
              <a:spcAft>
                <a:spcPts val="0"/>
              </a:spcAft>
              <a:buNone/>
            </a:pPr>
            <a:r>
              <a:rPr lang="en" sz="1500">
                <a:highlight>
                  <a:schemeClr val="dk1"/>
                </a:highlight>
                <a:latin typeface="Arial"/>
                <a:ea typeface="Arial"/>
                <a:cs typeface="Arial"/>
                <a:sym typeface="Arial"/>
              </a:rPr>
              <a:t>Accept States: {b}</a:t>
            </a:r>
            <a:endParaRPr sz="1500">
              <a:highlight>
                <a:schemeClr val="dk1"/>
              </a:highlight>
              <a:latin typeface="Arial"/>
              <a:ea typeface="Arial"/>
              <a:cs typeface="Arial"/>
              <a:sym typeface="Arial"/>
            </a:endParaRPr>
          </a:p>
          <a:p>
            <a:pPr indent="0" lvl="0" marL="25400" rtl="0" algn="l">
              <a:spcBef>
                <a:spcPts val="0"/>
              </a:spcBef>
              <a:spcAft>
                <a:spcPts val="0"/>
              </a:spcAft>
              <a:buNone/>
            </a:pPr>
            <a:r>
              <a:rPr lang="en" sz="1500">
                <a:highlight>
                  <a:schemeClr val="dk1"/>
                </a:highlight>
                <a:latin typeface="Arial"/>
                <a:ea typeface="Arial"/>
                <a:cs typeface="Arial"/>
                <a:sym typeface="Arial"/>
              </a:rPr>
              <a:t>Transition rules are:</a:t>
            </a:r>
            <a:endParaRPr sz="1500">
              <a:highlight>
                <a:schemeClr val="dk1"/>
              </a:highlight>
              <a:latin typeface="Arial"/>
              <a:ea typeface="Arial"/>
              <a:cs typeface="Arial"/>
              <a:sym typeface="Arial"/>
            </a:endParaRPr>
          </a:p>
          <a:p>
            <a:pPr indent="0" lvl="0" marL="25400" rtl="0" algn="l">
              <a:spcBef>
                <a:spcPts val="0"/>
              </a:spcBef>
              <a:spcAft>
                <a:spcPts val="0"/>
              </a:spcAft>
              <a:buNone/>
            </a:pPr>
            <a:r>
              <a:rPr lang="en" sz="1500">
                <a:highlight>
                  <a:schemeClr val="dk1"/>
                </a:highlight>
                <a:latin typeface="Arial"/>
                <a:ea typeface="Arial"/>
                <a:cs typeface="Arial"/>
                <a:sym typeface="Arial"/>
              </a:rPr>
              <a:t>(a,0)-&gt;a</a:t>
            </a:r>
            <a:endParaRPr sz="1500">
              <a:highlight>
                <a:schemeClr val="dk1"/>
              </a:highlight>
              <a:latin typeface="Arial"/>
              <a:ea typeface="Arial"/>
              <a:cs typeface="Arial"/>
              <a:sym typeface="Arial"/>
            </a:endParaRPr>
          </a:p>
          <a:p>
            <a:pPr indent="0" lvl="0" marL="25400" rtl="0" algn="l">
              <a:spcBef>
                <a:spcPts val="0"/>
              </a:spcBef>
              <a:spcAft>
                <a:spcPts val="0"/>
              </a:spcAft>
              <a:buNone/>
            </a:pPr>
            <a:r>
              <a:rPr lang="en" sz="1500">
                <a:highlight>
                  <a:schemeClr val="dk1"/>
                </a:highlight>
                <a:latin typeface="Arial"/>
                <a:ea typeface="Arial"/>
                <a:cs typeface="Arial"/>
                <a:sym typeface="Arial"/>
              </a:rPr>
              <a:t>(a,1)-&gt;c</a:t>
            </a:r>
            <a:endParaRPr sz="1500">
              <a:highlight>
                <a:schemeClr val="dk1"/>
              </a:highlight>
              <a:latin typeface="Arial"/>
              <a:ea typeface="Arial"/>
              <a:cs typeface="Arial"/>
              <a:sym typeface="Arial"/>
            </a:endParaRPr>
          </a:p>
          <a:p>
            <a:pPr indent="0" lvl="0" marL="25400" rtl="0" algn="l">
              <a:spcBef>
                <a:spcPts val="0"/>
              </a:spcBef>
              <a:spcAft>
                <a:spcPts val="0"/>
              </a:spcAft>
              <a:buNone/>
            </a:pPr>
            <a:r>
              <a:rPr lang="en" sz="1500">
                <a:highlight>
                  <a:schemeClr val="dk1"/>
                </a:highlight>
                <a:latin typeface="Arial"/>
                <a:ea typeface="Arial"/>
                <a:cs typeface="Arial"/>
                <a:sym typeface="Arial"/>
              </a:rPr>
              <a:t>(b,0)-&gt;a</a:t>
            </a:r>
            <a:endParaRPr sz="1500">
              <a:highlight>
                <a:schemeClr val="dk1"/>
              </a:highlight>
              <a:latin typeface="Arial"/>
              <a:ea typeface="Arial"/>
              <a:cs typeface="Arial"/>
              <a:sym typeface="Arial"/>
            </a:endParaRPr>
          </a:p>
          <a:p>
            <a:pPr indent="0" lvl="0" marL="25400" rtl="0" algn="l">
              <a:spcBef>
                <a:spcPts val="0"/>
              </a:spcBef>
              <a:spcAft>
                <a:spcPts val="0"/>
              </a:spcAft>
              <a:buNone/>
            </a:pPr>
            <a:r>
              <a:rPr lang="en" sz="1500">
                <a:highlight>
                  <a:schemeClr val="dk1"/>
                </a:highlight>
                <a:latin typeface="Arial"/>
                <a:ea typeface="Arial"/>
                <a:cs typeface="Arial"/>
                <a:sym typeface="Arial"/>
              </a:rPr>
              <a:t>(b,1)-&gt;c</a:t>
            </a:r>
            <a:endParaRPr sz="1500">
              <a:highlight>
                <a:schemeClr val="dk1"/>
              </a:highlight>
              <a:latin typeface="Arial"/>
              <a:ea typeface="Arial"/>
              <a:cs typeface="Arial"/>
              <a:sym typeface="Arial"/>
            </a:endParaRPr>
          </a:p>
          <a:p>
            <a:pPr indent="0" lvl="0" marL="25400" rtl="0" algn="l">
              <a:spcBef>
                <a:spcPts val="0"/>
              </a:spcBef>
              <a:spcAft>
                <a:spcPts val="0"/>
              </a:spcAft>
              <a:buNone/>
            </a:pPr>
            <a:r>
              <a:rPr lang="en" sz="1500">
                <a:highlight>
                  <a:schemeClr val="dk1"/>
                </a:highlight>
                <a:latin typeface="Arial"/>
                <a:ea typeface="Arial"/>
                <a:cs typeface="Arial"/>
                <a:sym typeface="Arial"/>
              </a:rPr>
              <a:t>(c,0)-&gt;b</a:t>
            </a:r>
            <a:endParaRPr sz="1500">
              <a:highlight>
                <a:schemeClr val="dk1"/>
              </a:highlight>
              <a:latin typeface="Arial"/>
              <a:ea typeface="Arial"/>
              <a:cs typeface="Arial"/>
              <a:sym typeface="Arial"/>
            </a:endParaRPr>
          </a:p>
          <a:p>
            <a:pPr indent="0" lvl="0" marL="25400" rtl="0" algn="l">
              <a:spcBef>
                <a:spcPts val="0"/>
              </a:spcBef>
              <a:spcAft>
                <a:spcPts val="0"/>
              </a:spcAft>
              <a:buNone/>
            </a:pPr>
            <a:r>
              <a:rPr lang="en" sz="1500">
                <a:highlight>
                  <a:schemeClr val="dk1"/>
                </a:highlight>
                <a:latin typeface="Arial"/>
                <a:ea typeface="Arial"/>
                <a:cs typeface="Arial"/>
                <a:sym typeface="Arial"/>
              </a:rPr>
              <a:t>(c,1)-&gt;c</a:t>
            </a:r>
            <a:endParaRPr sz="1500">
              <a:highlight>
                <a:schemeClr val="dk1"/>
              </a:highlight>
              <a:latin typeface="Arial"/>
              <a:ea typeface="Arial"/>
              <a:cs typeface="Arial"/>
              <a:sym typeface="Arial"/>
            </a:endParaRPr>
          </a:p>
          <a:p>
            <a:pPr indent="0" lvl="0" marL="0" rtl="0" algn="l">
              <a:spcBef>
                <a:spcPts val="0"/>
              </a:spcBef>
              <a:spcAft>
                <a:spcPts val="1200"/>
              </a:spcAft>
              <a:buNone/>
            </a:pPr>
            <a:r>
              <a:t/>
            </a:r>
            <a:endParaRPr sz="1200">
              <a:solidFill>
                <a:srgbClr val="EBEBEB"/>
              </a:solidFill>
              <a:highlight>
                <a:schemeClr val="accent1"/>
              </a:highlight>
              <a:latin typeface="Arial"/>
              <a:ea typeface="Arial"/>
              <a:cs typeface="Arial"/>
              <a:sym typeface="Arial"/>
            </a:endParaRPr>
          </a:p>
        </p:txBody>
      </p:sp>
      <p:sp>
        <p:nvSpPr>
          <p:cNvPr id="156" name="Google Shape;156;p16"/>
          <p:cNvSpPr/>
          <p:nvPr/>
        </p:nvSpPr>
        <p:spPr>
          <a:xfrm>
            <a:off x="4262425" y="1369225"/>
            <a:ext cx="952500" cy="916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A</a:t>
            </a:r>
            <a:endParaRPr b="1">
              <a:solidFill>
                <a:schemeClr val="lt1"/>
              </a:solidFill>
            </a:endParaRPr>
          </a:p>
        </p:txBody>
      </p:sp>
      <p:sp>
        <p:nvSpPr>
          <p:cNvPr id="157" name="Google Shape;157;p16"/>
          <p:cNvSpPr/>
          <p:nvPr/>
        </p:nvSpPr>
        <p:spPr>
          <a:xfrm>
            <a:off x="5417350" y="3107525"/>
            <a:ext cx="1178700" cy="10956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p:nvPr/>
        </p:nvSpPr>
        <p:spPr>
          <a:xfrm>
            <a:off x="6798475" y="1369225"/>
            <a:ext cx="952500" cy="916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C</a:t>
            </a:r>
            <a:endParaRPr b="1">
              <a:solidFill>
                <a:schemeClr val="lt1"/>
              </a:solidFill>
            </a:endParaRPr>
          </a:p>
        </p:txBody>
      </p:sp>
      <p:sp>
        <p:nvSpPr>
          <p:cNvPr id="159" name="Google Shape;159;p16"/>
          <p:cNvSpPr/>
          <p:nvPr/>
        </p:nvSpPr>
        <p:spPr>
          <a:xfrm>
            <a:off x="5691200" y="3345625"/>
            <a:ext cx="643200" cy="6183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B</a:t>
            </a:r>
            <a:endParaRPr b="1">
              <a:solidFill>
                <a:schemeClr val="lt1"/>
              </a:solidFill>
            </a:endParaRPr>
          </a:p>
        </p:txBody>
      </p:sp>
      <p:cxnSp>
        <p:nvCxnSpPr>
          <p:cNvPr id="160" name="Google Shape;160;p16"/>
          <p:cNvCxnSpPr>
            <a:stCxn id="156" idx="2"/>
            <a:endCxn id="156" idx="0"/>
          </p:cNvCxnSpPr>
          <p:nvPr/>
        </p:nvCxnSpPr>
        <p:spPr>
          <a:xfrm flipH="1" rot="10800000">
            <a:off x="4262425" y="1369225"/>
            <a:ext cx="476400" cy="458400"/>
          </a:xfrm>
          <a:prstGeom prst="curvedConnector4">
            <a:avLst>
              <a:gd fmla="val -77472" name="adj1"/>
              <a:gd fmla="val 185711" name="adj2"/>
            </a:avLst>
          </a:prstGeom>
          <a:noFill/>
          <a:ln cap="flat" cmpd="sng" w="9525">
            <a:solidFill>
              <a:schemeClr val="dk2"/>
            </a:solidFill>
            <a:prstDash val="solid"/>
            <a:round/>
            <a:headEnd len="med" w="med" type="none"/>
            <a:tailEnd len="med" w="med" type="none"/>
          </a:ln>
        </p:spPr>
      </p:cxnSp>
      <p:sp>
        <p:nvSpPr>
          <p:cNvPr id="161" name="Google Shape;161;p16"/>
          <p:cNvSpPr txBox="1"/>
          <p:nvPr/>
        </p:nvSpPr>
        <p:spPr>
          <a:xfrm>
            <a:off x="3762375" y="833425"/>
            <a:ext cx="26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0</a:t>
            </a:r>
            <a:endParaRPr>
              <a:solidFill>
                <a:schemeClr val="lt1"/>
              </a:solidFill>
              <a:latin typeface="Lato"/>
              <a:ea typeface="Lato"/>
              <a:cs typeface="Lato"/>
              <a:sym typeface="Lato"/>
            </a:endParaRPr>
          </a:p>
        </p:txBody>
      </p:sp>
      <p:cxnSp>
        <p:nvCxnSpPr>
          <p:cNvPr id="162" name="Google Shape;162;p16"/>
          <p:cNvCxnSpPr>
            <a:stCxn id="156" idx="6"/>
            <a:endCxn id="158" idx="2"/>
          </p:cNvCxnSpPr>
          <p:nvPr/>
        </p:nvCxnSpPr>
        <p:spPr>
          <a:xfrm>
            <a:off x="5214925" y="1827625"/>
            <a:ext cx="1583700" cy="0"/>
          </a:xfrm>
          <a:prstGeom prst="straightConnector1">
            <a:avLst/>
          </a:prstGeom>
          <a:noFill/>
          <a:ln cap="flat" cmpd="sng" w="9525">
            <a:solidFill>
              <a:schemeClr val="dk2"/>
            </a:solidFill>
            <a:prstDash val="solid"/>
            <a:round/>
            <a:headEnd len="med" w="med" type="none"/>
            <a:tailEnd len="med" w="med" type="triangle"/>
          </a:ln>
        </p:spPr>
      </p:cxnSp>
      <p:cxnSp>
        <p:nvCxnSpPr>
          <p:cNvPr id="163" name="Google Shape;163;p16"/>
          <p:cNvCxnSpPr>
            <a:stCxn id="157" idx="7"/>
            <a:endCxn id="158" idx="3"/>
          </p:cNvCxnSpPr>
          <p:nvPr/>
        </p:nvCxnSpPr>
        <p:spPr>
          <a:xfrm flipH="1" rot="10800000">
            <a:off x="6423433" y="2151672"/>
            <a:ext cx="514500" cy="111630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p16"/>
          <p:cNvCxnSpPr>
            <a:stCxn id="158" idx="4"/>
            <a:endCxn id="157" idx="6"/>
          </p:cNvCxnSpPr>
          <p:nvPr/>
        </p:nvCxnSpPr>
        <p:spPr>
          <a:xfrm flipH="1">
            <a:off x="6596125" y="2286025"/>
            <a:ext cx="678600" cy="1369200"/>
          </a:xfrm>
          <a:prstGeom prst="straightConnector1">
            <a:avLst/>
          </a:prstGeom>
          <a:noFill/>
          <a:ln cap="flat" cmpd="sng" w="9525">
            <a:solidFill>
              <a:schemeClr val="dk2"/>
            </a:solidFill>
            <a:prstDash val="solid"/>
            <a:round/>
            <a:headEnd len="med" w="med" type="none"/>
            <a:tailEnd len="med" w="med" type="triangle"/>
          </a:ln>
        </p:spPr>
      </p:cxnSp>
      <p:cxnSp>
        <p:nvCxnSpPr>
          <p:cNvPr id="165" name="Google Shape;165;p16"/>
          <p:cNvCxnSpPr>
            <a:stCxn id="157" idx="1"/>
            <a:endCxn id="156" idx="4"/>
          </p:cNvCxnSpPr>
          <p:nvPr/>
        </p:nvCxnSpPr>
        <p:spPr>
          <a:xfrm rot="10800000">
            <a:off x="4738567" y="2286072"/>
            <a:ext cx="851400" cy="981900"/>
          </a:xfrm>
          <a:prstGeom prst="straightConnector1">
            <a:avLst/>
          </a:prstGeom>
          <a:noFill/>
          <a:ln cap="flat" cmpd="sng" w="9525">
            <a:solidFill>
              <a:schemeClr val="dk2"/>
            </a:solidFill>
            <a:prstDash val="solid"/>
            <a:round/>
            <a:headEnd len="med" w="med" type="none"/>
            <a:tailEnd len="med" w="med" type="triangle"/>
          </a:ln>
        </p:spPr>
      </p:cxnSp>
      <p:cxnSp>
        <p:nvCxnSpPr>
          <p:cNvPr id="166" name="Google Shape;166;p16"/>
          <p:cNvCxnSpPr>
            <a:stCxn id="158" idx="0"/>
            <a:endCxn id="158" idx="6"/>
          </p:cNvCxnSpPr>
          <p:nvPr/>
        </p:nvCxnSpPr>
        <p:spPr>
          <a:xfrm flipH="1" rot="-5400000">
            <a:off x="7283725" y="1360225"/>
            <a:ext cx="458400" cy="476400"/>
          </a:xfrm>
          <a:prstGeom prst="curvedConnector4">
            <a:avLst>
              <a:gd fmla="val -88313" name="adj1"/>
              <a:gd fmla="val 207436" name="adj2"/>
            </a:avLst>
          </a:prstGeom>
          <a:noFill/>
          <a:ln cap="flat" cmpd="sng" w="9525">
            <a:solidFill>
              <a:schemeClr val="dk2"/>
            </a:solidFill>
            <a:prstDash val="solid"/>
            <a:round/>
            <a:headEnd len="med" w="med" type="none"/>
            <a:tailEnd len="med" w="med" type="triangle"/>
          </a:ln>
        </p:spPr>
      </p:cxnSp>
      <p:sp>
        <p:nvSpPr>
          <p:cNvPr id="167" name="Google Shape;167;p16"/>
          <p:cNvSpPr txBox="1"/>
          <p:nvPr/>
        </p:nvSpPr>
        <p:spPr>
          <a:xfrm>
            <a:off x="8120050" y="833425"/>
            <a:ext cx="46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1</a:t>
            </a:r>
            <a:endParaRPr>
              <a:solidFill>
                <a:schemeClr val="lt1"/>
              </a:solidFill>
              <a:latin typeface="Lato"/>
              <a:ea typeface="Lato"/>
              <a:cs typeface="Lato"/>
              <a:sym typeface="Lato"/>
            </a:endParaRPr>
          </a:p>
        </p:txBody>
      </p:sp>
      <p:sp>
        <p:nvSpPr>
          <p:cNvPr id="168" name="Google Shape;168;p16"/>
          <p:cNvSpPr txBox="1"/>
          <p:nvPr/>
        </p:nvSpPr>
        <p:spPr>
          <a:xfrm>
            <a:off x="4679150" y="2559850"/>
            <a:ext cx="26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0</a:t>
            </a:r>
            <a:endParaRPr>
              <a:solidFill>
                <a:schemeClr val="lt1"/>
              </a:solidFill>
              <a:latin typeface="Lato"/>
              <a:ea typeface="Lato"/>
              <a:cs typeface="Lato"/>
              <a:sym typeface="Lato"/>
            </a:endParaRPr>
          </a:p>
        </p:txBody>
      </p:sp>
      <p:sp>
        <p:nvSpPr>
          <p:cNvPr id="169" name="Google Shape;169;p16"/>
          <p:cNvSpPr txBox="1"/>
          <p:nvPr/>
        </p:nvSpPr>
        <p:spPr>
          <a:xfrm>
            <a:off x="6381750" y="2464600"/>
            <a:ext cx="26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1</a:t>
            </a:r>
            <a:endParaRPr>
              <a:solidFill>
                <a:schemeClr val="lt1"/>
              </a:solidFill>
              <a:latin typeface="Lato"/>
              <a:ea typeface="Lato"/>
              <a:cs typeface="Lato"/>
              <a:sym typeface="Lato"/>
            </a:endParaRPr>
          </a:p>
        </p:txBody>
      </p:sp>
      <p:sp>
        <p:nvSpPr>
          <p:cNvPr id="170" name="Google Shape;170;p16"/>
          <p:cNvSpPr txBox="1"/>
          <p:nvPr/>
        </p:nvSpPr>
        <p:spPr>
          <a:xfrm>
            <a:off x="7060400" y="2952750"/>
            <a:ext cx="26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0</a:t>
            </a:r>
            <a:endParaRPr>
              <a:solidFill>
                <a:schemeClr val="lt1"/>
              </a:solidFill>
              <a:latin typeface="Lato"/>
              <a:ea typeface="Lato"/>
              <a:cs typeface="Lato"/>
              <a:sym typeface="Lato"/>
            </a:endParaRPr>
          </a:p>
        </p:txBody>
      </p:sp>
      <p:cxnSp>
        <p:nvCxnSpPr>
          <p:cNvPr id="171" name="Google Shape;171;p16"/>
          <p:cNvCxnSpPr>
            <a:endCxn id="156" idx="3"/>
          </p:cNvCxnSpPr>
          <p:nvPr/>
        </p:nvCxnSpPr>
        <p:spPr>
          <a:xfrm>
            <a:off x="3976815" y="1905163"/>
            <a:ext cx="425100" cy="246600"/>
          </a:xfrm>
          <a:prstGeom prst="straightConnector1">
            <a:avLst/>
          </a:prstGeom>
          <a:noFill/>
          <a:ln cap="flat" cmpd="sng" w="9525">
            <a:solidFill>
              <a:schemeClr val="dk2"/>
            </a:solidFill>
            <a:prstDash val="solid"/>
            <a:round/>
            <a:headEnd len="med" w="med" type="none"/>
            <a:tailEnd len="med" w="med" type="none"/>
          </a:ln>
        </p:spPr>
      </p:cxnSp>
      <p:cxnSp>
        <p:nvCxnSpPr>
          <p:cNvPr id="172" name="Google Shape;172;p16"/>
          <p:cNvCxnSpPr>
            <a:endCxn id="156" idx="3"/>
          </p:cNvCxnSpPr>
          <p:nvPr/>
        </p:nvCxnSpPr>
        <p:spPr>
          <a:xfrm flipH="1" rot="10800000">
            <a:off x="3976815" y="2151763"/>
            <a:ext cx="425100" cy="300900"/>
          </a:xfrm>
          <a:prstGeom prst="straightConnector1">
            <a:avLst/>
          </a:prstGeom>
          <a:noFill/>
          <a:ln cap="flat" cmpd="sng" w="9525">
            <a:solidFill>
              <a:schemeClr val="dk2"/>
            </a:solidFill>
            <a:prstDash val="solid"/>
            <a:round/>
            <a:headEnd len="med" w="med" type="none"/>
            <a:tailEnd len="med" w="med" type="none"/>
          </a:ln>
        </p:spPr>
      </p:cxnSp>
      <p:sp>
        <p:nvSpPr>
          <p:cNvPr id="173" name="Google Shape;173;p16"/>
          <p:cNvSpPr txBox="1"/>
          <p:nvPr/>
        </p:nvSpPr>
        <p:spPr>
          <a:xfrm>
            <a:off x="5589975" y="1427425"/>
            <a:ext cx="425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1</a:t>
            </a:r>
            <a:endParaRPr>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7"/>
          <p:cNvSpPr txBox="1"/>
          <p:nvPr>
            <p:ph type="title"/>
          </p:nvPr>
        </p:nvSpPr>
        <p:spPr>
          <a:xfrm>
            <a:off x="1297500" y="393750"/>
            <a:ext cx="6834600" cy="463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Java Project Code</a:t>
            </a:r>
            <a:endParaRPr/>
          </a:p>
        </p:txBody>
      </p:sp>
      <p:sp>
        <p:nvSpPr>
          <p:cNvPr id="179" name="Google Shape;179;p17"/>
          <p:cNvSpPr txBox="1"/>
          <p:nvPr>
            <p:ph idx="1" type="body"/>
          </p:nvPr>
        </p:nvSpPr>
        <p:spPr>
          <a:xfrm>
            <a:off x="1297500" y="976325"/>
            <a:ext cx="6894000" cy="3976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After opening and </a:t>
            </a:r>
            <a:r>
              <a:rPr lang="en"/>
              <a:t>reading</a:t>
            </a:r>
            <a:r>
              <a:rPr lang="en"/>
              <a:t> the text file, the program ask the user to input a string with the given </a:t>
            </a:r>
            <a:r>
              <a:rPr lang="en"/>
              <a:t>alphabet</a:t>
            </a:r>
            <a:r>
              <a:rPr lang="en"/>
              <a:t> </a:t>
            </a:r>
            <a:r>
              <a:rPr lang="en"/>
              <a:t>given</a:t>
            </a:r>
            <a:r>
              <a:rPr lang="en"/>
              <a:t> to them by the file, in this case {0,1}. </a:t>
            </a:r>
            <a:r>
              <a:rPr lang="en"/>
              <a:t>Taking the string imputed by the user, it is place into a loop where the method performTransition is called for each  character in the string.</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The performTransition method uses the given transition rules and checks if the character is in the accept state.  State being the current element, alpha being the previous element, and using the transition rule to determine if it fits the accept state</a:t>
            </a:r>
            <a:endParaRPr/>
          </a:p>
          <a:p>
            <a:pPr indent="0" lvl="0" marL="0" rtl="0" algn="l">
              <a:spcBef>
                <a:spcPts val="1200"/>
              </a:spcBef>
              <a:spcAft>
                <a:spcPts val="1200"/>
              </a:spcAft>
              <a:buNone/>
            </a:pPr>
            <a:r>
              <a:rPr lang="en"/>
              <a:t>	</a:t>
            </a:r>
            <a:endParaRPr/>
          </a:p>
        </p:txBody>
      </p:sp>
      <p:pic>
        <p:nvPicPr>
          <p:cNvPr id="180" name="Google Shape;180;p17"/>
          <p:cNvPicPr preferRelativeResize="0"/>
          <p:nvPr/>
        </p:nvPicPr>
        <p:blipFill>
          <a:blip r:embed="rId3">
            <a:alphaModFix/>
          </a:blip>
          <a:stretch>
            <a:fillRect/>
          </a:stretch>
        </p:blipFill>
        <p:spPr>
          <a:xfrm>
            <a:off x="1779700" y="2050850"/>
            <a:ext cx="6054626" cy="1128125"/>
          </a:xfrm>
          <a:prstGeom prst="rect">
            <a:avLst/>
          </a:prstGeom>
          <a:noFill/>
          <a:ln>
            <a:noFill/>
          </a:ln>
        </p:spPr>
      </p:pic>
      <p:pic>
        <p:nvPicPr>
          <p:cNvPr id="181" name="Google Shape;181;p17"/>
          <p:cNvPicPr preferRelativeResize="0"/>
          <p:nvPr/>
        </p:nvPicPr>
        <p:blipFill>
          <a:blip r:embed="rId4">
            <a:alphaModFix/>
          </a:blip>
          <a:stretch>
            <a:fillRect/>
          </a:stretch>
        </p:blipFill>
        <p:spPr>
          <a:xfrm>
            <a:off x="1702175" y="3988600"/>
            <a:ext cx="6132150" cy="1035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8"/>
          <p:cNvSpPr txBox="1"/>
          <p:nvPr>
            <p:ph type="title"/>
          </p:nvPr>
        </p:nvSpPr>
        <p:spPr>
          <a:xfrm>
            <a:off x="1000125" y="393750"/>
            <a:ext cx="3345900" cy="666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MyDfaSample.txt File </a:t>
            </a:r>
            <a:endParaRPr/>
          </a:p>
        </p:txBody>
      </p:sp>
      <p:sp>
        <p:nvSpPr>
          <p:cNvPr id="187" name="Google Shape;187;p18"/>
          <p:cNvSpPr txBox="1"/>
          <p:nvPr>
            <p:ph idx="1" type="body"/>
          </p:nvPr>
        </p:nvSpPr>
        <p:spPr>
          <a:xfrm>
            <a:off x="1000125" y="1059750"/>
            <a:ext cx="2583600" cy="3801600"/>
          </a:xfrm>
          <a:prstGeom prst="rect">
            <a:avLst/>
          </a:prstGeom>
        </p:spPr>
        <p:txBody>
          <a:bodyPr anchorCtr="0" anchor="t" bIns="91425" lIns="91425" spcFirstLastPara="1" rIns="87575" wrap="square" tIns="91425">
            <a:normAutofit/>
          </a:bodyPr>
          <a:lstStyle/>
          <a:p>
            <a:pPr indent="-311150" lvl="0" marL="457200" rtl="0" algn="l">
              <a:spcBef>
                <a:spcPts val="0"/>
              </a:spcBef>
              <a:spcAft>
                <a:spcPts val="0"/>
              </a:spcAft>
              <a:buSzPts val="1300"/>
              <a:buChar char="●"/>
            </a:pPr>
            <a:r>
              <a:rPr lang="en"/>
              <a:t>This is mine DFA input for the program. It </a:t>
            </a:r>
            <a:r>
              <a:rPr lang="en"/>
              <a:t>accepts</a:t>
            </a:r>
            <a:r>
              <a:rPr lang="en"/>
              <a:t> any </a:t>
            </a:r>
            <a:r>
              <a:rPr lang="en"/>
              <a:t>string that ends with ‘10’.</a:t>
            </a:r>
            <a:endParaRPr/>
          </a:p>
          <a:p>
            <a:pPr indent="-311150" lvl="0" marL="457200" rtl="0" algn="l">
              <a:spcBef>
                <a:spcPts val="0"/>
              </a:spcBef>
              <a:spcAft>
                <a:spcPts val="0"/>
              </a:spcAft>
              <a:buSzPts val="1300"/>
              <a:buChar char="●"/>
            </a:pPr>
            <a:r>
              <a:rPr lang="en"/>
              <a:t>{a} is the initial state of the DFA,  waiting state for 1 to start the ‘10’ pattern. </a:t>
            </a:r>
            <a:endParaRPr/>
          </a:p>
          <a:p>
            <a:pPr indent="-311150" lvl="0" marL="457200" rtl="0" algn="l">
              <a:spcBef>
                <a:spcPts val="0"/>
              </a:spcBef>
              <a:spcAft>
                <a:spcPts val="0"/>
              </a:spcAft>
              <a:buSzPts val="1300"/>
              <a:buChar char="●"/>
            </a:pPr>
            <a:r>
              <a:rPr lang="en"/>
              <a:t>{b} is the accepting stage, for the ‘10’</a:t>
            </a:r>
            <a:endParaRPr/>
          </a:p>
          <a:p>
            <a:pPr indent="-311150" lvl="0" marL="457200" rtl="0" algn="l">
              <a:spcBef>
                <a:spcPts val="0"/>
              </a:spcBef>
              <a:spcAft>
                <a:spcPts val="0"/>
              </a:spcAft>
              <a:buSzPts val="1300"/>
              <a:buChar char="●"/>
            </a:pPr>
            <a:r>
              <a:rPr lang="en"/>
              <a:t>{c} acts the transition to determine if the string ends ‘10’ or loops on itself.</a:t>
            </a:r>
            <a:endParaRPr/>
          </a:p>
          <a:p>
            <a:pPr indent="-311150" lvl="0" marL="457200" rtl="0" algn="l">
              <a:spcBef>
                <a:spcPts val="0"/>
              </a:spcBef>
              <a:spcAft>
                <a:spcPts val="0"/>
              </a:spcAft>
              <a:buSzPts val="1300"/>
              <a:buChar char="●"/>
            </a:pPr>
            <a:r>
              <a:rPr lang="en"/>
              <a:t>Regular expression:  (0|1)*10</a:t>
            </a:r>
            <a:endParaRPr/>
          </a:p>
        </p:txBody>
      </p:sp>
      <p:pic>
        <p:nvPicPr>
          <p:cNvPr id="188" name="Google Shape;188;p18"/>
          <p:cNvPicPr preferRelativeResize="0"/>
          <p:nvPr/>
        </p:nvPicPr>
        <p:blipFill>
          <a:blip r:embed="rId3">
            <a:alphaModFix/>
          </a:blip>
          <a:stretch>
            <a:fillRect/>
          </a:stretch>
        </p:blipFill>
        <p:spPr>
          <a:xfrm>
            <a:off x="3583725" y="1059750"/>
            <a:ext cx="2824100" cy="2619275"/>
          </a:xfrm>
          <a:prstGeom prst="rect">
            <a:avLst/>
          </a:prstGeom>
          <a:noFill/>
          <a:ln>
            <a:noFill/>
          </a:ln>
        </p:spPr>
      </p:pic>
      <p:pic>
        <p:nvPicPr>
          <p:cNvPr id="189" name="Google Shape;189;p18"/>
          <p:cNvPicPr preferRelativeResize="0"/>
          <p:nvPr/>
        </p:nvPicPr>
        <p:blipFill>
          <a:blip r:embed="rId4">
            <a:alphaModFix/>
          </a:blip>
          <a:stretch>
            <a:fillRect/>
          </a:stretch>
        </p:blipFill>
        <p:spPr>
          <a:xfrm>
            <a:off x="6477000" y="1059750"/>
            <a:ext cx="2524125" cy="2619275"/>
          </a:xfrm>
          <a:prstGeom prst="rect">
            <a:avLst/>
          </a:prstGeom>
          <a:noFill/>
          <a:ln>
            <a:noFill/>
          </a:ln>
        </p:spPr>
      </p:pic>
      <p:sp>
        <p:nvSpPr>
          <p:cNvPr id="190" name="Google Shape;190;p18"/>
          <p:cNvSpPr txBox="1"/>
          <p:nvPr/>
        </p:nvSpPr>
        <p:spPr>
          <a:xfrm>
            <a:off x="4235625" y="726275"/>
            <a:ext cx="1558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String </a:t>
            </a:r>
            <a:r>
              <a:rPr lang="en">
                <a:solidFill>
                  <a:schemeClr val="lt1"/>
                </a:solidFill>
                <a:latin typeface="Lato"/>
                <a:ea typeface="Lato"/>
                <a:cs typeface="Lato"/>
                <a:sym typeface="Lato"/>
              </a:rPr>
              <a:t>accepted</a:t>
            </a:r>
            <a:endParaRPr>
              <a:solidFill>
                <a:schemeClr val="lt1"/>
              </a:solidFill>
              <a:latin typeface="Lato"/>
              <a:ea typeface="Lato"/>
              <a:cs typeface="Lato"/>
              <a:sym typeface="Lato"/>
            </a:endParaRPr>
          </a:p>
        </p:txBody>
      </p:sp>
      <p:sp>
        <p:nvSpPr>
          <p:cNvPr id="191" name="Google Shape;191;p18"/>
          <p:cNvSpPr txBox="1"/>
          <p:nvPr/>
        </p:nvSpPr>
        <p:spPr>
          <a:xfrm>
            <a:off x="6738925" y="726275"/>
            <a:ext cx="1881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String rejected </a:t>
            </a:r>
            <a:endParaRPr>
              <a:solidFill>
                <a:schemeClr val="lt1"/>
              </a:solidFill>
              <a:latin typeface="Lato"/>
              <a:ea typeface="Lato"/>
              <a:cs typeface="Lato"/>
              <a:sym typeface="Lato"/>
            </a:endParaRPr>
          </a:p>
        </p:txBody>
      </p:sp>
      <p:sp>
        <p:nvSpPr>
          <p:cNvPr id="192" name="Google Shape;192;p18"/>
          <p:cNvSpPr txBox="1"/>
          <p:nvPr/>
        </p:nvSpPr>
        <p:spPr>
          <a:xfrm>
            <a:off x="3583725" y="3786200"/>
            <a:ext cx="2714700" cy="107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lt1"/>
                </a:solidFill>
                <a:latin typeface="Lato"/>
                <a:ea typeface="Lato"/>
                <a:cs typeface="Lato"/>
                <a:sym typeface="Lato"/>
              </a:rPr>
              <a:t>String 11010: Goes from A to C, loops back to C, C goes to B, B to C, and finally back to B  to be accepted.</a:t>
            </a:r>
            <a:endParaRPr sz="1300">
              <a:solidFill>
                <a:schemeClr val="lt1"/>
              </a:solidFill>
              <a:latin typeface="Lato"/>
              <a:ea typeface="Lato"/>
              <a:cs typeface="Lato"/>
              <a:sym typeface="Lato"/>
            </a:endParaRPr>
          </a:p>
        </p:txBody>
      </p:sp>
      <p:sp>
        <p:nvSpPr>
          <p:cNvPr id="193" name="Google Shape;193;p18"/>
          <p:cNvSpPr txBox="1"/>
          <p:nvPr/>
        </p:nvSpPr>
        <p:spPr>
          <a:xfrm>
            <a:off x="6476963" y="3786200"/>
            <a:ext cx="2524200" cy="107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lt1"/>
                </a:solidFill>
                <a:latin typeface="Lato"/>
                <a:ea typeface="Lato"/>
                <a:cs typeface="Lato"/>
                <a:sym typeface="Lato"/>
              </a:rPr>
              <a:t>String 11001: Goes from A to C, loops back to C, goes to B, goes to A, and ends A leading to it to be rejected.</a:t>
            </a:r>
            <a:endParaRPr sz="13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