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ading Now 71-78" charset="1" panose="00000000000000000000"/>
      <p:regular r:id="rId12"/>
    </p:embeddedFont>
    <p:embeddedFont>
      <p:font typeface="TT Corals Bold" charset="1" panose="02000806030000020003"/>
      <p:regular r:id="rId13"/>
    </p:embeddedFont>
    <p:embeddedFont>
      <p:font typeface="TT Corals" charset="1" panose="02000506040000020003"/>
      <p:regular r:id="rId14"/>
    </p:embeddedFont>
    <p:embeddedFont>
      <p:font typeface="Playfair Display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3624" y="5996189"/>
            <a:ext cx="13325329" cy="86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3"/>
              </a:lnSpc>
              <a:spcBef>
                <a:spcPct val="0"/>
              </a:spcBef>
            </a:pPr>
            <a:r>
              <a:rPr lang="en-US" sz="4359">
                <a:solidFill>
                  <a:srgbClr val="000000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Sammy Murumwa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4139" y="2549330"/>
            <a:ext cx="14374815" cy="355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1"/>
              </a:lnSpc>
            </a:pPr>
            <a:r>
              <a:rPr lang="en-US" sz="6786">
                <a:solidFill>
                  <a:srgbClr val="FF3131"/>
                </a:solidFill>
                <a:latin typeface="TT Corals Bold"/>
                <a:ea typeface="TT Corals Bold"/>
                <a:cs typeface="TT Corals Bold"/>
                <a:sym typeface="TT Corals Bold"/>
              </a:rPr>
              <a:t>Food Security Monitoring Tool for Karamoja Uganda.</a:t>
            </a:r>
          </a:p>
          <a:p>
            <a:pPr algn="ctr">
              <a:lnSpc>
                <a:spcPts val="95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99999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51984" t="-51984" r="-51984" b="-519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10253"/>
            <a:ext cx="17259300" cy="847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01497" indent="-650749" lvl="1">
              <a:lnSpc>
                <a:spcPts val="8439"/>
              </a:lnSpc>
              <a:buFont typeface="Arial"/>
              <a:buChar char="•"/>
            </a:pPr>
            <a:r>
              <a:rPr lang="en-US" sz="6028">
                <a:solidFill>
                  <a:srgbClr val="000000"/>
                </a:solidFill>
                <a:latin typeface="TT Corals"/>
                <a:ea typeface="TT Corals"/>
                <a:cs typeface="TT Corals"/>
                <a:sym typeface="TT Corals"/>
              </a:rPr>
              <a:t>What is the exact location of Karamoja region in Uganda on Map?</a:t>
            </a:r>
          </a:p>
          <a:p>
            <a:pPr algn="l" marL="1301497" indent="-650749" lvl="1">
              <a:lnSpc>
                <a:spcPts val="8439"/>
              </a:lnSpc>
              <a:buFont typeface="Arial"/>
              <a:buChar char="•"/>
            </a:pPr>
            <a:r>
              <a:rPr lang="en-US" sz="6028">
                <a:solidFill>
                  <a:srgbClr val="000000"/>
                </a:solidFill>
                <a:latin typeface="TT Corals"/>
                <a:ea typeface="TT Corals"/>
                <a:cs typeface="TT Corals"/>
                <a:sym typeface="TT Corals"/>
              </a:rPr>
              <a:t>Which districts have dedicated more land to farming of Maize and Sorghum?</a:t>
            </a:r>
          </a:p>
          <a:p>
            <a:pPr algn="l" marL="1301497" indent="-650749" lvl="1">
              <a:lnSpc>
                <a:spcPts val="8439"/>
              </a:lnSpc>
              <a:buFont typeface="Arial"/>
              <a:buChar char="•"/>
            </a:pPr>
            <a:r>
              <a:rPr lang="en-US" sz="6028">
                <a:solidFill>
                  <a:srgbClr val="000000"/>
                </a:solidFill>
                <a:latin typeface="TT Corals"/>
                <a:ea typeface="TT Corals"/>
                <a:cs typeface="TT Corals"/>
                <a:sym typeface="TT Corals"/>
              </a:rPr>
              <a:t>What percentage of the total yield production per Subcounty?</a:t>
            </a:r>
          </a:p>
          <a:p>
            <a:pPr algn="l" marL="1301497" indent="-650749" lvl="1">
              <a:lnSpc>
                <a:spcPts val="8439"/>
              </a:lnSpc>
              <a:buFont typeface="Arial"/>
              <a:buChar char="•"/>
            </a:pPr>
            <a:r>
              <a:rPr lang="en-US" sz="6028">
                <a:solidFill>
                  <a:srgbClr val="000000"/>
                </a:solidFill>
                <a:latin typeface="TT Corals"/>
                <a:ea typeface="TT Corals"/>
                <a:cs typeface="TT Corals"/>
                <a:sym typeface="TT Corals"/>
              </a:rPr>
              <a:t>What are the distribution of yieds across the districts and Subcounties?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65426"/>
            <a:ext cx="16230600" cy="452391"/>
            <a:chOff x="0" y="0"/>
            <a:chExt cx="21640800" cy="60318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21640800" cy="281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54"/>
                </a:lnSpc>
              </a:pPr>
              <a:r>
                <a:rPr lang="en-US" sz="1252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5298"/>
              <a:ext cx="13553107" cy="217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2548" indent="-106274" lvl="1">
                <a:lnSpc>
                  <a:spcPts val="1378"/>
                </a:lnSpc>
                <a:buFont typeface="Arial"/>
                <a:buChar char="•"/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19596" y="396243"/>
            <a:ext cx="13127396" cy="147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2"/>
              </a:lnSpc>
            </a:pPr>
            <a:r>
              <a:rPr lang="en-US" sz="1773">
                <a:solidFill>
                  <a:srgbClr val="FF3131"/>
                </a:solidFill>
                <a:latin typeface="TT Corals"/>
                <a:ea typeface="TT Corals"/>
                <a:cs typeface="TT Corals"/>
                <a:sym typeface="TT Corals"/>
              </a:rPr>
              <a:t>?</a:t>
            </a:r>
          </a:p>
          <a:p>
            <a:pPr algn="ctr">
              <a:lnSpc>
                <a:spcPts val="9762"/>
              </a:lnSpc>
            </a:pPr>
            <a:r>
              <a:rPr lang="en-US" sz="6973">
                <a:solidFill>
                  <a:srgbClr val="FF3131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Research Questions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746" t="-281" r="-914" b="-2437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12768" y="-2060067"/>
            <a:ext cx="22123849" cy="12731126"/>
          </a:xfrm>
          <a:custGeom>
            <a:avLst/>
            <a:gdLst/>
            <a:ahLst/>
            <a:cxnLst/>
            <a:rect r="r" b="b" t="t" l="l"/>
            <a:pathLst>
              <a:path h="12731126" w="22123849">
                <a:moveTo>
                  <a:pt x="0" y="0"/>
                </a:moveTo>
                <a:lnTo>
                  <a:pt x="22123849" y="0"/>
                </a:lnTo>
                <a:lnTo>
                  <a:pt x="22123849" y="12731126"/>
                </a:lnTo>
                <a:lnTo>
                  <a:pt x="0" y="12731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58" t="0" r="-4358" b="-621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" t="-14508" r="-16038" b="-16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6160" y="-3423367"/>
            <a:ext cx="18774160" cy="12003001"/>
          </a:xfrm>
          <a:custGeom>
            <a:avLst/>
            <a:gdLst/>
            <a:ahLst/>
            <a:cxnLst/>
            <a:rect r="r" b="b" t="t" l="l"/>
            <a:pathLst>
              <a:path h="12003001" w="18774160">
                <a:moveTo>
                  <a:pt x="0" y="0"/>
                </a:moveTo>
                <a:lnTo>
                  <a:pt x="18774160" y="0"/>
                </a:lnTo>
                <a:lnTo>
                  <a:pt x="18774160" y="12003000"/>
                </a:lnTo>
                <a:lnTo>
                  <a:pt x="0" y="12003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190" t="-643" r="-11287" b="-970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091" t="-6473" r="-2691" b="-3430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4079" y="0"/>
            <a:ext cx="17633379" cy="6026601"/>
            <a:chOff x="0" y="0"/>
            <a:chExt cx="23511172" cy="803546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30715"/>
              <a:ext cx="23511172" cy="670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240083" indent="-620042" lvl="1">
                <a:lnSpc>
                  <a:spcPts val="8041"/>
                </a:lnSpc>
                <a:buFont typeface="Arial"/>
                <a:buChar char="•"/>
              </a:pPr>
              <a:r>
                <a:rPr lang="en-US" sz="5743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Low Maize Yield in Certain Sub-Counties</a:t>
              </a:r>
            </a:p>
            <a:p>
              <a:pPr algn="l" marL="1240083" indent="-620042" lvl="1">
                <a:lnSpc>
                  <a:spcPts val="8041"/>
                </a:lnSpc>
                <a:buFont typeface="Arial"/>
                <a:buChar char="•"/>
              </a:pPr>
              <a:r>
                <a:rPr lang="en-US" sz="5743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Uneven Distribution of Crop Yields Across Districts</a:t>
              </a:r>
            </a:p>
            <a:p>
              <a:pPr algn="l" marL="1240083" indent="-620042" lvl="1">
                <a:lnSpc>
                  <a:spcPts val="8041"/>
                </a:lnSpc>
                <a:buFont typeface="Arial"/>
                <a:buChar char="•"/>
              </a:pPr>
              <a:r>
                <a:rPr lang="en-US" sz="5743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High Concentration of Sorghum Farming</a:t>
              </a:r>
            </a:p>
            <a:p>
              <a:pPr algn="l">
                <a:lnSpc>
                  <a:spcPts val="8041"/>
                </a:lnSpc>
              </a:pPr>
            </a:p>
            <a:p>
              <a:pPr algn="l">
                <a:lnSpc>
                  <a:spcPts val="8041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200025"/>
              <a:ext cx="23511172" cy="1113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18"/>
                </a:lnSpc>
                <a:spcBef>
                  <a:spcPct val="0"/>
                </a:spcBef>
              </a:pPr>
              <a:r>
                <a:rPr lang="en-US" sz="4512" spc="1042">
                  <a:solidFill>
                    <a:srgbClr val="FF313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Conclusion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74079" y="5143500"/>
            <a:ext cx="17021412" cy="6026601"/>
            <a:chOff x="0" y="0"/>
            <a:chExt cx="22695216" cy="803546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30715"/>
              <a:ext cx="22695216" cy="670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240083" indent="-620042" lvl="1">
                <a:lnSpc>
                  <a:spcPts val="8041"/>
                </a:lnSpc>
                <a:buFont typeface="Arial"/>
                <a:buChar char="•"/>
              </a:pPr>
              <a:r>
                <a:rPr lang="en-US" sz="5743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Low Maize Yield in Certain Sub-Counties</a:t>
              </a:r>
            </a:p>
            <a:p>
              <a:pPr algn="l" marL="1240083" indent="-620042" lvl="1">
                <a:lnSpc>
                  <a:spcPts val="8041"/>
                </a:lnSpc>
                <a:buFont typeface="Arial"/>
                <a:buChar char="•"/>
              </a:pPr>
              <a:r>
                <a:rPr lang="en-US" sz="5743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Uneven Distribution of Crop Yields Across Districts</a:t>
              </a:r>
            </a:p>
            <a:p>
              <a:pPr algn="l" marL="1240083" indent="-620042" lvl="1">
                <a:lnSpc>
                  <a:spcPts val="8041"/>
                </a:lnSpc>
                <a:buFont typeface="Arial"/>
                <a:buChar char="•"/>
              </a:pPr>
              <a:r>
                <a:rPr lang="en-US" sz="5743">
                  <a:solidFill>
                    <a:srgbClr val="000000"/>
                  </a:solidFill>
                  <a:latin typeface="TT Corals"/>
                  <a:ea typeface="TT Corals"/>
                  <a:cs typeface="TT Corals"/>
                  <a:sym typeface="TT Corals"/>
                </a:rPr>
                <a:t>High Concentration of Sorghum Farming</a:t>
              </a:r>
            </a:p>
            <a:p>
              <a:pPr algn="l">
                <a:lnSpc>
                  <a:spcPts val="8041"/>
                </a:lnSpc>
              </a:pPr>
            </a:p>
            <a:p>
              <a:pPr algn="l">
                <a:lnSpc>
                  <a:spcPts val="8041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200025"/>
              <a:ext cx="22695216" cy="1113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18"/>
                </a:lnSpc>
                <a:spcBef>
                  <a:spcPct val="0"/>
                </a:spcBef>
              </a:pPr>
              <a:r>
                <a:rPr lang="en-US" sz="4512" spc="1042">
                  <a:solidFill>
                    <a:srgbClr val="FF3131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Recommendations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7958" y="4464593"/>
            <a:ext cx="16452084" cy="2110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96"/>
              </a:lnSpc>
            </a:pPr>
            <a:r>
              <a:rPr lang="en-US" sz="18841" spc="-1168">
                <a:solidFill>
                  <a:srgbClr val="FF877D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DAGPRPFyTjc</dc:identifier>
  <dcterms:modified xsi:type="dcterms:W3CDTF">2011-08-01T06:04:30Z</dcterms:modified>
  <cp:revision>1</cp:revision>
  <dc:title>Colourful Bright Grainy Gradient Christian Transformation Sermon Church Presentation</dc:title>
</cp:coreProperties>
</file>