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1" r:id="rId1"/>
  </p:sldMasterIdLst>
  <p:notesMasterIdLst>
    <p:notesMasterId r:id="rId8"/>
  </p:notesMasterIdLst>
  <p:sldIdLst>
    <p:sldId id="262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681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00DD4-83E8-41D8-9244-8B055FF3B79B}" type="datetimeFigureOut">
              <a:rPr lang="zh-TW" altLang="en-US" smtClean="0"/>
              <a:t>2025/5/9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7660-3838-4CF5-B84F-D3894768BF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8960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24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88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1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7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9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2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6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8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5/9/2025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5/9/2025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4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04" r:id="rId6"/>
    <p:sldLayoutId id="2147483800" r:id="rId7"/>
    <p:sldLayoutId id="2147483801" r:id="rId8"/>
    <p:sldLayoutId id="2147483802" r:id="rId9"/>
    <p:sldLayoutId id="2147483803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8274BB-5372-2202-0B13-ECCD0D429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          等一下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AD9A4D-50CE-7A6B-80D9-FD0A0A527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一張含有 寫生, 美工圖案, 符號, 藝術 的圖片&#10;&#10;AI 產生的內容可能不正確。">
            <a:extLst>
              <a:ext uri="{FF2B5EF4-FFF2-40B4-BE49-F238E27FC236}">
                <a16:creationId xmlns:a16="http://schemas.microsoft.com/office/drawing/2014/main" id="{172F10BE-B07A-DE95-AD49-D015EF8D7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239" y="1122363"/>
            <a:ext cx="4516737" cy="5282733"/>
          </a:xfrm>
          <a:prstGeom prst="rect">
            <a:avLst/>
          </a:prstGeom>
        </p:spPr>
      </p:pic>
      <p:pic>
        <p:nvPicPr>
          <p:cNvPr id="5" name="圖片 4" descr="一張含有 Rectangle 的圖片&#10;&#10;AI 產生的內容可能不正確。">
            <a:extLst>
              <a:ext uri="{FF2B5EF4-FFF2-40B4-BE49-F238E27FC236}">
                <a16:creationId xmlns:a16="http://schemas.microsoft.com/office/drawing/2014/main" id="{A5F51DBD-A1F9-8AB4-2792-B1513E28F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758" y="2411300"/>
            <a:ext cx="436361" cy="43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1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五彩繽紛的煙霧">
            <a:extLst>
              <a:ext uri="{FF2B5EF4-FFF2-40B4-BE49-F238E27FC236}">
                <a16:creationId xmlns:a16="http://schemas.microsoft.com/office/drawing/2014/main" id="{A65BBF26-0192-DE1A-844A-0349FFDDDA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ln w="28575">
            <a:noFill/>
          </a:ln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4A65D55-7E2D-4A21-B355-917D3C6F3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A201F19-7159-4094-8E86-FB37042CA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2293196-6E77-47A6-96F5-EA7F67313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D18EEF-8F13-4130-9A08-EE7506D26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3358"/>
            <a:ext cx="1861854" cy="717514"/>
            <a:chOff x="0" y="604259"/>
            <a:chExt cx="1861854" cy="717514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0E56837-48C9-43B2-A327-7061B24F8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E6BFB4D-33E5-439D-AF2A-9AC3489DF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ED9932C-1856-4003-881F-BE9632CBA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42" y="1189602"/>
            <a:ext cx="4965868" cy="4724821"/>
            <a:chOff x="1674895" y="1345036"/>
            <a:chExt cx="5428610" cy="421093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6FC8D47-D411-4ADB-B299-7A75669DB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56C1948-4CDF-4547-A487-7EC70D383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F559C00-FBCE-4548-8AEC-2383BAB3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860256" cy="472773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ADA0533-F39E-0400-BD21-7CA3FDDEC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40" y="1164553"/>
            <a:ext cx="3794838" cy="3300965"/>
          </a:xfrm>
        </p:spPr>
        <p:txBody>
          <a:bodyPr>
            <a:normAutofit/>
          </a:bodyPr>
          <a:lstStyle/>
          <a:p>
            <a:r>
              <a:rPr lang="en-US" altLang="zh-TW" sz="5600" dirty="0">
                <a:solidFill>
                  <a:srgbClr val="00B0F0"/>
                </a:solidFill>
              </a:rPr>
              <a:t>Intel HAXM</a:t>
            </a:r>
            <a:r>
              <a:rPr lang="zh-TW" altLang="en-US" sz="5600" dirty="0">
                <a:solidFill>
                  <a:srgbClr val="FF0000"/>
                </a:solidFill>
              </a:rPr>
              <a:t>安裝失敗</a:t>
            </a:r>
            <a:r>
              <a:rPr lang="en-US" altLang="zh-TW" sz="5600" dirty="0">
                <a:solidFill>
                  <a:srgbClr val="FF0000"/>
                </a:solidFill>
              </a:rPr>
              <a:t>?</a:t>
            </a:r>
            <a:br>
              <a:rPr lang="en-US" altLang="zh-TW" sz="5600" dirty="0"/>
            </a:br>
            <a:endParaRPr lang="zh-TW" altLang="en-US" sz="56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ACC545-101D-8033-AF42-059CC3F21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4940" y="4557594"/>
            <a:ext cx="3794838" cy="1151958"/>
          </a:xfrm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Intel</a:t>
            </a:r>
            <a:r>
              <a:rPr lang="en-US" altLang="zh-TW" dirty="0"/>
              <a:t> &amp; </a:t>
            </a:r>
            <a:r>
              <a:rPr lang="en-US" altLang="zh-TW" dirty="0">
                <a:solidFill>
                  <a:srgbClr val="FFC000"/>
                </a:solidFill>
              </a:rPr>
              <a:t>AMD</a:t>
            </a:r>
            <a:r>
              <a:rPr lang="en-US" altLang="zh-TW" dirty="0"/>
              <a:t> CPU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解決辦法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EFEAA38-170A-444D-B0F3-99624FA9D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166C5E0C-C82F-41AC-864E-919DB778F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E1929A1-D7FF-4E85-AA19-59CA57DFF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C9707BA-98EC-4E12-B9E9-93CB8F65C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AF7AF31A-E7AD-47BE-BF07-BBF9445B3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B260D71-DC39-4EDA-B2B7-A45DEC35B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1A20C7E-F01D-42BF-81EB-0033D3DD6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39C29E-3001-4BA8-AC0B-02C4F8757D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AAC9EA6-D622-41C1-A7E6-D6A1695A5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5617534-D02E-4AA2-BE57-43FAFDCCE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圖片 4" descr="一張含有 文字, 電子產品, 螢幕擷取畫面, 陳列 的圖片">
            <a:extLst>
              <a:ext uri="{FF2B5EF4-FFF2-40B4-BE49-F238E27FC236}">
                <a16:creationId xmlns:a16="http://schemas.microsoft.com/office/drawing/2014/main" id="{E9D4E341-93BC-0B53-7275-DDF093076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0211" y="137378"/>
            <a:ext cx="3809239" cy="3095423"/>
          </a:xfrm>
          <a:prstGeom prst="rect">
            <a:avLst/>
          </a:prstGeom>
        </p:spPr>
      </p:pic>
      <p:pic>
        <p:nvPicPr>
          <p:cNvPr id="6" name="圖片 5" descr="一張含有 文字, 電子產品, 螢幕擷取畫面, 陳列 的圖片&#10;&#10;AI 產生的內容可能不正確。">
            <a:extLst>
              <a:ext uri="{FF2B5EF4-FFF2-40B4-BE49-F238E27FC236}">
                <a16:creationId xmlns:a16="http://schemas.microsoft.com/office/drawing/2014/main" id="{72C4B350-9B4F-701A-D88F-322E29EE89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384" y="3678571"/>
            <a:ext cx="3812619" cy="3179429"/>
          </a:xfrm>
          <a:prstGeom prst="rect">
            <a:avLst/>
          </a:prstGeom>
        </p:spPr>
      </p:pic>
      <p:pic>
        <p:nvPicPr>
          <p:cNvPr id="8" name="圖片 7" descr="一張含有 文字, 電子產品, 螢幕擷取畫面, 軟體 的圖片&#10;&#10;AI 產生的內容可能不正確。">
            <a:extLst>
              <a:ext uri="{FF2B5EF4-FFF2-40B4-BE49-F238E27FC236}">
                <a16:creationId xmlns:a16="http://schemas.microsoft.com/office/drawing/2014/main" id="{C21E31EC-7F1E-E4EF-71E8-07EC218C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92" t="39543" b="22211"/>
          <a:stretch/>
        </p:blipFill>
        <p:spPr>
          <a:xfrm>
            <a:off x="7748450" y="2659457"/>
            <a:ext cx="3362000" cy="163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1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五彩繽紛的煙霧">
            <a:extLst>
              <a:ext uri="{FF2B5EF4-FFF2-40B4-BE49-F238E27FC236}">
                <a16:creationId xmlns:a16="http://schemas.microsoft.com/office/drawing/2014/main" id="{0C39E390-62A8-0AF5-3F34-5BC4306CCCE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t="25000"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ln w="28575"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C16F202-542E-AD5A-75DF-D84FB630BD37}"/>
              </a:ext>
            </a:extLst>
          </p:cNvPr>
          <p:cNvSpPr txBox="1"/>
          <p:nvPr/>
        </p:nvSpPr>
        <p:spPr>
          <a:xfrm>
            <a:off x="1173598" y="97184"/>
            <a:ext cx="40774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solidFill>
                  <a:schemeClr val="accent2"/>
                </a:solidFill>
              </a:rPr>
              <a:t>Intel</a:t>
            </a:r>
            <a:r>
              <a:rPr lang="zh-TW" altLang="en-US" sz="4000" dirty="0">
                <a:solidFill>
                  <a:schemeClr val="accent2"/>
                </a:solidFill>
              </a:rPr>
              <a:t>處理方法</a:t>
            </a:r>
          </a:p>
        </p:txBody>
      </p:sp>
      <p:pic>
        <p:nvPicPr>
          <p:cNvPr id="4" name="圖片 3" descr="一張含有 文字, 電子產品, 螢幕擷取畫面, 陳列 的圖片">
            <a:extLst>
              <a:ext uri="{FF2B5EF4-FFF2-40B4-BE49-F238E27FC236}">
                <a16:creationId xmlns:a16="http://schemas.microsoft.com/office/drawing/2014/main" id="{AABDD294-BE90-2A0E-B75C-62E7FC525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" y="805070"/>
            <a:ext cx="5304866" cy="348594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7F4B39E-C8E0-AF54-EA29-39B78076CB27}"/>
              </a:ext>
            </a:extLst>
          </p:cNvPr>
          <p:cNvSpPr txBox="1"/>
          <p:nvPr/>
        </p:nvSpPr>
        <p:spPr>
          <a:xfrm>
            <a:off x="43569" y="4329667"/>
            <a:ext cx="5392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STEP 1:  </a:t>
            </a:r>
            <a:r>
              <a:rPr lang="zh-TW" altLang="en-US" dirty="0"/>
              <a:t>需要进入</a:t>
            </a:r>
            <a:r>
              <a:rPr lang="en-US" altLang="zh-TW" dirty="0"/>
              <a:t>BIOS</a:t>
            </a:r>
            <a:r>
              <a:rPr lang="zh-TW" altLang="en-US" dirty="0"/>
              <a:t>界面將</a:t>
            </a:r>
            <a:r>
              <a:rPr lang="en-US" altLang="zh-TW" dirty="0"/>
              <a:t>Intel virtualization technology</a:t>
            </a:r>
            <a:r>
              <a:rPr lang="zh-TW" altLang="en-US" dirty="0"/>
              <a:t>（虚擬化技术）</a:t>
            </a:r>
            <a:r>
              <a:rPr lang="en-US" altLang="zh-TW" dirty="0"/>
              <a:t>(VT)(VMX)(VT-d)</a:t>
            </a:r>
            <a:r>
              <a:rPr lang="zh-TW" altLang="en-US" dirty="0"/>
              <a:t>設為</a:t>
            </a:r>
            <a:r>
              <a:rPr lang="zh-TW" altLang="en-US" dirty="0">
                <a:solidFill>
                  <a:schemeClr val="accent5"/>
                </a:solidFill>
              </a:rPr>
              <a:t>啟用</a:t>
            </a:r>
            <a:r>
              <a:rPr lang="en-US" altLang="zh-TW" dirty="0">
                <a:solidFill>
                  <a:schemeClr val="accent5"/>
                </a:solidFill>
              </a:rPr>
              <a:t>Enabled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8" name="圖片 7" descr="一張含有 文字, 顯示裝置, 螢幕擷取畫面, 螢幕 的圖片&#10;&#10;AI 產生的內容可能不正確。">
            <a:extLst>
              <a:ext uri="{FF2B5EF4-FFF2-40B4-BE49-F238E27FC236}">
                <a16:creationId xmlns:a16="http://schemas.microsoft.com/office/drawing/2014/main" id="{CB1FCF85-4715-E1B9-A1BA-EAAFA52616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6" t="3953" b="46745"/>
          <a:stretch/>
        </p:blipFill>
        <p:spPr>
          <a:xfrm>
            <a:off x="80682" y="5196475"/>
            <a:ext cx="5425890" cy="16615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7822E57-8EFD-D888-9843-4E0E70601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3324" y="45812"/>
            <a:ext cx="4939825" cy="338318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B65724-0847-E649-316C-9B3E764E083D}"/>
              </a:ext>
            </a:extLst>
          </p:cNvPr>
          <p:cNvSpPr txBox="1"/>
          <p:nvPr/>
        </p:nvSpPr>
        <p:spPr>
          <a:xfrm>
            <a:off x="4533996" y="158739"/>
            <a:ext cx="3231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狀況一</a:t>
            </a:r>
            <a:r>
              <a:rPr lang="en-US" altLang="zh-TW" sz="32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zh-TW" altLang="en-US" sz="32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7421D62-A49A-BAD7-946B-C569DE97555A}"/>
              </a:ext>
            </a:extLst>
          </p:cNvPr>
          <p:cNvSpPr/>
          <p:nvPr/>
        </p:nvSpPr>
        <p:spPr>
          <a:xfrm>
            <a:off x="10626333" y="2973205"/>
            <a:ext cx="1210586" cy="123246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86009B9-F347-C687-706B-9CB249CFAA81}"/>
              </a:ext>
            </a:extLst>
          </p:cNvPr>
          <p:cNvSpPr txBox="1"/>
          <p:nvPr/>
        </p:nvSpPr>
        <p:spPr>
          <a:xfrm>
            <a:off x="5437599" y="1010863"/>
            <a:ext cx="1316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>
                    <a:lumMod val="50000"/>
                  </a:schemeClr>
                </a:solidFill>
              </a:rPr>
              <a:t>STEP 2:</a:t>
            </a:r>
            <a:endParaRPr lang="zh-TW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E8F49B5-3929-E712-0515-70CFB3C120E4}"/>
              </a:ext>
            </a:extLst>
          </p:cNvPr>
          <p:cNvSpPr txBox="1"/>
          <p:nvPr/>
        </p:nvSpPr>
        <p:spPr>
          <a:xfrm>
            <a:off x="5435753" y="1356892"/>
            <a:ext cx="1782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確保   </a:t>
            </a:r>
            <a:r>
              <a:rPr lang="zh-TW" altLang="en-US" sz="2000" dirty="0">
                <a:solidFill>
                  <a:schemeClr val="accent6">
                    <a:lumMod val="75000"/>
                  </a:schemeClr>
                </a:solidFill>
              </a:rPr>
              <a:t>模擬</a:t>
            </a:r>
            <a:r>
              <a:rPr lang="zh-TW" altLang="en-US" sz="2000" dirty="0"/>
              <a:t> 為                  </a:t>
            </a:r>
            <a:r>
              <a:rPr lang="en-US" altLang="zh-TW" sz="2000" dirty="0"/>
              <a:t>                                            </a:t>
            </a:r>
            <a:r>
              <a:rPr lang="zh-TW" altLang="en-US" sz="2000" dirty="0">
                <a:solidFill>
                  <a:srgbClr val="C00000"/>
                </a:solidFill>
              </a:rPr>
              <a:t>已啟用    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94F0764-0ABC-DE92-306B-AD815FBFCA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3324" y="3474812"/>
            <a:ext cx="4939825" cy="2341866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53E407ED-6BFA-FADF-A0C5-79864D3649AA}"/>
              </a:ext>
            </a:extLst>
          </p:cNvPr>
          <p:cNvSpPr txBox="1"/>
          <p:nvPr/>
        </p:nvSpPr>
        <p:spPr>
          <a:xfrm>
            <a:off x="5628976" y="5888560"/>
            <a:ext cx="6440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STEP 3: </a:t>
            </a:r>
            <a:r>
              <a:rPr lang="zh-TW" altLang="en-US" dirty="0"/>
              <a:t>回到</a:t>
            </a:r>
            <a:r>
              <a:rPr lang="en-US" altLang="zh-TW" dirty="0"/>
              <a:t>Andrino </a:t>
            </a:r>
            <a:r>
              <a:rPr lang="en-US" altLang="zh-TW" dirty="0" err="1"/>
              <a:t>Studo</a:t>
            </a:r>
            <a:r>
              <a:rPr lang="zh-TW" altLang="en-US" dirty="0"/>
              <a:t>裡，右上角設定的 </a:t>
            </a:r>
            <a:r>
              <a:rPr lang="en-US" altLang="zh-TW" dirty="0"/>
              <a:t>SDK Manager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找到</a:t>
            </a:r>
            <a:r>
              <a:rPr lang="en-US" altLang="zh-TW" dirty="0">
                <a:solidFill>
                  <a:srgbClr val="FFFF00"/>
                </a:solidFill>
              </a:rPr>
              <a:t>SDK Tools </a:t>
            </a:r>
            <a:r>
              <a:rPr lang="zh-TW" altLang="en-US" dirty="0"/>
              <a:t>，重新安裝</a:t>
            </a:r>
            <a:r>
              <a:rPr lang="en-US" altLang="zh-TW" dirty="0">
                <a:solidFill>
                  <a:srgbClr val="FFFF00"/>
                </a:solidFill>
              </a:rPr>
              <a:t>Intel x86 Emulator Accelerator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5C34E6BD-3231-232D-B832-99C812C6F5E2}"/>
              </a:ext>
            </a:extLst>
          </p:cNvPr>
          <p:cNvSpPr/>
          <p:nvPr/>
        </p:nvSpPr>
        <p:spPr>
          <a:xfrm>
            <a:off x="7452741" y="5677786"/>
            <a:ext cx="3683092" cy="13889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90AB5D85-6E6B-1A9B-977F-81DB32659A11}"/>
              </a:ext>
            </a:extLst>
          </p:cNvPr>
          <p:cNvSpPr/>
          <p:nvPr/>
        </p:nvSpPr>
        <p:spPr>
          <a:xfrm>
            <a:off x="7765578" y="3463711"/>
            <a:ext cx="598701" cy="22375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927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五彩繽紛的煙霧">
            <a:extLst>
              <a:ext uri="{FF2B5EF4-FFF2-40B4-BE49-F238E27FC236}">
                <a16:creationId xmlns:a16="http://schemas.microsoft.com/office/drawing/2014/main" id="{78387A67-C10E-2599-4ADE-2A172ECB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120606" y="0"/>
            <a:ext cx="12192001" cy="6858000"/>
          </a:xfrm>
          <a:prstGeom prst="rect">
            <a:avLst/>
          </a:prstGeom>
          <a:ln w="28575">
            <a:noFill/>
          </a:ln>
        </p:spPr>
      </p:pic>
      <p:pic>
        <p:nvPicPr>
          <p:cNvPr id="5" name="圖片 4" descr="一張含有 文字, 電子產品, 螢幕擷取畫面, 陳列 的圖片&#10;&#10;AI 產生的內容可能不正確。">
            <a:extLst>
              <a:ext uri="{FF2B5EF4-FFF2-40B4-BE49-F238E27FC236}">
                <a16:creationId xmlns:a16="http://schemas.microsoft.com/office/drawing/2014/main" id="{FBD8FBFB-F396-4A6F-09B9-6FAEE2772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72" y="721722"/>
            <a:ext cx="4348568" cy="36263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F19EAD-E055-CAF9-CE3A-B42C9F502F1E}"/>
              </a:ext>
            </a:extLst>
          </p:cNvPr>
          <p:cNvSpPr txBox="1"/>
          <p:nvPr/>
        </p:nvSpPr>
        <p:spPr>
          <a:xfrm>
            <a:off x="994064" y="54991"/>
            <a:ext cx="35128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>
                <a:solidFill>
                  <a:schemeClr val="accent2"/>
                </a:solidFill>
              </a:rPr>
              <a:t>Intel</a:t>
            </a:r>
            <a:r>
              <a:rPr lang="zh-TW" altLang="en-US" sz="4400" dirty="0">
                <a:solidFill>
                  <a:schemeClr val="accent2"/>
                </a:solidFill>
              </a:rPr>
              <a:t>處理方法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36FEC76-ED01-A037-C515-756F1837EB11}"/>
              </a:ext>
            </a:extLst>
          </p:cNvPr>
          <p:cNvSpPr txBox="1"/>
          <p:nvPr/>
        </p:nvSpPr>
        <p:spPr>
          <a:xfrm>
            <a:off x="4681639" y="91513"/>
            <a:ext cx="282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狀況二 </a:t>
            </a:r>
            <a:r>
              <a:rPr lang="en-US" altLang="zh-TW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endParaRPr lang="zh-TW" altLang="en-US" sz="36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DCB5FF0-59B2-752E-0166-A427A392C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3427" y="146736"/>
            <a:ext cx="4697968" cy="454426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7FFF155-4C8A-D274-29A3-A7E53060D3DD}"/>
              </a:ext>
            </a:extLst>
          </p:cNvPr>
          <p:cNvSpPr txBox="1"/>
          <p:nvPr/>
        </p:nvSpPr>
        <p:spPr>
          <a:xfrm>
            <a:off x="4506940" y="6445743"/>
            <a:ext cx="7782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Enable-</a:t>
            </a:r>
            <a:r>
              <a:rPr lang="en-US" altLang="zh-TW" dirty="0" err="1"/>
              <a:t>WindowsOptionalFeature</a:t>
            </a:r>
            <a:r>
              <a:rPr lang="en-US" altLang="zh-TW" dirty="0"/>
              <a:t> -Online -</a:t>
            </a:r>
            <a:r>
              <a:rPr lang="en-US" altLang="zh-TW" dirty="0" err="1"/>
              <a:t>FeatureName</a:t>
            </a:r>
            <a:r>
              <a:rPr lang="en-US" altLang="zh-TW" dirty="0"/>
              <a:t> Microsoft-Hyper-V -All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B83556-C03F-EE01-FCFC-E86D52025AC1}"/>
              </a:ext>
            </a:extLst>
          </p:cNvPr>
          <p:cNvSpPr txBox="1"/>
          <p:nvPr/>
        </p:nvSpPr>
        <p:spPr>
          <a:xfrm>
            <a:off x="7423743" y="3204157"/>
            <a:ext cx="1447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STEP1</a:t>
            </a:r>
            <a:r>
              <a:rPr lang="en-US" altLang="zh-TW" dirty="0"/>
              <a:t>:</a:t>
            </a:r>
          </a:p>
          <a:p>
            <a:r>
              <a:rPr lang="zh-TW" altLang="en-US" dirty="0">
                <a:solidFill>
                  <a:srgbClr val="FF0000"/>
                </a:solidFill>
              </a:rPr>
              <a:t>到控制台關閉</a:t>
            </a:r>
            <a:r>
              <a:rPr lang="en-US" altLang="zh-TW" dirty="0" err="1">
                <a:solidFill>
                  <a:srgbClr val="FF0000"/>
                </a:solidFill>
              </a:rPr>
              <a:t>Hyper-v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521D60A-7034-EE04-5B41-BA0856275FC5}"/>
              </a:ext>
            </a:extLst>
          </p:cNvPr>
          <p:cNvSpPr txBox="1"/>
          <p:nvPr/>
        </p:nvSpPr>
        <p:spPr>
          <a:xfrm>
            <a:off x="6250501" y="6187359"/>
            <a:ext cx="5941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3"/>
                </a:solidFill>
              </a:rPr>
              <a:t>STEP2:</a:t>
            </a:r>
            <a:r>
              <a:rPr lang="zh-TW" altLang="en-US" dirty="0">
                <a:solidFill>
                  <a:srgbClr val="0070C0"/>
                </a:solidFill>
              </a:rPr>
              <a:t>在</a:t>
            </a:r>
            <a:r>
              <a:rPr lang="en-US" altLang="zh-TW" dirty="0">
                <a:solidFill>
                  <a:srgbClr val="0070C0"/>
                </a:solidFill>
              </a:rPr>
              <a:t>Windows Power shell</a:t>
            </a:r>
            <a:r>
              <a:rPr lang="zh-TW" altLang="en-US" dirty="0">
                <a:solidFill>
                  <a:srgbClr val="0070C0"/>
                </a:solidFill>
              </a:rPr>
              <a:t>中用管理員身分運行此命令</a:t>
            </a:r>
            <a:r>
              <a:rPr lang="en-US" altLang="zh-TW" dirty="0">
                <a:solidFill>
                  <a:srgbClr val="0070C0"/>
                </a:solidFill>
              </a:rPr>
              <a:t>:</a:t>
            </a:r>
            <a:endParaRPr lang="zh-TW" altLang="en-US" dirty="0">
              <a:solidFill>
                <a:srgbClr val="0070C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52D49B4-3575-7522-84B5-A64B42788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581" y="3975484"/>
            <a:ext cx="4938188" cy="2341067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B45B027-8299-CA90-CCB0-D786DD73F55F}"/>
              </a:ext>
            </a:extLst>
          </p:cNvPr>
          <p:cNvSpPr txBox="1"/>
          <p:nvPr/>
        </p:nvSpPr>
        <p:spPr>
          <a:xfrm>
            <a:off x="5117030" y="4875666"/>
            <a:ext cx="6513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STEP 3: </a:t>
            </a:r>
            <a:r>
              <a:rPr lang="zh-TW" altLang="en-US" dirty="0"/>
              <a:t>回到</a:t>
            </a:r>
            <a:r>
              <a:rPr lang="en-US" altLang="zh-TW" dirty="0"/>
              <a:t>Andrino </a:t>
            </a:r>
            <a:r>
              <a:rPr lang="en-US" altLang="zh-TW" dirty="0" err="1"/>
              <a:t>Studo</a:t>
            </a:r>
            <a:r>
              <a:rPr lang="zh-TW" altLang="en-US" dirty="0"/>
              <a:t>裡，右上角設定的 </a:t>
            </a:r>
            <a:r>
              <a:rPr lang="en-US" altLang="zh-TW" dirty="0"/>
              <a:t>SDK Manager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/>
              <a:t>               </a:t>
            </a:r>
            <a:r>
              <a:rPr lang="zh-TW" altLang="en-US" dirty="0"/>
              <a:t>找到</a:t>
            </a:r>
            <a:r>
              <a:rPr lang="en-US" altLang="zh-TW" dirty="0">
                <a:solidFill>
                  <a:srgbClr val="FFFF00"/>
                </a:solidFill>
              </a:rPr>
              <a:t>SDK Tools </a:t>
            </a:r>
            <a:r>
              <a:rPr lang="zh-TW" altLang="en-US" dirty="0"/>
              <a:t>，重新安裝</a:t>
            </a:r>
            <a:r>
              <a:rPr lang="en-US" altLang="zh-TW" dirty="0">
                <a:solidFill>
                  <a:srgbClr val="FFFF00"/>
                </a:solidFill>
              </a:rPr>
              <a:t>Intel x86 Emulator Accelerator</a:t>
            </a:r>
          </a:p>
          <a:p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C2E351B-F926-7B49-A629-275DDD82BC2E}"/>
              </a:ext>
            </a:extLst>
          </p:cNvPr>
          <p:cNvSpPr/>
          <p:nvPr/>
        </p:nvSpPr>
        <p:spPr>
          <a:xfrm>
            <a:off x="243401" y="6137663"/>
            <a:ext cx="3690493" cy="17888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>
                <a:solidFill>
                  <a:schemeClr val="tx2">
                    <a:lumMod val="25000"/>
                  </a:schemeClr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21924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五彩繽紛的煙霧">
            <a:extLst>
              <a:ext uri="{FF2B5EF4-FFF2-40B4-BE49-F238E27FC236}">
                <a16:creationId xmlns:a16="http://schemas.microsoft.com/office/drawing/2014/main" id="{FE4ADF9A-8812-4507-90A1-0F8D1FCC3E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1" y="85520"/>
            <a:ext cx="12192001" cy="6858000"/>
          </a:xfrm>
          <a:prstGeom prst="rect">
            <a:avLst/>
          </a:prstGeom>
          <a:ln w="28575">
            <a:noFill/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14C40D-C8E0-E4AF-A273-4E8A8A162138}"/>
              </a:ext>
            </a:extLst>
          </p:cNvPr>
          <p:cNvSpPr txBox="1"/>
          <p:nvPr/>
        </p:nvSpPr>
        <p:spPr>
          <a:xfrm>
            <a:off x="365103" y="85520"/>
            <a:ext cx="61902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6000" dirty="0">
                <a:solidFill>
                  <a:srgbClr val="FFC000"/>
                </a:solidFill>
              </a:rPr>
              <a:t>AMD</a:t>
            </a:r>
            <a:r>
              <a:rPr lang="zh-TW" altLang="en-US" sz="6000" dirty="0">
                <a:solidFill>
                  <a:schemeClr val="accent2"/>
                </a:solidFill>
              </a:rPr>
              <a:t>處理方法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D9985C-8F2F-599D-A15C-F16E11D0B7FD}"/>
              </a:ext>
            </a:extLst>
          </p:cNvPr>
          <p:cNvSpPr txBox="1"/>
          <p:nvPr/>
        </p:nvSpPr>
        <p:spPr>
          <a:xfrm>
            <a:off x="295479" y="1101183"/>
            <a:ext cx="605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STEP1:</a:t>
            </a:r>
            <a:r>
              <a:rPr lang="zh-TW" altLang="en-US" dirty="0"/>
              <a:t>在</a:t>
            </a:r>
            <a:r>
              <a:rPr lang="en-US" altLang="zh-TW" dirty="0"/>
              <a:t>Android Studio</a:t>
            </a:r>
            <a:r>
              <a:rPr lang="zh-TW" altLang="en-US" dirty="0"/>
              <a:t>的</a:t>
            </a:r>
            <a:r>
              <a:rPr lang="en-US" altLang="zh-TW" dirty="0"/>
              <a:t>SDK Manager</a:t>
            </a:r>
            <a:r>
              <a:rPr lang="zh-TW" altLang="en-US" dirty="0"/>
              <a:t>中</a:t>
            </a:r>
            <a:r>
              <a:rPr lang="en-US" altLang="zh-TW" dirty="0"/>
              <a:t>Apply</a:t>
            </a:r>
          </a:p>
          <a:p>
            <a:r>
              <a:rPr lang="en-US" altLang="zh-TW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"Android Emulator Hypervisor Driver for AMD Processors"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4A6B1B8-03B9-DD30-02DF-58D1858F5A6D}"/>
              </a:ext>
            </a:extLst>
          </p:cNvPr>
          <p:cNvSpPr txBox="1"/>
          <p:nvPr/>
        </p:nvSpPr>
        <p:spPr>
          <a:xfrm>
            <a:off x="365102" y="5433651"/>
            <a:ext cx="5164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STEP2: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確保您的</a:t>
            </a:r>
            <a:r>
              <a:rPr lang="en-US" altLang="zh-TW" b="0" i="0" dirty="0">
                <a:solidFill>
                  <a:srgbClr val="FFC000"/>
                </a:solidFill>
                <a:effectLst/>
                <a:latin typeface="Roboto" panose="02000000000000000000" pitchFamily="2" charset="0"/>
              </a:rPr>
              <a:t>AMD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 CPU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支持虛擬化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,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並且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BIOS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設為啟用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(SVM Mode)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👆🏻</a:t>
            </a:r>
            <a:endParaRPr lang="zh-TW" altLang="en-US" dirty="0"/>
          </a:p>
        </p:txBody>
      </p:sp>
      <p:pic>
        <p:nvPicPr>
          <p:cNvPr id="15" name="圖片 14" descr="一張含有 文字, 螢幕擷取畫面, 軟體, 網頁 的圖片&#10;&#10;AI 產生的內容可能不正確。">
            <a:extLst>
              <a:ext uri="{FF2B5EF4-FFF2-40B4-BE49-F238E27FC236}">
                <a16:creationId xmlns:a16="http://schemas.microsoft.com/office/drawing/2014/main" id="{886D5E58-9EEB-09B4-664D-9D8995E605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336" y="2282711"/>
            <a:ext cx="2531346" cy="4575289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A9A414BC-9180-D120-B4F2-B3AB7BAD3638}"/>
              </a:ext>
            </a:extLst>
          </p:cNvPr>
          <p:cNvSpPr txBox="1"/>
          <p:nvPr/>
        </p:nvSpPr>
        <p:spPr>
          <a:xfrm>
            <a:off x="289451" y="6403148"/>
            <a:ext cx="5492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STEP3: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關閉所有啟用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Hyper-V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的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Windows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功能👉🏻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F0BA666-2CCD-155E-67D3-6A0FF9EFA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02" y="1725936"/>
            <a:ext cx="5131880" cy="358120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4E995C30-1255-20CF-3149-E36037BBCB0A}"/>
              </a:ext>
            </a:extLst>
          </p:cNvPr>
          <p:cNvSpPr txBox="1"/>
          <p:nvPr/>
        </p:nvSpPr>
        <p:spPr>
          <a:xfrm>
            <a:off x="8221682" y="2197191"/>
            <a:ext cx="386287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STEP4:</a:t>
            </a:r>
            <a:r>
              <a:rPr lang="zh-TW" altLang="en-US" b="0" i="0" dirty="0">
                <a:solidFill>
                  <a:srgbClr val="00B0F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zh-TW" altLang="en-US" dirty="0">
                <a:latin typeface="Roboto" panose="02000000000000000000" pitchFamily="2" charset="0"/>
              </a:rPr>
              <a:t>在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檔案總管中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,</a:t>
            </a:r>
            <a:r>
              <a:rPr lang="zh-TW" altLang="en-US" b="0" i="0" dirty="0">
                <a:effectLst/>
                <a:latin typeface="Roboto" panose="02000000000000000000" pitchFamily="2" charset="0"/>
              </a:rPr>
              <a:t>開啟下列路徑資料夾</a:t>
            </a:r>
            <a:r>
              <a:rPr lang="en-US" altLang="zh-TW" b="0" i="0" dirty="0">
                <a:effectLst/>
                <a:latin typeface="Roboto" panose="02000000000000000000" pitchFamily="2" charset="0"/>
              </a:rPr>
              <a:t> </a:t>
            </a:r>
            <a:r>
              <a:rPr lang="zh-TW" altLang="en-US" dirty="0">
                <a:solidFill>
                  <a:srgbClr val="92D050"/>
                </a:solidFill>
              </a:rPr>
              <a:t>$ANDROID_SDK_ROOT\extras\google\Android_Emulator_Hypervisor_Driver</a:t>
            </a:r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並運行此批次檔</a:t>
            </a:r>
            <a:endParaRPr lang="en-US" altLang="zh-TW" dirty="0"/>
          </a:p>
          <a:p>
            <a:r>
              <a:rPr lang="zh-TW" altLang="en-US" dirty="0">
                <a:solidFill>
                  <a:srgbClr val="92D050"/>
                </a:solidFill>
              </a:rPr>
              <a:t>silent_install.bat</a:t>
            </a:r>
            <a:endParaRPr lang="en-US" altLang="zh-TW" dirty="0">
              <a:solidFill>
                <a:srgbClr val="92D050"/>
              </a:solidFill>
            </a:endParaRPr>
          </a:p>
          <a:p>
            <a:endParaRPr lang="en-US" altLang="zh-TW" dirty="0">
              <a:solidFill>
                <a:srgbClr val="92D050"/>
              </a:solidFill>
            </a:endParaRPr>
          </a:p>
          <a:p>
            <a:r>
              <a:rPr lang="zh-TW" altLang="en-US" dirty="0"/>
              <a:t>上為運行畫面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8B8EFF-B454-301F-89F3-40485E95E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115" y="234211"/>
            <a:ext cx="6193522" cy="1803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928DA8D2-C5E2-1E71-7FBB-AE40CD2D312B}"/>
              </a:ext>
            </a:extLst>
          </p:cNvPr>
          <p:cNvSpPr txBox="1"/>
          <p:nvPr/>
        </p:nvSpPr>
        <p:spPr>
          <a:xfrm>
            <a:off x="8601424" y="5479817"/>
            <a:ext cx="3301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B0F0"/>
                </a:solidFill>
              </a:rPr>
              <a:t>額外補充文章</a:t>
            </a:r>
            <a:r>
              <a:rPr lang="en-US" altLang="zh-TW" dirty="0">
                <a:solidFill>
                  <a:srgbClr val="00B0F0"/>
                </a:solidFill>
              </a:rPr>
              <a:t>:</a:t>
            </a:r>
          </a:p>
          <a:p>
            <a:r>
              <a:rPr lang="en-US" altLang="zh-TW" dirty="0"/>
              <a:t>https://github.com/google/android-emulator-hypervisor-driver?tab=readme-ov-file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76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五彩繽紛的煙霧">
            <a:extLst>
              <a:ext uri="{FF2B5EF4-FFF2-40B4-BE49-F238E27FC236}">
                <a16:creationId xmlns:a16="http://schemas.microsoft.com/office/drawing/2014/main" id="{89514307-F5E1-9E8F-F1AE-02BB5B3C16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ln w="28575">
            <a:noFill/>
          </a:ln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306A1249-7582-56A7-0AF6-0E44FD162476}"/>
              </a:ext>
            </a:extLst>
          </p:cNvPr>
          <p:cNvSpPr txBox="1"/>
          <p:nvPr/>
        </p:nvSpPr>
        <p:spPr>
          <a:xfrm>
            <a:off x="2802406" y="480224"/>
            <a:ext cx="673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參考文章</a:t>
            </a:r>
            <a:r>
              <a:rPr lang="en-US" altLang="zh-TW" dirty="0"/>
              <a:t>/</a:t>
            </a:r>
            <a:r>
              <a:rPr lang="zh-TW" altLang="en-US" dirty="0"/>
              <a:t>資料來源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C3B1646-7C5A-4B47-1C06-2E0896A8F1DA}"/>
              </a:ext>
            </a:extLst>
          </p:cNvPr>
          <p:cNvSpPr txBox="1"/>
          <p:nvPr/>
        </p:nvSpPr>
        <p:spPr>
          <a:xfrm>
            <a:off x="2802406" y="849556"/>
            <a:ext cx="61475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https://androidstudio.googleblog.com/2019/10/android-emulator-hypervisor-driver-for.html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4B7C13-EBDA-C95A-29C0-5D99FE840A06}"/>
              </a:ext>
            </a:extLst>
          </p:cNvPr>
          <p:cNvSpPr txBox="1"/>
          <p:nvPr/>
        </p:nvSpPr>
        <p:spPr>
          <a:xfrm>
            <a:off x="2802406" y="1865219"/>
            <a:ext cx="614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https://blog.csdn.net/a497785609/article/details/103832368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F3B071-9493-A2EF-D248-78B31F8EC93B}"/>
              </a:ext>
            </a:extLst>
          </p:cNvPr>
          <p:cNvSpPr txBox="1"/>
          <p:nvPr/>
        </p:nvSpPr>
        <p:spPr>
          <a:xfrm>
            <a:off x="2802406" y="2670366"/>
            <a:ext cx="6147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https://blog.csdn.net/hhh0709/article/details/123422439</a:t>
            </a:r>
          </a:p>
        </p:txBody>
      </p:sp>
    </p:spTree>
    <p:extLst>
      <p:ext uri="{BB962C8B-B14F-4D97-AF65-F5344CB8AC3E}">
        <p14:creationId xmlns:p14="http://schemas.microsoft.com/office/powerpoint/2010/main" val="251399172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4891</TotalTime>
  <Words>391</Words>
  <Application>Microsoft Office PowerPoint</Application>
  <PresentationFormat>寬螢幕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Aptos</vt:lpstr>
      <vt:lpstr>Arial</vt:lpstr>
      <vt:lpstr>Roboto</vt:lpstr>
      <vt:lpstr>Source Sans Pro</vt:lpstr>
      <vt:lpstr>FunkyShapesDarkVTI</vt:lpstr>
      <vt:lpstr>          等一下!</vt:lpstr>
      <vt:lpstr>Intel HAXM安裝失敗? 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Sammy Yu</dc:creator>
  <cp:lastModifiedBy>Sammy Yu</cp:lastModifiedBy>
  <cp:revision>7</cp:revision>
  <dcterms:created xsi:type="dcterms:W3CDTF">2025-03-10T12:24:46Z</dcterms:created>
  <dcterms:modified xsi:type="dcterms:W3CDTF">2025-05-10T14:24:53Z</dcterms:modified>
</cp:coreProperties>
</file>