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88" r:id="rId12"/>
    <p:sldId id="289"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00C8F0"/>
    <a:srgbClr val="E7FBFD"/>
    <a:srgbClr val="FBFBFB"/>
    <a:srgbClr val="F0F0F0"/>
    <a:srgbClr val="80E7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74" autoAdjust="0"/>
    <p:restoredTop sz="94660"/>
  </p:normalViewPr>
  <p:slideViewPr>
    <p:cSldViewPr snapToGrid="0">
      <p:cViewPr varScale="1">
        <p:scale>
          <a:sx n="80" d="100"/>
          <a:sy n="80" d="100"/>
        </p:scale>
        <p:origin x="48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8058688-6685-4F90-BD19-0529C0BFB15A}" type="datetimeFigureOut">
              <a:rPr lang="en-US" smtClean="0"/>
              <a:t>7/11/2022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3D21EE-6BA9-41BD-8925-DB65655BD5E7}" type="slidenum">
              <a:rPr lang="en-US" smtClean="0"/>
              <a:t>‹#›</a:t>
            </a:fld>
            <a:endParaRPr lang="en-US"/>
          </a:p>
        </p:txBody>
      </p:sp>
    </p:spTree>
    <p:extLst>
      <p:ext uri="{BB962C8B-B14F-4D97-AF65-F5344CB8AC3E}">
        <p14:creationId xmlns:p14="http://schemas.microsoft.com/office/powerpoint/2010/main" val="1036543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058688-6685-4F90-BD19-0529C0BFB15A}" type="datetimeFigureOut">
              <a:rPr lang="en-US" smtClean="0"/>
              <a:t>7/11/2022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3D21EE-6BA9-41BD-8925-DB65655BD5E7}" type="slidenum">
              <a:rPr lang="en-US" smtClean="0"/>
              <a:t>‹#›</a:t>
            </a:fld>
            <a:endParaRPr lang="en-US"/>
          </a:p>
        </p:txBody>
      </p:sp>
    </p:spTree>
    <p:extLst>
      <p:ext uri="{BB962C8B-B14F-4D97-AF65-F5344CB8AC3E}">
        <p14:creationId xmlns:p14="http://schemas.microsoft.com/office/powerpoint/2010/main" val="1427222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058688-6685-4F90-BD19-0529C0BFB15A}" type="datetimeFigureOut">
              <a:rPr lang="en-US" smtClean="0"/>
              <a:t>7/11/2022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3D21EE-6BA9-41BD-8925-DB65655BD5E7}" type="slidenum">
              <a:rPr lang="en-US" smtClean="0"/>
              <a:t>‹#›</a:t>
            </a:fld>
            <a:endParaRPr lang="en-US"/>
          </a:p>
        </p:txBody>
      </p:sp>
    </p:spTree>
    <p:extLst>
      <p:ext uri="{BB962C8B-B14F-4D97-AF65-F5344CB8AC3E}">
        <p14:creationId xmlns:p14="http://schemas.microsoft.com/office/powerpoint/2010/main" val="1688247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058688-6685-4F90-BD19-0529C0BFB15A}" type="datetimeFigureOut">
              <a:rPr lang="en-US" smtClean="0"/>
              <a:t>7/11/2022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3D21EE-6BA9-41BD-8925-DB65655BD5E7}" type="slidenum">
              <a:rPr lang="en-US" smtClean="0"/>
              <a:t>‹#›</a:t>
            </a:fld>
            <a:endParaRPr lang="en-US"/>
          </a:p>
        </p:txBody>
      </p:sp>
    </p:spTree>
    <p:extLst>
      <p:ext uri="{BB962C8B-B14F-4D97-AF65-F5344CB8AC3E}">
        <p14:creationId xmlns:p14="http://schemas.microsoft.com/office/powerpoint/2010/main" val="3971154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058688-6685-4F90-BD19-0529C0BFB15A}" type="datetimeFigureOut">
              <a:rPr lang="en-US" smtClean="0"/>
              <a:t>7/11/2022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3D21EE-6BA9-41BD-8925-DB65655BD5E7}" type="slidenum">
              <a:rPr lang="en-US" smtClean="0"/>
              <a:t>‹#›</a:t>
            </a:fld>
            <a:endParaRPr lang="en-US"/>
          </a:p>
        </p:txBody>
      </p:sp>
    </p:spTree>
    <p:extLst>
      <p:ext uri="{BB962C8B-B14F-4D97-AF65-F5344CB8AC3E}">
        <p14:creationId xmlns:p14="http://schemas.microsoft.com/office/powerpoint/2010/main" val="4183114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8058688-6685-4F90-BD19-0529C0BFB15A}" type="datetimeFigureOut">
              <a:rPr lang="en-US" smtClean="0"/>
              <a:t>7/11/2022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3D21EE-6BA9-41BD-8925-DB65655BD5E7}" type="slidenum">
              <a:rPr lang="en-US" smtClean="0"/>
              <a:t>‹#›</a:t>
            </a:fld>
            <a:endParaRPr lang="en-US"/>
          </a:p>
        </p:txBody>
      </p:sp>
    </p:spTree>
    <p:extLst>
      <p:ext uri="{BB962C8B-B14F-4D97-AF65-F5344CB8AC3E}">
        <p14:creationId xmlns:p14="http://schemas.microsoft.com/office/powerpoint/2010/main" val="787751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8058688-6685-4F90-BD19-0529C0BFB15A}" type="datetimeFigureOut">
              <a:rPr lang="en-US" smtClean="0"/>
              <a:t>7/11/2022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3D21EE-6BA9-41BD-8925-DB65655BD5E7}" type="slidenum">
              <a:rPr lang="en-US" smtClean="0"/>
              <a:t>‹#›</a:t>
            </a:fld>
            <a:endParaRPr lang="en-US"/>
          </a:p>
        </p:txBody>
      </p:sp>
    </p:spTree>
    <p:extLst>
      <p:ext uri="{BB962C8B-B14F-4D97-AF65-F5344CB8AC3E}">
        <p14:creationId xmlns:p14="http://schemas.microsoft.com/office/powerpoint/2010/main" val="3410321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058688-6685-4F90-BD19-0529C0BFB15A}" type="datetimeFigureOut">
              <a:rPr lang="en-US" smtClean="0"/>
              <a:t>7/11/2022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3D21EE-6BA9-41BD-8925-DB65655BD5E7}" type="slidenum">
              <a:rPr lang="en-US" smtClean="0"/>
              <a:t>‹#›</a:t>
            </a:fld>
            <a:endParaRPr lang="en-US"/>
          </a:p>
        </p:txBody>
      </p:sp>
    </p:spTree>
    <p:extLst>
      <p:ext uri="{BB962C8B-B14F-4D97-AF65-F5344CB8AC3E}">
        <p14:creationId xmlns:p14="http://schemas.microsoft.com/office/powerpoint/2010/main" val="180638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058688-6685-4F90-BD19-0529C0BFB15A}" type="datetimeFigureOut">
              <a:rPr lang="en-US" smtClean="0"/>
              <a:t>7/11/2022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3D21EE-6BA9-41BD-8925-DB65655BD5E7}" type="slidenum">
              <a:rPr lang="en-US" smtClean="0"/>
              <a:t>‹#›</a:t>
            </a:fld>
            <a:endParaRPr lang="en-US"/>
          </a:p>
        </p:txBody>
      </p:sp>
    </p:spTree>
    <p:extLst>
      <p:ext uri="{BB962C8B-B14F-4D97-AF65-F5344CB8AC3E}">
        <p14:creationId xmlns:p14="http://schemas.microsoft.com/office/powerpoint/2010/main" val="2320926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058688-6685-4F90-BD19-0529C0BFB15A}" type="datetimeFigureOut">
              <a:rPr lang="en-US" smtClean="0"/>
              <a:t>7/11/2022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3D21EE-6BA9-41BD-8925-DB65655BD5E7}" type="slidenum">
              <a:rPr lang="en-US" smtClean="0"/>
              <a:t>‹#›</a:t>
            </a:fld>
            <a:endParaRPr lang="en-US"/>
          </a:p>
        </p:txBody>
      </p:sp>
    </p:spTree>
    <p:extLst>
      <p:ext uri="{BB962C8B-B14F-4D97-AF65-F5344CB8AC3E}">
        <p14:creationId xmlns:p14="http://schemas.microsoft.com/office/powerpoint/2010/main" val="2553096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058688-6685-4F90-BD19-0529C0BFB15A}" type="datetimeFigureOut">
              <a:rPr lang="en-US" smtClean="0"/>
              <a:t>7/11/2022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3D21EE-6BA9-41BD-8925-DB65655BD5E7}" type="slidenum">
              <a:rPr lang="en-US" smtClean="0"/>
              <a:t>‹#›</a:t>
            </a:fld>
            <a:endParaRPr lang="en-US"/>
          </a:p>
        </p:txBody>
      </p:sp>
    </p:spTree>
    <p:extLst>
      <p:ext uri="{BB962C8B-B14F-4D97-AF65-F5344CB8AC3E}">
        <p14:creationId xmlns:p14="http://schemas.microsoft.com/office/powerpoint/2010/main" val="1457397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058688-6685-4F90-BD19-0529C0BFB15A}" type="datetimeFigureOut">
              <a:rPr lang="en-US" smtClean="0"/>
              <a:t>7/11/2022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3D21EE-6BA9-41BD-8925-DB65655BD5E7}" type="slidenum">
              <a:rPr lang="en-US" smtClean="0"/>
              <a:t>‹#›</a:t>
            </a:fld>
            <a:endParaRPr lang="en-US"/>
          </a:p>
        </p:txBody>
      </p:sp>
    </p:spTree>
    <p:extLst>
      <p:ext uri="{BB962C8B-B14F-4D97-AF65-F5344CB8AC3E}">
        <p14:creationId xmlns:p14="http://schemas.microsoft.com/office/powerpoint/2010/main" val="6151158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jpeg"/><Relationship Id="rId1" Type="http://schemas.openxmlformats.org/officeDocument/2006/relationships/slideLayout" Target="../slideLayouts/slideLayout2.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19588" y="0"/>
            <a:ext cx="8654406" cy="956602"/>
          </a:xfrm>
        </p:spPr>
        <p:txBody>
          <a:bodyPr/>
          <a:lstStyle/>
          <a:p>
            <a:r>
              <a:rPr lang="en-US" u="sng" dirty="0" smtClean="0">
                <a:solidFill>
                  <a:srgbClr val="00C8F0"/>
                </a:solidFill>
                <a:latin typeface="Algerian" panose="04020705040A02060702" pitchFamily="82" charset="0"/>
              </a:rPr>
              <a:t>E-Banking Mechanism</a:t>
            </a:r>
            <a:endParaRPr lang="en-US" u="sng" dirty="0">
              <a:solidFill>
                <a:srgbClr val="00C8F0"/>
              </a:solidFill>
              <a:latin typeface="Algerian" panose="04020705040A02060702" pitchFamily="82" charset="0"/>
            </a:endParaRPr>
          </a:p>
        </p:txBody>
      </p:sp>
      <p:sp>
        <p:nvSpPr>
          <p:cNvPr id="3" name="Subtitle 2"/>
          <p:cNvSpPr>
            <a:spLocks noGrp="1"/>
          </p:cNvSpPr>
          <p:nvPr>
            <p:ph type="subTitle" idx="1"/>
          </p:nvPr>
        </p:nvSpPr>
        <p:spPr>
          <a:xfrm>
            <a:off x="6356684" y="4168294"/>
            <a:ext cx="5835316" cy="2653611"/>
          </a:xfrm>
          <a:pattFill prst="smConfetti">
            <a:fgClr>
              <a:srgbClr val="E7FBFD"/>
            </a:fgClr>
            <a:bgClr>
              <a:schemeClr val="bg1"/>
            </a:bgClr>
          </a:pattFill>
        </p:spPr>
        <p:txBody>
          <a:bodyPr>
            <a:normAutofit/>
          </a:bodyPr>
          <a:lstStyle/>
          <a:p>
            <a:pPr algn="l"/>
            <a:r>
              <a:rPr lang="en-US" sz="3200" dirty="0" smtClean="0">
                <a:solidFill>
                  <a:srgbClr val="7030A0"/>
                </a:solidFill>
              </a:rPr>
              <a:t>Presented by-</a:t>
            </a:r>
          </a:p>
          <a:p>
            <a:pPr algn="l"/>
            <a:r>
              <a:rPr lang="en-US" sz="2800" b="1" dirty="0" smtClean="0">
                <a:solidFill>
                  <a:schemeClr val="accent5">
                    <a:lumMod val="75000"/>
                  </a:schemeClr>
                </a:solidFill>
                <a:latin typeface="Century Gothic" panose="020B0502020202020204" pitchFamily="34" charset="0"/>
              </a:rPr>
              <a:t>(1).Sameer </a:t>
            </a:r>
            <a:r>
              <a:rPr lang="en-US" sz="2800" b="1" dirty="0" smtClean="0">
                <a:solidFill>
                  <a:schemeClr val="accent5">
                    <a:lumMod val="75000"/>
                  </a:schemeClr>
                </a:solidFill>
                <a:latin typeface="Century Gothic" panose="020B0502020202020204" pitchFamily="34" charset="0"/>
              </a:rPr>
              <a:t>Bhatt </a:t>
            </a:r>
            <a:r>
              <a:rPr lang="en-US" sz="2800" b="1" smtClean="0">
                <a:solidFill>
                  <a:schemeClr val="accent5">
                    <a:lumMod val="75000"/>
                  </a:schemeClr>
                </a:solidFill>
                <a:latin typeface="Century Gothic" panose="020B0502020202020204" pitchFamily="34" charset="0"/>
              </a:rPr>
              <a:t>(Leader) </a:t>
            </a:r>
            <a:r>
              <a:rPr lang="en-US" sz="2800" b="1" dirty="0" smtClean="0">
                <a:solidFill>
                  <a:schemeClr val="accent5">
                    <a:lumMod val="75000"/>
                  </a:schemeClr>
                </a:solidFill>
                <a:latin typeface="Century Gothic" panose="020B0502020202020204" pitchFamily="34" charset="0"/>
              </a:rPr>
              <a:t>[40]</a:t>
            </a:r>
          </a:p>
          <a:p>
            <a:pPr algn="l"/>
            <a:r>
              <a:rPr lang="en-US" sz="2800" b="1" dirty="0" smtClean="0">
                <a:solidFill>
                  <a:schemeClr val="accent5">
                    <a:lumMod val="75000"/>
                  </a:schemeClr>
                </a:solidFill>
                <a:latin typeface="Century Gothic" panose="020B0502020202020204" pitchFamily="34" charset="0"/>
              </a:rPr>
              <a:t>(2).Santosh </a:t>
            </a:r>
            <a:r>
              <a:rPr lang="en-US" sz="2800" b="1" dirty="0" err="1" smtClean="0">
                <a:solidFill>
                  <a:schemeClr val="accent5">
                    <a:lumMod val="75000"/>
                  </a:schemeClr>
                </a:solidFill>
                <a:latin typeface="Century Gothic" panose="020B0502020202020204" pitchFamily="34" charset="0"/>
              </a:rPr>
              <a:t>Upadhyay</a:t>
            </a:r>
            <a:r>
              <a:rPr lang="en-US" sz="2800" b="1" dirty="0" smtClean="0">
                <a:solidFill>
                  <a:schemeClr val="accent5">
                    <a:lumMod val="75000"/>
                  </a:schemeClr>
                </a:solidFill>
                <a:latin typeface="Century Gothic" panose="020B0502020202020204" pitchFamily="34" charset="0"/>
              </a:rPr>
              <a:t> [41]</a:t>
            </a:r>
          </a:p>
          <a:p>
            <a:pPr algn="l"/>
            <a:r>
              <a:rPr lang="en-US" sz="2800" b="1" dirty="0" smtClean="0">
                <a:solidFill>
                  <a:schemeClr val="accent5">
                    <a:lumMod val="75000"/>
                  </a:schemeClr>
                </a:solidFill>
                <a:latin typeface="Century Gothic" panose="020B0502020202020204" pitchFamily="34" charset="0"/>
              </a:rPr>
              <a:t>(3).</a:t>
            </a:r>
            <a:r>
              <a:rPr lang="en-US" sz="2800" b="1" dirty="0" err="1" smtClean="0">
                <a:solidFill>
                  <a:schemeClr val="accent5">
                    <a:lumMod val="75000"/>
                  </a:schemeClr>
                </a:solidFill>
                <a:latin typeface="Century Gothic" panose="020B0502020202020204" pitchFamily="34" charset="0"/>
              </a:rPr>
              <a:t>Narad</a:t>
            </a:r>
            <a:r>
              <a:rPr lang="en-US" sz="2800" b="1" dirty="0" smtClean="0">
                <a:solidFill>
                  <a:schemeClr val="accent5">
                    <a:lumMod val="75000"/>
                  </a:schemeClr>
                </a:solidFill>
                <a:latin typeface="Century Gothic" panose="020B0502020202020204" pitchFamily="34" charset="0"/>
              </a:rPr>
              <a:t> </a:t>
            </a:r>
            <a:r>
              <a:rPr lang="en-US" sz="2800" b="1" dirty="0" err="1" smtClean="0">
                <a:solidFill>
                  <a:schemeClr val="accent5">
                    <a:lumMod val="75000"/>
                  </a:schemeClr>
                </a:solidFill>
                <a:latin typeface="Century Gothic" panose="020B0502020202020204" pitchFamily="34" charset="0"/>
              </a:rPr>
              <a:t>saud</a:t>
            </a:r>
            <a:r>
              <a:rPr lang="en-US" sz="2800" b="1" dirty="0" smtClean="0">
                <a:solidFill>
                  <a:schemeClr val="accent5">
                    <a:lumMod val="75000"/>
                  </a:schemeClr>
                </a:solidFill>
                <a:latin typeface="Century Gothic" panose="020B0502020202020204" pitchFamily="34" charset="0"/>
              </a:rPr>
              <a:t> [27]</a:t>
            </a:r>
          </a:p>
          <a:p>
            <a:pPr algn="l"/>
            <a:r>
              <a:rPr lang="en-US" sz="2800" b="1" dirty="0" smtClean="0">
                <a:solidFill>
                  <a:schemeClr val="accent5">
                    <a:lumMod val="75000"/>
                  </a:schemeClr>
                </a:solidFill>
                <a:latin typeface="Century Gothic" panose="020B0502020202020204" pitchFamily="34" charset="0"/>
              </a:rPr>
              <a:t>(4).</a:t>
            </a:r>
            <a:r>
              <a:rPr lang="en-US" sz="2800" b="1" dirty="0" err="1" smtClean="0">
                <a:solidFill>
                  <a:schemeClr val="accent5">
                    <a:lumMod val="75000"/>
                  </a:schemeClr>
                </a:solidFill>
                <a:latin typeface="Century Gothic" panose="020B0502020202020204" pitchFamily="34" charset="0"/>
              </a:rPr>
              <a:t>keshav</a:t>
            </a:r>
            <a:r>
              <a:rPr lang="en-US" sz="2800" b="1" dirty="0" smtClean="0">
                <a:solidFill>
                  <a:schemeClr val="accent5">
                    <a:lumMod val="75000"/>
                  </a:schemeClr>
                </a:solidFill>
                <a:latin typeface="Century Gothic" panose="020B0502020202020204" pitchFamily="34" charset="0"/>
              </a:rPr>
              <a:t> Raj Bhatt [22]</a:t>
            </a:r>
          </a:p>
          <a:p>
            <a:pPr algn="l"/>
            <a:endParaRPr lang="en-US" sz="2800" dirty="0">
              <a:latin typeface="Copperplate Gothic Light" panose="020E0507020206020404" pitchFamily="34"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95548" y="108376"/>
            <a:ext cx="1696452" cy="1696452"/>
          </a:xfrm>
          <a:prstGeom prst="rect">
            <a:avLst/>
          </a:prstGeom>
          <a:effectLst>
            <a:glow>
              <a:schemeClr val="accent1">
                <a:alpha val="0"/>
              </a:schemeClr>
            </a:glow>
            <a:reflection stA="0" dir="5400000" sy="-100000" algn="bl" rotWithShape="0"/>
            <a:softEdge rad="50800"/>
          </a:effectLst>
        </p:spPr>
      </p:pic>
      <p:sp>
        <p:nvSpPr>
          <p:cNvPr id="5" name="Rectangle 4"/>
          <p:cNvSpPr/>
          <p:nvPr/>
        </p:nvSpPr>
        <p:spPr>
          <a:xfrm>
            <a:off x="0" y="5781821"/>
            <a:ext cx="5106572" cy="14339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latin typeface="Bahnschrift Condensed" panose="020B0502040204020203" pitchFamily="34" charset="0"/>
              </a:rPr>
              <a:t>Far-West University, School Of Engineering</a:t>
            </a:r>
            <a:endParaRPr lang="en-US" sz="2400" b="1" dirty="0">
              <a:solidFill>
                <a:schemeClr val="tx1"/>
              </a:solidFill>
              <a:latin typeface="Bahnschrift Condensed" panose="020B0502040204020203" pitchFamily="34" charset="0"/>
            </a:endParaRPr>
          </a:p>
        </p:txBody>
      </p:sp>
      <p:sp>
        <p:nvSpPr>
          <p:cNvPr id="10" name="Rectangle 9"/>
          <p:cNvSpPr/>
          <p:nvPr/>
        </p:nvSpPr>
        <p:spPr>
          <a:xfrm>
            <a:off x="6896902" y="2335237"/>
            <a:ext cx="4754880" cy="1617785"/>
          </a:xfrm>
          <a:prstGeom prst="rect">
            <a:avLst/>
          </a:prstGeom>
          <a:solidFill>
            <a:srgbClr val="FBF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18787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Algerian" panose="04020705040A02060702" pitchFamily="82" charset="0"/>
              </a:rPr>
              <a:t>System </a:t>
            </a:r>
            <a:r>
              <a:rPr lang="en-US" b="1" dirty="0">
                <a:latin typeface="Algerian" panose="04020705040A02060702" pitchFamily="82" charset="0"/>
              </a:rPr>
              <a:t>Requirement</a:t>
            </a:r>
            <a:r>
              <a:rPr lang="en-US" dirty="0"/>
              <a:t/>
            </a:r>
            <a:br>
              <a:rPr lang="en-US" dirty="0"/>
            </a:br>
            <a:endParaRPr lang="en-US" dirty="0"/>
          </a:p>
        </p:txBody>
      </p:sp>
      <p:sp>
        <p:nvSpPr>
          <p:cNvPr id="3" name="Content Placeholder 2"/>
          <p:cNvSpPr>
            <a:spLocks noGrp="1"/>
          </p:cNvSpPr>
          <p:nvPr>
            <p:ph idx="1"/>
          </p:nvPr>
        </p:nvSpPr>
        <p:spPr>
          <a:xfrm>
            <a:off x="0" y="1943906"/>
            <a:ext cx="10515600" cy="5503643"/>
          </a:xfrm>
        </p:spPr>
        <p:txBody>
          <a:bodyPr/>
          <a:lstStyle/>
          <a:p>
            <a:pPr>
              <a:buFont typeface="Wingdings" panose="05000000000000000000" pitchFamily="2" charset="2"/>
              <a:buChar char="q"/>
            </a:pPr>
            <a:r>
              <a:rPr lang="en-US" b="1" dirty="0"/>
              <a:t>1.7.1-Hardware Requirement</a:t>
            </a:r>
            <a:endParaRPr lang="en-US" dirty="0"/>
          </a:p>
          <a:p>
            <a:pPr marL="0" indent="0">
              <a:buNone/>
            </a:pPr>
            <a:r>
              <a:rPr lang="en-US" b="1" dirty="0"/>
              <a:t> </a:t>
            </a:r>
            <a:r>
              <a:rPr lang="en-US" dirty="0"/>
              <a:t>For running this software, the minimum requirement is to have a laptop or mobile devices with a proper net connection.  </a:t>
            </a:r>
            <a:endParaRPr lang="en-US" dirty="0" smtClean="0"/>
          </a:p>
          <a:p>
            <a:pPr marL="0" indent="0">
              <a:buNone/>
            </a:pPr>
            <a:r>
              <a:rPr lang="en-US" dirty="0" smtClean="0"/>
              <a:t> </a:t>
            </a:r>
          </a:p>
          <a:p>
            <a:pPr marL="0" indent="0">
              <a:buNone/>
            </a:pPr>
            <a:endParaRPr lang="en-US" dirty="0"/>
          </a:p>
          <a:p>
            <a:pPr>
              <a:buFont typeface="Wingdings" panose="05000000000000000000" pitchFamily="2" charset="2"/>
              <a:buChar char="q"/>
            </a:pPr>
            <a:r>
              <a:rPr lang="en-US" b="1" dirty="0"/>
              <a:t>1.7.2-Software Requirement</a:t>
            </a:r>
            <a:endParaRPr lang="en-US" dirty="0"/>
          </a:p>
          <a:p>
            <a:pPr marL="0" indent="0">
              <a:buNone/>
            </a:pPr>
            <a:r>
              <a:rPr lang="en-US" dirty="0"/>
              <a:t>The minimum software requirement is to have an </a:t>
            </a:r>
            <a:r>
              <a:rPr lang="en-US" dirty="0" smtClean="0"/>
              <a:t>IDE’s(</a:t>
            </a:r>
            <a:r>
              <a:rPr lang="en-US" dirty="0"/>
              <a:t> </a:t>
            </a:r>
            <a:r>
              <a:rPr lang="en-US" b="1" dirty="0"/>
              <a:t>integrated development environment</a:t>
            </a:r>
            <a:r>
              <a:rPr lang="en-US" dirty="0" smtClean="0"/>
              <a:t>) </a:t>
            </a:r>
            <a:r>
              <a:rPr lang="en-US" dirty="0"/>
              <a:t>like VS Code, Code Blocks </a:t>
            </a:r>
            <a:r>
              <a:rPr lang="en-US" dirty="0" err="1" smtClean="0"/>
              <a:t>etc</a:t>
            </a:r>
            <a:r>
              <a:rPr lang="en-US" dirty="0" smtClean="0"/>
              <a:t> Installed </a:t>
            </a:r>
            <a:r>
              <a:rPr lang="en-US" dirty="0"/>
              <a:t>in the laptop or mobile devices.</a:t>
            </a:r>
          </a:p>
          <a:p>
            <a:pPr marL="0" indent="0">
              <a:buNone/>
            </a:pPr>
            <a:endParaRPr lang="en-US" dirty="0"/>
          </a:p>
        </p:txBody>
      </p:sp>
    </p:spTree>
    <p:extLst>
      <p:ext uri="{BB962C8B-B14F-4D97-AF65-F5344CB8AC3E}">
        <p14:creationId xmlns:p14="http://schemas.microsoft.com/office/powerpoint/2010/main" val="38062573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Algerian" panose="04020705040A02060702" pitchFamily="82" charset="0"/>
              </a:rPr>
              <a:t>Literature review</a:t>
            </a:r>
          </a:p>
        </p:txBody>
      </p:sp>
      <p:sp>
        <p:nvSpPr>
          <p:cNvPr id="3" name="Content Placeholder 2"/>
          <p:cNvSpPr>
            <a:spLocks noGrp="1"/>
          </p:cNvSpPr>
          <p:nvPr>
            <p:ph idx="1"/>
          </p:nvPr>
        </p:nvSpPr>
        <p:spPr/>
        <p:txBody>
          <a:bodyPr>
            <a:normAutofit lnSpcReduction="10000"/>
          </a:bodyPr>
          <a:lstStyle/>
          <a:p>
            <a:r>
              <a:rPr lang="en-US" dirty="0"/>
              <a:t>In past days, similar project has been already developed with similar features and platform. For example, various reputed banks in Nepal is concurrently using similar type of system allowing the people to enjoy bank facility.</a:t>
            </a:r>
          </a:p>
          <a:p>
            <a:endParaRPr lang="en-US" dirty="0" smtClean="0"/>
          </a:p>
          <a:p>
            <a:r>
              <a:rPr lang="en-US" dirty="0" smtClean="0"/>
              <a:t>Banking </a:t>
            </a:r>
            <a:r>
              <a:rPr lang="en-US" dirty="0"/>
              <a:t>System is an online system which is developed in order to organize the person’s account in a bank.</a:t>
            </a:r>
          </a:p>
          <a:p>
            <a:endParaRPr lang="en-US" dirty="0"/>
          </a:p>
          <a:p>
            <a:r>
              <a:rPr lang="en-US" dirty="0"/>
              <a:t>The system provides the access to the customer to create an account, deposit/withdraw the cash also view the records of accounts</a:t>
            </a:r>
          </a:p>
          <a:p>
            <a:endParaRPr lang="en-US" dirty="0"/>
          </a:p>
          <a:p>
            <a:endParaRPr lang="en-US" dirty="0"/>
          </a:p>
          <a:p>
            <a:endParaRPr lang="en-US" dirty="0" smtClean="0"/>
          </a:p>
          <a:p>
            <a:pPr marL="0" indent="0">
              <a:buNone/>
            </a:pPr>
            <a:endParaRPr lang="en-US" dirty="0"/>
          </a:p>
        </p:txBody>
      </p:sp>
    </p:spTree>
    <p:extLst>
      <p:ext uri="{BB962C8B-B14F-4D97-AF65-F5344CB8AC3E}">
        <p14:creationId xmlns:p14="http://schemas.microsoft.com/office/powerpoint/2010/main" val="33758834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850900" y="-88900"/>
            <a:ext cx="10515600" cy="6176963"/>
          </a:xfrm>
        </p:spPr>
        <p:txBody>
          <a:bodyPr>
            <a:normAutofit/>
          </a:bodyPr>
          <a:lstStyle/>
          <a:p>
            <a:endParaRPr lang="en-US" dirty="0" smtClean="0"/>
          </a:p>
          <a:p>
            <a:endParaRPr lang="en-US" dirty="0"/>
          </a:p>
          <a:p>
            <a:endParaRPr lang="en-US" dirty="0" smtClean="0"/>
          </a:p>
          <a:p>
            <a:r>
              <a:rPr lang="en-US" dirty="0" smtClean="0"/>
              <a:t>This </a:t>
            </a:r>
            <a:r>
              <a:rPr lang="en-US" dirty="0"/>
              <a:t>type of tasks have done already and all are accurate and reliable, but need some modification.</a:t>
            </a:r>
          </a:p>
          <a:p>
            <a:endParaRPr lang="en-US" dirty="0" smtClean="0"/>
          </a:p>
          <a:p>
            <a:r>
              <a:rPr lang="en-US" dirty="0"/>
              <a:t>But the main objectives of this project is to implement it on small scale banking branches which is not providing this kind of facility. </a:t>
            </a:r>
          </a:p>
          <a:p>
            <a:pPr marL="0" indent="0">
              <a:buNone/>
            </a:pPr>
            <a:endParaRPr lang="en-US" dirty="0"/>
          </a:p>
          <a:p>
            <a:endParaRPr lang="en-US" dirty="0"/>
          </a:p>
          <a:p>
            <a:r>
              <a:rPr lang="en-US" dirty="0"/>
              <a:t>So, by allowing this facility the people would save lots of efforts when needing to perform financial transactions and hope our project to be useful at least in some manner.</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0592009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667000" y="1460755"/>
            <a:ext cx="6858000" cy="1933956"/>
          </a:xfrm>
        </p:spPr>
        <p:txBody>
          <a:bodyPr>
            <a:noAutofit/>
          </a:bodyPr>
          <a:lstStyle/>
          <a:p>
            <a:pPr algn="l"/>
            <a:r>
              <a:rPr lang="en-US" sz="2000" b="1" dirty="0"/>
              <a:t>                            </a:t>
            </a:r>
            <a:r>
              <a:rPr lang="en-US" sz="2000" b="1" dirty="0">
                <a:latin typeface="Times New Roman" panose="02020603050405020304" pitchFamily="18" charset="0"/>
                <a:cs typeface="Times New Roman" panose="02020603050405020304" pitchFamily="18" charset="0"/>
              </a:rPr>
              <a:t>CHAPTER 3: METHODOLOGY</a:t>
            </a: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                                     3.1 System Analysis</a:t>
            </a:r>
            <a:r>
              <a:rPr lang="en-US" sz="2000" b="1" dirty="0"/>
              <a:t/>
            </a:r>
            <a:br>
              <a:rPr lang="en-US" sz="2000" b="1" dirty="0"/>
            </a:br>
            <a:r>
              <a:rPr lang="en-US" sz="1500" dirty="0"/>
              <a:t/>
            </a:r>
            <a:br>
              <a:rPr lang="en-US" sz="1500" dirty="0"/>
            </a:br>
            <a:r>
              <a:rPr lang="en-US" sz="1500" dirty="0"/>
              <a:t/>
            </a:r>
            <a:br>
              <a:rPr lang="en-US" sz="1500" dirty="0"/>
            </a:br>
            <a:r>
              <a:rPr lang="en-US" sz="1500" dirty="0"/>
              <a:t/>
            </a:r>
            <a:br>
              <a:rPr lang="en-US" sz="1500" dirty="0"/>
            </a:br>
            <a:r>
              <a:rPr lang="en-US" sz="1500" dirty="0"/>
              <a:t/>
            </a:r>
            <a:br>
              <a:rPr lang="en-US" sz="1500" dirty="0"/>
            </a:br>
            <a:r>
              <a:rPr lang="en-US" sz="1800" dirty="0">
                <a:latin typeface="Times New Roman" panose="02020603050405020304" pitchFamily="18" charset="0"/>
                <a:cs typeface="Times New Roman" panose="02020603050405020304" pitchFamily="18" charset="0"/>
              </a:rPr>
              <a:t>The proposed project from our group is a bank management system. Our software will enable the users to perform various banking task like create account, withdraw/deposit money transfer of money from one account to another, loan, mobile banking, online banking, money exchange. They can access their account through ATM. Bank will able to keep the record of their employee.</a:t>
            </a:r>
            <a:r>
              <a:rPr lang="en-US" sz="1800" dirty="0"/>
              <a:t/>
            </a:r>
            <a:br>
              <a:rPr lang="en-US" sz="1800" dirty="0"/>
            </a:br>
            <a:endParaRPr lang="en-US" sz="1800" dirty="0"/>
          </a:p>
        </p:txBody>
      </p:sp>
    </p:spTree>
    <p:extLst>
      <p:ext uri="{BB962C8B-B14F-4D97-AF65-F5344CB8AC3E}">
        <p14:creationId xmlns:p14="http://schemas.microsoft.com/office/powerpoint/2010/main" val="7803171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152650" y="1049275"/>
            <a:ext cx="7886700" cy="4440698"/>
          </a:xfrm>
        </p:spPr>
        <p:txBody>
          <a:bodyPr/>
          <a:lstStyle/>
          <a:p>
            <a:pPr marL="0" indent="0" algn="ctr">
              <a:buNone/>
            </a:pPr>
            <a:r>
              <a:rPr lang="en-US" sz="2000" b="1" dirty="0">
                <a:latin typeface="Times New Roman" panose="02020603050405020304" pitchFamily="18" charset="0"/>
                <a:cs typeface="Times New Roman" panose="02020603050405020304" pitchFamily="18" charset="0"/>
              </a:rPr>
              <a:t>            3.2 Algorithm</a:t>
            </a:r>
          </a:p>
          <a:p>
            <a:pPr marL="0" indent="0" algn="ctr">
              <a:buNone/>
            </a:pPr>
            <a:r>
              <a:rPr lang="en-US" sz="2000" b="1" dirty="0">
                <a:latin typeface="Times New Roman" panose="02020603050405020304" pitchFamily="18" charset="0"/>
                <a:cs typeface="Times New Roman" panose="02020603050405020304" pitchFamily="18" charset="0"/>
              </a:rPr>
              <a:t>                             3.2.1For Creating Account</a:t>
            </a:r>
          </a:p>
          <a:p>
            <a:r>
              <a:rPr lang="en-US" sz="1800" dirty="0">
                <a:latin typeface="Times New Roman" panose="02020603050405020304" pitchFamily="18" charset="0"/>
                <a:cs typeface="Times New Roman" panose="02020603050405020304" pitchFamily="18" charset="0"/>
              </a:rPr>
              <a:t>Step 1: Start</a:t>
            </a:r>
          </a:p>
          <a:p>
            <a:r>
              <a:rPr lang="en-US" sz="1800" dirty="0">
                <a:latin typeface="Times New Roman" panose="02020603050405020304" pitchFamily="18" charset="0"/>
                <a:cs typeface="Times New Roman" panose="02020603050405020304" pitchFamily="18" charset="0"/>
              </a:rPr>
              <a:t>Step 2: Create a new account Form</a:t>
            </a:r>
          </a:p>
          <a:p>
            <a:r>
              <a:rPr lang="en-US" sz="1800" dirty="0">
                <a:latin typeface="Times New Roman" panose="02020603050405020304" pitchFamily="18" charset="0"/>
                <a:cs typeface="Times New Roman" panose="02020603050405020304" pitchFamily="18" charset="0"/>
              </a:rPr>
              <a:t>Step 3: Is form verifiable? If YES go to Step 4If NO go to Step 6.</a:t>
            </a:r>
          </a:p>
          <a:p>
            <a:r>
              <a:rPr lang="en-US" sz="1800" dirty="0">
                <a:latin typeface="Times New Roman" panose="02020603050405020304" pitchFamily="18" charset="0"/>
                <a:cs typeface="Times New Roman" panose="02020603050405020304" pitchFamily="18" charset="0"/>
              </a:rPr>
              <a:t>Step 4: Create the account and register it on database.</a:t>
            </a:r>
          </a:p>
          <a:p>
            <a:r>
              <a:rPr lang="en-US" sz="1800" dirty="0">
                <a:latin typeface="Times New Roman" panose="02020603050405020304" pitchFamily="18" charset="0"/>
                <a:cs typeface="Times New Roman" panose="02020603050405020304" pitchFamily="18" charset="0"/>
              </a:rPr>
              <a:t>Step 5: Show the message “Account Created”</a:t>
            </a:r>
          </a:p>
          <a:p>
            <a:r>
              <a:rPr lang="en-US" sz="1800" dirty="0">
                <a:latin typeface="Times New Roman" panose="02020603050405020304" pitchFamily="18" charset="0"/>
                <a:cs typeface="Times New Roman" panose="02020603050405020304" pitchFamily="18" charset="0"/>
              </a:rPr>
              <a:t>Step 6: Stop</a:t>
            </a:r>
          </a:p>
          <a:p>
            <a:endParaRPr lang="en-US" dirty="0"/>
          </a:p>
        </p:txBody>
      </p:sp>
    </p:spTree>
    <p:extLst>
      <p:ext uri="{BB962C8B-B14F-4D97-AF65-F5344CB8AC3E}">
        <p14:creationId xmlns:p14="http://schemas.microsoft.com/office/powerpoint/2010/main" val="1849473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31642" y="987552"/>
            <a:ext cx="5747004" cy="49514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910539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152650" y="1035559"/>
            <a:ext cx="7886700" cy="4454414"/>
          </a:xfrm>
        </p:spPr>
        <p:txBody>
          <a:bodyPr>
            <a:normAutofit/>
          </a:bodyPr>
          <a:lstStyle/>
          <a:p>
            <a:pPr marL="0" indent="0">
              <a:buNone/>
            </a:pPr>
            <a:r>
              <a:rPr lang="en-US" sz="1800" b="1" dirty="0">
                <a:latin typeface="Times New Roman" panose="02020603050405020304" pitchFamily="18" charset="0"/>
                <a:cs typeface="Times New Roman" panose="02020603050405020304" pitchFamily="18" charset="0"/>
              </a:rPr>
              <a:t>                                       3.2.2To Withdraw/Deposit Account</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Step 1: Start </a:t>
            </a:r>
          </a:p>
          <a:p>
            <a:r>
              <a:rPr lang="en-US" sz="1800" dirty="0">
                <a:latin typeface="Times New Roman" panose="02020603050405020304" pitchFamily="18" charset="0"/>
                <a:cs typeface="Times New Roman" panose="02020603050405020304" pitchFamily="18" charset="0"/>
              </a:rPr>
              <a:t>Step 2: Select 1 for Withdraw and 2 for Deposit</a:t>
            </a:r>
          </a:p>
          <a:p>
            <a:r>
              <a:rPr lang="en-US" sz="1800" dirty="0">
                <a:latin typeface="Times New Roman" panose="02020603050405020304" pitchFamily="18" charset="0"/>
                <a:cs typeface="Times New Roman" panose="02020603050405020304" pitchFamily="18" charset="0"/>
              </a:rPr>
              <a:t>Step 3: If 1 is selected, then </a:t>
            </a:r>
            <a:r>
              <a:rPr lang="en-US" sz="1500" dirty="0">
                <a:latin typeface="Times New Roman" panose="02020603050405020304" pitchFamily="18" charset="0"/>
                <a:cs typeface="Times New Roman" panose="02020603050405020304" pitchFamily="18" charset="0"/>
              </a:rPr>
              <a:t>withdraw</a:t>
            </a:r>
            <a:r>
              <a:rPr lang="en-US" sz="1800" dirty="0">
                <a:latin typeface="Times New Roman" panose="02020603050405020304" pitchFamily="18" charset="0"/>
                <a:cs typeface="Times New Roman" panose="02020603050405020304" pitchFamily="18" charset="0"/>
              </a:rPr>
              <a:t> the amount after verification and go to step 5.</a:t>
            </a:r>
          </a:p>
          <a:p>
            <a:r>
              <a:rPr lang="en-US" sz="1800" dirty="0">
                <a:latin typeface="Times New Roman" panose="02020603050405020304" pitchFamily="18" charset="0"/>
                <a:cs typeface="Times New Roman" panose="02020603050405020304" pitchFamily="18" charset="0"/>
              </a:rPr>
              <a:t>Step 4:  If 2 is selected, then deposit it after verification and go to step 5.</a:t>
            </a:r>
          </a:p>
          <a:p>
            <a:r>
              <a:rPr lang="en-US" sz="1800" dirty="0">
                <a:latin typeface="Times New Roman" panose="02020603050405020304" pitchFamily="18" charset="0"/>
                <a:cs typeface="Times New Roman" panose="02020603050405020304" pitchFamily="18" charset="0"/>
              </a:rPr>
              <a:t>Step 5:  Stop</a:t>
            </a: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17070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796284" y="912114"/>
            <a:ext cx="4882390" cy="49720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3298186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152650" y="946405"/>
            <a:ext cx="7886700" cy="4543568"/>
          </a:xfrm>
        </p:spPr>
        <p:txBody>
          <a:bodyPr>
            <a:normAutofit/>
          </a:bodyPr>
          <a:lstStyle/>
          <a:p>
            <a:pPr marL="0" indent="0">
              <a:buNone/>
            </a:pPr>
            <a:r>
              <a:rPr lang="en-US" sz="1500" b="1" dirty="0">
                <a:latin typeface="Times New Roman" panose="02020603050405020304" pitchFamily="18" charset="0"/>
                <a:cs typeface="Times New Roman" panose="02020603050405020304" pitchFamily="18" charset="0"/>
              </a:rPr>
              <a:t> </a:t>
            </a:r>
            <a:endParaRPr lang="en-US" sz="1500"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                                                     3.2.3For deleting an Account</a:t>
            </a:r>
            <a:endParaRPr lang="en-US" sz="20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Step 1: Start</a:t>
            </a:r>
          </a:p>
          <a:p>
            <a:r>
              <a:rPr lang="en-US" sz="1800" dirty="0">
                <a:latin typeface="Times New Roman" panose="02020603050405020304" pitchFamily="18" charset="0"/>
                <a:cs typeface="Times New Roman" panose="02020603050405020304" pitchFamily="18" charset="0"/>
              </a:rPr>
              <a:t>Step 2: Admin Login</a:t>
            </a:r>
          </a:p>
          <a:p>
            <a:r>
              <a:rPr lang="en-US" sz="1800" dirty="0">
                <a:latin typeface="Times New Roman" panose="02020603050405020304" pitchFamily="18" charset="0"/>
                <a:cs typeface="Times New Roman" panose="02020603050405020304" pitchFamily="18" charset="0"/>
              </a:rPr>
              <a:t>Step 3: Select the Delete option</a:t>
            </a:r>
          </a:p>
          <a:p>
            <a:r>
              <a:rPr lang="en-US" sz="1800" dirty="0">
                <a:latin typeface="Times New Roman" panose="02020603050405020304" pitchFamily="18" charset="0"/>
                <a:cs typeface="Times New Roman" panose="02020603050405020304" pitchFamily="18" charset="0"/>
              </a:rPr>
              <a:t>Step 4: Provide necessary details for deletion</a:t>
            </a:r>
          </a:p>
          <a:p>
            <a:r>
              <a:rPr lang="en-US" sz="1800" dirty="0">
                <a:latin typeface="Times New Roman" panose="02020603050405020304" pitchFamily="18" charset="0"/>
                <a:cs typeface="Times New Roman" panose="02020603050405020304" pitchFamily="18" charset="0"/>
              </a:rPr>
              <a:t>Step 5: Remove the details from the database.</a:t>
            </a:r>
          </a:p>
          <a:p>
            <a:r>
              <a:rPr lang="en-US" sz="1800" dirty="0">
                <a:latin typeface="Times New Roman" panose="02020603050405020304" pitchFamily="18" charset="0"/>
                <a:cs typeface="Times New Roman" panose="02020603050405020304" pitchFamily="18" charset="0"/>
              </a:rPr>
              <a:t>Step 6: Show the message “Account deleted”</a:t>
            </a:r>
          </a:p>
          <a:p>
            <a:r>
              <a:rPr lang="en-US" sz="1800" dirty="0">
                <a:latin typeface="Times New Roman" panose="02020603050405020304" pitchFamily="18" charset="0"/>
                <a:cs typeface="Times New Roman" panose="02020603050405020304" pitchFamily="18" charset="0"/>
              </a:rPr>
              <a:t>Step 7: Stop</a:t>
            </a:r>
          </a:p>
          <a:p>
            <a:endParaRPr lang="en-US"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95361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BEBA8EAE-BF5A-486C-A8C5-ECC9F3942E4B}">
                <a14:imgProps xmlns:a14="http://schemas.microsoft.com/office/drawing/2010/main">
                  <a14:imgLayer r:embed="rId4">
                    <a14:imgEffect>
                      <a14:saturation sat="196000"/>
                    </a14:imgEffect>
                  </a14:imgLayer>
                </a14:imgProps>
              </a:ext>
              <a:ext uri="{28A0092B-C50C-407E-A947-70E740481C1C}">
                <a14:useLocalDpi xmlns:a14="http://schemas.microsoft.com/office/drawing/2010/main" val="0"/>
              </a:ext>
            </a:extLst>
          </a:blip>
          <a:stretch>
            <a:fillRect/>
          </a:stretch>
        </p:blipFill>
        <p:spPr>
          <a:xfrm>
            <a:off x="3796284" y="500634"/>
            <a:ext cx="4704588" cy="590931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0726303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1000" b="-2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pPr algn="ctr"/>
            <a:r>
              <a:rPr lang="en-US" sz="6600" u="sng" dirty="0" smtClean="0">
                <a:latin typeface="Algerian" panose="04020705040A02060702" pitchFamily="82" charset="0"/>
              </a:rPr>
              <a:t>Contents</a:t>
            </a:r>
            <a:endParaRPr lang="en-US" sz="6600" u="sng" dirty="0">
              <a:latin typeface="Algerian" panose="04020705040A02060702" pitchFamily="82" charset="0"/>
            </a:endParaRPr>
          </a:p>
        </p:txBody>
      </p:sp>
      <p:sp>
        <p:nvSpPr>
          <p:cNvPr id="3" name="Content Placeholder 2"/>
          <p:cNvSpPr>
            <a:spLocks noGrp="1"/>
          </p:cNvSpPr>
          <p:nvPr>
            <p:ph idx="1"/>
          </p:nvPr>
        </p:nvSpPr>
        <p:spPr>
          <a:xfrm>
            <a:off x="-98474" y="903532"/>
            <a:ext cx="10515600" cy="4351338"/>
          </a:xfrm>
        </p:spPr>
        <p:txBody>
          <a:bodyPr>
            <a:noAutofit/>
          </a:bodyPr>
          <a:lstStyle/>
          <a:p>
            <a:pPr marL="0" indent="0">
              <a:buNone/>
            </a:pPr>
            <a:endParaRPr lang="en-US" sz="3600" b="1" dirty="0" smtClean="0">
              <a:solidFill>
                <a:srgbClr val="C00000"/>
              </a:solidFill>
            </a:endParaRPr>
          </a:p>
          <a:p>
            <a:pPr>
              <a:buFont typeface="Wingdings" panose="05000000000000000000" pitchFamily="2" charset="2"/>
              <a:buChar char="v"/>
            </a:pPr>
            <a:r>
              <a:rPr lang="en-US" sz="3600" dirty="0" smtClean="0">
                <a:solidFill>
                  <a:srgbClr val="C00000"/>
                </a:solidFill>
                <a:latin typeface="+mj-lt"/>
              </a:rPr>
              <a:t> </a:t>
            </a:r>
            <a:r>
              <a:rPr lang="en-US" sz="3600" dirty="0">
                <a:solidFill>
                  <a:srgbClr val="C00000"/>
                </a:solidFill>
                <a:latin typeface="Tw Cen MT Condensed Extra Bold" panose="020B0803020202020204" pitchFamily="34" charset="0"/>
              </a:rPr>
              <a:t>INTRODUCTION </a:t>
            </a:r>
            <a:endParaRPr lang="en-US" sz="3600" dirty="0" smtClean="0">
              <a:solidFill>
                <a:srgbClr val="C00000"/>
              </a:solidFill>
              <a:latin typeface="Tw Cen MT Condensed Extra Bold" panose="020B0803020202020204" pitchFamily="34" charset="0"/>
            </a:endParaRPr>
          </a:p>
          <a:p>
            <a:pPr>
              <a:buFont typeface="Wingdings" panose="05000000000000000000" pitchFamily="2" charset="2"/>
              <a:buChar char="v"/>
            </a:pPr>
            <a:endParaRPr lang="en-US" sz="3600" dirty="0" smtClean="0">
              <a:solidFill>
                <a:srgbClr val="C00000"/>
              </a:solidFill>
              <a:latin typeface="Tw Cen MT Condensed Extra Bold" panose="020B0803020202020204" pitchFamily="34" charset="0"/>
            </a:endParaRPr>
          </a:p>
          <a:p>
            <a:pPr>
              <a:buFont typeface="Wingdings" panose="05000000000000000000" pitchFamily="2" charset="2"/>
              <a:buChar char="v"/>
            </a:pPr>
            <a:r>
              <a:rPr lang="en-US" sz="3600" dirty="0" smtClean="0">
                <a:solidFill>
                  <a:srgbClr val="C00000"/>
                </a:solidFill>
                <a:latin typeface="Tw Cen MT Condensed Extra Bold" panose="020B0803020202020204" pitchFamily="34" charset="0"/>
              </a:rPr>
              <a:t>LITERATURE </a:t>
            </a:r>
            <a:r>
              <a:rPr lang="en-US" sz="3600" dirty="0">
                <a:solidFill>
                  <a:srgbClr val="C00000"/>
                </a:solidFill>
                <a:latin typeface="Tw Cen MT Condensed Extra Bold" panose="020B0803020202020204" pitchFamily="34" charset="0"/>
              </a:rPr>
              <a:t>REVIEW </a:t>
            </a:r>
            <a:endParaRPr lang="en-US" sz="3600" dirty="0" smtClean="0">
              <a:solidFill>
                <a:srgbClr val="C00000"/>
              </a:solidFill>
              <a:latin typeface="Tw Cen MT Condensed Extra Bold" panose="020B0803020202020204" pitchFamily="34" charset="0"/>
            </a:endParaRPr>
          </a:p>
          <a:p>
            <a:pPr>
              <a:buFont typeface="Wingdings" panose="05000000000000000000" pitchFamily="2" charset="2"/>
              <a:buChar char="v"/>
            </a:pPr>
            <a:endParaRPr lang="en-US" sz="3600" dirty="0" smtClean="0">
              <a:solidFill>
                <a:srgbClr val="C00000"/>
              </a:solidFill>
              <a:latin typeface="Tw Cen MT Condensed Extra Bold" panose="020B0803020202020204" pitchFamily="34" charset="0"/>
            </a:endParaRPr>
          </a:p>
          <a:p>
            <a:pPr>
              <a:buFont typeface="Wingdings" panose="05000000000000000000" pitchFamily="2" charset="2"/>
              <a:buChar char="v"/>
            </a:pPr>
            <a:r>
              <a:rPr lang="en-US" sz="3600" dirty="0" smtClean="0">
                <a:solidFill>
                  <a:srgbClr val="C00000"/>
                </a:solidFill>
                <a:latin typeface="Tw Cen MT Condensed Extra Bold" panose="020B0803020202020204" pitchFamily="34" charset="0"/>
              </a:rPr>
              <a:t>METHODOLOGY </a:t>
            </a:r>
          </a:p>
          <a:p>
            <a:pPr>
              <a:buFont typeface="Wingdings" panose="05000000000000000000" pitchFamily="2" charset="2"/>
              <a:buChar char="v"/>
            </a:pPr>
            <a:endParaRPr lang="en-US" sz="3600" dirty="0" smtClean="0">
              <a:solidFill>
                <a:srgbClr val="C00000"/>
              </a:solidFill>
              <a:latin typeface="Tw Cen MT Condensed Extra Bold" panose="020B0803020202020204" pitchFamily="34" charset="0"/>
            </a:endParaRPr>
          </a:p>
          <a:p>
            <a:pPr>
              <a:buFont typeface="Wingdings" panose="05000000000000000000" pitchFamily="2" charset="2"/>
              <a:buChar char="v"/>
            </a:pPr>
            <a:r>
              <a:rPr lang="en-US" sz="3600" dirty="0" smtClean="0">
                <a:solidFill>
                  <a:srgbClr val="C00000"/>
                </a:solidFill>
                <a:latin typeface="Tw Cen MT Condensed Extra Bold" panose="020B0803020202020204" pitchFamily="34" charset="0"/>
              </a:rPr>
              <a:t>EPILOGUE </a:t>
            </a:r>
            <a:endParaRPr lang="en-US" sz="3600" dirty="0">
              <a:solidFill>
                <a:srgbClr val="C00000"/>
              </a:solidFill>
              <a:latin typeface="Tw Cen MT Condensed Extra Bold" panose="020B0803020202020204" pitchFamily="34" charset="0"/>
            </a:endParaRPr>
          </a:p>
        </p:txBody>
      </p:sp>
    </p:spTree>
    <p:extLst>
      <p:ext uri="{BB962C8B-B14F-4D97-AF65-F5344CB8AC3E}">
        <p14:creationId xmlns:p14="http://schemas.microsoft.com/office/powerpoint/2010/main" val="26753558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5" name="Title 1"/>
          <p:cNvSpPr>
            <a:spLocks noGrp="1"/>
          </p:cNvSpPr>
          <p:nvPr>
            <p:ph idx="1"/>
          </p:nvPr>
        </p:nvSpPr>
        <p:spPr>
          <a:xfrm>
            <a:off x="2152650" y="1021843"/>
            <a:ext cx="7886700" cy="4468130"/>
          </a:xfrm>
        </p:spPr>
        <p:txBody>
          <a:bodyPr>
            <a:normAutofit/>
          </a:bodyPr>
          <a:lstStyle/>
          <a:p>
            <a:pPr lvl="1"/>
            <a:r>
              <a:rPr lang="en-US" sz="2000" b="1" dirty="0">
                <a:latin typeface="Times New Roman" panose="02020603050405020304" pitchFamily="18" charset="0"/>
                <a:cs typeface="Times New Roman" panose="02020603050405020304" pitchFamily="18" charset="0"/>
              </a:rPr>
              <a:t>Coding and Implementation:</a:t>
            </a:r>
            <a:endParaRPr lang="en-US" sz="20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At this stage, we will start coding as per the design specifications. The output of this step is one or more product components built according to a pre-defined coding standard and a debugger, tested and integrated to satisfy the system architecture requirement. </a:t>
            </a:r>
          </a:p>
          <a:p>
            <a:pPr marL="0" indent="0">
              <a:buNone/>
            </a:pPr>
            <a:r>
              <a:rPr lang="en-US" sz="1800" dirty="0">
                <a:latin typeface="Times New Roman" panose="02020603050405020304" pitchFamily="18" charset="0"/>
                <a:cs typeface="Times New Roman" panose="02020603050405020304" pitchFamily="18" charset="0"/>
              </a:rPr>
              <a:t> </a:t>
            </a:r>
            <a:endParaRPr lang="en-US" sz="1200" dirty="0">
              <a:latin typeface="Times New Roman" panose="02020603050405020304" pitchFamily="18" charset="0"/>
              <a:cs typeface="Times New Roman" panose="02020603050405020304" pitchFamily="18" charset="0"/>
            </a:endParaRPr>
          </a:p>
          <a:p>
            <a:pPr lvl="2"/>
            <a:endParaRPr lang="en-US" b="1" dirty="0" smtClean="0">
              <a:latin typeface="Times New Roman" panose="02020603050405020304" pitchFamily="18" charset="0"/>
              <a:cs typeface="Times New Roman" panose="02020603050405020304" pitchFamily="18" charset="0"/>
            </a:endParaRPr>
          </a:p>
          <a:p>
            <a:pPr lvl="2"/>
            <a:endParaRPr lang="en-US" b="1" dirty="0">
              <a:latin typeface="Times New Roman" panose="02020603050405020304" pitchFamily="18" charset="0"/>
              <a:cs typeface="Times New Roman" panose="02020603050405020304" pitchFamily="18" charset="0"/>
            </a:endParaRPr>
          </a:p>
          <a:p>
            <a:pPr lvl="2"/>
            <a:r>
              <a:rPr lang="en-US" b="1" dirty="0" smtClean="0">
                <a:latin typeface="Times New Roman" panose="02020603050405020304" pitchFamily="18" charset="0"/>
                <a:cs typeface="Times New Roman" panose="02020603050405020304" pitchFamily="18" charset="0"/>
              </a:rPr>
              <a:t>Coding</a:t>
            </a:r>
            <a:r>
              <a:rPr lang="en-US" b="1" dirty="0">
                <a:latin typeface="Times New Roman" panose="02020603050405020304" pitchFamily="18" charset="0"/>
                <a:cs typeface="Times New Roman" panose="02020603050405020304" pitchFamily="18" charset="0"/>
              </a:rPr>
              <a:t>:</a:t>
            </a:r>
            <a:endParaRPr lang="en-US" sz="1050" dirty="0">
              <a:latin typeface="Times New Roman" panose="02020603050405020304" pitchFamily="18" charset="0"/>
              <a:cs typeface="Times New Roman" panose="02020603050405020304" pitchFamily="18" charset="0"/>
            </a:endParaRPr>
          </a:p>
          <a:p>
            <a:pPr marL="0" indent="0">
              <a:buNone/>
            </a:pPr>
            <a:r>
              <a:rPr lang="en-US" sz="15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Coding is the construction of an actual system using specific language. For this bank management system project, I have used Object Oriented Programming language that is C++. </a:t>
            </a: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24688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89376" y="809245"/>
            <a:ext cx="4924044" cy="468072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8460125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2" algn="l" rtl="0">
              <a:lnSpc>
                <a:spcPct val="90000"/>
              </a:lnSpc>
              <a:spcBef>
                <a:spcPct val="0"/>
              </a:spcBef>
            </a:pPr>
            <a:r>
              <a:rPr lang="en-US" sz="1500" dirty="0">
                <a:latin typeface="Times New Roman" panose="02020603050405020304" pitchFamily="18" charset="0"/>
                <a:cs typeface="Times New Roman" panose="02020603050405020304" pitchFamily="18" charset="0"/>
              </a:rPr>
              <a:t/>
            </a:r>
            <a:br>
              <a:rPr lang="en-US" sz="1500" dirty="0">
                <a:latin typeface="Times New Roman" panose="02020603050405020304" pitchFamily="18" charset="0"/>
                <a:cs typeface="Times New Roman" panose="02020603050405020304" pitchFamily="18" charset="0"/>
              </a:rPr>
            </a:br>
            <a:r>
              <a:rPr lang="en-US" sz="2025" b="1" dirty="0">
                <a:latin typeface="Times New Roman" panose="02020603050405020304" pitchFamily="18" charset="0"/>
                <a:cs typeface="Times New Roman" panose="02020603050405020304" pitchFamily="18" charset="0"/>
              </a:rPr>
              <a:t>Testing:</a:t>
            </a:r>
            <a:r>
              <a:rPr lang="en-US" sz="788" dirty="0"/>
              <a:t/>
            </a:r>
            <a:br>
              <a:rPr lang="en-US" sz="788" dirty="0"/>
            </a:br>
            <a:r>
              <a:rPr lang="en-US" sz="1650" dirty="0">
                <a:latin typeface="Times New Roman" panose="02020603050405020304" pitchFamily="18" charset="0"/>
                <a:cs typeface="Times New Roman" panose="02020603050405020304" pitchFamily="18" charset="0"/>
              </a:rPr>
              <a:t>It is the process of verifying and validating the system for the performance with specifications and meeting the customer requirements.</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608833" y="2173986"/>
            <a:ext cx="4169756" cy="3429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516940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98900" y="203200"/>
            <a:ext cx="3365500" cy="393700"/>
          </a:xfrm>
        </p:spPr>
        <p:txBody>
          <a:bodyPr>
            <a:normAutofit fontScale="90000"/>
          </a:bodyPr>
          <a:lstStyle/>
          <a:p>
            <a:r>
              <a:rPr lang="en-US" sz="2800" b="1" u="sng" dirty="0">
                <a:solidFill>
                  <a:schemeClr val="tx1">
                    <a:lumMod val="75000"/>
                    <a:lumOff val="25000"/>
                  </a:schemeClr>
                </a:solidFill>
              </a:rPr>
              <a:t>CHAPTER 4: EPILOGUE</a:t>
            </a:r>
          </a:p>
        </p:txBody>
      </p:sp>
      <p:sp>
        <p:nvSpPr>
          <p:cNvPr id="3" name="Subtitle 2"/>
          <p:cNvSpPr>
            <a:spLocks noGrp="1"/>
          </p:cNvSpPr>
          <p:nvPr>
            <p:ph type="subTitle" idx="1"/>
          </p:nvPr>
        </p:nvSpPr>
        <p:spPr>
          <a:xfrm>
            <a:off x="0" y="901699"/>
            <a:ext cx="11915335" cy="5956301"/>
          </a:xfrm>
        </p:spPr>
        <p:txBody>
          <a:bodyPr>
            <a:noAutofit/>
          </a:bodyPr>
          <a:lstStyle/>
          <a:p>
            <a:r>
              <a:rPr lang="en-US" sz="2800" dirty="0" smtClean="0">
                <a:solidFill>
                  <a:schemeClr val="tx1">
                    <a:lumMod val="85000"/>
                    <a:lumOff val="15000"/>
                  </a:schemeClr>
                </a:solidFill>
              </a:rPr>
              <a:t>4.1 Expected outcomes:</a:t>
            </a:r>
            <a:endParaRPr lang="en-US" sz="2800" dirty="0">
              <a:solidFill>
                <a:schemeClr val="tx1">
                  <a:lumMod val="85000"/>
                  <a:lumOff val="15000"/>
                </a:schemeClr>
              </a:solidFill>
            </a:endParaRPr>
          </a:p>
          <a:p>
            <a:r>
              <a:rPr lang="en-US" sz="2800" dirty="0">
                <a:solidFill>
                  <a:schemeClr val="tx1">
                    <a:lumMod val="85000"/>
                    <a:lumOff val="15000"/>
                  </a:schemeClr>
                </a:solidFill>
              </a:rPr>
              <a:t>Here are some of the features available through banking </a:t>
            </a:r>
            <a:r>
              <a:rPr lang="en-US" sz="2800" dirty="0" smtClean="0">
                <a:solidFill>
                  <a:schemeClr val="tx1">
                    <a:lumMod val="85000"/>
                    <a:lumOff val="15000"/>
                  </a:schemeClr>
                </a:solidFill>
              </a:rPr>
              <a:t>system.</a:t>
            </a:r>
          </a:p>
          <a:p>
            <a:pPr marL="457200" indent="-457200">
              <a:buAutoNum type="arabicPeriod"/>
            </a:pPr>
            <a:r>
              <a:rPr lang="en-US" sz="2800" dirty="0" smtClean="0">
                <a:solidFill>
                  <a:schemeClr val="tx1">
                    <a:lumMod val="85000"/>
                    <a:lumOff val="15000"/>
                  </a:schemeClr>
                </a:solidFill>
              </a:rPr>
              <a:t>View balance: Firstly </a:t>
            </a:r>
            <a:r>
              <a:rPr lang="en-US" sz="2800" dirty="0">
                <a:solidFill>
                  <a:schemeClr val="tx1">
                    <a:lumMod val="85000"/>
                    <a:lumOff val="15000"/>
                  </a:schemeClr>
                </a:solidFill>
              </a:rPr>
              <a:t>login your account with your </a:t>
            </a:r>
            <a:r>
              <a:rPr lang="en-US" sz="2800">
                <a:solidFill>
                  <a:schemeClr val="tx1">
                    <a:lumMod val="85000"/>
                    <a:lumOff val="15000"/>
                  </a:schemeClr>
                </a:solidFill>
              </a:rPr>
              <a:t>account </a:t>
            </a:r>
            <a:r>
              <a:rPr lang="en-US" sz="2800" smtClean="0">
                <a:solidFill>
                  <a:schemeClr val="tx1">
                    <a:lumMod val="85000"/>
                    <a:lumOff val="15000"/>
                  </a:schemeClr>
                </a:solidFill>
              </a:rPr>
              <a:t>number. </a:t>
            </a:r>
            <a:r>
              <a:rPr lang="en-US" sz="2800" dirty="0">
                <a:solidFill>
                  <a:schemeClr val="tx1">
                    <a:lumMod val="85000"/>
                    <a:lumOff val="15000"/>
                  </a:schemeClr>
                </a:solidFill>
              </a:rPr>
              <a:t>Then check your balance and simply select account balance and </a:t>
            </a:r>
            <a:r>
              <a:rPr lang="en-US" sz="2800" dirty="0" smtClean="0">
                <a:solidFill>
                  <a:schemeClr val="tx1">
                    <a:lumMod val="85000"/>
                    <a:lumOff val="15000"/>
                  </a:schemeClr>
                </a:solidFill>
              </a:rPr>
              <a:t>withdraw </a:t>
            </a:r>
            <a:r>
              <a:rPr lang="en-US" sz="2800" dirty="0">
                <a:solidFill>
                  <a:schemeClr val="tx1">
                    <a:lumMod val="85000"/>
                    <a:lumOff val="15000"/>
                  </a:schemeClr>
                </a:solidFill>
              </a:rPr>
              <a:t>balance and </a:t>
            </a:r>
            <a:r>
              <a:rPr lang="en-US" sz="2800" dirty="0" smtClean="0">
                <a:solidFill>
                  <a:schemeClr val="tx1">
                    <a:lumMod val="85000"/>
                    <a:lumOff val="15000"/>
                  </a:schemeClr>
                </a:solidFill>
              </a:rPr>
              <a:t> look at your past </a:t>
            </a:r>
            <a:r>
              <a:rPr lang="en-US" sz="2800" dirty="0">
                <a:solidFill>
                  <a:schemeClr val="tx1">
                    <a:lumMod val="85000"/>
                    <a:lumOff val="15000"/>
                  </a:schemeClr>
                </a:solidFill>
              </a:rPr>
              <a:t>transaction</a:t>
            </a:r>
            <a:r>
              <a:rPr lang="en-US" sz="2800" dirty="0" smtClean="0">
                <a:solidFill>
                  <a:schemeClr val="tx1">
                    <a:lumMod val="85000"/>
                    <a:lumOff val="15000"/>
                  </a:schemeClr>
                </a:solidFill>
              </a:rPr>
              <a:t>.</a:t>
            </a:r>
          </a:p>
          <a:p>
            <a:pPr marL="457200" indent="-457200">
              <a:buAutoNum type="arabicPeriod"/>
            </a:pPr>
            <a:r>
              <a:rPr lang="en-US" sz="2800" dirty="0" smtClean="0">
                <a:solidFill>
                  <a:schemeClr val="tx1">
                    <a:lumMod val="85000"/>
                    <a:lumOff val="15000"/>
                  </a:schemeClr>
                </a:solidFill>
              </a:rPr>
              <a:t> </a:t>
            </a:r>
            <a:r>
              <a:rPr lang="en-US" sz="2800" dirty="0">
                <a:solidFill>
                  <a:schemeClr val="tx1">
                    <a:lumMod val="85000"/>
                    <a:lumOff val="15000"/>
                  </a:schemeClr>
                </a:solidFill>
              </a:rPr>
              <a:t>Transfer fund: When you select transfer fund, you will be asked where to transfer money</a:t>
            </a:r>
            <a:r>
              <a:rPr lang="en-US" sz="2800" dirty="0" smtClean="0">
                <a:solidFill>
                  <a:schemeClr val="tx1">
                    <a:lumMod val="85000"/>
                    <a:lumOff val="15000"/>
                  </a:schemeClr>
                </a:solidFill>
              </a:rPr>
              <a:t>.</a:t>
            </a:r>
          </a:p>
          <a:p>
            <a:pPr marL="457200" indent="-457200">
              <a:buAutoNum type="arabicPeriod"/>
            </a:pPr>
            <a:r>
              <a:rPr lang="en-US" sz="2800" dirty="0" smtClean="0">
                <a:solidFill>
                  <a:schemeClr val="tx1">
                    <a:lumMod val="85000"/>
                    <a:lumOff val="15000"/>
                  </a:schemeClr>
                </a:solidFill>
              </a:rPr>
              <a:t> </a:t>
            </a:r>
            <a:r>
              <a:rPr lang="en-US" sz="2800" dirty="0">
                <a:solidFill>
                  <a:schemeClr val="tx1">
                    <a:lumMod val="85000"/>
                    <a:lumOff val="15000"/>
                  </a:schemeClr>
                </a:solidFill>
              </a:rPr>
              <a:t>Pay Bills: To pay your bills online , you just need to add to your account the names of companies you wish to pay bills</a:t>
            </a:r>
            <a:r>
              <a:rPr lang="en-US" sz="2800" dirty="0" smtClean="0">
                <a:solidFill>
                  <a:schemeClr val="tx1">
                    <a:lumMod val="85000"/>
                    <a:lumOff val="15000"/>
                  </a:schemeClr>
                </a:solidFill>
              </a:rPr>
              <a:t>.</a:t>
            </a:r>
          </a:p>
          <a:p>
            <a:pPr marL="457200" indent="-457200">
              <a:buAutoNum type="arabicPeriod"/>
            </a:pPr>
            <a:r>
              <a:rPr lang="en-US" sz="2800" dirty="0" smtClean="0">
                <a:solidFill>
                  <a:schemeClr val="tx1">
                    <a:lumMod val="85000"/>
                    <a:lumOff val="15000"/>
                  </a:schemeClr>
                </a:solidFill>
              </a:rPr>
              <a:t>Create or delete account: we can easily create or delete account when needed</a:t>
            </a:r>
          </a:p>
          <a:p>
            <a:pPr marL="457200" indent="-457200">
              <a:buAutoNum type="arabicPeriod"/>
            </a:pPr>
            <a:endParaRPr lang="en-US" sz="2800" dirty="0">
              <a:solidFill>
                <a:schemeClr val="tx1">
                  <a:lumMod val="85000"/>
                  <a:lumOff val="15000"/>
                </a:schemeClr>
              </a:solidFill>
            </a:endParaRPr>
          </a:p>
        </p:txBody>
      </p:sp>
    </p:spTree>
    <p:extLst>
      <p:ext uri="{BB962C8B-B14F-4D97-AF65-F5344CB8AC3E}">
        <p14:creationId xmlns:p14="http://schemas.microsoft.com/office/powerpoint/2010/main" val="3623909325"/>
      </p:ext>
    </p:extLst>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60600" y="203200"/>
            <a:ext cx="6908800" cy="393700"/>
          </a:xfrm>
        </p:spPr>
        <p:txBody>
          <a:bodyPr>
            <a:normAutofit fontScale="90000"/>
          </a:bodyPr>
          <a:lstStyle/>
          <a:p>
            <a:r>
              <a:rPr lang="en-US" sz="2800" b="1" u="sng" dirty="0" smtClean="0">
                <a:solidFill>
                  <a:schemeClr val="tx1">
                    <a:lumMod val="75000"/>
                    <a:lumOff val="25000"/>
                  </a:schemeClr>
                </a:solidFill>
              </a:rPr>
              <a:t>Bank management system use case diagram:</a:t>
            </a:r>
            <a:endParaRPr lang="en-US" sz="2800" b="1" u="sng" dirty="0">
              <a:solidFill>
                <a:schemeClr val="tx1">
                  <a:lumMod val="75000"/>
                  <a:lumOff val="25000"/>
                </a:schemeClr>
              </a:solidFill>
            </a:endParaRPr>
          </a:p>
        </p:txBody>
      </p:sp>
      <p:sp>
        <p:nvSpPr>
          <p:cNvPr id="3" name="Subtitle 2"/>
          <p:cNvSpPr>
            <a:spLocks noGrp="1"/>
          </p:cNvSpPr>
          <p:nvPr>
            <p:ph type="subTitle" idx="1"/>
          </p:nvPr>
        </p:nvSpPr>
        <p:spPr>
          <a:xfrm>
            <a:off x="604012" y="914400"/>
            <a:ext cx="9228201" cy="2183295"/>
          </a:xfrm>
        </p:spPr>
        <p:txBody>
          <a:bodyPr>
            <a:normAutofit/>
          </a:bodyPr>
          <a:lstStyle/>
          <a:p>
            <a:r>
              <a:rPr lang="en-US" sz="2400" dirty="0">
                <a:solidFill>
                  <a:schemeClr val="tx1">
                    <a:lumMod val="85000"/>
                    <a:lumOff val="15000"/>
                  </a:schemeClr>
                </a:solidFill>
              </a:rPr>
              <a:t>This diagram discusses the meaning of the Bank Management System project UML as well as its use case diagram using include and </a:t>
            </a:r>
            <a:r>
              <a:rPr lang="en-US" sz="2400" dirty="0" smtClean="0">
                <a:solidFill>
                  <a:schemeClr val="tx1">
                    <a:lumMod val="85000"/>
                    <a:lumOff val="15000"/>
                  </a:schemeClr>
                </a:solidFill>
              </a:rPr>
              <a:t>extend.</a:t>
            </a:r>
          </a:p>
          <a:p>
            <a:endParaRPr lang="en-US" sz="2400" dirty="0">
              <a:solidFill>
                <a:schemeClr val="tx1">
                  <a:lumMod val="85000"/>
                  <a:lumOff val="15000"/>
                </a:schemeClr>
              </a:solidFill>
            </a:endParaRPr>
          </a:p>
        </p:txBody>
      </p:sp>
      <p:pic>
        <p:nvPicPr>
          <p:cNvPr id="2050" name="Picture 2" descr="Bank Management System Use Case Diagram | UML - Itsourcecode.c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500" y="1714500"/>
            <a:ext cx="11023600" cy="4991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37243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3619500" y="203201"/>
            <a:ext cx="5905500" cy="698499"/>
          </a:xfrm>
        </p:spPr>
        <p:txBody>
          <a:bodyPr/>
          <a:lstStyle/>
          <a:p>
            <a:r>
              <a:rPr lang="en-US" sz="2800" b="1" u="sng" dirty="0">
                <a:solidFill>
                  <a:schemeClr val="tx1">
                    <a:lumMod val="85000"/>
                    <a:lumOff val="15000"/>
                  </a:schemeClr>
                </a:solidFill>
              </a:rPr>
              <a:t>4.2 Budget analysis</a:t>
            </a:r>
          </a:p>
        </p:txBody>
      </p:sp>
      <p:sp>
        <p:nvSpPr>
          <p:cNvPr id="5" name="Subtitle 4"/>
          <p:cNvSpPr>
            <a:spLocks noGrp="1"/>
          </p:cNvSpPr>
          <p:nvPr>
            <p:ph type="subTitle" idx="1"/>
          </p:nvPr>
        </p:nvSpPr>
        <p:spPr>
          <a:xfrm>
            <a:off x="1132649" y="1130300"/>
            <a:ext cx="9228201" cy="4824096"/>
          </a:xfrm>
          <a:ln>
            <a:noFill/>
          </a:ln>
        </p:spPr>
        <p:txBody>
          <a:bodyPr>
            <a:normAutofit/>
          </a:bodyPr>
          <a:lstStyle/>
          <a:p>
            <a:r>
              <a:rPr lang="en-US" sz="2400" dirty="0" smtClean="0">
                <a:solidFill>
                  <a:schemeClr val="tx1">
                    <a:lumMod val="85000"/>
                    <a:lumOff val="15000"/>
                  </a:schemeClr>
                </a:solidFill>
              </a:rPr>
              <a:t>We have </a:t>
            </a:r>
            <a:r>
              <a:rPr lang="en-US" sz="2400" dirty="0">
                <a:solidFill>
                  <a:schemeClr val="tx1">
                    <a:lumMod val="85000"/>
                    <a:lumOff val="15000"/>
                  </a:schemeClr>
                </a:solidFill>
              </a:rPr>
              <a:t>divided budget according to necessities and requirement of our project. The estimated Cost structure of the project is shown below</a:t>
            </a:r>
            <a:r>
              <a:rPr lang="en-US" sz="2400" dirty="0" smtClean="0">
                <a:solidFill>
                  <a:schemeClr val="tx1">
                    <a:lumMod val="85000"/>
                    <a:lumOff val="15000"/>
                  </a:schemeClr>
                </a:solidFill>
              </a:rPr>
              <a:t>:</a:t>
            </a:r>
          </a:p>
          <a:p>
            <a:endParaRPr lang="en-US" sz="2400" dirty="0" smtClean="0">
              <a:solidFill>
                <a:schemeClr val="tx1">
                  <a:lumMod val="85000"/>
                  <a:lumOff val="15000"/>
                </a:schemeClr>
              </a:solidFill>
            </a:endParaRPr>
          </a:p>
          <a:p>
            <a:r>
              <a:rPr lang="en-US" sz="2400" dirty="0" smtClean="0">
                <a:solidFill>
                  <a:schemeClr val="tx1">
                    <a:lumMod val="85000"/>
                    <a:lumOff val="15000"/>
                  </a:schemeClr>
                </a:solidFill>
              </a:rPr>
              <a:t>SN                           particulars                                             Amount</a:t>
            </a:r>
          </a:p>
          <a:p>
            <a:r>
              <a:rPr lang="en-US" sz="2400" dirty="0" smtClean="0">
                <a:solidFill>
                  <a:schemeClr val="tx1">
                    <a:lumMod val="85000"/>
                    <a:lumOff val="15000"/>
                  </a:schemeClr>
                </a:solidFill>
              </a:rPr>
              <a:t>1                              Proposal Printing                                     250</a:t>
            </a:r>
          </a:p>
          <a:p>
            <a:r>
              <a:rPr lang="en-US" sz="2400" dirty="0" smtClean="0">
                <a:solidFill>
                  <a:schemeClr val="tx1">
                    <a:lumMod val="85000"/>
                    <a:lumOff val="15000"/>
                  </a:schemeClr>
                </a:solidFill>
              </a:rPr>
              <a:t>2                              Final Report with Hard Binding              1500</a:t>
            </a:r>
          </a:p>
          <a:p>
            <a:pPr marL="457200" indent="-457200">
              <a:buAutoNum type="arabicPlain" startAt="3"/>
            </a:pPr>
            <a:r>
              <a:rPr lang="en-US" sz="2400" dirty="0" smtClean="0">
                <a:solidFill>
                  <a:schemeClr val="tx1">
                    <a:lumMod val="85000"/>
                    <a:lumOff val="15000"/>
                  </a:schemeClr>
                </a:solidFill>
              </a:rPr>
              <a:t>                           Miscellaneous                                            500  </a:t>
            </a:r>
          </a:p>
          <a:p>
            <a:r>
              <a:rPr lang="en-US" sz="2400" dirty="0" smtClean="0">
                <a:solidFill>
                  <a:schemeClr val="tx1">
                    <a:lumMod val="85000"/>
                    <a:lumOff val="15000"/>
                  </a:schemeClr>
                </a:solidFill>
              </a:rPr>
              <a:t>                                  total                                                             2500                                            </a:t>
            </a:r>
            <a:endParaRPr lang="en-US" sz="2400" dirty="0">
              <a:solidFill>
                <a:schemeClr val="tx1">
                  <a:lumMod val="85000"/>
                  <a:lumOff val="15000"/>
                </a:schemeClr>
              </a:solidFill>
            </a:endParaRPr>
          </a:p>
        </p:txBody>
      </p:sp>
      <p:cxnSp>
        <p:nvCxnSpPr>
          <p:cNvPr id="31" name="Straight Connector 30"/>
          <p:cNvCxnSpPr/>
          <p:nvPr/>
        </p:nvCxnSpPr>
        <p:spPr>
          <a:xfrm>
            <a:off x="1272349" y="2628900"/>
            <a:ext cx="404051" cy="63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132648" y="2755900"/>
            <a:ext cx="8214551"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1132649" y="3213099"/>
            <a:ext cx="8214551" cy="12701"/>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1041400" y="3746500"/>
            <a:ext cx="8305800" cy="25399"/>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1272349" y="4292600"/>
            <a:ext cx="8074851" cy="50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1062797" y="4222749"/>
            <a:ext cx="8354252" cy="6985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79140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3619500" y="203201"/>
            <a:ext cx="5905500" cy="698499"/>
          </a:xfrm>
        </p:spPr>
        <p:txBody>
          <a:bodyPr/>
          <a:lstStyle/>
          <a:p>
            <a:r>
              <a:rPr lang="en-US" sz="2800" b="1" u="sng" dirty="0">
                <a:solidFill>
                  <a:schemeClr val="tx1">
                    <a:lumMod val="95000"/>
                    <a:lumOff val="5000"/>
                  </a:schemeClr>
                </a:solidFill>
              </a:rPr>
              <a:t>4.3 work schedule:</a:t>
            </a:r>
          </a:p>
        </p:txBody>
      </p:sp>
      <p:sp>
        <p:nvSpPr>
          <p:cNvPr id="5" name="Subtitle 4"/>
          <p:cNvSpPr>
            <a:spLocks noGrp="1"/>
          </p:cNvSpPr>
          <p:nvPr>
            <p:ph type="subTitle" idx="1"/>
          </p:nvPr>
        </p:nvSpPr>
        <p:spPr>
          <a:xfrm>
            <a:off x="673101" y="977899"/>
            <a:ext cx="11099800" cy="5651500"/>
          </a:xfrm>
          <a:ln>
            <a:noFill/>
          </a:ln>
        </p:spPr>
        <p:txBody>
          <a:bodyPr>
            <a:normAutofit/>
          </a:bodyPr>
          <a:lstStyle/>
          <a:p>
            <a:r>
              <a:rPr lang="en-US" sz="2400" dirty="0">
                <a:solidFill>
                  <a:schemeClr val="tx1">
                    <a:lumMod val="95000"/>
                    <a:lumOff val="5000"/>
                  </a:schemeClr>
                </a:solidFill>
              </a:rPr>
              <a:t>After the announcement of our subject teacher we decided to make a minor project on the </a:t>
            </a:r>
            <a:r>
              <a:rPr lang="en-US" sz="2400" dirty="0" smtClean="0">
                <a:solidFill>
                  <a:schemeClr val="tx1">
                    <a:lumMod val="95000"/>
                    <a:lumOff val="5000"/>
                  </a:schemeClr>
                </a:solidFill>
              </a:rPr>
              <a:t>topic’ bank </a:t>
            </a:r>
            <a:r>
              <a:rPr lang="en-US" sz="2400" dirty="0">
                <a:solidFill>
                  <a:schemeClr val="tx1">
                    <a:lumMod val="95000"/>
                    <a:lumOff val="5000"/>
                  </a:schemeClr>
                </a:solidFill>
              </a:rPr>
              <a:t>management system’. He taught us the effective way for writing the proposal and then we scheduled the time which is flexible to us so for this we decided to divide the proposal according to chapter wise. Which helps us to manage the time and give best for this. Firstly, we collected the details needed to us which took 1 week for this and than after further coding and following final report is made. </a:t>
            </a:r>
          </a:p>
        </p:txBody>
      </p:sp>
      <p:cxnSp>
        <p:nvCxnSpPr>
          <p:cNvPr id="31" name="Straight Connector 30"/>
          <p:cNvCxnSpPr/>
          <p:nvPr/>
        </p:nvCxnSpPr>
        <p:spPr>
          <a:xfrm>
            <a:off x="1272349" y="2628900"/>
            <a:ext cx="404051" cy="63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1272349" y="4292600"/>
            <a:ext cx="8074851" cy="5080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9" name="Table 8"/>
          <p:cNvGraphicFramePr>
            <a:graphicFrameLocks noGrp="1"/>
          </p:cNvGraphicFramePr>
          <p:nvPr>
            <p:extLst/>
          </p:nvPr>
        </p:nvGraphicFramePr>
        <p:xfrm>
          <a:off x="914400" y="3060699"/>
          <a:ext cx="10655301" cy="3568700"/>
        </p:xfrm>
        <a:graphic>
          <a:graphicData uri="http://schemas.openxmlformats.org/drawingml/2006/table">
            <a:tbl>
              <a:tblPr>
                <a:tableStyleId>{5C22544A-7EE6-4342-B048-85BDC9FD1C3A}</a:tableStyleId>
              </a:tblPr>
              <a:tblGrid>
                <a:gridCol w="2794556">
                  <a:extLst>
                    <a:ext uri="{9D8B030D-6E8A-4147-A177-3AD203B41FA5}">
                      <a16:colId xmlns="" xmlns:a16="http://schemas.microsoft.com/office/drawing/2014/main" val="314724782"/>
                    </a:ext>
                  </a:extLst>
                </a:gridCol>
                <a:gridCol w="1467565">
                  <a:extLst>
                    <a:ext uri="{9D8B030D-6E8A-4147-A177-3AD203B41FA5}">
                      <a16:colId xmlns="" xmlns:a16="http://schemas.microsoft.com/office/drawing/2014/main" val="2596626999"/>
                    </a:ext>
                  </a:extLst>
                </a:gridCol>
                <a:gridCol w="2131060">
                  <a:extLst>
                    <a:ext uri="{9D8B030D-6E8A-4147-A177-3AD203B41FA5}">
                      <a16:colId xmlns="" xmlns:a16="http://schemas.microsoft.com/office/drawing/2014/main" val="2020181141"/>
                    </a:ext>
                  </a:extLst>
                </a:gridCol>
                <a:gridCol w="2131060">
                  <a:extLst>
                    <a:ext uri="{9D8B030D-6E8A-4147-A177-3AD203B41FA5}">
                      <a16:colId xmlns="" xmlns:a16="http://schemas.microsoft.com/office/drawing/2014/main" val="3329254982"/>
                    </a:ext>
                  </a:extLst>
                </a:gridCol>
                <a:gridCol w="2131060">
                  <a:extLst>
                    <a:ext uri="{9D8B030D-6E8A-4147-A177-3AD203B41FA5}">
                      <a16:colId xmlns="" xmlns:a16="http://schemas.microsoft.com/office/drawing/2014/main" val="4113194073"/>
                    </a:ext>
                  </a:extLst>
                </a:gridCol>
              </a:tblGrid>
              <a:tr h="919083">
                <a:tc>
                  <a:txBody>
                    <a:bodyPr/>
                    <a:lstStyle/>
                    <a:p>
                      <a:r>
                        <a:rPr lang="en-US" dirty="0" smtClean="0"/>
                        <a:t>Week 1</a:t>
                      </a:r>
                      <a:endParaRPr lang="en-US" dirty="0"/>
                    </a:p>
                  </a:txBody>
                  <a:tcPr/>
                </a:tc>
                <a:tc>
                  <a:txBody>
                    <a:bodyPr/>
                    <a:lstStyle/>
                    <a:p>
                      <a:r>
                        <a:rPr lang="en-US" dirty="0" smtClean="0"/>
                        <a:t>Week 2</a:t>
                      </a:r>
                      <a:endParaRPr lang="en-US" dirty="0"/>
                    </a:p>
                  </a:txBody>
                  <a:tcPr/>
                </a:tc>
                <a:tc>
                  <a:txBody>
                    <a:bodyPr/>
                    <a:lstStyle/>
                    <a:p>
                      <a:r>
                        <a:rPr lang="en-US" dirty="0" smtClean="0"/>
                        <a:t>Week 3</a:t>
                      </a:r>
                      <a:endParaRPr lang="en-US" dirty="0"/>
                    </a:p>
                  </a:txBody>
                  <a:tcPr/>
                </a:tc>
                <a:tc>
                  <a:txBody>
                    <a:bodyPr/>
                    <a:lstStyle/>
                    <a:p>
                      <a:r>
                        <a:rPr lang="en-US" dirty="0" smtClean="0"/>
                        <a:t>Week 4</a:t>
                      </a:r>
                      <a:endParaRPr lang="en-US" dirty="0"/>
                    </a:p>
                  </a:txBody>
                  <a:tcPr/>
                </a:tc>
                <a:tc>
                  <a:txBody>
                    <a:bodyPr/>
                    <a:lstStyle/>
                    <a:p>
                      <a:r>
                        <a:rPr lang="en-US" dirty="0" smtClean="0"/>
                        <a:t>Week 5</a:t>
                      </a:r>
                      <a:endParaRPr lang="en-US" dirty="0"/>
                    </a:p>
                  </a:txBody>
                  <a:tcPr/>
                </a:tc>
                <a:extLst>
                  <a:ext uri="{0D108BD9-81ED-4DB2-BD59-A6C34878D82A}">
                    <a16:rowId xmlns="" xmlns:a16="http://schemas.microsoft.com/office/drawing/2014/main" val="2141505038"/>
                  </a:ext>
                </a:extLst>
              </a:tr>
              <a:tr h="666723">
                <a:tc>
                  <a:txBody>
                    <a:bodyPr/>
                    <a:lstStyle/>
                    <a:p>
                      <a:r>
                        <a:rPr lang="en-US" sz="1800" b="0" i="0" kern="1200" dirty="0" smtClean="0">
                          <a:solidFill>
                            <a:schemeClr val="dk1"/>
                          </a:solidFill>
                          <a:effectLst/>
                          <a:latin typeface="+mn-lt"/>
                          <a:ea typeface="+mn-ea"/>
                          <a:cs typeface="+mn-cs"/>
                        </a:rPr>
                        <a:t>Proposal</a:t>
                      </a:r>
                      <a:r>
                        <a:rPr lang="en-US" sz="1800" b="0" i="0" kern="1200" baseline="0" dirty="0" smtClean="0">
                          <a:solidFill>
                            <a:schemeClr val="dk1"/>
                          </a:solidFill>
                          <a:effectLst/>
                          <a:latin typeface="+mn-lt"/>
                          <a:ea typeface="+mn-ea"/>
                          <a:cs typeface="+mn-cs"/>
                        </a:rPr>
                        <a:t> preparation</a:t>
                      </a:r>
                      <a:r>
                        <a:rPr lang="en-US" dirty="0" smtClean="0"/>
                        <a:t/>
                      </a:r>
                      <a:br>
                        <a:rPr lang="en-US" dirty="0" smtClean="0"/>
                      </a:br>
                      <a:endParaRPr lang="en-US" dirty="0"/>
                    </a:p>
                  </a:txBody>
                  <a:tcPr/>
                </a:tc>
                <a:tc>
                  <a:txBody>
                    <a:bodyPr/>
                    <a:lstStyle/>
                    <a:p>
                      <a:endParaRPr lang="en-US" sz="1800" kern="1200" dirty="0">
                        <a:solidFill>
                          <a:schemeClr val="dk1"/>
                        </a:solidFill>
                        <a:latin typeface="+mn-lt"/>
                        <a:ea typeface="+mn-ea"/>
                        <a:cs typeface="+mn-cs"/>
                      </a:endParaRPr>
                    </a:p>
                  </a:txBody>
                  <a:tcPr>
                    <a:solidFill>
                      <a:schemeClr val="tx1">
                        <a:lumMod val="75000"/>
                        <a:lumOff val="25000"/>
                      </a:schemeClr>
                    </a:solidFill>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 xmlns:a16="http://schemas.microsoft.com/office/drawing/2014/main" val="1323618397"/>
                  </a:ext>
                </a:extLst>
              </a:tr>
              <a:tr h="659854">
                <a:tc>
                  <a:txBody>
                    <a:bodyPr/>
                    <a:lstStyle/>
                    <a:p>
                      <a:r>
                        <a:rPr lang="en-US" dirty="0" smtClean="0"/>
                        <a:t>coding</a:t>
                      </a:r>
                      <a:endParaRPr lang="en-US" dirty="0"/>
                    </a:p>
                  </a:txBody>
                  <a:tcPr/>
                </a:tc>
                <a:tc>
                  <a:txBody>
                    <a:bodyPr/>
                    <a:lstStyle/>
                    <a:p>
                      <a:endParaRPr lang="en-US"/>
                    </a:p>
                  </a:txBody>
                  <a:tcPr/>
                </a:tc>
                <a:tc>
                  <a:txBody>
                    <a:bodyPr/>
                    <a:lstStyle/>
                    <a:p>
                      <a:endParaRPr lang="en-US" dirty="0"/>
                    </a:p>
                  </a:txBody>
                  <a:tcPr>
                    <a:solidFill>
                      <a:schemeClr val="tx1">
                        <a:lumMod val="75000"/>
                        <a:lumOff val="25000"/>
                      </a:schemeClr>
                    </a:solidFill>
                  </a:tcPr>
                </a:tc>
                <a:tc>
                  <a:txBody>
                    <a:bodyPr/>
                    <a:lstStyle/>
                    <a:p>
                      <a:endParaRPr lang="en-US"/>
                    </a:p>
                  </a:txBody>
                  <a:tcPr/>
                </a:tc>
                <a:tc>
                  <a:txBody>
                    <a:bodyPr/>
                    <a:lstStyle/>
                    <a:p>
                      <a:endParaRPr lang="en-US"/>
                    </a:p>
                  </a:txBody>
                  <a:tcPr/>
                </a:tc>
                <a:extLst>
                  <a:ext uri="{0D108BD9-81ED-4DB2-BD59-A6C34878D82A}">
                    <a16:rowId xmlns="" xmlns:a16="http://schemas.microsoft.com/office/drawing/2014/main" val="3281301704"/>
                  </a:ext>
                </a:extLst>
              </a:tr>
              <a:tr h="656317">
                <a:tc>
                  <a:txBody>
                    <a:bodyPr/>
                    <a:lstStyle/>
                    <a:p>
                      <a:r>
                        <a:rPr lang="en-US" dirty="0" smtClean="0"/>
                        <a:t>Testing</a:t>
                      </a:r>
                      <a:r>
                        <a:rPr lang="en-US" baseline="0" dirty="0" smtClean="0"/>
                        <a:t> and debugging</a:t>
                      </a:r>
                      <a:endParaRPr lang="en-US" dirty="0"/>
                    </a:p>
                  </a:txBody>
                  <a:tcPr/>
                </a:tc>
                <a:tc>
                  <a:txBody>
                    <a:bodyPr/>
                    <a:lstStyle/>
                    <a:p>
                      <a:endParaRPr lang="en-US"/>
                    </a:p>
                  </a:txBody>
                  <a:tcPr/>
                </a:tc>
                <a:tc>
                  <a:txBody>
                    <a:bodyPr/>
                    <a:lstStyle/>
                    <a:p>
                      <a:endParaRPr lang="en-US"/>
                    </a:p>
                  </a:txBody>
                  <a:tcPr/>
                </a:tc>
                <a:tc>
                  <a:txBody>
                    <a:bodyPr/>
                    <a:lstStyle/>
                    <a:p>
                      <a:endParaRPr lang="en-US" dirty="0"/>
                    </a:p>
                  </a:txBody>
                  <a:tcPr>
                    <a:solidFill>
                      <a:schemeClr val="tx1">
                        <a:lumMod val="75000"/>
                        <a:lumOff val="25000"/>
                      </a:schemeClr>
                    </a:solidFill>
                  </a:tcPr>
                </a:tc>
                <a:tc>
                  <a:txBody>
                    <a:bodyPr/>
                    <a:lstStyle/>
                    <a:p>
                      <a:endParaRPr lang="en-US" dirty="0"/>
                    </a:p>
                  </a:txBody>
                  <a:tcPr>
                    <a:solidFill>
                      <a:schemeClr val="tx1">
                        <a:lumMod val="75000"/>
                        <a:lumOff val="25000"/>
                      </a:schemeClr>
                    </a:solidFill>
                  </a:tcPr>
                </a:tc>
                <a:extLst>
                  <a:ext uri="{0D108BD9-81ED-4DB2-BD59-A6C34878D82A}">
                    <a16:rowId xmlns="" xmlns:a16="http://schemas.microsoft.com/office/drawing/2014/main" val="3415309082"/>
                  </a:ext>
                </a:extLst>
              </a:tr>
              <a:tr h="666723">
                <a:tc>
                  <a:txBody>
                    <a:bodyPr/>
                    <a:lstStyle/>
                    <a:p>
                      <a:r>
                        <a:rPr lang="en-US" dirty="0" smtClean="0"/>
                        <a:t>Documentation and report preparation</a:t>
                      </a:r>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solidFill>
                      <a:schemeClr val="tx1">
                        <a:lumMod val="75000"/>
                        <a:lumOff val="25000"/>
                      </a:schemeClr>
                    </a:solidFill>
                  </a:tcPr>
                </a:tc>
                <a:extLst>
                  <a:ext uri="{0D108BD9-81ED-4DB2-BD59-A6C34878D82A}">
                    <a16:rowId xmlns="" xmlns:a16="http://schemas.microsoft.com/office/drawing/2014/main" val="808307150"/>
                  </a:ext>
                </a:extLst>
              </a:tr>
            </a:tbl>
          </a:graphicData>
        </a:graphic>
      </p:graphicFrame>
    </p:spTree>
    <p:extLst>
      <p:ext uri="{BB962C8B-B14F-4D97-AF65-F5344CB8AC3E}">
        <p14:creationId xmlns:p14="http://schemas.microsoft.com/office/powerpoint/2010/main" val="38432885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4483100" y="203201"/>
            <a:ext cx="5041900" cy="698499"/>
          </a:xfrm>
        </p:spPr>
        <p:txBody>
          <a:bodyPr>
            <a:normAutofit fontScale="90000"/>
          </a:bodyPr>
          <a:lstStyle/>
          <a:p>
            <a:r>
              <a:rPr lang="en-US" sz="5400" b="1" u="sng" dirty="0" smtClean="0">
                <a:solidFill>
                  <a:schemeClr val="tx1">
                    <a:lumMod val="95000"/>
                    <a:lumOff val="5000"/>
                  </a:schemeClr>
                </a:solidFill>
              </a:rPr>
              <a:t>References</a:t>
            </a:r>
            <a:endParaRPr lang="en-US" sz="5400" b="1" u="sng" dirty="0">
              <a:solidFill>
                <a:schemeClr val="tx1">
                  <a:lumMod val="95000"/>
                  <a:lumOff val="5000"/>
                </a:schemeClr>
              </a:solidFill>
            </a:endParaRPr>
          </a:p>
        </p:txBody>
      </p:sp>
      <p:sp>
        <p:nvSpPr>
          <p:cNvPr id="5" name="Subtitle 4"/>
          <p:cNvSpPr>
            <a:spLocks noGrp="1"/>
          </p:cNvSpPr>
          <p:nvPr>
            <p:ph type="subTitle" idx="1"/>
          </p:nvPr>
        </p:nvSpPr>
        <p:spPr>
          <a:xfrm>
            <a:off x="588695" y="2173653"/>
            <a:ext cx="11099800" cy="5651500"/>
          </a:xfrm>
          <a:ln>
            <a:noFill/>
          </a:ln>
        </p:spPr>
        <p:txBody>
          <a:bodyPr>
            <a:normAutofit/>
          </a:bodyPr>
          <a:lstStyle/>
          <a:p>
            <a:r>
              <a:rPr lang="en-US" sz="4000" dirty="0" smtClean="0">
                <a:solidFill>
                  <a:schemeClr val="tx1">
                    <a:lumMod val="95000"/>
                    <a:lumOff val="5000"/>
                  </a:schemeClr>
                </a:solidFill>
              </a:rPr>
              <a:t>All the references are taken from net.</a:t>
            </a:r>
            <a:endParaRPr lang="en-US" sz="4000" dirty="0">
              <a:solidFill>
                <a:schemeClr val="tx1">
                  <a:lumMod val="95000"/>
                  <a:lumOff val="5000"/>
                </a:schemeClr>
              </a:solidFill>
            </a:endParaRPr>
          </a:p>
        </p:txBody>
      </p:sp>
      <p:cxnSp>
        <p:nvCxnSpPr>
          <p:cNvPr id="31" name="Straight Connector 30"/>
          <p:cNvCxnSpPr/>
          <p:nvPr/>
        </p:nvCxnSpPr>
        <p:spPr>
          <a:xfrm>
            <a:off x="1272349" y="2628900"/>
            <a:ext cx="404051" cy="63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1272349" y="4292600"/>
            <a:ext cx="8074851" cy="508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16771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0"/>
                <a:lumOff val="100000"/>
              </a:schemeClr>
            </a:gs>
            <a:gs pos="89000">
              <a:schemeClr val="accent1">
                <a:alpha val="92000"/>
                <a:lumMod val="38000"/>
                <a:lumOff val="62000"/>
              </a:schemeClr>
            </a:gs>
            <a:gs pos="100000">
              <a:schemeClr val="accent1">
                <a:lumMod val="100000"/>
              </a:schemeClr>
            </a:gs>
          </a:gsLst>
          <a:path path="circle">
            <a:fillToRect t="100000" r="10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08296" y="126609"/>
            <a:ext cx="10515600" cy="1437471"/>
          </a:xfrm>
          <a:gradFill>
            <a:gsLst>
              <a:gs pos="0">
                <a:schemeClr val="accent1">
                  <a:lumMod val="0"/>
                  <a:lumOff val="100000"/>
                </a:schemeClr>
              </a:gs>
              <a:gs pos="89000">
                <a:schemeClr val="accent1">
                  <a:alpha val="92000"/>
                  <a:lumMod val="38000"/>
                  <a:lumOff val="62000"/>
                </a:schemeClr>
              </a:gs>
              <a:gs pos="100000">
                <a:schemeClr val="accent1">
                  <a:lumMod val="100000"/>
                </a:schemeClr>
              </a:gs>
            </a:gsLst>
            <a:path path="circle">
              <a:fillToRect t="100000" r="100000"/>
            </a:path>
          </a:gradFill>
        </p:spPr>
        <p:txBody>
          <a:bodyPr/>
          <a:lstStyle/>
          <a:p>
            <a:pPr algn="ctr"/>
            <a:r>
              <a:rPr lang="en-US" dirty="0" smtClean="0">
                <a:latin typeface="Algerian" panose="04020705040A02060702" pitchFamily="82" charset="0"/>
              </a:rPr>
              <a:t>End Of Slide</a:t>
            </a:r>
            <a:endParaRPr lang="en-US" dirty="0">
              <a:latin typeface="Algerian" panose="04020705040A02060702" pitchFamily="82" charset="0"/>
            </a:endParaRPr>
          </a:p>
        </p:txBody>
      </p:sp>
      <p:sp>
        <p:nvSpPr>
          <p:cNvPr id="3" name="Content Placeholder 2"/>
          <p:cNvSpPr>
            <a:spLocks noGrp="1"/>
          </p:cNvSpPr>
          <p:nvPr>
            <p:ph idx="1"/>
          </p:nvPr>
        </p:nvSpPr>
        <p:spPr>
          <a:effectLst>
            <a:softEdge rad="1270000"/>
          </a:effectLst>
        </p:spPr>
        <p:txBody>
          <a:bodyPr>
            <a:normAutofit lnSpcReduction="10000"/>
          </a:bodyPr>
          <a:lstStyle/>
          <a:p>
            <a:pPr marL="0" indent="0">
              <a:buNone/>
            </a:pPr>
            <a:r>
              <a:rPr lang="en-US" dirty="0"/>
              <a:t>#</a:t>
            </a:r>
            <a:r>
              <a:rPr lang="en-US" dirty="0" smtClean="0"/>
              <a:t>include&lt;</a:t>
            </a:r>
            <a:r>
              <a:rPr lang="en-US" dirty="0" err="1" smtClean="0"/>
              <a:t>iostream</a:t>
            </a:r>
            <a:r>
              <a:rPr lang="en-US" dirty="0" smtClean="0"/>
              <a:t>&gt;</a:t>
            </a:r>
          </a:p>
          <a:p>
            <a:pPr marL="0" indent="0">
              <a:buNone/>
            </a:pPr>
            <a:r>
              <a:rPr lang="en-US" dirty="0" smtClean="0"/>
              <a:t>using </a:t>
            </a:r>
            <a:r>
              <a:rPr lang="en-US" dirty="0"/>
              <a:t>namespace </a:t>
            </a:r>
            <a:r>
              <a:rPr lang="en-US" dirty="0" err="1"/>
              <a:t>std</a:t>
            </a:r>
            <a:r>
              <a:rPr lang="en-US" dirty="0"/>
              <a:t>;</a:t>
            </a:r>
          </a:p>
          <a:p>
            <a:pPr marL="0" indent="0">
              <a:buNone/>
            </a:pPr>
            <a:r>
              <a:rPr lang="en-US" dirty="0" err="1"/>
              <a:t>int</a:t>
            </a:r>
            <a:r>
              <a:rPr lang="en-US" dirty="0"/>
              <a:t> main</a:t>
            </a:r>
            <a:r>
              <a:rPr lang="en-US" dirty="0" smtClean="0"/>
              <a:t>()</a:t>
            </a:r>
          </a:p>
          <a:p>
            <a:pPr marL="0" indent="0">
              <a:buNone/>
            </a:pPr>
            <a:r>
              <a:rPr lang="en-US" dirty="0" smtClean="0"/>
              <a:t>{</a:t>
            </a:r>
          </a:p>
          <a:p>
            <a:pPr marL="0" indent="0">
              <a:buNone/>
            </a:pPr>
            <a:r>
              <a:rPr lang="en-US" dirty="0" smtClean="0"/>
              <a:t>String attention;</a:t>
            </a:r>
          </a:p>
          <a:p>
            <a:pPr marL="0" indent="0">
              <a:buNone/>
            </a:pPr>
            <a:r>
              <a:rPr lang="en-US" dirty="0" err="1" smtClean="0"/>
              <a:t>Cin</a:t>
            </a:r>
            <a:r>
              <a:rPr lang="en-US" dirty="0" smtClean="0"/>
              <a:t>&gt;&gt;attention;</a:t>
            </a:r>
          </a:p>
          <a:p>
            <a:pPr marL="0" indent="0">
              <a:buNone/>
            </a:pPr>
            <a:r>
              <a:rPr lang="en-US" dirty="0" err="1" smtClean="0"/>
              <a:t>Cout</a:t>
            </a:r>
            <a:r>
              <a:rPr lang="en-US" dirty="0" smtClean="0"/>
              <a:t>&lt;&lt;“THANK YOU FOR”&lt;&lt;</a:t>
            </a:r>
            <a:r>
              <a:rPr lang="en-US" dirty="0" err="1" smtClean="0"/>
              <a:t>endl</a:t>
            </a:r>
            <a:r>
              <a:rPr lang="en-US" dirty="0" smtClean="0"/>
              <a:t>&lt;&lt;“YOUR ATTENTION!”;</a:t>
            </a:r>
          </a:p>
          <a:p>
            <a:pPr marL="0" indent="0">
              <a:buNone/>
            </a:pPr>
            <a:r>
              <a:rPr lang="en-US" dirty="0" smtClean="0"/>
              <a:t>Return 0;</a:t>
            </a:r>
          </a:p>
          <a:p>
            <a:pPr marL="0" indent="0">
              <a:buNone/>
            </a:pPr>
            <a:r>
              <a:rPr lang="en-US" dirty="0"/>
              <a: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8159" y="1952248"/>
            <a:ext cx="5273841" cy="2463341"/>
          </a:xfrm>
          <a:prstGeom prst="rect">
            <a:avLst/>
          </a:prstGeom>
        </p:spPr>
      </p:pic>
    </p:spTree>
    <p:extLst>
      <p:ext uri="{BB962C8B-B14F-4D97-AF65-F5344CB8AC3E}">
        <p14:creationId xmlns:p14="http://schemas.microsoft.com/office/powerpoint/2010/main" val="14089943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7411" y="461378"/>
            <a:ext cx="10515600" cy="1325563"/>
          </a:xfrm>
        </p:spPr>
        <p:txBody>
          <a:bodyPr>
            <a:normAutofit/>
          </a:bodyPr>
          <a:lstStyle/>
          <a:p>
            <a:pPr algn="ctr"/>
            <a:r>
              <a:rPr lang="en-US" sz="4800" u="sng" dirty="0" smtClean="0">
                <a:solidFill>
                  <a:schemeClr val="bg1">
                    <a:lumMod val="95000"/>
                  </a:schemeClr>
                </a:solidFill>
                <a:latin typeface="Algerian" panose="04020705040A02060702" pitchFamily="82" charset="0"/>
              </a:rPr>
              <a:t>Introduction</a:t>
            </a:r>
            <a:endParaRPr lang="en-US" sz="4800" u="sng" dirty="0">
              <a:solidFill>
                <a:schemeClr val="bg1">
                  <a:lumMod val="95000"/>
                </a:schemeClr>
              </a:solidFill>
              <a:latin typeface="Algerian" panose="04020705040A02060702" pitchFamily="82" charset="0"/>
            </a:endParaRPr>
          </a:p>
        </p:txBody>
      </p:sp>
      <p:sp>
        <p:nvSpPr>
          <p:cNvPr id="3" name="Content Placeholder 2"/>
          <p:cNvSpPr>
            <a:spLocks noGrp="1"/>
          </p:cNvSpPr>
          <p:nvPr>
            <p:ph idx="1"/>
          </p:nvPr>
        </p:nvSpPr>
        <p:spPr>
          <a:xfrm>
            <a:off x="0" y="1690688"/>
            <a:ext cx="11353800" cy="5380892"/>
          </a:xfrm>
        </p:spPr>
        <p:txBody>
          <a:bodyPr>
            <a:normAutofit/>
          </a:bodyPr>
          <a:lstStyle/>
          <a:p>
            <a:pPr>
              <a:buFont typeface="Wingdings" panose="05000000000000000000" pitchFamily="2" charset="2"/>
              <a:buChar char="Ø"/>
            </a:pPr>
            <a:r>
              <a:rPr lang="en-US" sz="4000" b="1" dirty="0">
                <a:solidFill>
                  <a:schemeClr val="bg1"/>
                </a:solidFill>
              </a:rPr>
              <a:t>Background </a:t>
            </a:r>
            <a:endParaRPr lang="en-US" sz="4000" b="1" dirty="0" smtClean="0">
              <a:solidFill>
                <a:schemeClr val="bg1"/>
              </a:solidFill>
            </a:endParaRPr>
          </a:p>
          <a:p>
            <a:pPr>
              <a:buFont typeface="Wingdings" panose="05000000000000000000" pitchFamily="2" charset="2"/>
              <a:buChar char="Ø"/>
            </a:pPr>
            <a:r>
              <a:rPr lang="en-US" sz="4000" b="1" dirty="0">
                <a:solidFill>
                  <a:schemeClr val="bg1"/>
                </a:solidFill>
              </a:rPr>
              <a:t>Problem Statement </a:t>
            </a:r>
            <a:endParaRPr lang="en-US" sz="4000" b="1" dirty="0" smtClean="0">
              <a:solidFill>
                <a:schemeClr val="bg1"/>
              </a:solidFill>
            </a:endParaRPr>
          </a:p>
          <a:p>
            <a:pPr>
              <a:buFont typeface="Wingdings" panose="05000000000000000000" pitchFamily="2" charset="2"/>
              <a:buChar char="Ø"/>
            </a:pPr>
            <a:r>
              <a:rPr lang="en-US" sz="4000" b="1" dirty="0">
                <a:solidFill>
                  <a:schemeClr val="bg1"/>
                </a:solidFill>
              </a:rPr>
              <a:t>Objectives </a:t>
            </a:r>
            <a:endParaRPr lang="en-US" sz="4000" b="1" dirty="0" smtClean="0">
              <a:solidFill>
                <a:schemeClr val="bg1"/>
              </a:solidFill>
            </a:endParaRPr>
          </a:p>
          <a:p>
            <a:pPr>
              <a:buFont typeface="Wingdings" panose="05000000000000000000" pitchFamily="2" charset="2"/>
              <a:buChar char="Ø"/>
            </a:pPr>
            <a:r>
              <a:rPr lang="en-US" sz="4000" b="1" dirty="0">
                <a:solidFill>
                  <a:schemeClr val="bg1"/>
                </a:solidFill>
              </a:rPr>
              <a:t>Applications </a:t>
            </a:r>
            <a:endParaRPr lang="en-US" sz="4000" b="1" dirty="0" smtClean="0">
              <a:solidFill>
                <a:schemeClr val="bg1"/>
              </a:solidFill>
            </a:endParaRPr>
          </a:p>
          <a:p>
            <a:pPr>
              <a:buFont typeface="Wingdings" panose="05000000000000000000" pitchFamily="2" charset="2"/>
              <a:buChar char="Ø"/>
            </a:pPr>
            <a:r>
              <a:rPr lang="en-US" sz="4000" b="1" dirty="0">
                <a:solidFill>
                  <a:schemeClr val="bg1"/>
                </a:solidFill>
              </a:rPr>
              <a:t>Project Features </a:t>
            </a:r>
            <a:endParaRPr lang="en-US" sz="4000" b="1" dirty="0" smtClean="0">
              <a:solidFill>
                <a:schemeClr val="bg1"/>
              </a:solidFill>
            </a:endParaRPr>
          </a:p>
          <a:p>
            <a:pPr>
              <a:buFont typeface="Wingdings" panose="05000000000000000000" pitchFamily="2" charset="2"/>
              <a:buChar char="Ø"/>
            </a:pPr>
            <a:r>
              <a:rPr lang="en-US" sz="4000" b="1" dirty="0" smtClean="0">
                <a:solidFill>
                  <a:schemeClr val="bg1"/>
                </a:solidFill>
              </a:rPr>
              <a:t>Feasibility </a:t>
            </a:r>
            <a:r>
              <a:rPr lang="en-US" sz="4000" b="1" dirty="0">
                <a:solidFill>
                  <a:schemeClr val="bg1"/>
                </a:solidFill>
              </a:rPr>
              <a:t>Analysis </a:t>
            </a:r>
            <a:endParaRPr lang="en-US" sz="4000" b="1" dirty="0" smtClean="0">
              <a:solidFill>
                <a:schemeClr val="bg1"/>
              </a:solidFill>
            </a:endParaRPr>
          </a:p>
          <a:p>
            <a:pPr>
              <a:buFont typeface="Wingdings" panose="05000000000000000000" pitchFamily="2" charset="2"/>
              <a:buChar char="Ø"/>
            </a:pPr>
            <a:r>
              <a:rPr lang="en-US" sz="4000" b="1" dirty="0" smtClean="0">
                <a:solidFill>
                  <a:schemeClr val="bg1"/>
                </a:solidFill>
              </a:rPr>
              <a:t>System Requirement </a:t>
            </a:r>
            <a:endParaRPr lang="en-US" sz="4000" dirty="0">
              <a:solidFill>
                <a:schemeClr val="bg1"/>
              </a:solidFill>
            </a:endParaRPr>
          </a:p>
        </p:txBody>
      </p:sp>
    </p:spTree>
    <p:extLst>
      <p:ext uri="{BB962C8B-B14F-4D97-AF65-F5344CB8AC3E}">
        <p14:creationId xmlns:p14="http://schemas.microsoft.com/office/powerpoint/2010/main" val="22846012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u="sng" dirty="0" smtClean="0">
                <a:latin typeface="Algerian" panose="04020705040A02060702" pitchFamily="82" charset="0"/>
              </a:rPr>
              <a:t>Background</a:t>
            </a:r>
            <a:r>
              <a:rPr lang="en-US" b="1" dirty="0" smtClean="0">
                <a:latin typeface="Algerian" panose="04020705040A02060702" pitchFamily="82" charset="0"/>
              </a:rPr>
              <a:t> </a:t>
            </a:r>
            <a:endParaRPr lang="en-US" dirty="0">
              <a:latin typeface="Algerian" panose="04020705040A02060702" pitchFamily="82" charset="0"/>
            </a:endParaRPr>
          </a:p>
        </p:txBody>
      </p:sp>
      <p:sp>
        <p:nvSpPr>
          <p:cNvPr id="3" name="Content Placeholder 2"/>
          <p:cNvSpPr>
            <a:spLocks noGrp="1"/>
          </p:cNvSpPr>
          <p:nvPr>
            <p:ph idx="1"/>
          </p:nvPr>
        </p:nvSpPr>
        <p:spPr>
          <a:xfrm>
            <a:off x="25400" y="1690688"/>
            <a:ext cx="10515600" cy="4778375"/>
          </a:xfrm>
        </p:spPr>
        <p:txBody>
          <a:bodyPr>
            <a:normAutofit/>
          </a:bodyPr>
          <a:lstStyle/>
          <a:p>
            <a:pPr fontAlgn="base">
              <a:buFont typeface="Wingdings" panose="05000000000000000000" pitchFamily="2" charset="2"/>
              <a:buChar char="Ø"/>
            </a:pPr>
            <a:r>
              <a:rPr lang="en-GB" sz="3200" dirty="0" smtClean="0"/>
              <a:t>Provided </a:t>
            </a:r>
            <a:r>
              <a:rPr lang="en-GB" sz="3200" dirty="0"/>
              <a:t>as a </a:t>
            </a:r>
            <a:r>
              <a:rPr lang="en-GB" sz="3200" dirty="0" smtClean="0"/>
              <a:t>tool </a:t>
            </a:r>
            <a:r>
              <a:rPr lang="en-GB" sz="3200" dirty="0"/>
              <a:t>to the </a:t>
            </a:r>
            <a:r>
              <a:rPr lang="en-GB" sz="3200" dirty="0" smtClean="0"/>
              <a:t>bank</a:t>
            </a:r>
            <a:r>
              <a:rPr lang="en-GB" sz="3200" dirty="0"/>
              <a:t>, </a:t>
            </a:r>
            <a:endParaRPr lang="en-GB" sz="3200" dirty="0" smtClean="0"/>
          </a:p>
          <a:p>
            <a:pPr fontAlgn="base">
              <a:buFont typeface="Wingdings" panose="05000000000000000000" pitchFamily="2" charset="2"/>
              <a:buChar char="Ø"/>
            </a:pPr>
            <a:r>
              <a:rPr lang="en-GB" sz="3200" dirty="0" smtClean="0"/>
              <a:t>Completely </a:t>
            </a:r>
            <a:r>
              <a:rPr lang="en-GB" sz="3200" dirty="0"/>
              <a:t>computerized, so it is not a time-consuming </a:t>
            </a:r>
            <a:r>
              <a:rPr lang="en-GB" sz="3200" dirty="0" smtClean="0"/>
              <a:t>process,</a:t>
            </a:r>
          </a:p>
          <a:p>
            <a:pPr fontAlgn="base">
              <a:buFont typeface="Wingdings" panose="05000000000000000000" pitchFamily="2" charset="2"/>
              <a:buChar char="Ø"/>
            </a:pPr>
            <a:r>
              <a:rPr lang="en-GB" sz="3200" dirty="0" smtClean="0"/>
              <a:t>Record for daily banking transactions,</a:t>
            </a:r>
          </a:p>
          <a:p>
            <a:pPr fontAlgn="base">
              <a:buFont typeface="Wingdings" panose="05000000000000000000" pitchFamily="2" charset="2"/>
              <a:buChar char="Ø"/>
            </a:pPr>
            <a:r>
              <a:rPr lang="en-GB" sz="3200" dirty="0" smtClean="0"/>
              <a:t>Facilitate </a:t>
            </a:r>
            <a:r>
              <a:rPr lang="en-GB" sz="3200" dirty="0"/>
              <a:t>the addition of new customer account, deletion of account and modification of existing customer </a:t>
            </a:r>
            <a:r>
              <a:rPr lang="en-GB" sz="3200" dirty="0" smtClean="0"/>
              <a:t>account</a:t>
            </a:r>
            <a:r>
              <a:rPr lang="en-GB" sz="3200" dirty="0"/>
              <a:t>,</a:t>
            </a:r>
            <a:endParaRPr lang="en-GB" sz="3200" dirty="0" smtClean="0"/>
          </a:p>
          <a:p>
            <a:pPr fontAlgn="base">
              <a:buFont typeface="Wingdings" panose="05000000000000000000" pitchFamily="2" charset="2"/>
              <a:buChar char="Ø"/>
            </a:pPr>
            <a:r>
              <a:rPr lang="en-GB" sz="3200" dirty="0"/>
              <a:t> </a:t>
            </a:r>
            <a:r>
              <a:rPr lang="en-GB" sz="3200" dirty="0" smtClean="0"/>
              <a:t>Provide </a:t>
            </a:r>
            <a:r>
              <a:rPr lang="en-GB" sz="3200" dirty="0"/>
              <a:t>user friendly interface for retrieving customer related details just in a few seconds, with 100% accuracy</a:t>
            </a:r>
            <a:r>
              <a:rPr lang="en-GB" sz="3200" b="1" dirty="0">
                <a:solidFill>
                  <a:schemeClr val="bg1"/>
                </a:solidFill>
              </a:rPr>
              <a:t>. </a:t>
            </a:r>
            <a:endParaRPr lang="en-US" sz="3200" b="1" dirty="0">
              <a:solidFill>
                <a:schemeClr val="bg1"/>
              </a:solidFill>
            </a:endParaRPr>
          </a:p>
        </p:txBody>
      </p:sp>
    </p:spTree>
    <p:extLst>
      <p:ext uri="{BB962C8B-B14F-4D97-AF65-F5344CB8AC3E}">
        <p14:creationId xmlns:p14="http://schemas.microsoft.com/office/powerpoint/2010/main" val="40748641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u="sng" dirty="0">
                <a:latin typeface="Algerian" panose="04020705040A02060702" pitchFamily="82" charset="0"/>
              </a:rPr>
              <a:t>Problem Statement</a:t>
            </a:r>
            <a:r>
              <a:rPr lang="en-US" b="1" dirty="0"/>
              <a:t> </a:t>
            </a:r>
            <a:endParaRPr lang="en-US" dirty="0"/>
          </a:p>
        </p:txBody>
      </p:sp>
      <p:sp>
        <p:nvSpPr>
          <p:cNvPr id="3" name="Content Placeholder 2"/>
          <p:cNvSpPr>
            <a:spLocks noGrp="1"/>
          </p:cNvSpPr>
          <p:nvPr>
            <p:ph idx="1"/>
          </p:nvPr>
        </p:nvSpPr>
        <p:spPr/>
        <p:txBody>
          <a:bodyPr>
            <a:normAutofit fontScale="92500"/>
          </a:bodyPr>
          <a:lstStyle/>
          <a:p>
            <a:pPr>
              <a:buFont typeface="Wingdings" panose="05000000000000000000" pitchFamily="2" charset="2"/>
              <a:buChar char="Ø"/>
            </a:pPr>
            <a:r>
              <a:rPr lang="en-US" sz="3600" dirty="0"/>
              <a:t>Opening an account can take </a:t>
            </a:r>
            <a:r>
              <a:rPr lang="en-US" sz="3600" dirty="0" smtClean="0"/>
              <a:t>longer,</a:t>
            </a:r>
          </a:p>
          <a:p>
            <a:pPr>
              <a:buFont typeface="Wingdings" panose="05000000000000000000" pitchFamily="2" charset="2"/>
              <a:buChar char="Ø"/>
            </a:pPr>
            <a:endParaRPr lang="en-US" sz="3600" dirty="0" smtClean="0"/>
          </a:p>
          <a:p>
            <a:pPr>
              <a:buFont typeface="Wingdings" panose="05000000000000000000" pitchFamily="2" charset="2"/>
              <a:buChar char="Ø"/>
            </a:pPr>
            <a:r>
              <a:rPr lang="en-US" sz="3600" dirty="0" smtClean="0"/>
              <a:t>Need </a:t>
            </a:r>
            <a:r>
              <a:rPr lang="en-US" sz="3600" dirty="0"/>
              <a:t>to complete a paper </a:t>
            </a:r>
            <a:r>
              <a:rPr lang="en-US" sz="3600" dirty="0" smtClean="0"/>
              <a:t>application,</a:t>
            </a:r>
          </a:p>
          <a:p>
            <a:pPr>
              <a:buFont typeface="Wingdings" panose="05000000000000000000" pitchFamily="2" charset="2"/>
              <a:buChar char="Ø"/>
            </a:pPr>
            <a:endParaRPr lang="en-US" sz="3600" dirty="0" smtClean="0"/>
          </a:p>
          <a:p>
            <a:pPr>
              <a:buFont typeface="Wingdings" panose="05000000000000000000" pitchFamily="2" charset="2"/>
              <a:buChar char="Ø"/>
            </a:pPr>
            <a:r>
              <a:rPr lang="en-US" sz="3600" dirty="0" smtClean="0"/>
              <a:t>Have </a:t>
            </a:r>
            <a:r>
              <a:rPr lang="en-US" sz="3600" dirty="0"/>
              <a:t>to wait until you can get into a branch for </a:t>
            </a:r>
            <a:r>
              <a:rPr lang="en-US" sz="3600" dirty="0" smtClean="0"/>
              <a:t>service,</a:t>
            </a:r>
          </a:p>
          <a:p>
            <a:pPr>
              <a:buFont typeface="Wingdings" panose="05000000000000000000" pitchFamily="2" charset="2"/>
              <a:buChar char="Ø"/>
            </a:pPr>
            <a:endParaRPr lang="en-US" sz="3600" dirty="0" smtClean="0"/>
          </a:p>
          <a:p>
            <a:pPr>
              <a:buFont typeface="Wingdings" panose="05000000000000000000" pitchFamily="2" charset="2"/>
              <a:buChar char="Ø"/>
            </a:pPr>
            <a:r>
              <a:rPr lang="en-US" sz="3600" dirty="0" smtClean="0"/>
              <a:t>Higher fee charges.</a:t>
            </a:r>
          </a:p>
        </p:txBody>
      </p:sp>
    </p:spTree>
    <p:extLst>
      <p:ext uri="{BB962C8B-B14F-4D97-AF65-F5344CB8AC3E}">
        <p14:creationId xmlns:p14="http://schemas.microsoft.com/office/powerpoint/2010/main" val="42789273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u="sng" dirty="0">
                <a:latin typeface="Algerian" panose="04020705040A02060702" pitchFamily="82" charset="0"/>
              </a:rPr>
              <a:t>Objectives</a:t>
            </a:r>
            <a:r>
              <a:rPr lang="en-US" b="1" u="sng" dirty="0">
                <a:latin typeface="Algerian" panose="04020705040A02060702" pitchFamily="82" charset="0"/>
              </a:rPr>
              <a:t> </a:t>
            </a:r>
            <a:endParaRPr lang="en-US" u="sng" dirty="0">
              <a:latin typeface="Algerian" panose="04020705040A02060702" pitchFamily="82" charset="0"/>
            </a:endParaRPr>
          </a:p>
        </p:txBody>
      </p:sp>
      <p:sp>
        <p:nvSpPr>
          <p:cNvPr id="3" name="Content Placeholder 2"/>
          <p:cNvSpPr>
            <a:spLocks noGrp="1"/>
          </p:cNvSpPr>
          <p:nvPr>
            <p:ph idx="1"/>
          </p:nvPr>
        </p:nvSpPr>
        <p:spPr>
          <a:noFill/>
        </p:spPr>
        <p:txBody>
          <a:bodyPr/>
          <a:lstStyle/>
          <a:p>
            <a:pPr>
              <a:buFont typeface="Wingdings" panose="05000000000000000000" pitchFamily="2" charset="2"/>
              <a:buChar char="Ø"/>
            </a:pPr>
            <a:r>
              <a:rPr lang="en-GB" dirty="0" smtClean="0"/>
              <a:t>Create </a:t>
            </a:r>
            <a:r>
              <a:rPr lang="en-GB" dirty="0"/>
              <a:t>a banking system that is easily via </a:t>
            </a:r>
            <a:r>
              <a:rPr lang="en-GB" dirty="0" smtClean="0"/>
              <a:t>internet</a:t>
            </a:r>
          </a:p>
          <a:p>
            <a:pPr marL="0" indent="0">
              <a:buNone/>
            </a:pPr>
            <a:endParaRPr lang="en-US" dirty="0"/>
          </a:p>
          <a:p>
            <a:pPr>
              <a:buFont typeface="Wingdings" panose="05000000000000000000" pitchFamily="2" charset="2"/>
              <a:buChar char="Ø"/>
            </a:pPr>
            <a:r>
              <a:rPr lang="en-GB" dirty="0"/>
              <a:t>R</a:t>
            </a:r>
            <a:r>
              <a:rPr lang="en-GB" dirty="0" smtClean="0"/>
              <a:t>educe </a:t>
            </a:r>
            <a:r>
              <a:rPr lang="en-GB" dirty="0"/>
              <a:t>the flow of human traffic causing long queues at banks resulting in consumption of valuable time.</a:t>
            </a:r>
            <a:r>
              <a:rPr lang="en-US" dirty="0"/>
              <a:t> </a:t>
            </a:r>
            <a:endParaRPr lang="en-US" dirty="0" smtClean="0"/>
          </a:p>
          <a:p>
            <a:pPr>
              <a:buFont typeface="Wingdings" panose="05000000000000000000" pitchFamily="2" charset="2"/>
              <a:buChar char="Ø"/>
            </a:pPr>
            <a:endParaRPr lang="en-US" dirty="0"/>
          </a:p>
          <a:p>
            <a:pPr>
              <a:buFont typeface="Wingdings" panose="05000000000000000000" pitchFamily="2" charset="2"/>
              <a:buChar char="Ø"/>
            </a:pPr>
            <a:r>
              <a:rPr lang="en-GB" dirty="0" smtClean="0"/>
              <a:t>Develop </a:t>
            </a:r>
            <a:r>
              <a:rPr lang="en-GB" dirty="0"/>
              <a:t>a bank customer management system with a multi-level security measure that will restore the customers’ confidence.</a:t>
            </a:r>
            <a:r>
              <a:rPr lang="en-US" dirty="0"/>
              <a:t> </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26074619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latin typeface="Algerian" panose="04020705040A02060702" pitchFamily="82" charset="0"/>
              </a:rPr>
              <a:t>Application</a:t>
            </a:r>
            <a:endParaRPr lang="en-US" dirty="0">
              <a:latin typeface="Algerian" panose="04020705040A02060702" pitchFamily="82" charset="0"/>
            </a:endParaRPr>
          </a:p>
        </p:txBody>
      </p:sp>
      <p:sp>
        <p:nvSpPr>
          <p:cNvPr id="3" name="Content Placeholder 2"/>
          <p:cNvSpPr>
            <a:spLocks noGrp="1"/>
          </p:cNvSpPr>
          <p:nvPr>
            <p:ph idx="1"/>
          </p:nvPr>
        </p:nvSpPr>
        <p:spPr>
          <a:xfrm>
            <a:off x="275492" y="2410753"/>
            <a:ext cx="10515600" cy="4351338"/>
          </a:xfrm>
        </p:spPr>
        <p:txBody>
          <a:bodyPr>
            <a:normAutofit/>
          </a:bodyPr>
          <a:lstStyle/>
          <a:p>
            <a:pPr fontAlgn="base"/>
            <a:r>
              <a:rPr lang="en-GB" sz="4000" dirty="0"/>
              <a:t>Mainly, this project is applicable for the financial institutions which includes Banks, Laghubitta, at training programs for the new employer of Banks and the student of such </a:t>
            </a:r>
            <a:r>
              <a:rPr lang="en-GB" sz="4000" dirty="0" smtClean="0"/>
              <a:t>fields.</a:t>
            </a:r>
            <a:r>
              <a:rPr lang="en-GB" sz="4000" dirty="0"/>
              <a:t> </a:t>
            </a:r>
            <a:endParaRPr lang="en-US" sz="4000" dirty="0"/>
          </a:p>
        </p:txBody>
      </p:sp>
    </p:spTree>
    <p:extLst>
      <p:ext uri="{BB962C8B-B14F-4D97-AF65-F5344CB8AC3E}">
        <p14:creationId xmlns:p14="http://schemas.microsoft.com/office/powerpoint/2010/main" val="18654321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latin typeface="Algerian" panose="04020705040A02060702" pitchFamily="82" charset="0"/>
              </a:rPr>
              <a:t>Features </a:t>
            </a:r>
            <a:endParaRPr lang="en-US" dirty="0">
              <a:latin typeface="Algerian" panose="04020705040A02060702" pitchFamily="82" charset="0"/>
            </a:endParaRPr>
          </a:p>
        </p:txBody>
      </p:sp>
      <p:sp>
        <p:nvSpPr>
          <p:cNvPr id="3" name="Content Placeholder 2"/>
          <p:cNvSpPr>
            <a:spLocks noGrp="1"/>
          </p:cNvSpPr>
          <p:nvPr>
            <p:ph idx="1"/>
          </p:nvPr>
        </p:nvSpPr>
        <p:spPr/>
        <p:txBody>
          <a:bodyPr/>
          <a:lstStyle/>
          <a:p>
            <a:pPr marL="0" indent="0">
              <a:buNone/>
            </a:pPr>
            <a:endParaRPr lang="en-US" dirty="0"/>
          </a:p>
          <a:p>
            <a:pPr>
              <a:buFont typeface="Wingdings" panose="05000000000000000000" pitchFamily="2" charset="2"/>
              <a:buChar char="Ø"/>
            </a:pPr>
            <a:r>
              <a:rPr lang="en-US" dirty="0" smtClean="0"/>
              <a:t>Easy </a:t>
            </a:r>
            <a:r>
              <a:rPr lang="en-US" dirty="0"/>
              <a:t>to sign up or apply for new </a:t>
            </a:r>
            <a:r>
              <a:rPr lang="en-US" dirty="0" smtClean="0"/>
              <a:t>accounts,</a:t>
            </a:r>
            <a:endParaRPr lang="en-US" dirty="0"/>
          </a:p>
          <a:p>
            <a:pPr>
              <a:buFont typeface="Wingdings" panose="05000000000000000000" pitchFamily="2" charset="2"/>
              <a:buChar char="Ø"/>
            </a:pPr>
            <a:r>
              <a:rPr lang="en-US" dirty="0" smtClean="0"/>
              <a:t>Offer </a:t>
            </a:r>
            <a:r>
              <a:rPr lang="en-US" dirty="0"/>
              <a:t>extensive </a:t>
            </a:r>
            <a:r>
              <a:rPr lang="en-US" dirty="0" smtClean="0"/>
              <a:t>to </a:t>
            </a:r>
            <a:r>
              <a:rPr lang="en-US" dirty="0"/>
              <a:t>manage almost every aspect of your account from almost </a:t>
            </a:r>
            <a:r>
              <a:rPr lang="en-US" dirty="0" smtClean="0"/>
              <a:t>anywhere,</a:t>
            </a:r>
            <a:endParaRPr lang="en-US" dirty="0"/>
          </a:p>
          <a:p>
            <a:pPr>
              <a:buFont typeface="Wingdings" panose="05000000000000000000" pitchFamily="2" charset="2"/>
              <a:buChar char="Ø"/>
            </a:pPr>
            <a:r>
              <a:rPr lang="en-US" dirty="0"/>
              <a:t>Low fees or no fees for services like checking and savings accounts and some loan </a:t>
            </a:r>
            <a:r>
              <a:rPr lang="en-US" dirty="0" smtClean="0"/>
              <a:t>products,</a:t>
            </a:r>
          </a:p>
          <a:p>
            <a:pPr>
              <a:buFont typeface="Wingdings" panose="05000000000000000000" pitchFamily="2" charset="2"/>
              <a:buChar char="Ø"/>
            </a:pPr>
            <a:r>
              <a:rPr lang="en-GB" dirty="0" smtClean="0"/>
              <a:t>Centralized </a:t>
            </a:r>
            <a:r>
              <a:rPr lang="en-GB" dirty="0"/>
              <a:t>database </a:t>
            </a:r>
            <a:r>
              <a:rPr lang="en-GB" dirty="0" smtClean="0"/>
              <a:t>(</a:t>
            </a:r>
            <a:r>
              <a:rPr lang="en-US" b="1" dirty="0" smtClean="0"/>
              <a:t>located</a:t>
            </a:r>
            <a:r>
              <a:rPr lang="en-US" b="1" dirty="0"/>
              <a:t>, stored, and maintained in a single </a:t>
            </a:r>
            <a:r>
              <a:rPr lang="en-US" b="1" dirty="0" smtClean="0"/>
              <a:t>location)</a:t>
            </a:r>
            <a:r>
              <a:rPr lang="en-GB" dirty="0" smtClean="0"/>
              <a:t>.</a:t>
            </a:r>
            <a:endParaRPr lang="en-US" dirty="0"/>
          </a:p>
          <a:p>
            <a:pPr marL="0" indent="0">
              <a:buNone/>
            </a:pPr>
            <a:endParaRPr lang="en-US" dirty="0"/>
          </a:p>
        </p:txBody>
      </p:sp>
    </p:spTree>
    <p:extLst>
      <p:ext uri="{BB962C8B-B14F-4D97-AF65-F5344CB8AC3E}">
        <p14:creationId xmlns:p14="http://schemas.microsoft.com/office/powerpoint/2010/main" val="3262605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a:latin typeface="Algerian" panose="04020705040A02060702" pitchFamily="82" charset="0"/>
              </a:rPr>
              <a:t>Feasibility Analysis</a:t>
            </a:r>
            <a:r>
              <a:rPr lang="en-US" dirty="0"/>
              <a:t/>
            </a:r>
            <a:br>
              <a:rPr lang="en-US" dirty="0"/>
            </a:br>
            <a:endParaRPr lang="en-US" dirty="0"/>
          </a:p>
        </p:txBody>
      </p:sp>
      <p:sp>
        <p:nvSpPr>
          <p:cNvPr id="3" name="Content Placeholder 2"/>
          <p:cNvSpPr>
            <a:spLocks noGrp="1"/>
          </p:cNvSpPr>
          <p:nvPr>
            <p:ph idx="1"/>
          </p:nvPr>
        </p:nvSpPr>
        <p:spPr>
          <a:xfrm>
            <a:off x="0" y="1336430"/>
            <a:ext cx="12192000" cy="5683347"/>
          </a:xfrm>
          <a:noFill/>
        </p:spPr>
        <p:txBody>
          <a:bodyPr>
            <a:normAutofit/>
          </a:bodyPr>
          <a:lstStyle/>
          <a:p>
            <a:pPr>
              <a:buFont typeface="Wingdings" panose="05000000000000000000" pitchFamily="2" charset="2"/>
              <a:buChar char="q"/>
            </a:pPr>
            <a:r>
              <a:rPr lang="en-US" b="1" dirty="0" smtClean="0"/>
              <a:t>Economic </a:t>
            </a:r>
            <a:r>
              <a:rPr lang="en-US" b="1" dirty="0"/>
              <a:t>Feasibility</a:t>
            </a:r>
            <a:endParaRPr lang="en-US" dirty="0"/>
          </a:p>
          <a:p>
            <a:pPr marL="0" indent="0">
              <a:buNone/>
            </a:pPr>
            <a:r>
              <a:rPr lang="en-US" dirty="0"/>
              <a:t>Since this software is specially made for the banking institutions’, the investment in this software will be of the bank .The bank may apply certain charges on using this application to the customer which will indeed generate some revenue.  </a:t>
            </a:r>
            <a:endParaRPr lang="en-US" dirty="0" smtClean="0"/>
          </a:p>
          <a:p>
            <a:pPr marL="0" indent="0">
              <a:buNone/>
            </a:pPr>
            <a:endParaRPr lang="en-US" dirty="0" smtClean="0"/>
          </a:p>
          <a:p>
            <a:pPr marL="0" indent="0">
              <a:buNone/>
            </a:pPr>
            <a:endParaRPr lang="en-US" dirty="0"/>
          </a:p>
          <a:p>
            <a:pPr>
              <a:buFont typeface="Wingdings" panose="05000000000000000000" pitchFamily="2" charset="2"/>
              <a:buChar char="q"/>
            </a:pPr>
            <a:r>
              <a:rPr lang="en-US" b="1" dirty="0"/>
              <a:t>Technical Feasibility</a:t>
            </a:r>
            <a:endParaRPr lang="en-US" dirty="0"/>
          </a:p>
          <a:p>
            <a:pPr marL="0" indent="0">
              <a:buNone/>
            </a:pPr>
            <a:r>
              <a:rPr lang="en-US" b="1" dirty="0"/>
              <a:t> </a:t>
            </a:r>
            <a:r>
              <a:rPr lang="en-US" dirty="0"/>
              <a:t>In this project, we have used Object Oriented Programming language C++which is written in VS Code .The technicians or manpower needed for this project are qualified in C++ language.</a:t>
            </a:r>
          </a:p>
          <a:p>
            <a:pPr marL="0" indent="0">
              <a:buNone/>
            </a:pPr>
            <a:endParaRPr lang="en-US" dirty="0" smtClean="0"/>
          </a:p>
          <a:p>
            <a:pPr marL="0" indent="0">
              <a:buNone/>
            </a:pP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24609" y="5290563"/>
            <a:ext cx="2593821" cy="1729214"/>
          </a:xfrm>
          <a:prstGeom prst="rect">
            <a:avLst/>
          </a:prstGeom>
        </p:spPr>
      </p:pic>
    </p:spTree>
    <p:extLst>
      <p:ext uri="{BB962C8B-B14F-4D97-AF65-F5344CB8AC3E}">
        <p14:creationId xmlns:p14="http://schemas.microsoft.com/office/powerpoint/2010/main" val="10547797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326</TotalTime>
  <Words>970</Words>
  <Application>Microsoft Office PowerPoint</Application>
  <PresentationFormat>Widescreen</PresentationFormat>
  <Paragraphs>158</Paragraphs>
  <Slides>28</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28</vt:i4>
      </vt:variant>
    </vt:vector>
  </HeadingPairs>
  <TitlesOfParts>
    <vt:vector size="39" baseType="lpstr">
      <vt:lpstr>Algerian</vt:lpstr>
      <vt:lpstr>Arial</vt:lpstr>
      <vt:lpstr>Bahnschrift Condensed</vt:lpstr>
      <vt:lpstr>Calibri</vt:lpstr>
      <vt:lpstr>Calibri Light</vt:lpstr>
      <vt:lpstr>Century Gothic</vt:lpstr>
      <vt:lpstr>Copperplate Gothic Light</vt:lpstr>
      <vt:lpstr>Times New Roman</vt:lpstr>
      <vt:lpstr>Tw Cen MT Condensed Extra Bold</vt:lpstr>
      <vt:lpstr>Wingdings</vt:lpstr>
      <vt:lpstr>Office Theme</vt:lpstr>
      <vt:lpstr>E-Banking Mechanism</vt:lpstr>
      <vt:lpstr>Contents</vt:lpstr>
      <vt:lpstr>Introduction</vt:lpstr>
      <vt:lpstr>Background </vt:lpstr>
      <vt:lpstr>Problem Statement </vt:lpstr>
      <vt:lpstr>Objectives </vt:lpstr>
      <vt:lpstr>Application</vt:lpstr>
      <vt:lpstr>Features </vt:lpstr>
      <vt:lpstr>Feasibility Analysis </vt:lpstr>
      <vt:lpstr>System Requirement </vt:lpstr>
      <vt:lpstr>Literature review</vt:lpstr>
      <vt:lpstr>PowerPoint Presentation</vt:lpstr>
      <vt:lpstr>                            CHAPTER 3: METHODOLOGY                                      3.1 System Analysis     The proposed project from our group is a bank management system. Our software will enable the users to perform various banking task like create account, withdraw/deposit money transfer of money from one account to another, loan, mobile banking, online banking, money exchange. They can access their account through ATM. Bank will able to keep the record of their employee.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Testing: It is the process of verifying and validating the system for the performance with specifications and meeting the customer requirements. </vt:lpstr>
      <vt:lpstr>CHAPTER 4: EPILOGUE</vt:lpstr>
      <vt:lpstr>Bank management system use case diagram:</vt:lpstr>
      <vt:lpstr>4.2 Budget analysis</vt:lpstr>
      <vt:lpstr>4.3 work schedule:</vt:lpstr>
      <vt:lpstr>References</vt:lpstr>
      <vt:lpstr>End Of Slide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E-Banking Mechanism</dc:title>
  <dc:creator>Sameer Bhatt</dc:creator>
  <cp:lastModifiedBy>Sameer Bhatt</cp:lastModifiedBy>
  <cp:revision>37</cp:revision>
  <dcterms:created xsi:type="dcterms:W3CDTF">2022-07-03T12:33:05Z</dcterms:created>
  <dcterms:modified xsi:type="dcterms:W3CDTF">2022-07-11T13:03:19Z</dcterms:modified>
</cp:coreProperties>
</file>