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57" r:id="rId4"/>
    <p:sldId id="260" r:id="rId5"/>
    <p:sldId id="258" r:id="rId6"/>
    <p:sldId id="259" r:id="rId7"/>
    <p:sldId id="261" r:id="rId8"/>
    <p:sldId id="262" r:id="rId9"/>
    <p:sldId id="265" r:id="rId10"/>
    <p:sldId id="266" r:id="rId11"/>
    <p:sldId id="267" r:id="rId12"/>
    <p:sldId id="269" r:id="rId13"/>
    <p:sldId id="270" r:id="rId14"/>
    <p:sldId id="273" r:id="rId15"/>
    <p:sldId id="274"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4" autoAdjust="0"/>
    <p:restoredTop sz="94660"/>
  </p:normalViewPr>
  <p:slideViewPr>
    <p:cSldViewPr snapToGrid="0">
      <p:cViewPr varScale="1">
        <p:scale>
          <a:sx n="92" d="100"/>
          <a:sy n="92" d="100"/>
        </p:scale>
        <p:origin x="33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574429-C29C-44BA-B75B-2C9628846530}" type="datetimeFigureOut">
              <a:rPr lang="en-US" smtClean="0"/>
              <a:t>8/8/2017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F6D0125-8013-4ED1-90C0-4F7C0A01971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9437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74429-C29C-44BA-B75B-2C9628846530}"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D0125-8013-4ED1-90C0-4F7C0A01971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0941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74429-C29C-44BA-B75B-2C9628846530}"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D0125-8013-4ED1-90C0-4F7C0A01971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84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74429-C29C-44BA-B75B-2C9628846530}"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D0125-8013-4ED1-90C0-4F7C0A01971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619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574429-C29C-44BA-B75B-2C9628846530}"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D0125-8013-4ED1-90C0-4F7C0A01971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026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574429-C29C-44BA-B75B-2C9628846530}"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D0125-8013-4ED1-90C0-4F7C0A01971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648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574429-C29C-44BA-B75B-2C9628846530}" type="datetimeFigureOut">
              <a:rPr lang="en-US" smtClean="0"/>
              <a:t>8/8/2017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6D0125-8013-4ED1-90C0-4F7C0A01971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1547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574429-C29C-44BA-B75B-2C9628846530}" type="datetimeFigureOut">
              <a:rPr lang="en-US" smtClean="0"/>
              <a:t>8/8/2017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6D0125-8013-4ED1-90C0-4F7C0A01971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901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74429-C29C-44BA-B75B-2C9628846530}" type="datetimeFigureOut">
              <a:rPr lang="en-US" smtClean="0"/>
              <a:t>8/8/2017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6D0125-8013-4ED1-90C0-4F7C0A01971C}" type="slidenum">
              <a:rPr lang="en-US" smtClean="0"/>
              <a:t>‹#›</a:t>
            </a:fld>
            <a:endParaRPr lang="en-US"/>
          </a:p>
        </p:txBody>
      </p:sp>
    </p:spTree>
    <p:extLst>
      <p:ext uri="{BB962C8B-B14F-4D97-AF65-F5344CB8AC3E}">
        <p14:creationId xmlns:p14="http://schemas.microsoft.com/office/powerpoint/2010/main" val="380767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574429-C29C-44BA-B75B-2C9628846530}"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D0125-8013-4ED1-90C0-4F7C0A01971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5673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B574429-C29C-44BA-B75B-2C9628846530}" type="datetimeFigureOut">
              <a:rPr lang="en-US" smtClean="0"/>
              <a:t>8/8/2017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F6D0125-8013-4ED1-90C0-4F7C0A01971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449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B574429-C29C-44BA-B75B-2C9628846530}" type="datetimeFigureOut">
              <a:rPr lang="en-US" smtClean="0"/>
              <a:t>8/8/2017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F6D0125-8013-4ED1-90C0-4F7C0A01971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394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PliSNjgGt7w" TargetMode="External"/><Relationship Id="rId2" Type="http://schemas.openxmlformats.org/officeDocument/2006/relationships/hyperlink" Target="https://youtu.be/zJ8SQ3pYIoc" TargetMode="External"/><Relationship Id="rId1" Type="http://schemas.openxmlformats.org/officeDocument/2006/relationships/slideLayout" Target="../slideLayouts/slideLayout2.xml"/><Relationship Id="rId4" Type="http://schemas.openxmlformats.org/officeDocument/2006/relationships/hyperlink" Target="https://youtu.be/rZzw9jyv78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youtu.be/QVrui6ht4Jk" TargetMode="External"/><Relationship Id="rId2" Type="http://schemas.openxmlformats.org/officeDocument/2006/relationships/hyperlink" Target="https://youtu.be/xlrtGJnv0S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Markov-chain Motif Generation</a:t>
            </a:r>
          </a:p>
        </p:txBody>
      </p:sp>
      <p:sp>
        <p:nvSpPr>
          <p:cNvPr id="3" name="Subtitle 2"/>
          <p:cNvSpPr>
            <a:spLocks noGrp="1"/>
          </p:cNvSpPr>
          <p:nvPr>
            <p:ph type="subTitle" idx="1"/>
          </p:nvPr>
        </p:nvSpPr>
        <p:spPr>
          <a:xfrm>
            <a:off x="2417780" y="3531204"/>
            <a:ext cx="8637072" cy="1477214"/>
          </a:xfrm>
        </p:spPr>
        <p:txBody>
          <a:bodyPr/>
          <a:lstStyle/>
          <a:p>
            <a:r>
              <a:rPr lang="en-US" dirty="0"/>
              <a:t>Sereym Baek</a:t>
            </a:r>
          </a:p>
          <a:p>
            <a:r>
              <a:rPr lang="en-US" dirty="0"/>
              <a:t>VIP: Robotic musicianship</a:t>
            </a:r>
          </a:p>
          <a:p>
            <a:endParaRPr lang="en-US" dirty="0"/>
          </a:p>
        </p:txBody>
      </p:sp>
    </p:spTree>
    <p:extLst>
      <p:ext uri="{BB962C8B-B14F-4D97-AF65-F5344CB8AC3E}">
        <p14:creationId xmlns:p14="http://schemas.microsoft.com/office/powerpoint/2010/main" val="1228485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3: smoothing</a:t>
            </a:r>
          </a:p>
        </p:txBody>
      </p:sp>
      <p:sp>
        <p:nvSpPr>
          <p:cNvPr id="3" name="Content Placeholder 2"/>
          <p:cNvSpPr>
            <a:spLocks noGrp="1"/>
          </p:cNvSpPr>
          <p:nvPr>
            <p:ph idx="1"/>
          </p:nvPr>
        </p:nvSpPr>
        <p:spPr/>
        <p:txBody>
          <a:bodyPr/>
          <a:lstStyle/>
          <a:p>
            <a:r>
              <a:rPr lang="en-US" dirty="0"/>
              <a:t>Ex) </a:t>
            </a:r>
          </a:p>
          <a:p>
            <a:pPr lvl="1"/>
            <a:r>
              <a:rPr lang="en-US" dirty="0"/>
              <a:t>[C, C, C, D, C]</a:t>
            </a:r>
          </a:p>
          <a:p>
            <a:pPr lvl="2"/>
            <a:r>
              <a:rPr lang="en-US" dirty="0"/>
              <a:t>CCCDC </a:t>
            </a:r>
            <a:r>
              <a:rPr lang="en-US" dirty="0">
                <a:sym typeface="Wingdings" panose="05000000000000000000" pitchFamily="2" charset="2"/>
              </a:rPr>
              <a:t></a:t>
            </a:r>
            <a:r>
              <a:rPr lang="en-US" dirty="0"/>
              <a:t> CCDC </a:t>
            </a:r>
            <a:r>
              <a:rPr lang="en-US" dirty="0">
                <a:sym typeface="Wingdings" panose="05000000000000000000" pitchFamily="2" charset="2"/>
              </a:rPr>
              <a:t> CDC (found!)  DC (found!) C (found!)</a:t>
            </a:r>
          </a:p>
          <a:p>
            <a:pPr lvl="2"/>
            <a:r>
              <a:rPr lang="en-US" dirty="0">
                <a:sym typeface="Wingdings" panose="05000000000000000000" pitchFamily="2" charset="2"/>
              </a:rPr>
              <a:t>Out of the three found states, probabilistically choose the state for generation</a:t>
            </a:r>
          </a:p>
          <a:p>
            <a:pPr lvl="2"/>
            <a:r>
              <a:rPr lang="en-US" dirty="0">
                <a:sym typeface="Wingdings" panose="05000000000000000000" pitchFamily="2" charset="2"/>
              </a:rPr>
              <a:t>CDC (weight of 3  50%), DC (weight of 2  33%), C (weight of 1  17%)</a:t>
            </a:r>
          </a:p>
          <a:p>
            <a:pPr lvl="2"/>
            <a:r>
              <a:rPr lang="en-US" dirty="0">
                <a:sym typeface="Wingdings" panose="05000000000000000000" pitchFamily="2" charset="2"/>
              </a:rPr>
              <a:t>Follow the variable length implementation afterwards</a:t>
            </a:r>
          </a:p>
          <a:p>
            <a:endParaRPr lang="en-US" dirty="0"/>
          </a:p>
        </p:txBody>
      </p:sp>
    </p:spTree>
    <p:extLst>
      <p:ext uri="{BB962C8B-B14F-4D97-AF65-F5344CB8AC3E}">
        <p14:creationId xmlns:p14="http://schemas.microsoft.com/office/powerpoint/2010/main" val="3411100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weighing</a:t>
            </a:r>
          </a:p>
        </p:txBody>
      </p:sp>
      <p:sp>
        <p:nvSpPr>
          <p:cNvPr id="3" name="Content Placeholder 2"/>
          <p:cNvSpPr>
            <a:spLocks noGrp="1"/>
          </p:cNvSpPr>
          <p:nvPr>
            <p:ph idx="1"/>
          </p:nvPr>
        </p:nvSpPr>
        <p:spPr/>
        <p:txBody>
          <a:bodyPr/>
          <a:lstStyle/>
          <a:p>
            <a:r>
              <a:rPr lang="en-US" dirty="0"/>
              <a:t>Linear:                                            Exponential:</a:t>
            </a:r>
          </a:p>
          <a:p>
            <a:pPr lvl="1"/>
            <a:endParaRPr lang="en-US" dirty="0"/>
          </a:p>
          <a:p>
            <a:pPr lvl="1"/>
            <a:endParaRPr lang="en-US" dirty="0"/>
          </a:p>
          <a:p>
            <a:pPr lvl="1"/>
            <a:endParaRPr lang="en-US" dirty="0"/>
          </a:p>
          <a:p>
            <a:pPr lvl="1"/>
            <a:endParaRPr lang="en-US" dirty="0"/>
          </a:p>
          <a:p>
            <a:r>
              <a:rPr lang="en-US" dirty="0"/>
              <a:t>Logarithmic:                                    </a:t>
            </a:r>
          </a:p>
        </p:txBody>
      </p:sp>
      <p:sp>
        <p:nvSpPr>
          <p:cNvPr id="4" name="Rectangle 3"/>
          <p:cNvSpPr/>
          <p:nvPr/>
        </p:nvSpPr>
        <p:spPr>
          <a:xfrm>
            <a:off x="2714363" y="2015732"/>
            <a:ext cx="2025445" cy="14650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V="1">
            <a:off x="2719281" y="2045231"/>
            <a:ext cx="2015613" cy="1435509"/>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176480" y="3588894"/>
            <a:ext cx="1101213" cy="369332"/>
          </a:xfrm>
          <a:prstGeom prst="rect">
            <a:avLst/>
          </a:prstGeom>
          <a:noFill/>
        </p:spPr>
        <p:txBody>
          <a:bodyPr wrap="square" rtlCol="0">
            <a:spAutoFit/>
          </a:bodyPr>
          <a:lstStyle/>
          <a:p>
            <a:r>
              <a:rPr lang="en-US" dirty="0"/>
              <a:t>Length</a:t>
            </a:r>
          </a:p>
        </p:txBody>
      </p:sp>
      <p:sp>
        <p:nvSpPr>
          <p:cNvPr id="7" name="TextBox 6"/>
          <p:cNvSpPr txBox="1"/>
          <p:nvPr/>
        </p:nvSpPr>
        <p:spPr>
          <a:xfrm>
            <a:off x="1451579" y="2669577"/>
            <a:ext cx="1361768" cy="646331"/>
          </a:xfrm>
          <a:prstGeom prst="rect">
            <a:avLst/>
          </a:prstGeom>
          <a:noFill/>
        </p:spPr>
        <p:txBody>
          <a:bodyPr wrap="square" rtlCol="0">
            <a:spAutoFit/>
          </a:bodyPr>
          <a:lstStyle/>
          <a:p>
            <a:r>
              <a:rPr lang="en-US" dirty="0"/>
              <a:t>Probability</a:t>
            </a:r>
          </a:p>
          <a:p>
            <a:endParaRPr lang="en-US" dirty="0"/>
          </a:p>
        </p:txBody>
      </p:sp>
      <p:sp>
        <p:nvSpPr>
          <p:cNvPr id="8" name="Rectangle 7"/>
          <p:cNvSpPr/>
          <p:nvPr/>
        </p:nvSpPr>
        <p:spPr>
          <a:xfrm>
            <a:off x="7074308" y="2015732"/>
            <a:ext cx="2025445" cy="14650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536425" y="3588894"/>
            <a:ext cx="1101213" cy="369332"/>
          </a:xfrm>
          <a:prstGeom prst="rect">
            <a:avLst/>
          </a:prstGeom>
          <a:noFill/>
        </p:spPr>
        <p:txBody>
          <a:bodyPr wrap="square" rtlCol="0">
            <a:spAutoFit/>
          </a:bodyPr>
          <a:lstStyle/>
          <a:p>
            <a:r>
              <a:rPr lang="en-US" dirty="0"/>
              <a:t>Length</a:t>
            </a:r>
          </a:p>
        </p:txBody>
      </p:sp>
      <p:sp>
        <p:nvSpPr>
          <p:cNvPr id="11" name="TextBox 10"/>
          <p:cNvSpPr txBox="1"/>
          <p:nvPr/>
        </p:nvSpPr>
        <p:spPr>
          <a:xfrm>
            <a:off x="5811524" y="2669577"/>
            <a:ext cx="1361768" cy="646331"/>
          </a:xfrm>
          <a:prstGeom prst="rect">
            <a:avLst/>
          </a:prstGeom>
          <a:noFill/>
        </p:spPr>
        <p:txBody>
          <a:bodyPr wrap="square" rtlCol="0">
            <a:spAutoFit/>
          </a:bodyPr>
          <a:lstStyle/>
          <a:p>
            <a:r>
              <a:rPr lang="en-US" dirty="0"/>
              <a:t>Probability</a:t>
            </a:r>
          </a:p>
          <a:p>
            <a:endParaRPr lang="en-US" dirty="0"/>
          </a:p>
        </p:txBody>
      </p:sp>
      <p:sp>
        <p:nvSpPr>
          <p:cNvPr id="12" name="Arc 11"/>
          <p:cNvSpPr/>
          <p:nvPr/>
        </p:nvSpPr>
        <p:spPr>
          <a:xfrm>
            <a:off x="5181931" y="398579"/>
            <a:ext cx="3917822" cy="3057952"/>
          </a:xfrm>
          <a:prstGeom prst="arc">
            <a:avLst>
              <a:gd name="adj1" fmla="val 125452"/>
              <a:gd name="adj2" fmla="val 54212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p:cNvSpPr/>
          <p:nvPr/>
        </p:nvSpPr>
        <p:spPr>
          <a:xfrm>
            <a:off x="3515030" y="4177697"/>
            <a:ext cx="2025445" cy="1300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977147" y="5750858"/>
            <a:ext cx="1101213" cy="369332"/>
          </a:xfrm>
          <a:prstGeom prst="rect">
            <a:avLst/>
          </a:prstGeom>
          <a:noFill/>
        </p:spPr>
        <p:txBody>
          <a:bodyPr wrap="square" rtlCol="0">
            <a:spAutoFit/>
          </a:bodyPr>
          <a:lstStyle/>
          <a:p>
            <a:r>
              <a:rPr lang="en-US" dirty="0"/>
              <a:t>Length</a:t>
            </a:r>
          </a:p>
        </p:txBody>
      </p:sp>
      <p:sp>
        <p:nvSpPr>
          <p:cNvPr id="16" name="TextBox 15"/>
          <p:cNvSpPr txBox="1"/>
          <p:nvPr/>
        </p:nvSpPr>
        <p:spPr>
          <a:xfrm>
            <a:off x="2252246" y="4831541"/>
            <a:ext cx="1361768" cy="646331"/>
          </a:xfrm>
          <a:prstGeom prst="rect">
            <a:avLst/>
          </a:prstGeom>
          <a:noFill/>
        </p:spPr>
        <p:txBody>
          <a:bodyPr wrap="square" rtlCol="0">
            <a:spAutoFit/>
          </a:bodyPr>
          <a:lstStyle/>
          <a:p>
            <a:r>
              <a:rPr lang="en-US" dirty="0"/>
              <a:t>Probability</a:t>
            </a:r>
          </a:p>
          <a:p>
            <a:endParaRPr lang="en-US" dirty="0"/>
          </a:p>
        </p:txBody>
      </p:sp>
      <p:sp>
        <p:nvSpPr>
          <p:cNvPr id="17" name="Arc 16"/>
          <p:cNvSpPr/>
          <p:nvPr/>
        </p:nvSpPr>
        <p:spPr>
          <a:xfrm>
            <a:off x="3515030" y="4201904"/>
            <a:ext cx="4021395" cy="2656095"/>
          </a:xfrm>
          <a:prstGeom prst="arc">
            <a:avLst>
              <a:gd name="adj1" fmla="val 10942846"/>
              <a:gd name="adj2" fmla="val 160784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4273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 smoothing implementation	</a:t>
            </a:r>
          </a:p>
        </p:txBody>
      </p:sp>
      <p:sp>
        <p:nvSpPr>
          <p:cNvPr id="3" name="Content Placeholder 2"/>
          <p:cNvSpPr>
            <a:spLocks noGrp="1"/>
          </p:cNvSpPr>
          <p:nvPr>
            <p:ph idx="1"/>
          </p:nvPr>
        </p:nvSpPr>
        <p:spPr/>
        <p:txBody>
          <a:bodyPr/>
          <a:lstStyle/>
          <a:p>
            <a:r>
              <a:rPr lang="en-US" dirty="0"/>
              <a:t>Linear</a:t>
            </a:r>
          </a:p>
          <a:p>
            <a:pPr lvl="1"/>
            <a:r>
              <a:rPr lang="en-US" dirty="0"/>
              <a:t>Beginning: similar to motifs</a:t>
            </a:r>
          </a:p>
          <a:p>
            <a:pPr lvl="1"/>
            <a:r>
              <a:rPr lang="en-US" dirty="0"/>
              <a:t>End: random</a:t>
            </a:r>
          </a:p>
          <a:p>
            <a:r>
              <a:rPr lang="en-US" dirty="0"/>
              <a:t>Linear implementation examples:</a:t>
            </a:r>
          </a:p>
          <a:p>
            <a:pPr lvl="1"/>
            <a:r>
              <a:rPr lang="en-US" dirty="0">
                <a:hlinkClick r:id="rId2"/>
              </a:rPr>
              <a:t>https://youtu.be/zJ8SQ3pYIoc</a:t>
            </a:r>
            <a:endParaRPr lang="en-US" dirty="0"/>
          </a:p>
          <a:p>
            <a:pPr lvl="1"/>
            <a:r>
              <a:rPr lang="en-US" dirty="0">
                <a:hlinkClick r:id="rId3"/>
              </a:rPr>
              <a:t>https://youtu.be/PliSNjgGt7w</a:t>
            </a:r>
            <a:endParaRPr lang="en-US" dirty="0"/>
          </a:p>
          <a:p>
            <a:pPr lvl="1"/>
            <a:r>
              <a:rPr lang="en-US" dirty="0">
                <a:hlinkClick r:id="rId4"/>
              </a:rPr>
              <a:t>https://youtu.be/rZzw9jyv78Y</a:t>
            </a:r>
            <a:endParaRPr lang="en-US" dirty="0"/>
          </a:p>
          <a:p>
            <a:pPr lvl="1"/>
            <a:endParaRPr lang="en-US" dirty="0"/>
          </a:p>
          <a:p>
            <a:pPr lvl="1"/>
            <a:endParaRPr lang="en-US" dirty="0"/>
          </a:p>
        </p:txBody>
      </p:sp>
    </p:spTree>
    <p:extLst>
      <p:ext uri="{BB962C8B-B14F-4D97-AF65-F5344CB8AC3E}">
        <p14:creationId xmlns:p14="http://schemas.microsoft.com/office/powerpoint/2010/main" val="342077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implementations</a:t>
            </a:r>
          </a:p>
        </p:txBody>
      </p:sp>
      <p:sp>
        <p:nvSpPr>
          <p:cNvPr id="3" name="Content Placeholder 2"/>
          <p:cNvSpPr>
            <a:spLocks noGrp="1"/>
          </p:cNvSpPr>
          <p:nvPr>
            <p:ph idx="1"/>
          </p:nvPr>
        </p:nvSpPr>
        <p:spPr>
          <a:xfrm>
            <a:off x="1451579" y="2015732"/>
            <a:ext cx="9603275" cy="4125295"/>
          </a:xfrm>
        </p:spPr>
        <p:txBody>
          <a:bodyPr/>
          <a:lstStyle/>
          <a:p>
            <a:r>
              <a:rPr lang="en-US" dirty="0"/>
              <a:t>Notes and Length together</a:t>
            </a:r>
          </a:p>
          <a:p>
            <a:pPr lvl="1"/>
            <a:r>
              <a:rPr lang="en-US" dirty="0"/>
              <a:t>Currently separately generated</a:t>
            </a:r>
          </a:p>
          <a:p>
            <a:pPr lvl="1"/>
            <a:r>
              <a:rPr lang="en-US" dirty="0"/>
              <a:t>Hidden Markov Model</a:t>
            </a:r>
          </a:p>
          <a:p>
            <a:r>
              <a:rPr lang="en-US" dirty="0"/>
              <a:t>Filtering</a:t>
            </a:r>
          </a:p>
          <a:p>
            <a:pPr lvl="1"/>
            <a:r>
              <a:rPr lang="en-US" dirty="0"/>
              <a:t>Shimon specific: don’t generate impossible notes (range, time)</a:t>
            </a:r>
          </a:p>
          <a:p>
            <a:r>
              <a:rPr lang="en-US" dirty="0"/>
              <a:t>Problems with more motifs</a:t>
            </a:r>
          </a:p>
          <a:p>
            <a:pPr lvl="1"/>
            <a:r>
              <a:rPr lang="en-US" dirty="0"/>
              <a:t>Currently 30 (Hanoi’s motifs) in order to check if working correctly</a:t>
            </a:r>
          </a:p>
          <a:p>
            <a:pPr lvl="1"/>
            <a:r>
              <a:rPr lang="en-US" dirty="0"/>
              <a:t>Quantization</a:t>
            </a:r>
          </a:p>
          <a:p>
            <a:pPr lvl="1"/>
            <a:r>
              <a:rPr lang="en-US" dirty="0"/>
              <a:t>Basic music theory (different keys)</a:t>
            </a:r>
          </a:p>
        </p:txBody>
      </p:sp>
    </p:spTree>
    <p:extLst>
      <p:ext uri="{BB962C8B-B14F-4D97-AF65-F5344CB8AC3E}">
        <p14:creationId xmlns:p14="http://schemas.microsoft.com/office/powerpoint/2010/main" val="2675275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77116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37481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53241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9279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7808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Summary</a:t>
            </a:r>
          </a:p>
        </p:txBody>
      </p:sp>
      <p:sp>
        <p:nvSpPr>
          <p:cNvPr id="3" name="Content Placeholder 2"/>
          <p:cNvSpPr>
            <a:spLocks noGrp="1"/>
          </p:cNvSpPr>
          <p:nvPr>
            <p:ph idx="1"/>
          </p:nvPr>
        </p:nvSpPr>
        <p:spPr/>
        <p:txBody>
          <a:bodyPr>
            <a:normAutofit fontScale="92500" lnSpcReduction="10000"/>
          </a:bodyPr>
          <a:lstStyle/>
          <a:p>
            <a:r>
              <a:rPr lang="en-US" dirty="0"/>
              <a:t>Sereym Baek</a:t>
            </a:r>
          </a:p>
          <a:p>
            <a:pPr lvl="1"/>
            <a:r>
              <a:rPr lang="en-US" dirty="0"/>
              <a:t>Group: Robotic Musicianship VIP</a:t>
            </a:r>
          </a:p>
          <a:p>
            <a:pPr lvl="1"/>
            <a:r>
              <a:rPr lang="en-US" dirty="0"/>
              <a:t>Year: 1</a:t>
            </a:r>
            <a:r>
              <a:rPr lang="en-US" baseline="30000" dirty="0"/>
              <a:t>st</a:t>
            </a:r>
            <a:r>
              <a:rPr lang="en-US" dirty="0"/>
              <a:t> Year Undergraduate Student</a:t>
            </a:r>
          </a:p>
          <a:p>
            <a:pPr lvl="1"/>
            <a:r>
              <a:rPr lang="en-US" dirty="0"/>
              <a:t>Major: Computer Science</a:t>
            </a:r>
          </a:p>
          <a:p>
            <a:pPr lvl="1"/>
            <a:r>
              <a:rPr lang="en-US" dirty="0"/>
              <a:t>Group</a:t>
            </a:r>
            <a:r>
              <a:rPr lang="en-US"/>
              <a:t>: Shimon</a:t>
            </a:r>
            <a:endParaRPr lang="en-US" dirty="0"/>
          </a:p>
          <a:p>
            <a:pPr lvl="1"/>
            <a:r>
              <a:rPr lang="en-US" dirty="0"/>
              <a:t>Summary: In this semester’s VIP, I implemented a Markov-chain implementation which reads in given musical motifs and generates new motifs. The current implementation is able to read in all the notes that have been generated and then probabilistically predict the next note using Markov smoothing. It currently generates the notes and note lengths separately but has yet to predict both concurrently for more musicality of the generated motif.</a:t>
            </a:r>
          </a:p>
        </p:txBody>
      </p:sp>
    </p:spTree>
    <p:extLst>
      <p:ext uri="{BB962C8B-B14F-4D97-AF65-F5344CB8AC3E}">
        <p14:creationId xmlns:p14="http://schemas.microsoft.com/office/powerpoint/2010/main" val="281409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2/2b/Markovkate_01.svg/220px-Markovkate_01.svg.png"/>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7579190" y="2015734"/>
            <a:ext cx="3450613" cy="34506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a:t>Markov chain</a:t>
            </a:r>
          </a:p>
        </p:txBody>
      </p:sp>
      <p:sp>
        <p:nvSpPr>
          <p:cNvPr id="3" name="Content Placeholder 2"/>
          <p:cNvSpPr>
            <a:spLocks noGrp="1"/>
          </p:cNvSpPr>
          <p:nvPr>
            <p:ph idx="1"/>
          </p:nvPr>
        </p:nvSpPr>
        <p:spPr>
          <a:xfrm>
            <a:off x="1451579" y="2015734"/>
            <a:ext cx="5622284" cy="3450613"/>
          </a:xfrm>
        </p:spPr>
        <p:txBody>
          <a:bodyPr>
            <a:normAutofit lnSpcReduction="10000"/>
          </a:bodyPr>
          <a:lstStyle/>
          <a:p>
            <a:r>
              <a:rPr lang="en-US" dirty="0"/>
              <a:t>Given a state, what is the probability of going to different states?</a:t>
            </a:r>
          </a:p>
          <a:p>
            <a:endParaRPr lang="en-US" dirty="0"/>
          </a:p>
          <a:p>
            <a:r>
              <a:rPr lang="en-US" dirty="0"/>
              <a:t>States in motifs:</a:t>
            </a:r>
          </a:p>
          <a:p>
            <a:pPr lvl="1"/>
            <a:r>
              <a:rPr lang="en-US" dirty="0"/>
              <a:t>Notes</a:t>
            </a:r>
          </a:p>
          <a:p>
            <a:pPr lvl="1"/>
            <a:r>
              <a:rPr lang="en-US" dirty="0"/>
              <a:t>Note length / Time</a:t>
            </a:r>
          </a:p>
          <a:p>
            <a:r>
              <a:rPr lang="en-US" dirty="0"/>
              <a:t>Numerous Implementations</a:t>
            </a:r>
          </a:p>
          <a:p>
            <a:pPr lvl="1"/>
            <a:r>
              <a:rPr lang="en-US" dirty="0"/>
              <a:t>Note and length separate</a:t>
            </a:r>
          </a:p>
        </p:txBody>
      </p:sp>
    </p:spTree>
    <p:extLst>
      <p:ext uri="{BB962C8B-B14F-4D97-AF65-F5344CB8AC3E}">
        <p14:creationId xmlns:p14="http://schemas.microsoft.com/office/powerpoint/2010/main" val="3662278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notes</a:t>
            </a:r>
          </a:p>
        </p:txBody>
      </p:sp>
      <p:sp>
        <p:nvSpPr>
          <p:cNvPr id="3" name="Content Placeholder 2"/>
          <p:cNvSpPr>
            <a:spLocks noGrp="1"/>
          </p:cNvSpPr>
          <p:nvPr>
            <p:ph idx="1"/>
          </p:nvPr>
        </p:nvSpPr>
        <p:spPr/>
        <p:txBody>
          <a:bodyPr/>
          <a:lstStyle/>
          <a:p>
            <a:r>
              <a:rPr lang="en-US" dirty="0"/>
              <a:t>Files in MIDI (note and lengths)</a:t>
            </a:r>
          </a:p>
          <a:p>
            <a:r>
              <a:rPr lang="en-US" dirty="0"/>
              <a:t>Python</a:t>
            </a:r>
          </a:p>
          <a:p>
            <a:pPr lvl="1"/>
            <a:r>
              <a:rPr lang="en-US" dirty="0" err="1"/>
              <a:t>Mido</a:t>
            </a:r>
            <a:r>
              <a:rPr lang="en-US" dirty="0"/>
              <a:t> Library</a:t>
            </a:r>
          </a:p>
          <a:p>
            <a:r>
              <a:rPr lang="en-US" dirty="0"/>
              <a:t>Notes and Length analyzed and generated separately</a:t>
            </a:r>
          </a:p>
          <a:p>
            <a:endParaRPr lang="en-US" dirty="0"/>
          </a:p>
          <a:p>
            <a:endParaRPr lang="en-US" dirty="0"/>
          </a:p>
        </p:txBody>
      </p:sp>
    </p:spTree>
    <p:extLst>
      <p:ext uri="{BB962C8B-B14F-4D97-AF65-F5344CB8AC3E}">
        <p14:creationId xmlns:p14="http://schemas.microsoft.com/office/powerpoint/2010/main" val="212376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1: single note</a:t>
            </a:r>
          </a:p>
        </p:txBody>
      </p:sp>
      <p:sp>
        <p:nvSpPr>
          <p:cNvPr id="3" name="Content Placeholder 2"/>
          <p:cNvSpPr>
            <a:spLocks noGrp="1"/>
          </p:cNvSpPr>
          <p:nvPr>
            <p:ph idx="1"/>
          </p:nvPr>
        </p:nvSpPr>
        <p:spPr>
          <a:xfrm>
            <a:off x="1451579" y="2015732"/>
            <a:ext cx="9603275" cy="3952449"/>
          </a:xfrm>
        </p:spPr>
        <p:txBody>
          <a:bodyPr>
            <a:normAutofit/>
          </a:bodyPr>
          <a:lstStyle/>
          <a:p>
            <a:r>
              <a:rPr lang="en-US" dirty="0"/>
              <a:t>For each motif</a:t>
            </a:r>
          </a:p>
          <a:p>
            <a:pPr lvl="1"/>
            <a:r>
              <a:rPr lang="en-US" dirty="0"/>
              <a:t>Look at the note / time</a:t>
            </a:r>
          </a:p>
          <a:p>
            <a:pPr lvl="1"/>
            <a:r>
              <a:rPr lang="en-US" dirty="0"/>
              <a:t>Track of the next immediate note / time</a:t>
            </a:r>
          </a:p>
          <a:p>
            <a:r>
              <a:rPr lang="en-US" dirty="0"/>
              <a:t>Ex) [C, D, C, E]</a:t>
            </a:r>
          </a:p>
          <a:p>
            <a:pPr lvl="1"/>
            <a:r>
              <a:rPr lang="en-US" dirty="0"/>
              <a:t>Markov model: (C: [D (1) , E (1)], D[C (1)])</a:t>
            </a:r>
          </a:p>
          <a:p>
            <a:r>
              <a:rPr lang="en-US" dirty="0"/>
              <a:t>Generation:</a:t>
            </a:r>
          </a:p>
          <a:p>
            <a:pPr lvl="1"/>
            <a:r>
              <a:rPr lang="en-US" dirty="0"/>
              <a:t>Randomly create a note</a:t>
            </a:r>
          </a:p>
          <a:p>
            <a:pPr lvl="1"/>
            <a:r>
              <a:rPr lang="en-US" dirty="0"/>
              <a:t>Create a next note based on </a:t>
            </a:r>
            <a:r>
              <a:rPr lang="en-US"/>
              <a:t>a probability</a:t>
            </a:r>
            <a:endParaRPr lang="en-US" dirty="0"/>
          </a:p>
          <a:p>
            <a:pPr lvl="1"/>
            <a:r>
              <a:rPr lang="en-US" dirty="0"/>
              <a:t>Ex) if first note is C, 50% chance of D and 50% chance of E</a:t>
            </a:r>
          </a:p>
        </p:txBody>
      </p:sp>
    </p:spTree>
    <p:extLst>
      <p:ext uri="{BB962C8B-B14F-4D97-AF65-F5344CB8AC3E}">
        <p14:creationId xmlns:p14="http://schemas.microsoft.com/office/powerpoint/2010/main" val="420347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 single note implementation</a:t>
            </a:r>
          </a:p>
        </p:txBody>
      </p:sp>
      <p:sp>
        <p:nvSpPr>
          <p:cNvPr id="3" name="Content Placeholder 2"/>
          <p:cNvSpPr>
            <a:spLocks noGrp="1"/>
          </p:cNvSpPr>
          <p:nvPr>
            <p:ph idx="1"/>
          </p:nvPr>
        </p:nvSpPr>
        <p:spPr/>
        <p:txBody>
          <a:bodyPr/>
          <a:lstStyle/>
          <a:p>
            <a:r>
              <a:rPr lang="en-US" dirty="0"/>
              <a:t>Sounded random</a:t>
            </a:r>
          </a:p>
          <a:p>
            <a:pPr lvl="1"/>
            <a:r>
              <a:rPr lang="en-US" dirty="0"/>
              <a:t>Unlike any other given motifs</a:t>
            </a:r>
          </a:p>
          <a:p>
            <a:r>
              <a:rPr lang="en-US" dirty="0"/>
              <a:t>Large range</a:t>
            </a:r>
          </a:p>
          <a:p>
            <a:pPr lvl="1"/>
            <a:r>
              <a:rPr lang="en-US" dirty="0"/>
              <a:t>Sudden change of multiple octaves</a:t>
            </a:r>
          </a:p>
          <a:p>
            <a:endParaRPr lang="en-US" dirty="0"/>
          </a:p>
        </p:txBody>
      </p:sp>
    </p:spTree>
    <p:extLst>
      <p:ext uri="{BB962C8B-B14F-4D97-AF65-F5344CB8AC3E}">
        <p14:creationId xmlns:p14="http://schemas.microsoft.com/office/powerpoint/2010/main" val="247146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2:  variable length</a:t>
            </a:r>
          </a:p>
        </p:txBody>
      </p:sp>
      <p:sp>
        <p:nvSpPr>
          <p:cNvPr id="3" name="Content Placeholder 2"/>
          <p:cNvSpPr>
            <a:spLocks noGrp="1"/>
          </p:cNvSpPr>
          <p:nvPr>
            <p:ph idx="1"/>
          </p:nvPr>
        </p:nvSpPr>
        <p:spPr>
          <a:xfrm>
            <a:off x="1451579" y="2015732"/>
            <a:ext cx="9603275" cy="4050771"/>
          </a:xfrm>
        </p:spPr>
        <p:txBody>
          <a:bodyPr>
            <a:normAutofit fontScale="92500" lnSpcReduction="10000"/>
          </a:bodyPr>
          <a:lstStyle/>
          <a:p>
            <a:r>
              <a:rPr lang="en-US" dirty="0"/>
              <a:t>Treat multiple notes as a single state</a:t>
            </a:r>
          </a:p>
          <a:p>
            <a:pPr lvl="1"/>
            <a:r>
              <a:rPr lang="en-US" dirty="0"/>
              <a:t>Length is varied from 1 to n-1</a:t>
            </a:r>
          </a:p>
          <a:p>
            <a:r>
              <a:rPr lang="en-US" dirty="0"/>
              <a:t>Ex) [C, D, C, E]</a:t>
            </a:r>
          </a:p>
          <a:p>
            <a:pPr lvl="1"/>
            <a:r>
              <a:rPr lang="en-US" dirty="0"/>
              <a:t>Length 1 - [C: D (1) E (1), D: C (1)] – single note implementation</a:t>
            </a:r>
          </a:p>
          <a:p>
            <a:pPr lvl="1"/>
            <a:r>
              <a:rPr lang="en-US" dirty="0"/>
              <a:t>Length 2 - [CD: C (1), DC: E (1)]</a:t>
            </a:r>
          </a:p>
          <a:p>
            <a:pPr lvl="1"/>
            <a:r>
              <a:rPr lang="en-US" dirty="0"/>
              <a:t>Length 3 - [CDC: E (1) ]</a:t>
            </a:r>
          </a:p>
          <a:p>
            <a:r>
              <a:rPr lang="en-US" dirty="0"/>
              <a:t>Generation</a:t>
            </a:r>
          </a:p>
          <a:p>
            <a:pPr lvl="1"/>
            <a:r>
              <a:rPr lang="en-US" dirty="0"/>
              <a:t>Given current chain of notes, longest previously observed state</a:t>
            </a:r>
          </a:p>
          <a:p>
            <a:pPr lvl="1"/>
            <a:r>
              <a:rPr lang="en-US" dirty="0"/>
              <a:t>[C, C, C, D, C]</a:t>
            </a:r>
          </a:p>
          <a:p>
            <a:pPr lvl="2"/>
            <a:r>
              <a:rPr lang="en-US" dirty="0"/>
              <a:t>CCCDC </a:t>
            </a:r>
            <a:r>
              <a:rPr lang="en-US" dirty="0">
                <a:sym typeface="Wingdings" panose="05000000000000000000" pitchFamily="2" charset="2"/>
              </a:rPr>
              <a:t></a:t>
            </a:r>
            <a:r>
              <a:rPr lang="en-US" dirty="0"/>
              <a:t> CCDC </a:t>
            </a:r>
            <a:r>
              <a:rPr lang="en-US" dirty="0">
                <a:sym typeface="Wingdings" panose="05000000000000000000" pitchFamily="2" charset="2"/>
              </a:rPr>
              <a:t> CDC (found!)</a:t>
            </a:r>
          </a:p>
          <a:p>
            <a:pPr lvl="2"/>
            <a:r>
              <a:rPr lang="en-US" dirty="0"/>
              <a:t>Generate based on state CDC</a:t>
            </a:r>
          </a:p>
        </p:txBody>
      </p:sp>
    </p:spTree>
    <p:extLst>
      <p:ext uri="{BB962C8B-B14F-4D97-AF65-F5344CB8AC3E}">
        <p14:creationId xmlns:p14="http://schemas.microsoft.com/office/powerpoint/2010/main" val="2864663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 variable length implementation</a:t>
            </a:r>
          </a:p>
        </p:txBody>
      </p:sp>
      <p:sp>
        <p:nvSpPr>
          <p:cNvPr id="3" name="Content Placeholder 2"/>
          <p:cNvSpPr>
            <a:spLocks noGrp="1"/>
          </p:cNvSpPr>
          <p:nvPr>
            <p:ph idx="1"/>
          </p:nvPr>
        </p:nvSpPr>
        <p:spPr/>
        <p:txBody>
          <a:bodyPr>
            <a:normAutofit fontScale="92500" lnSpcReduction="20000"/>
          </a:bodyPr>
          <a:lstStyle/>
          <a:p>
            <a:r>
              <a:rPr lang="en-US" dirty="0"/>
              <a:t>Note:</a:t>
            </a:r>
          </a:p>
          <a:p>
            <a:pPr lvl="1"/>
            <a:r>
              <a:rPr lang="en-US" dirty="0"/>
              <a:t>Always generate off of the longest observed state</a:t>
            </a:r>
          </a:p>
          <a:p>
            <a:r>
              <a:rPr lang="en-US" dirty="0"/>
              <a:t>Very similar to given motifs</a:t>
            </a:r>
          </a:p>
          <a:p>
            <a:pPr lvl="1"/>
            <a:r>
              <a:rPr lang="en-US" dirty="0"/>
              <a:t>High probability that generation will just follow an observed motif</a:t>
            </a:r>
          </a:p>
          <a:p>
            <a:r>
              <a:rPr lang="en-US" dirty="0"/>
              <a:t>Implementation working as it should be</a:t>
            </a:r>
          </a:p>
          <a:p>
            <a:r>
              <a:rPr lang="en-US" dirty="0"/>
              <a:t>Example:</a:t>
            </a:r>
          </a:p>
          <a:p>
            <a:pPr lvl="1"/>
            <a:r>
              <a:rPr lang="en-US" dirty="0">
                <a:hlinkClick r:id="rId2"/>
              </a:rPr>
              <a:t>https://youtu.be/xlrtGJnv0Sg</a:t>
            </a:r>
            <a:endParaRPr lang="en-US" dirty="0"/>
          </a:p>
          <a:p>
            <a:r>
              <a:rPr lang="en-US" dirty="0"/>
              <a:t>Hanoi’s Motif in comparison:</a:t>
            </a:r>
          </a:p>
          <a:p>
            <a:pPr lvl="1"/>
            <a:r>
              <a:rPr lang="en-US" dirty="0">
                <a:hlinkClick r:id="rId3"/>
              </a:rPr>
              <a:t>https://youtu.be/QVrui6ht4Jk</a:t>
            </a:r>
            <a:endParaRPr lang="en-US" dirty="0"/>
          </a:p>
          <a:p>
            <a:endParaRPr lang="en-US" dirty="0"/>
          </a:p>
        </p:txBody>
      </p:sp>
    </p:spTree>
    <p:extLst>
      <p:ext uri="{BB962C8B-B14F-4D97-AF65-F5344CB8AC3E}">
        <p14:creationId xmlns:p14="http://schemas.microsoft.com/office/powerpoint/2010/main" val="281730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3: smoothing</a:t>
            </a:r>
          </a:p>
        </p:txBody>
      </p:sp>
      <p:sp>
        <p:nvSpPr>
          <p:cNvPr id="3" name="Content Placeholder 2"/>
          <p:cNvSpPr>
            <a:spLocks noGrp="1"/>
          </p:cNvSpPr>
          <p:nvPr>
            <p:ph idx="1"/>
          </p:nvPr>
        </p:nvSpPr>
        <p:spPr>
          <a:xfrm>
            <a:off x="1451579" y="2015732"/>
            <a:ext cx="9603275" cy="4090100"/>
          </a:xfrm>
        </p:spPr>
        <p:txBody>
          <a:bodyPr>
            <a:normAutofit/>
          </a:bodyPr>
          <a:lstStyle/>
          <a:p>
            <a:r>
              <a:rPr lang="en-US" dirty="0"/>
              <a:t>Distribute the probability of different lengths states</a:t>
            </a:r>
          </a:p>
          <a:p>
            <a:r>
              <a:rPr lang="en-US" dirty="0"/>
              <a:t>Previously: (Variable Length Implementation)                Afterwards:</a:t>
            </a:r>
          </a:p>
          <a:p>
            <a:pPr marL="0" indent="0">
              <a:buNone/>
            </a:pPr>
            <a:endParaRPr lang="en-US" dirty="0"/>
          </a:p>
          <a:p>
            <a:pPr lvl="1"/>
            <a:endParaRPr lang="en-US" dirty="0"/>
          </a:p>
          <a:p>
            <a:endParaRPr lang="en-US" dirty="0"/>
          </a:p>
          <a:p>
            <a:pPr marL="914400" lvl="2" indent="0">
              <a:buNone/>
            </a:pPr>
            <a:endParaRPr lang="en-US" dirty="0">
              <a:sym typeface="Wingdings" panose="05000000000000000000" pitchFamily="2" charset="2"/>
            </a:endParaRPr>
          </a:p>
          <a:p>
            <a:pPr lvl="2"/>
            <a:endParaRPr lang="en-US" dirty="0"/>
          </a:p>
          <a:p>
            <a:pPr lvl="1"/>
            <a:endParaRPr lang="en-US" dirty="0"/>
          </a:p>
        </p:txBody>
      </p:sp>
      <p:sp>
        <p:nvSpPr>
          <p:cNvPr id="4" name="Rectangle 3"/>
          <p:cNvSpPr/>
          <p:nvPr/>
        </p:nvSpPr>
        <p:spPr>
          <a:xfrm>
            <a:off x="3077496" y="3122364"/>
            <a:ext cx="2025445" cy="14650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p:cNvSpPr/>
          <p:nvPr/>
        </p:nvSpPr>
        <p:spPr>
          <a:xfrm rot="10800000">
            <a:off x="4788310" y="1716349"/>
            <a:ext cx="216308" cy="2979175"/>
          </a:xfrm>
          <a:prstGeom prst="arc">
            <a:avLst>
              <a:gd name="adj1" fmla="val 10589783"/>
              <a:gd name="adj2" fmla="val 16117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8726127" y="2644877"/>
            <a:ext cx="2025445" cy="14650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V="1">
            <a:off x="8731045" y="2674376"/>
            <a:ext cx="2015613" cy="143550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687097" y="4695525"/>
            <a:ext cx="1101213" cy="369332"/>
          </a:xfrm>
          <a:prstGeom prst="rect">
            <a:avLst/>
          </a:prstGeom>
          <a:noFill/>
        </p:spPr>
        <p:txBody>
          <a:bodyPr wrap="square" rtlCol="0">
            <a:spAutoFit/>
          </a:bodyPr>
          <a:lstStyle/>
          <a:p>
            <a:r>
              <a:rPr lang="en-US" dirty="0"/>
              <a:t>Length</a:t>
            </a:r>
          </a:p>
        </p:txBody>
      </p:sp>
      <p:sp>
        <p:nvSpPr>
          <p:cNvPr id="14" name="TextBox 13"/>
          <p:cNvSpPr txBox="1"/>
          <p:nvPr/>
        </p:nvSpPr>
        <p:spPr>
          <a:xfrm>
            <a:off x="9188244" y="4218039"/>
            <a:ext cx="1101213" cy="369332"/>
          </a:xfrm>
          <a:prstGeom prst="rect">
            <a:avLst/>
          </a:prstGeom>
          <a:noFill/>
        </p:spPr>
        <p:txBody>
          <a:bodyPr wrap="square" rtlCol="0">
            <a:spAutoFit/>
          </a:bodyPr>
          <a:lstStyle/>
          <a:p>
            <a:r>
              <a:rPr lang="en-US" dirty="0"/>
              <a:t>Length</a:t>
            </a:r>
          </a:p>
        </p:txBody>
      </p:sp>
      <p:sp>
        <p:nvSpPr>
          <p:cNvPr id="15" name="TextBox 14"/>
          <p:cNvSpPr txBox="1"/>
          <p:nvPr/>
        </p:nvSpPr>
        <p:spPr>
          <a:xfrm>
            <a:off x="1892709" y="3776208"/>
            <a:ext cx="1361768" cy="646331"/>
          </a:xfrm>
          <a:prstGeom prst="rect">
            <a:avLst/>
          </a:prstGeom>
          <a:noFill/>
        </p:spPr>
        <p:txBody>
          <a:bodyPr wrap="square" rtlCol="0">
            <a:spAutoFit/>
          </a:bodyPr>
          <a:lstStyle/>
          <a:p>
            <a:r>
              <a:rPr lang="en-US" dirty="0"/>
              <a:t>Probability</a:t>
            </a:r>
          </a:p>
          <a:p>
            <a:endParaRPr lang="en-US" dirty="0"/>
          </a:p>
        </p:txBody>
      </p:sp>
      <p:sp>
        <p:nvSpPr>
          <p:cNvPr id="16" name="TextBox 15"/>
          <p:cNvSpPr txBox="1"/>
          <p:nvPr/>
        </p:nvSpPr>
        <p:spPr>
          <a:xfrm>
            <a:off x="7463343" y="3298722"/>
            <a:ext cx="1361768" cy="646331"/>
          </a:xfrm>
          <a:prstGeom prst="rect">
            <a:avLst/>
          </a:prstGeom>
          <a:noFill/>
        </p:spPr>
        <p:txBody>
          <a:bodyPr wrap="square" rtlCol="0">
            <a:spAutoFit/>
          </a:bodyPr>
          <a:lstStyle/>
          <a:p>
            <a:r>
              <a:rPr lang="en-US" dirty="0"/>
              <a:t>Probability</a:t>
            </a:r>
          </a:p>
          <a:p>
            <a:endParaRPr lang="en-US" dirty="0"/>
          </a:p>
        </p:txBody>
      </p:sp>
    </p:spTree>
    <p:extLst>
      <p:ext uri="{BB962C8B-B14F-4D97-AF65-F5344CB8AC3E}">
        <p14:creationId xmlns:p14="http://schemas.microsoft.com/office/powerpoint/2010/main" val="37623436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240</TotalTime>
  <Words>639</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Gill Sans MT</vt:lpstr>
      <vt:lpstr>Wingdings</vt:lpstr>
      <vt:lpstr>Gallery</vt:lpstr>
      <vt:lpstr>Markov-chain Motif Generation</vt:lpstr>
      <vt:lpstr>Quick Summary</vt:lpstr>
      <vt:lpstr>Markov chain</vt:lpstr>
      <vt:lpstr>technical notes</vt:lpstr>
      <vt:lpstr>Implementation 1: single note</vt:lpstr>
      <vt:lpstr>Result - single note implementation</vt:lpstr>
      <vt:lpstr>Implementation 2:  variable length</vt:lpstr>
      <vt:lpstr>Result – variable length implementation</vt:lpstr>
      <vt:lpstr>Implementation 3: smoothing</vt:lpstr>
      <vt:lpstr>Implementation 3: smoothing</vt:lpstr>
      <vt:lpstr>Different weighing</vt:lpstr>
      <vt:lpstr>result – smoothing implementation </vt:lpstr>
      <vt:lpstr>Future implementations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Markov-chain Motif Generation</dc:title>
  <dc:creator>Baek, Sereym</dc:creator>
  <cp:lastModifiedBy>Baek, Sereym</cp:lastModifiedBy>
  <cp:revision>22</cp:revision>
  <dcterms:created xsi:type="dcterms:W3CDTF">2017-04-26T06:24:31Z</dcterms:created>
  <dcterms:modified xsi:type="dcterms:W3CDTF">2017-08-09T02:19:10Z</dcterms:modified>
</cp:coreProperties>
</file>