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5" r:id="rId5"/>
    <p:sldId id="266" r:id="rId6"/>
    <p:sldId id="264" r:id="rId7"/>
    <p:sldId id="270" r:id="rId8"/>
    <p:sldId id="271" r:id="rId9"/>
    <p:sldId id="268"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2" autoAdjust="0"/>
    <p:restoredTop sz="94660"/>
  </p:normalViewPr>
  <p:slideViewPr>
    <p:cSldViewPr snapToGrid="0">
      <p:cViewPr>
        <p:scale>
          <a:sx n="66" d="100"/>
          <a:sy n="66" d="100"/>
        </p:scale>
        <p:origin x="80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0E7D-3362-3CE1-AD4D-C25A7BC23C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900B32-72C8-E208-F925-0902E3E09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C1D2C5-56FD-AC15-CEB7-3945D7C43959}"/>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5" name="Footer Placeholder 4">
            <a:extLst>
              <a:ext uri="{FF2B5EF4-FFF2-40B4-BE49-F238E27FC236}">
                <a16:creationId xmlns:a16="http://schemas.microsoft.com/office/drawing/2014/main" id="{507914AC-17BE-738C-9431-88ED0D3B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DA88E-CFDC-1971-9F43-BE9F196C2270}"/>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424976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5CA9-5F6B-1886-C411-AB89823152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9F0EC7-0878-CA48-B150-FC74281B4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17888-15DC-0425-7E37-7E22FA7ECDF8}"/>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5" name="Footer Placeholder 4">
            <a:extLst>
              <a:ext uri="{FF2B5EF4-FFF2-40B4-BE49-F238E27FC236}">
                <a16:creationId xmlns:a16="http://schemas.microsoft.com/office/drawing/2014/main" id="{8741454C-2F13-D9C4-DAAD-EA43E5B10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572ED-9D49-D53A-D085-1FD16F4806B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37697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B03F5-2A32-A03F-97A0-19AFCBAAB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F7507-DD36-BDCC-1961-A7893C7EA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EC86D-DEFB-5D00-11D5-44A994C0F80A}"/>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5" name="Footer Placeholder 4">
            <a:extLst>
              <a:ext uri="{FF2B5EF4-FFF2-40B4-BE49-F238E27FC236}">
                <a16:creationId xmlns:a16="http://schemas.microsoft.com/office/drawing/2014/main" id="{680A423A-D827-0752-A2BC-6C557C283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5197D-9F1A-B43E-FCAD-55459A14CCA7}"/>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9739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E7F9-F484-602C-2AD6-8139FA814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0544D-9DB4-E780-1952-41E941E46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294D9-D490-5162-AC1A-F7A3E78CBBF9}"/>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5" name="Footer Placeholder 4">
            <a:extLst>
              <a:ext uri="{FF2B5EF4-FFF2-40B4-BE49-F238E27FC236}">
                <a16:creationId xmlns:a16="http://schemas.microsoft.com/office/drawing/2014/main" id="{B53B8C1E-8813-5F98-6098-1D980A509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E95AD-3265-153C-B6D4-4323AD9856F4}"/>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5620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A366-22E1-7780-533D-F970623FC9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2C6B44-C08E-F911-FB1F-DD39B7C1DF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816EB-2ABB-AE53-F3D5-A0E9511E7BE2}"/>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5" name="Footer Placeholder 4">
            <a:extLst>
              <a:ext uri="{FF2B5EF4-FFF2-40B4-BE49-F238E27FC236}">
                <a16:creationId xmlns:a16="http://schemas.microsoft.com/office/drawing/2014/main" id="{B22D60E6-F01C-25AD-F4BF-71C1337C3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28F4D-5977-77F0-1CB4-56A494124921}"/>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39125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0463-FB0E-78C9-912F-371277AA7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E1A31-FC1F-491D-E41F-C1CFAF8282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5E6D9-E2DC-64F1-EF61-7B86779EF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5AE96-64CD-3EEC-A877-FAC4FDA41BFD}"/>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6" name="Footer Placeholder 5">
            <a:extLst>
              <a:ext uri="{FF2B5EF4-FFF2-40B4-BE49-F238E27FC236}">
                <a16:creationId xmlns:a16="http://schemas.microsoft.com/office/drawing/2014/main" id="{F862E151-D692-944B-9CC0-C64C2C8FF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2E83A-7868-FD72-A2D7-A5254EFD206C}"/>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320148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B911-C61D-1BC4-1D0C-014135C6D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7915E-7395-C488-A113-3E72C19D8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D7B73B-14B6-3911-ADAB-EDEE40ACD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F7CB53-1F19-A301-2FEC-5EA5131FE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91D6A-A04F-07F9-005C-5ABEB8110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4EF05-7D1B-AEE2-77A2-72C0C7D6A4F1}"/>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8" name="Footer Placeholder 7">
            <a:extLst>
              <a:ext uri="{FF2B5EF4-FFF2-40B4-BE49-F238E27FC236}">
                <a16:creationId xmlns:a16="http://schemas.microsoft.com/office/drawing/2014/main" id="{BAA09F5E-2009-18AE-5950-405DA3C43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7157A4-4F9F-EFE3-E5D3-ADB4CA6F45B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26655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AF1F-D5A8-EE4C-09DC-7EF33D888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44260F-7334-6868-E95C-145E38285E64}"/>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4" name="Footer Placeholder 3">
            <a:extLst>
              <a:ext uri="{FF2B5EF4-FFF2-40B4-BE49-F238E27FC236}">
                <a16:creationId xmlns:a16="http://schemas.microsoft.com/office/drawing/2014/main" id="{6A2A8398-55DD-3E7B-1435-C4E2DF7BB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C23406-CE96-7858-05CF-D8F665502186}"/>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40010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A0E5B-3D5B-8B7C-565D-8609C66B5587}"/>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3" name="Footer Placeholder 2">
            <a:extLst>
              <a:ext uri="{FF2B5EF4-FFF2-40B4-BE49-F238E27FC236}">
                <a16:creationId xmlns:a16="http://schemas.microsoft.com/office/drawing/2014/main" id="{EF9474DC-E752-981E-7584-AECF7B1231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5DBD4-9B3B-21DC-8C9D-126E83F3CCA8}"/>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228845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13BF-73FA-1C83-83F5-AE2CDB899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8BC753-5EAF-DA91-BC28-240322900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0190F-066D-4C5F-BF06-5238A85A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35988-C86C-C4F5-B605-A70A2B3DB89D}"/>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6" name="Footer Placeholder 5">
            <a:extLst>
              <a:ext uri="{FF2B5EF4-FFF2-40B4-BE49-F238E27FC236}">
                <a16:creationId xmlns:a16="http://schemas.microsoft.com/office/drawing/2014/main" id="{0976421D-4FEA-0AC9-80E0-AE5375183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454B9-1EEE-2545-C910-C9662C7391EA}"/>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7003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ED25-3BC5-AFF3-CB7A-B552FD4B4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638146-3723-3B72-54A9-BDD2E06E8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884246-9ABA-BF00-2091-71DA9D138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A4E9D-5DE5-50E9-FE08-1CF34B09FCBC}"/>
              </a:ext>
            </a:extLst>
          </p:cNvPr>
          <p:cNvSpPr>
            <a:spLocks noGrp="1"/>
          </p:cNvSpPr>
          <p:nvPr>
            <p:ph type="dt" sz="half" idx="10"/>
          </p:nvPr>
        </p:nvSpPr>
        <p:spPr/>
        <p:txBody>
          <a:bodyPr/>
          <a:lstStyle/>
          <a:p>
            <a:fld id="{D708512F-83CF-4F81-9D3E-923EF821CBF1}" type="datetimeFigureOut">
              <a:rPr lang="en-US" smtClean="0"/>
              <a:t>4/22/2025</a:t>
            </a:fld>
            <a:endParaRPr lang="en-US"/>
          </a:p>
        </p:txBody>
      </p:sp>
      <p:sp>
        <p:nvSpPr>
          <p:cNvPr id="6" name="Footer Placeholder 5">
            <a:extLst>
              <a:ext uri="{FF2B5EF4-FFF2-40B4-BE49-F238E27FC236}">
                <a16:creationId xmlns:a16="http://schemas.microsoft.com/office/drawing/2014/main" id="{78522F2E-E3C9-4D62-789D-3683CEBB7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6F367-D989-245C-E957-9CB44321DE7F}"/>
              </a:ext>
            </a:extLst>
          </p:cNvPr>
          <p:cNvSpPr>
            <a:spLocks noGrp="1"/>
          </p:cNvSpPr>
          <p:nvPr>
            <p:ph type="sldNum" sz="quarter" idx="12"/>
          </p:nvPr>
        </p:nvSpPr>
        <p:spPr/>
        <p:txBody>
          <a:bodyPr/>
          <a:lstStyle/>
          <a:p>
            <a:fld id="{A337EB2D-EFA6-4D88-848E-15190BC37DEC}" type="slidenum">
              <a:rPr lang="en-US" smtClean="0"/>
              <a:t>‹#›</a:t>
            </a:fld>
            <a:endParaRPr lang="en-US"/>
          </a:p>
        </p:txBody>
      </p:sp>
    </p:spTree>
    <p:extLst>
      <p:ext uri="{BB962C8B-B14F-4D97-AF65-F5344CB8AC3E}">
        <p14:creationId xmlns:p14="http://schemas.microsoft.com/office/powerpoint/2010/main" val="13474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FEE6D-FE8B-0A07-9D24-B6BCDD904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77737-BDF2-8D5D-06BA-FDFA9FF69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BDF0A-7B1E-4048-1C07-98CAEB909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8512F-83CF-4F81-9D3E-923EF821CBF1}" type="datetimeFigureOut">
              <a:rPr lang="en-US" smtClean="0"/>
              <a:t>4/22/2025</a:t>
            </a:fld>
            <a:endParaRPr lang="en-US"/>
          </a:p>
        </p:txBody>
      </p:sp>
      <p:sp>
        <p:nvSpPr>
          <p:cNvPr id="5" name="Footer Placeholder 4">
            <a:extLst>
              <a:ext uri="{FF2B5EF4-FFF2-40B4-BE49-F238E27FC236}">
                <a16:creationId xmlns:a16="http://schemas.microsoft.com/office/drawing/2014/main" id="{73AA5346-F8B4-2923-5ADF-8BA1BFEE2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8D62A6-62D2-0755-79EC-FF517DD7E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37EB2D-EFA6-4D88-848E-15190BC37DEC}" type="slidenum">
              <a:rPr lang="en-US" smtClean="0"/>
              <a:t>‹#›</a:t>
            </a:fld>
            <a:endParaRPr lang="en-US"/>
          </a:p>
        </p:txBody>
      </p:sp>
    </p:spTree>
    <p:extLst>
      <p:ext uri="{BB962C8B-B14F-4D97-AF65-F5344CB8AC3E}">
        <p14:creationId xmlns:p14="http://schemas.microsoft.com/office/powerpoint/2010/main" val="335410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0DBD572-6C09-7559-37B6-C1DA15957EDC}"/>
              </a:ext>
            </a:extLst>
          </p:cNvPr>
          <p:cNvSpPr>
            <a:spLocks noGrp="1"/>
          </p:cNvSpPr>
          <p:nvPr>
            <p:ph type="ctrTitle"/>
          </p:nvPr>
        </p:nvSpPr>
        <p:spPr>
          <a:xfrm>
            <a:off x="1014141" y="1450655"/>
            <a:ext cx="4501134" cy="3956690"/>
          </a:xfrm>
        </p:spPr>
        <p:txBody>
          <a:bodyPr vert="horz" lIns="91440" tIns="45720" rIns="91440" bIns="45720" rtlCol="0" anchor="ctr">
            <a:normAutofit/>
          </a:bodyPr>
          <a:lstStyle/>
          <a:p>
            <a:pPr algn="l"/>
            <a:r>
              <a:rPr lang="en-US" sz="8000" b="1" kern="1200" dirty="0">
                <a:solidFill>
                  <a:schemeClr val="bg1"/>
                </a:solidFill>
                <a:latin typeface="+mj-lt"/>
                <a:ea typeface="+mj-ea"/>
                <a:cs typeface="+mj-cs"/>
              </a:rPr>
              <a:t>GROUP B</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7781C09-D6F2-54B5-9547-34ACB394786E}"/>
              </a:ext>
            </a:extLst>
          </p:cNvPr>
          <p:cNvSpPr txBox="1"/>
          <p:nvPr/>
        </p:nvSpPr>
        <p:spPr>
          <a:xfrm>
            <a:off x="5515275" y="1194688"/>
            <a:ext cx="6420051" cy="5215735"/>
          </a:xfrm>
          <a:prstGeom prst="rect">
            <a:avLst/>
          </a:prstGeom>
        </p:spPr>
        <p:txBody>
          <a:bodyPr vert="horz" lIns="91440" tIns="45720" rIns="91440" bIns="45720" rtlCol="0" anchor="ctr">
            <a:normAutofit/>
          </a:bodyPr>
          <a:lstStyle/>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Afolabi James</a:t>
            </a:r>
          </a:p>
          <a:p>
            <a:pPr marL="742950" indent="-228600">
              <a:lnSpc>
                <a:spcPct val="90000"/>
              </a:lnSpc>
              <a:spcAft>
                <a:spcPts val="600"/>
              </a:spcAft>
              <a:buFont typeface="Arial" panose="020B0604020202020204" pitchFamily="34" charset="0"/>
              <a:buChar char="•"/>
            </a:pPr>
            <a:r>
              <a:rPr lang="en-US" sz="3600" b="0" i="0" dirty="0" err="1">
                <a:solidFill>
                  <a:schemeClr val="bg1"/>
                </a:solidFill>
                <a:effectLst/>
              </a:rPr>
              <a:t>Ajeyomi</a:t>
            </a:r>
            <a:r>
              <a:rPr lang="en-US" sz="3600" b="0" i="0" dirty="0">
                <a:solidFill>
                  <a:schemeClr val="bg1"/>
                </a:solidFill>
                <a:effectLst/>
              </a:rPr>
              <a:t> Adedoyin</a:t>
            </a: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Alli </a:t>
            </a:r>
            <a:r>
              <a:rPr lang="en-US" sz="3600" b="0" i="0" dirty="0" err="1">
                <a:solidFill>
                  <a:schemeClr val="bg1"/>
                </a:solidFill>
                <a:effectLst/>
              </a:rPr>
              <a:t>Fesomade</a:t>
            </a:r>
            <a:endParaRPr lang="en-US" sz="3600" b="0" i="0" dirty="0">
              <a:solidFill>
                <a:schemeClr val="bg1"/>
              </a:solidFill>
              <a:effectLst/>
            </a:endParaRP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Michael Ajiboye</a:t>
            </a:r>
          </a:p>
          <a:p>
            <a:pPr marL="742950" indent="-228600">
              <a:lnSpc>
                <a:spcPct val="90000"/>
              </a:lnSpc>
              <a:spcAft>
                <a:spcPts val="600"/>
              </a:spcAft>
              <a:buFont typeface="Arial" panose="020B0604020202020204" pitchFamily="34" charset="0"/>
              <a:buChar char="•"/>
            </a:pPr>
            <a:r>
              <a:rPr lang="en-US" sz="3600" b="0" i="0" dirty="0">
                <a:solidFill>
                  <a:schemeClr val="bg1"/>
                </a:solidFill>
                <a:effectLst/>
              </a:rPr>
              <a:t>Ifeanyichukwu </a:t>
            </a:r>
            <a:r>
              <a:rPr lang="en-US" sz="3600" b="0" i="0" dirty="0" err="1">
                <a:solidFill>
                  <a:schemeClr val="bg1"/>
                </a:solidFill>
                <a:effectLst/>
              </a:rPr>
              <a:t>Onyechere</a:t>
            </a:r>
            <a:endParaRPr lang="en-US" sz="3600" dirty="0">
              <a:solidFill>
                <a:schemeClr val="bg1"/>
              </a:solidFill>
            </a:endParaRPr>
          </a:p>
        </p:txBody>
      </p:sp>
    </p:spTree>
    <p:extLst>
      <p:ext uri="{BB962C8B-B14F-4D97-AF65-F5344CB8AC3E}">
        <p14:creationId xmlns:p14="http://schemas.microsoft.com/office/powerpoint/2010/main" val="84017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E07275-5273-8AB6-853E-AD78A39912E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14590-7427-63D4-70DE-7525F2F6C4F8}"/>
              </a:ext>
            </a:extLst>
          </p:cNvPr>
          <p:cNvSpPr>
            <a:spLocks noGrp="1"/>
          </p:cNvSpPr>
          <p:nvPr>
            <p:ph type="ctrTitle"/>
          </p:nvPr>
        </p:nvSpPr>
        <p:spPr>
          <a:xfrm>
            <a:off x="3581400" y="965580"/>
            <a:ext cx="5204489" cy="3160593"/>
          </a:xfrm>
        </p:spPr>
        <p:txBody>
          <a:bodyPr>
            <a:normAutofit/>
          </a:bodyPr>
          <a:lstStyle/>
          <a:p>
            <a:pPr>
              <a:buNone/>
            </a:pPr>
            <a:r>
              <a:rPr lang="en-US" sz="5400" b="0" i="0" dirty="0">
                <a:solidFill>
                  <a:schemeClr val="bg1"/>
                </a:solidFill>
                <a:effectLst/>
                <a:latin typeface="Roboto" panose="02000000000000000000" pitchFamily="2" charset="0"/>
              </a:rPr>
              <a:t>Thank you</a:t>
            </a:r>
            <a:br>
              <a:rPr lang="en-US" sz="5400" b="0" i="0" dirty="0">
                <a:solidFill>
                  <a:schemeClr val="bg1"/>
                </a:solidFill>
                <a:effectLst/>
                <a:latin typeface="Roboto" panose="02000000000000000000" pitchFamily="2" charset="0"/>
              </a:rPr>
            </a:br>
            <a:br>
              <a:rPr lang="en-US" sz="5400" b="0" i="0" dirty="0">
                <a:solidFill>
                  <a:schemeClr val="bg1"/>
                </a:solidFill>
                <a:effectLst/>
                <a:latin typeface="Roboto" panose="02000000000000000000" pitchFamily="2" charset="0"/>
              </a:rPr>
            </a:br>
            <a:r>
              <a:rPr lang="en-US" sz="5400" b="0" i="0" dirty="0">
                <a:solidFill>
                  <a:schemeClr val="bg1"/>
                </a:solidFill>
                <a:effectLst/>
                <a:latin typeface="Roboto" panose="02000000000000000000" pitchFamily="2" charset="0"/>
              </a:rPr>
              <a:t>Suggestion from Mentor </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433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03B340-2D19-0F1B-D595-D0F03396481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24AED-9FC5-2975-E9D5-90F89F9B5E9B}"/>
              </a:ext>
            </a:extLst>
          </p:cNvPr>
          <p:cNvSpPr>
            <a:spLocks noGrp="1"/>
          </p:cNvSpPr>
          <p:nvPr>
            <p:ph type="ctrTitle"/>
          </p:nvPr>
        </p:nvSpPr>
        <p:spPr>
          <a:xfrm>
            <a:off x="43578" y="93223"/>
            <a:ext cx="8740774" cy="1323439"/>
          </a:xfrm>
        </p:spPr>
        <p:txBody>
          <a:bodyPr vert="horz" lIns="91440" tIns="45720" rIns="91440" bIns="45720" rtlCol="0" anchor="t">
            <a:normAutofit/>
          </a:bodyPr>
          <a:lstStyle/>
          <a:p>
            <a:pPr algn="l"/>
            <a:r>
              <a:rPr lang="en-US" sz="4000" b="1" i="0" kern="1200">
                <a:solidFill>
                  <a:schemeClr val="tx1"/>
                </a:solidFill>
                <a:effectLst/>
                <a:latin typeface="+mj-lt"/>
                <a:ea typeface="+mj-ea"/>
                <a:cs typeface="+mj-cs"/>
              </a:rPr>
              <a:t>OUR TASK</a:t>
            </a:r>
            <a:endParaRPr lang="en-US" sz="4000" b="1" i="0" kern="1200"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A9158934-30FA-8845-8B30-4B286892B4ED}"/>
              </a:ext>
            </a:extLst>
          </p:cNvPr>
          <p:cNvSpPr txBox="1"/>
          <p:nvPr/>
        </p:nvSpPr>
        <p:spPr>
          <a:xfrm>
            <a:off x="205069" y="1039771"/>
            <a:ext cx="11825440" cy="2454300"/>
          </a:xfrm>
          <a:prstGeom prst="rect">
            <a:avLst/>
          </a:prstGeom>
        </p:spPr>
        <p:txBody>
          <a:bodyPr vert="horz" lIns="91440" tIns="45720" rIns="91440" bIns="45720" rtlCol="0">
            <a:noAutofit/>
          </a:bodyPr>
          <a:lstStyle/>
          <a:p>
            <a:pPr>
              <a:lnSpc>
                <a:spcPct val="90000"/>
              </a:lnSpc>
              <a:spcAft>
                <a:spcPts val="600"/>
              </a:spcAft>
            </a:pPr>
            <a:r>
              <a:rPr lang="en-US" sz="2600" b="1" i="0" dirty="0">
                <a:solidFill>
                  <a:schemeClr val="tx1">
                    <a:alpha val="80000"/>
                  </a:schemeClr>
                </a:solidFill>
                <a:effectLst/>
              </a:rPr>
              <a:t>Project 2: Stock Market Data Streaming &amp; Analysis</a:t>
            </a:r>
            <a:endParaRPr lang="en-US" sz="2600" b="0" i="0" dirty="0">
              <a:solidFill>
                <a:schemeClr val="tx1">
                  <a:alpha val="80000"/>
                </a:schemeClr>
              </a:solidFill>
              <a:effectLst/>
            </a:endParaRPr>
          </a:p>
          <a:p>
            <a:pPr algn="just">
              <a:lnSpc>
                <a:spcPct val="90000"/>
              </a:lnSpc>
              <a:spcAft>
                <a:spcPts val="600"/>
              </a:spcAft>
            </a:pPr>
            <a:r>
              <a:rPr lang="en-US" sz="2600" b="0" i="0" dirty="0">
                <a:solidFill>
                  <a:schemeClr val="tx1">
                    <a:alpha val="80000"/>
                  </a:schemeClr>
                </a:solidFill>
                <a:effectLst/>
              </a:rPr>
              <a:t>Stock prices for companies like TESLA (TSLA) and NVIDIA (NVDA) fluctuate rapidly. Your task is to build a real-time data pipeline that streams stock market data for these two companies using the Alpha Vantage API, processes the data to compute metrics like price changes, moving averages, and volume spikes, and stores the results in a </a:t>
            </a:r>
            <a:r>
              <a:rPr lang="en-US" sz="2600" b="0" i="0" dirty="0" err="1">
                <a:solidFill>
                  <a:schemeClr val="tx1">
                    <a:alpha val="80000"/>
                  </a:schemeClr>
                </a:solidFill>
                <a:effectLst/>
              </a:rPr>
              <a:t>queryable</a:t>
            </a:r>
            <a:r>
              <a:rPr lang="en-US" sz="2600" b="0" i="0" dirty="0">
                <a:solidFill>
                  <a:schemeClr val="tx1">
                    <a:alpha val="80000"/>
                  </a:schemeClr>
                </a:solidFill>
                <a:effectLst/>
              </a:rPr>
              <a:t> and structured format.</a:t>
            </a:r>
          </a:p>
          <a:p>
            <a:pPr algn="just">
              <a:lnSpc>
                <a:spcPct val="90000"/>
              </a:lnSpc>
              <a:spcAft>
                <a:spcPts val="600"/>
              </a:spcAft>
            </a:pPr>
            <a:endParaRPr lang="en-US" sz="2800" b="0" i="0" dirty="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Select and justify a preferred tech stack.</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Design and submit a high-level architecture diagram.</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Break project into components and assign team members.</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Share tools/resources to be used to execute the project.</a:t>
            </a:r>
          </a:p>
          <a:p>
            <a:pPr indent="-228600">
              <a:lnSpc>
                <a:spcPct val="90000"/>
              </a:lnSpc>
              <a:spcAft>
                <a:spcPts val="600"/>
              </a:spcAft>
              <a:buFont typeface="Arial" panose="020B0604020202020204" pitchFamily="34" charset="0"/>
              <a:buChar char="•"/>
            </a:pPr>
            <a:r>
              <a:rPr lang="en-US" sz="2400" b="0" i="0" dirty="0">
                <a:solidFill>
                  <a:schemeClr val="tx1">
                    <a:alpha val="80000"/>
                  </a:schemeClr>
                </a:solidFill>
                <a:effectLst/>
              </a:rPr>
              <a:t>Stores the results in an efficient format (partitioned by symbol/date/hour).</a:t>
            </a:r>
          </a:p>
        </p:txBody>
      </p:sp>
      <p:grpSp>
        <p:nvGrpSpPr>
          <p:cNvPr id="18" name="Group 17">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3" name="Freeform: Shape 12">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oup 18">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5" name="Freeform: Shape 14">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92125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0CED24-1A26-E40A-C617-DF0704E2B65B}"/>
              </a:ext>
            </a:extLst>
          </p:cNvPr>
          <p:cNvSpPr txBox="1"/>
          <p:nvPr/>
        </p:nvSpPr>
        <p:spPr>
          <a:xfrm>
            <a:off x="396410" y="1901422"/>
            <a:ext cx="11396132" cy="4750816"/>
          </a:xfrm>
          <a:prstGeom prst="rect">
            <a:avLst/>
          </a:prstGeom>
        </p:spPr>
        <p:txBody>
          <a:bodyPr vert="horz" lIns="91440" tIns="45720" rIns="91440" bIns="45720" rtlCol="0">
            <a:normAutofit fontScale="92500" lnSpcReduction="20000"/>
          </a:bodyPr>
          <a:lstStyle/>
          <a:p>
            <a:pPr marL="285750">
              <a:lnSpc>
                <a:spcPct val="90000"/>
              </a:lnSpc>
              <a:spcAft>
                <a:spcPts val="600"/>
              </a:spcAft>
            </a:pPr>
            <a:r>
              <a:rPr lang="en-US" sz="2400" b="1" dirty="0"/>
              <a:t>Research and Architecture Development (Cloud deployment)</a:t>
            </a:r>
            <a:endParaRPr lang="en-US" sz="2400" b="1" i="0" dirty="0">
              <a:effectLst/>
            </a:endParaRPr>
          </a:p>
          <a:p>
            <a:pPr marL="514350" indent="-228600">
              <a:lnSpc>
                <a:spcPct val="90000"/>
              </a:lnSpc>
              <a:spcAft>
                <a:spcPts val="600"/>
              </a:spcAft>
              <a:buFont typeface="Arial" panose="020B0604020202020204" pitchFamily="34" charset="0"/>
              <a:buChar char="•"/>
            </a:pPr>
            <a:r>
              <a:rPr lang="en-US" sz="2400" b="0" i="0" dirty="0" err="1">
                <a:effectLst/>
              </a:rPr>
              <a:t>Ajeyomi</a:t>
            </a:r>
            <a:r>
              <a:rPr lang="en-US" sz="2400" b="0" i="0" dirty="0">
                <a:effectLst/>
              </a:rPr>
              <a:t> Adedoyin</a:t>
            </a:r>
          </a:p>
          <a:p>
            <a:pPr marL="514350" indent="-228600">
              <a:lnSpc>
                <a:spcPct val="90000"/>
              </a:lnSpc>
              <a:spcAft>
                <a:spcPts val="600"/>
              </a:spcAft>
              <a:buFont typeface="Arial" panose="020B0604020202020204" pitchFamily="34" charset="0"/>
              <a:buChar char="•"/>
            </a:pPr>
            <a:endParaRPr lang="en-US" sz="2400" dirty="0"/>
          </a:p>
          <a:p>
            <a:pPr marL="285750">
              <a:lnSpc>
                <a:spcPct val="90000"/>
              </a:lnSpc>
              <a:spcAft>
                <a:spcPts val="600"/>
              </a:spcAft>
            </a:pPr>
            <a:r>
              <a:rPr lang="en-US" sz="2400" b="1" i="0" dirty="0">
                <a:effectLst/>
              </a:rPr>
              <a:t>Etl pipeline and Data Exploration</a:t>
            </a:r>
          </a:p>
          <a:p>
            <a:pPr marL="285750">
              <a:lnSpc>
                <a:spcPct val="90000"/>
              </a:lnSpc>
              <a:spcAft>
                <a:spcPts val="600"/>
              </a:spcAft>
            </a:pPr>
            <a:r>
              <a:rPr lang="en-US" sz="2400" dirty="0"/>
              <a:t>I</a:t>
            </a:r>
            <a:r>
              <a:rPr lang="en-US" sz="2400" b="0" i="0" dirty="0">
                <a:effectLst/>
              </a:rPr>
              <a:t>feanyichukwu </a:t>
            </a:r>
            <a:r>
              <a:rPr lang="en-US" sz="2400" b="0" i="0" dirty="0" err="1">
                <a:effectLst/>
              </a:rPr>
              <a:t>Onyechere</a:t>
            </a:r>
            <a:r>
              <a:rPr lang="en-US" sz="2400" b="0" i="0" dirty="0">
                <a:effectLst/>
              </a:rPr>
              <a:t> </a:t>
            </a:r>
          </a:p>
          <a:p>
            <a:pPr marL="285750">
              <a:lnSpc>
                <a:spcPct val="90000"/>
              </a:lnSpc>
              <a:spcAft>
                <a:spcPts val="600"/>
              </a:spcAft>
            </a:pPr>
            <a:endParaRPr lang="en-US" sz="2400" dirty="0"/>
          </a:p>
          <a:p>
            <a:pPr marL="285750">
              <a:lnSpc>
                <a:spcPct val="90000"/>
              </a:lnSpc>
              <a:spcAft>
                <a:spcPts val="600"/>
              </a:spcAft>
            </a:pPr>
            <a:r>
              <a:rPr lang="en-US" sz="2400" b="1" i="0" dirty="0">
                <a:effectLst/>
              </a:rPr>
              <a:t>Analytics and alerting using slack</a:t>
            </a:r>
          </a:p>
          <a:p>
            <a:pPr marL="285750">
              <a:lnSpc>
                <a:spcPct val="90000"/>
              </a:lnSpc>
              <a:spcAft>
                <a:spcPts val="600"/>
              </a:spcAft>
            </a:pPr>
            <a:r>
              <a:rPr lang="en-US" sz="2400" b="1" i="0" dirty="0">
                <a:effectLst/>
              </a:rPr>
              <a:t> </a:t>
            </a:r>
            <a:r>
              <a:rPr lang="en-US" sz="2400" b="0" i="0" dirty="0">
                <a:effectLst/>
              </a:rPr>
              <a:t>Alli </a:t>
            </a:r>
            <a:r>
              <a:rPr lang="en-US" sz="2400" b="0" i="0" dirty="0" err="1">
                <a:effectLst/>
              </a:rPr>
              <a:t>Fesomade</a:t>
            </a:r>
            <a:r>
              <a:rPr lang="en-US" sz="2400" b="0" i="0" dirty="0">
                <a:effectLst/>
              </a:rPr>
              <a:t> </a:t>
            </a:r>
            <a:endParaRPr lang="en-US" sz="2400" dirty="0"/>
          </a:p>
          <a:p>
            <a:pPr marL="285750">
              <a:lnSpc>
                <a:spcPct val="90000"/>
              </a:lnSpc>
              <a:spcAft>
                <a:spcPts val="600"/>
              </a:spcAft>
            </a:pPr>
            <a:endParaRPr lang="en-US" sz="2400" b="0" i="0" dirty="0">
              <a:effectLst/>
            </a:endParaRPr>
          </a:p>
          <a:p>
            <a:pPr marL="285750">
              <a:lnSpc>
                <a:spcPct val="90000"/>
              </a:lnSpc>
              <a:spcAft>
                <a:spcPts val="600"/>
              </a:spcAft>
            </a:pPr>
            <a:r>
              <a:rPr lang="en-US" sz="2400" b="1" i="0" dirty="0">
                <a:effectLst/>
              </a:rPr>
              <a:t>Documentation and </a:t>
            </a:r>
            <a:r>
              <a:rPr lang="en-US" sz="2400" b="1" dirty="0" err="1"/>
              <a:t>F</a:t>
            </a:r>
            <a:r>
              <a:rPr lang="en-US" sz="2400" b="1" i="0" dirty="0" err="1">
                <a:effectLst/>
              </a:rPr>
              <a:t>astapi</a:t>
            </a:r>
            <a:r>
              <a:rPr lang="en-US" sz="2400" b="1" i="0" dirty="0">
                <a:effectLst/>
              </a:rPr>
              <a:t> endpoint</a:t>
            </a:r>
            <a:endParaRPr lang="en-US" sz="2400" b="0" i="0" dirty="0">
              <a:effectLst/>
            </a:endParaRPr>
          </a:p>
          <a:p>
            <a:pPr marL="285750">
              <a:lnSpc>
                <a:spcPct val="90000"/>
              </a:lnSpc>
              <a:spcAft>
                <a:spcPts val="600"/>
              </a:spcAft>
            </a:pPr>
            <a:r>
              <a:rPr lang="en-US" sz="2400" b="0" i="0" dirty="0">
                <a:effectLst/>
              </a:rPr>
              <a:t>Michael Ajiboye </a:t>
            </a:r>
            <a:endParaRPr lang="en-US" sz="2400" b="1" i="0" dirty="0">
              <a:effectLst/>
            </a:endParaRPr>
          </a:p>
          <a:p>
            <a:pPr marL="285750">
              <a:lnSpc>
                <a:spcPct val="90000"/>
              </a:lnSpc>
              <a:spcAft>
                <a:spcPts val="600"/>
              </a:spcAft>
            </a:pPr>
            <a:endParaRPr lang="en-US" sz="2400" b="1" dirty="0"/>
          </a:p>
          <a:p>
            <a:pPr marL="285750">
              <a:lnSpc>
                <a:spcPct val="90000"/>
              </a:lnSpc>
              <a:spcAft>
                <a:spcPts val="600"/>
              </a:spcAft>
            </a:pPr>
            <a:r>
              <a:rPr lang="en-US" sz="2400" b="1" dirty="0"/>
              <a:t>S</a:t>
            </a:r>
            <a:r>
              <a:rPr lang="en-US" sz="2400" b="1" i="0" dirty="0">
                <a:effectLst/>
              </a:rPr>
              <a:t>lides and CI using </a:t>
            </a:r>
            <a:r>
              <a:rPr lang="en-US" sz="2400" b="1" i="0" dirty="0" err="1">
                <a:effectLst/>
              </a:rPr>
              <a:t>Github</a:t>
            </a:r>
            <a:r>
              <a:rPr lang="en-US" sz="2400" b="1" i="0" dirty="0">
                <a:effectLst/>
              </a:rPr>
              <a:t> Action</a:t>
            </a:r>
          </a:p>
          <a:p>
            <a:pPr marL="285750">
              <a:lnSpc>
                <a:spcPct val="90000"/>
              </a:lnSpc>
              <a:spcAft>
                <a:spcPts val="600"/>
              </a:spcAft>
            </a:pPr>
            <a:r>
              <a:rPr lang="en-US" sz="2400" b="0" i="0" dirty="0">
                <a:effectLst/>
              </a:rPr>
              <a:t>Afolabi James </a:t>
            </a:r>
            <a:endParaRPr lang="en-US" sz="2400" b="1" i="0" dirty="0">
              <a:effectLst/>
            </a:endParaRPr>
          </a:p>
          <a:p>
            <a:pPr marL="514350" indent="-228600">
              <a:lnSpc>
                <a:spcPct val="90000"/>
              </a:lnSpc>
              <a:spcAft>
                <a:spcPts val="600"/>
              </a:spcAft>
              <a:buFont typeface="Arial" panose="020B0604020202020204" pitchFamily="34" charset="0"/>
              <a:buChar char="•"/>
            </a:pPr>
            <a:endParaRPr lang="en-US" sz="2400" dirty="0"/>
          </a:p>
          <a:p>
            <a:pPr marL="514350" indent="-228600">
              <a:lnSpc>
                <a:spcPct val="90000"/>
              </a:lnSpc>
              <a:spcAft>
                <a:spcPts val="600"/>
              </a:spcAft>
              <a:buFont typeface="Arial" panose="020B0604020202020204" pitchFamily="34" charset="0"/>
              <a:buChar char="•"/>
            </a:pPr>
            <a:endParaRPr lang="en-US" sz="2400" b="0" i="0" dirty="0">
              <a:effectLst/>
            </a:endParaRPr>
          </a:p>
        </p:txBody>
      </p:sp>
      <p:sp>
        <p:nvSpPr>
          <p:cNvPr id="6" name="TextBox 5">
            <a:extLst>
              <a:ext uri="{FF2B5EF4-FFF2-40B4-BE49-F238E27FC236}">
                <a16:creationId xmlns:a16="http://schemas.microsoft.com/office/drawing/2014/main" id="{58E3E0AE-5BFA-6053-F2AC-894BCA6262F1}"/>
              </a:ext>
            </a:extLst>
          </p:cNvPr>
          <p:cNvSpPr txBox="1"/>
          <p:nvPr/>
        </p:nvSpPr>
        <p:spPr>
          <a:xfrm>
            <a:off x="2709333" y="645777"/>
            <a:ext cx="6096000" cy="928716"/>
          </a:xfrm>
          <a:prstGeom prst="rect">
            <a:avLst/>
          </a:prstGeom>
          <a:noFill/>
        </p:spPr>
        <p:txBody>
          <a:bodyPr wrap="square">
            <a:spAutoFit/>
          </a:bodyPr>
          <a:lstStyle/>
          <a:p>
            <a:pPr marL="285750" algn="ctr">
              <a:lnSpc>
                <a:spcPct val="90000"/>
              </a:lnSpc>
              <a:spcAft>
                <a:spcPts val="600"/>
              </a:spcAft>
            </a:pPr>
            <a:r>
              <a:rPr lang="en-US" sz="6000" b="1" dirty="0"/>
              <a:t>Task Breakdown</a:t>
            </a:r>
            <a:endParaRPr lang="en-US" sz="6000" b="1" i="0" dirty="0">
              <a:effectLst/>
            </a:endParaRPr>
          </a:p>
        </p:txBody>
      </p:sp>
    </p:spTree>
    <p:extLst>
      <p:ext uri="{BB962C8B-B14F-4D97-AF65-F5344CB8AC3E}">
        <p14:creationId xmlns:p14="http://schemas.microsoft.com/office/powerpoint/2010/main" val="22015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29088-5CA9-6046-6E7D-B3CC749A01A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141062E-0818-D766-1B7C-600F44EF2642}"/>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0453F-6653-05EB-3AED-CD189189941B}"/>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a:solidFill>
                  <a:schemeClr val="bg1"/>
                </a:solidFill>
                <a:effectLst/>
                <a:latin typeface="+mj-lt"/>
                <a:ea typeface="+mj-ea"/>
                <a:cs typeface="+mj-cs"/>
              </a:rPr>
              <a:t>Proposed Tools and Why</a:t>
            </a:r>
          </a:p>
        </p:txBody>
      </p:sp>
      <p:sp>
        <p:nvSpPr>
          <p:cNvPr id="3" name="Rectangle 1">
            <a:extLst>
              <a:ext uri="{FF2B5EF4-FFF2-40B4-BE49-F238E27FC236}">
                <a16:creationId xmlns:a16="http://schemas.microsoft.com/office/drawing/2014/main" id="{E8939A62-778F-FFDA-0DA6-C30DD35F6C77}"/>
              </a:ext>
            </a:extLst>
          </p:cNvPr>
          <p:cNvSpPr>
            <a:spLocks noChangeArrowheads="1"/>
          </p:cNvSpPr>
          <p:nvPr/>
        </p:nvSpPr>
        <p:spPr bwMode="auto">
          <a:xfrm>
            <a:off x="199251" y="1021136"/>
            <a:ext cx="11793498" cy="57204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342900" indent="-342900">
              <a:buFont typeface="Arial" panose="020B0604020202020204" pitchFamily="34" charset="0"/>
              <a:buChar char="•"/>
            </a:pPr>
            <a:r>
              <a:rPr lang="en-GB" sz="2800" b="1" dirty="0"/>
              <a:t>API Endpoint</a:t>
            </a:r>
            <a:r>
              <a:rPr lang="en-GB" sz="2800" dirty="0"/>
              <a:t>: The data source provides updates at </a:t>
            </a:r>
            <a:r>
              <a:rPr lang="en-GB" sz="2800" b="1" dirty="0"/>
              <a:t>1-minute and 5-minute intervals</a:t>
            </a:r>
            <a:r>
              <a:rPr lang="en-GB" sz="2800" dirty="0"/>
              <a:t>; we opted for the </a:t>
            </a:r>
            <a:r>
              <a:rPr lang="en-GB" sz="2800" b="1" dirty="0"/>
              <a:t>1-minute frequency</a:t>
            </a:r>
            <a:r>
              <a:rPr lang="en-GB" sz="2800" dirty="0"/>
              <a:t> to ensure near real-time data freshness and more granular insights.</a:t>
            </a:r>
          </a:p>
          <a:p>
            <a:pPr marL="342900" indent="-342900">
              <a:buFont typeface="Arial" panose="020B0604020202020204" pitchFamily="34" charset="0"/>
              <a:buChar char="•"/>
            </a:pPr>
            <a:r>
              <a:rPr lang="en-GB" sz="2800" b="1" dirty="0"/>
              <a:t>S3</a:t>
            </a:r>
            <a:r>
              <a:rPr lang="en-GB" sz="2800" dirty="0"/>
              <a:t>: Stores raw and processed data; </a:t>
            </a:r>
            <a:r>
              <a:rPr lang="en-GB" sz="2800" b="1" dirty="0"/>
              <a:t>low cost</a:t>
            </a:r>
            <a:r>
              <a:rPr lang="en-GB" sz="2800" dirty="0"/>
              <a:t>, charged based on storage used and access requests.</a:t>
            </a:r>
          </a:p>
          <a:p>
            <a:pPr marL="342900" indent="-342900">
              <a:buFont typeface="Arial" panose="020B0604020202020204" pitchFamily="34" charset="0"/>
              <a:buChar char="•"/>
            </a:pPr>
            <a:r>
              <a:rPr lang="en-GB" sz="2800" b="1" dirty="0"/>
              <a:t>Firehose</a:t>
            </a:r>
            <a:r>
              <a:rPr lang="en-GB" sz="2800" dirty="0"/>
              <a:t>: Streams data every minute to S3 or Redshift; </a:t>
            </a:r>
            <a:r>
              <a:rPr lang="en-GB" sz="2800" b="1" dirty="0"/>
              <a:t>billed by data volume and frequency</a:t>
            </a:r>
            <a:r>
              <a:rPr lang="en-GB" sz="2800" dirty="0"/>
              <a:t>, making 1-min intervals more costly but necessary for real-time precision.</a:t>
            </a:r>
          </a:p>
          <a:p>
            <a:pPr marL="342900" indent="-342900">
              <a:buFont typeface="Arial" panose="020B0604020202020204" pitchFamily="34" charset="0"/>
              <a:buChar char="•"/>
            </a:pPr>
            <a:r>
              <a:rPr lang="en-GB" sz="2800" b="1" dirty="0"/>
              <a:t>Python with Boto3</a:t>
            </a:r>
            <a:r>
              <a:rPr lang="en-GB" sz="2800" dirty="0"/>
              <a:t>: Pulls data every minute from the API and sends it to Firehose; </a:t>
            </a:r>
            <a:r>
              <a:rPr lang="en-GB" sz="2800" b="1" dirty="0"/>
              <a:t>no direct cost</a:t>
            </a:r>
            <a:r>
              <a:rPr lang="en-GB" sz="2800" dirty="0"/>
              <a:t>, but downstream AWS usage incurs charges.</a:t>
            </a:r>
          </a:p>
          <a:p>
            <a:pPr marL="342900" indent="-342900">
              <a:buFont typeface="Arial" panose="020B0604020202020204" pitchFamily="34" charset="0"/>
              <a:buChar char="•"/>
            </a:pPr>
            <a:r>
              <a:rPr lang="en-GB" sz="2800" b="1" dirty="0"/>
              <a:t>Lambda</a:t>
            </a:r>
            <a:r>
              <a:rPr lang="en-GB" sz="2800" dirty="0"/>
              <a:t>: Transforms the 1-min interval data in Firehose before storage in S3; </a:t>
            </a:r>
            <a:r>
              <a:rPr lang="en-GB" sz="2800" b="1" dirty="0"/>
              <a:t>cost-efficient for small, frequent payloads</a:t>
            </a:r>
            <a:r>
              <a:rPr lang="en-GB" sz="2800" dirty="0"/>
              <a:t> due to per-invocation pricing.</a:t>
            </a:r>
          </a:p>
        </p:txBody>
      </p:sp>
    </p:spTree>
    <p:extLst>
      <p:ext uri="{BB962C8B-B14F-4D97-AF65-F5344CB8AC3E}">
        <p14:creationId xmlns:p14="http://schemas.microsoft.com/office/powerpoint/2010/main" val="117394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E76A0-C7D6-4016-2AAA-97246FF74F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66B7EC3-543D-C4BC-DE55-07C07BF44A2F}"/>
              </a:ext>
            </a:extLst>
          </p:cNvPr>
          <p:cNvSpPr txBox="1"/>
          <p:nvPr/>
        </p:nvSpPr>
        <p:spPr>
          <a:xfrm>
            <a:off x="557048" y="1308490"/>
            <a:ext cx="10920249" cy="2677656"/>
          </a:xfrm>
          <a:prstGeom prst="rect">
            <a:avLst/>
          </a:prstGeom>
          <a:noFill/>
        </p:spPr>
        <p:txBody>
          <a:bodyPr wrap="square">
            <a:spAutoFit/>
          </a:bodyPr>
          <a:lstStyle/>
          <a:p>
            <a:pPr marL="342900" indent="-342900">
              <a:buFont typeface="Arial" panose="020B0604020202020204" pitchFamily="34" charset="0"/>
              <a:buChar char="•"/>
            </a:pPr>
            <a:r>
              <a:rPr lang="en-GB" sz="2800" b="1" dirty="0"/>
              <a:t>Athena: </a:t>
            </a:r>
            <a:r>
              <a:rPr lang="en-GB" sz="2800" dirty="0"/>
              <a:t>To query data from the s3 bucket.</a:t>
            </a:r>
          </a:p>
          <a:p>
            <a:pPr marL="342900" indent="-342900">
              <a:buFont typeface="Arial" panose="020B0604020202020204" pitchFamily="34" charset="0"/>
              <a:buChar char="•"/>
            </a:pPr>
            <a:r>
              <a:rPr lang="en-GB" sz="2800" b="1" dirty="0" err="1"/>
              <a:t>Github</a:t>
            </a:r>
            <a:r>
              <a:rPr lang="en-GB" sz="2800" b="1" dirty="0"/>
              <a:t> Action</a:t>
            </a:r>
            <a:r>
              <a:rPr lang="en-GB" sz="2800" dirty="0"/>
              <a:t>:  For continuous integration with cloud resources</a:t>
            </a:r>
          </a:p>
          <a:p>
            <a:pPr marL="342900" indent="-342900">
              <a:buFont typeface="Arial" panose="020B0604020202020204" pitchFamily="34" charset="0"/>
              <a:buChar char="•"/>
            </a:pPr>
            <a:r>
              <a:rPr lang="en-GB" sz="2800" b="1" dirty="0" err="1"/>
              <a:t>FastAPI</a:t>
            </a:r>
            <a:r>
              <a:rPr lang="en-GB" sz="2800" dirty="0"/>
              <a:t>: API endpoint connected to out RDMS to get clean data and analytics </a:t>
            </a:r>
            <a:endParaRPr kumimoji="0" lang="en-US" altLang="en-US" sz="2800" b="0" i="0" u="none" strike="noStrike" cap="none" normalizeH="0" baseline="0" dirty="0">
              <a:ln>
                <a:noFill/>
              </a:ln>
              <a:effectLst/>
            </a:endParaRPr>
          </a:p>
          <a:p>
            <a:pPr marL="342900" indent="-342900">
              <a:buFont typeface="Arial" panose="020B0604020202020204" pitchFamily="34" charset="0"/>
              <a:buChar char="•"/>
            </a:pPr>
            <a:endParaRPr kumimoji="0" lang="en-US" altLang="en-US" sz="2800" b="0" i="0" u="none" strike="noStrike" cap="none" normalizeH="0" baseline="0" dirty="0">
              <a:ln>
                <a:noFill/>
              </a:ln>
              <a:effectLst/>
            </a:endParaRPr>
          </a:p>
          <a:p>
            <a:pPr marL="342900" indent="-342900">
              <a:buFont typeface="Arial" panose="020B0604020202020204" pitchFamily="34" charset="0"/>
              <a:buChar char="•"/>
            </a:pPr>
            <a:endParaRPr kumimoji="0" lang="en-US" altLang="en-US" sz="2800" b="0" i="0" u="none" strike="noStrike" cap="none" normalizeH="0" baseline="0" dirty="0">
              <a:ln>
                <a:noFill/>
              </a:ln>
              <a:effectLst/>
            </a:endParaRPr>
          </a:p>
        </p:txBody>
      </p:sp>
      <p:sp>
        <p:nvSpPr>
          <p:cNvPr id="8" name="Rectangle 7">
            <a:extLst>
              <a:ext uri="{FF2B5EF4-FFF2-40B4-BE49-F238E27FC236}">
                <a16:creationId xmlns:a16="http://schemas.microsoft.com/office/drawing/2014/main" id="{78FD8914-BB3C-67CD-1D4A-7935B955535B}"/>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C055CAD-F4B0-47D8-2ABE-36ECFEA25039}"/>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a:solidFill>
                  <a:schemeClr val="bg1"/>
                </a:solidFill>
                <a:effectLst/>
                <a:latin typeface="+mj-lt"/>
                <a:ea typeface="+mj-ea"/>
                <a:cs typeface="+mj-cs"/>
              </a:rPr>
              <a:t>Proposed Tools and Why</a:t>
            </a:r>
          </a:p>
        </p:txBody>
      </p:sp>
    </p:spTree>
    <p:extLst>
      <p:ext uri="{BB962C8B-B14F-4D97-AF65-F5344CB8AC3E}">
        <p14:creationId xmlns:p14="http://schemas.microsoft.com/office/powerpoint/2010/main" val="179544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B417EF-05B5-1BAA-CAAC-F744C1CD23F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3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FE131-06E1-A8E9-C454-84495E4A5DA3}"/>
              </a:ext>
            </a:extLst>
          </p:cNvPr>
          <p:cNvSpPr>
            <a:spLocks noGrp="1"/>
          </p:cNvSpPr>
          <p:nvPr>
            <p:ph type="ctrTitle"/>
          </p:nvPr>
        </p:nvSpPr>
        <p:spPr>
          <a:xfrm>
            <a:off x="-486076"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b="1" i="0" kern="1200" dirty="0">
                <a:solidFill>
                  <a:srgbClr val="FFFFFF"/>
                </a:solidFill>
                <a:effectLst/>
                <a:latin typeface="+mj-lt"/>
                <a:ea typeface="+mj-ea"/>
                <a:cs typeface="+mj-cs"/>
              </a:rPr>
              <a:t>Proposed Architecture  </a:t>
            </a:r>
          </a:p>
        </p:txBody>
      </p:sp>
      <p:pic>
        <p:nvPicPr>
          <p:cNvPr id="4" name="Picture 3" descr="A diagram of a software company&#10;&#10;AI-generated content may be incorrect.">
            <a:extLst>
              <a:ext uri="{FF2B5EF4-FFF2-40B4-BE49-F238E27FC236}">
                <a16:creationId xmlns:a16="http://schemas.microsoft.com/office/drawing/2014/main" id="{4B22625A-D771-ADA4-51AF-184134266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70" y="-1"/>
            <a:ext cx="8875059" cy="6858000"/>
          </a:xfrm>
          <a:prstGeom prst="rect">
            <a:avLst/>
          </a:prstGeom>
        </p:spPr>
      </p:pic>
    </p:spTree>
    <p:extLst>
      <p:ext uri="{BB962C8B-B14F-4D97-AF65-F5344CB8AC3E}">
        <p14:creationId xmlns:p14="http://schemas.microsoft.com/office/powerpoint/2010/main" val="131254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58FD1-D250-D22C-7D77-0B6A64797FB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E3B4C41-6C6E-8E93-6EB0-49A30C2FF337}"/>
              </a:ext>
            </a:extLst>
          </p:cNvPr>
          <p:cNvSpPr txBox="1"/>
          <p:nvPr/>
        </p:nvSpPr>
        <p:spPr>
          <a:xfrm>
            <a:off x="557048" y="1308490"/>
            <a:ext cx="10920249" cy="3970318"/>
          </a:xfrm>
          <a:prstGeom prst="rect">
            <a:avLst/>
          </a:prstGeom>
          <a:noFill/>
        </p:spPr>
        <p:txBody>
          <a:bodyPr wrap="square">
            <a:spAutoFit/>
          </a:bodyPr>
          <a:lstStyle/>
          <a:p>
            <a:pPr marL="342900" indent="-342900">
              <a:buFont typeface="Arial" panose="020B0604020202020204" pitchFamily="34" charset="0"/>
              <a:buChar char="•"/>
            </a:pPr>
            <a:r>
              <a:rPr lang="en-GB" sz="2800" b="1" dirty="0"/>
              <a:t>Redshift</a:t>
            </a:r>
            <a:r>
              <a:rPr lang="en-GB" sz="2800" dirty="0"/>
              <a:t>: Performs analytics on streamed data; </a:t>
            </a:r>
            <a:r>
              <a:rPr lang="en-GB" sz="2800" b="1" dirty="0"/>
              <a:t>higher cost</a:t>
            </a:r>
            <a:r>
              <a:rPr lang="en-GB" sz="2800" dirty="0"/>
              <a:t>, best suited for heavy aggregations and dashboards—optimize usage or batch loads to control spend.</a:t>
            </a:r>
          </a:p>
          <a:p>
            <a:pPr marL="342900" indent="-342900">
              <a:buFont typeface="Arial" panose="020B0604020202020204" pitchFamily="34" charset="0"/>
              <a:buChar char="•"/>
            </a:pPr>
            <a:r>
              <a:rPr lang="en-GB" sz="2800" b="1" dirty="0"/>
              <a:t>Slack</a:t>
            </a:r>
            <a:r>
              <a:rPr lang="en-GB" sz="2800" dirty="0"/>
              <a:t>: For alerting and reporting update on pipeline</a:t>
            </a:r>
          </a:p>
          <a:p>
            <a:pPr marL="342900" indent="-342900">
              <a:buFont typeface="Arial" panose="020B0604020202020204" pitchFamily="34" charset="0"/>
              <a:buChar char="•"/>
            </a:pPr>
            <a:r>
              <a:rPr lang="en-GB" sz="2800" b="1" dirty="0" err="1"/>
              <a:t>Github</a:t>
            </a:r>
            <a:r>
              <a:rPr lang="en-GB" sz="2800" b="1" dirty="0"/>
              <a:t> Action</a:t>
            </a:r>
            <a:r>
              <a:rPr lang="en-GB" sz="2800" dirty="0"/>
              <a:t>:  For continuous integration with cloud resources</a:t>
            </a:r>
          </a:p>
          <a:p>
            <a:pPr marL="342900" indent="-342900">
              <a:buFont typeface="Arial" panose="020B0604020202020204" pitchFamily="34" charset="0"/>
              <a:buChar char="•"/>
            </a:pPr>
            <a:r>
              <a:rPr lang="en-GB" sz="2800" b="1" dirty="0" err="1"/>
              <a:t>FastAPI</a:t>
            </a:r>
            <a:r>
              <a:rPr lang="en-GB" sz="2800" dirty="0"/>
              <a:t>: API endpoint connected to out RDMS to get clean data and analytics </a:t>
            </a:r>
            <a:endParaRPr kumimoji="0" lang="en-US" altLang="en-US" sz="2800" b="0" i="0" u="none" strike="noStrike" cap="none" normalizeH="0" baseline="0" dirty="0">
              <a:ln>
                <a:noFill/>
              </a:ln>
              <a:effectLst/>
            </a:endParaRPr>
          </a:p>
          <a:p>
            <a:pPr marL="342900" indent="-342900">
              <a:buFont typeface="Arial" panose="020B0604020202020204" pitchFamily="34" charset="0"/>
              <a:buChar char="•"/>
            </a:pPr>
            <a:endParaRPr kumimoji="0" lang="en-US" altLang="en-US" sz="2800" b="0" i="0" u="none" strike="noStrike" cap="none" normalizeH="0" baseline="0" dirty="0">
              <a:ln>
                <a:noFill/>
              </a:ln>
              <a:effectLst/>
            </a:endParaRPr>
          </a:p>
          <a:p>
            <a:pPr marL="342900" indent="-342900">
              <a:buFont typeface="Arial" panose="020B0604020202020204" pitchFamily="34" charset="0"/>
              <a:buChar char="•"/>
            </a:pPr>
            <a:endParaRPr kumimoji="0" lang="en-US" altLang="en-US" sz="2800" b="0" i="0" u="none" strike="noStrike" cap="none" normalizeH="0" baseline="0" dirty="0">
              <a:ln>
                <a:noFill/>
              </a:ln>
              <a:effectLst/>
            </a:endParaRPr>
          </a:p>
        </p:txBody>
      </p:sp>
      <p:sp>
        <p:nvSpPr>
          <p:cNvPr id="8" name="Rectangle 7">
            <a:extLst>
              <a:ext uri="{FF2B5EF4-FFF2-40B4-BE49-F238E27FC236}">
                <a16:creationId xmlns:a16="http://schemas.microsoft.com/office/drawing/2014/main" id="{E9134154-7CBD-170C-3FB8-AB9085CD3AD0}"/>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3C4E2E4-AC09-49DC-4734-607021C8DFCD}"/>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endParaRPr lang="en-US" sz="4400" b="1" i="0" kern="1200" dirty="0">
              <a:solidFill>
                <a:schemeClr val="bg1"/>
              </a:solidFill>
              <a:effectLst/>
              <a:latin typeface="+mj-lt"/>
              <a:ea typeface="+mj-ea"/>
              <a:cs typeface="+mj-cs"/>
            </a:endParaRPr>
          </a:p>
        </p:txBody>
      </p:sp>
    </p:spTree>
    <p:extLst>
      <p:ext uri="{BB962C8B-B14F-4D97-AF65-F5344CB8AC3E}">
        <p14:creationId xmlns:p14="http://schemas.microsoft.com/office/powerpoint/2010/main" val="24246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AC1B7-3959-358E-B2E1-CD230484CA2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18676E0-D039-2CFD-E125-FA63D577D448}"/>
              </a:ext>
            </a:extLst>
          </p:cNvPr>
          <p:cNvSpPr/>
          <p:nvPr/>
        </p:nvSpPr>
        <p:spPr>
          <a:xfrm>
            <a:off x="0" y="0"/>
            <a:ext cx="12192000" cy="79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04B540A-39E4-9C2A-2B89-FD28B3EB97F4}"/>
              </a:ext>
            </a:extLst>
          </p:cNvPr>
          <p:cNvSpPr>
            <a:spLocks noGrp="1"/>
          </p:cNvSpPr>
          <p:nvPr>
            <p:ph type="ctrTitle"/>
          </p:nvPr>
        </p:nvSpPr>
        <p:spPr>
          <a:xfrm>
            <a:off x="199251" y="0"/>
            <a:ext cx="9888496" cy="900131"/>
          </a:xfrm>
        </p:spPr>
        <p:txBody>
          <a:bodyPr vert="horz" lIns="91440" tIns="45720" rIns="91440" bIns="45720" rtlCol="0" anchor="t">
            <a:normAutofit/>
          </a:bodyPr>
          <a:lstStyle/>
          <a:p>
            <a:pPr algn="l"/>
            <a:r>
              <a:rPr lang="en-US" sz="4400" b="1" i="0" kern="1200" dirty="0" err="1">
                <a:solidFill>
                  <a:schemeClr val="bg1"/>
                </a:solidFill>
                <a:effectLst/>
                <a:latin typeface="+mj-lt"/>
                <a:ea typeface="+mj-ea"/>
                <a:cs typeface="+mj-cs"/>
              </a:rPr>
              <a:t>Chanlleges</a:t>
            </a:r>
            <a:r>
              <a:rPr lang="en-US" sz="4400" b="1" i="0" kern="1200" dirty="0">
                <a:solidFill>
                  <a:schemeClr val="bg1"/>
                </a:solidFill>
                <a:effectLst/>
                <a:latin typeface="+mj-lt"/>
                <a:ea typeface="+mj-ea"/>
                <a:cs typeface="+mj-cs"/>
              </a:rPr>
              <a:t> and Limitation </a:t>
            </a:r>
          </a:p>
        </p:txBody>
      </p:sp>
      <p:sp>
        <p:nvSpPr>
          <p:cNvPr id="2" name="Rectangle 1">
            <a:extLst>
              <a:ext uri="{FF2B5EF4-FFF2-40B4-BE49-F238E27FC236}">
                <a16:creationId xmlns:a16="http://schemas.microsoft.com/office/drawing/2014/main" id="{14CE69A3-68C2-DB12-7BD4-FEB599E84F0D}"/>
              </a:ext>
            </a:extLst>
          </p:cNvPr>
          <p:cNvSpPr>
            <a:spLocks noChangeArrowheads="1"/>
          </p:cNvSpPr>
          <p:nvPr/>
        </p:nvSpPr>
        <p:spPr bwMode="auto">
          <a:xfrm>
            <a:off x="555222" y="1010477"/>
            <a:ext cx="11360854"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Lack of active participation from a team member</a:t>
            </a:r>
            <a:r>
              <a:rPr kumimoji="0" lang="en-US" altLang="en-US" sz="2800" b="0" i="0" u="none" strike="noStrike" cap="none" normalizeH="0" baseline="0" dirty="0">
                <a:ln>
                  <a:noFill/>
                </a:ln>
                <a:solidFill>
                  <a:schemeClr val="tx1"/>
                </a:solidFill>
                <a:effectLst/>
                <a:latin typeface="Arial" panose="020B0604020202020204" pitchFamily="34" charset="0"/>
              </a:rPr>
              <a:t>: One of the major challenges was that a team member was not active and did not contribute to the task they were assigned. This limited the team's overall progress. With full participation from everyone, we could have achieved more and reached a higher level of completion.</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Skill gaps in cloud computing</a:t>
            </a:r>
            <a:r>
              <a:rPr kumimoji="0" lang="en-US" altLang="en-US" sz="2800" b="0" i="0" u="none" strike="noStrike" cap="none" normalizeH="0" baseline="0" dirty="0">
                <a:ln>
                  <a:noFill/>
                </a:ln>
                <a:solidFill>
                  <a:schemeClr val="tx1"/>
                </a:solidFill>
                <a:effectLst/>
                <a:latin typeface="Arial" panose="020B0604020202020204" pitchFamily="34" charset="0"/>
              </a:rPr>
              <a:t>: Another limitation was the presence of team members with little or no knowledge of cloud technologies or basic technical concepts. Although this posed a challenge, it did not stop the team from working collaboratively and ensuring that tasks were completed through support and shared learning.</a:t>
            </a:r>
          </a:p>
        </p:txBody>
      </p:sp>
    </p:spTree>
    <p:extLst>
      <p:ext uri="{BB962C8B-B14F-4D97-AF65-F5344CB8AC3E}">
        <p14:creationId xmlns:p14="http://schemas.microsoft.com/office/powerpoint/2010/main" val="419990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B2B1F4-CCFB-D0A8-C3C0-A6903708E67E}"/>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07CA2B5-C71F-A0E2-B93A-7DF8DE7DDC59}"/>
              </a:ext>
            </a:extLst>
          </p:cNvPr>
          <p:cNvSpPr>
            <a:spLocks noGrp="1"/>
          </p:cNvSpPr>
          <p:nvPr>
            <p:ph type="ctrTitle"/>
          </p:nvPr>
        </p:nvSpPr>
        <p:spPr>
          <a:xfrm>
            <a:off x="87086" y="587610"/>
            <a:ext cx="6096000" cy="578625"/>
          </a:xfrm>
        </p:spPr>
        <p:txBody>
          <a:bodyPr vert="horz" lIns="91440" tIns="45720" rIns="91440" bIns="45720" rtlCol="0" anchor="b">
            <a:noAutofit/>
          </a:bodyPr>
          <a:lstStyle/>
          <a:p>
            <a:r>
              <a:rPr kumimoji="0" lang="en-US" altLang="en-US" sz="3200" b="1" i="0" u="none" strike="noStrike" cap="none" normalizeH="0" baseline="0" dirty="0">
                <a:ln>
                  <a:noFill/>
                </a:ln>
                <a:effectLst/>
              </a:rPr>
              <a:t>AWS Services Weekly</a:t>
            </a:r>
            <a:br>
              <a:rPr kumimoji="0" lang="en-US" altLang="en-US" sz="3200" b="1" i="0" u="none" strike="noStrike" cap="none" normalizeH="0" baseline="0" dirty="0">
                <a:ln>
                  <a:noFill/>
                </a:ln>
                <a:effectLst/>
              </a:rPr>
            </a:br>
            <a:r>
              <a:rPr kumimoji="0" lang="en-US" altLang="en-US" sz="3200" b="1" i="0" u="none" strike="noStrike" cap="none" normalizeH="0" baseline="0" dirty="0">
                <a:ln>
                  <a:noFill/>
                </a:ln>
                <a:effectLst/>
              </a:rPr>
              <a:t> Cost Estimate</a:t>
            </a:r>
            <a:endParaRPr lang="en-US" sz="3200" b="1" kern="1200" dirty="0">
              <a:latin typeface="+mj-lt"/>
              <a:ea typeface="+mj-ea"/>
              <a:cs typeface="+mj-cs"/>
            </a:endParaRPr>
          </a:p>
        </p:txBody>
      </p:sp>
      <p:sp>
        <p:nvSpPr>
          <p:cNvPr id="11" name="Rectangle 1">
            <a:extLst>
              <a:ext uri="{FF2B5EF4-FFF2-40B4-BE49-F238E27FC236}">
                <a16:creationId xmlns:a16="http://schemas.microsoft.com/office/drawing/2014/main" id="{BF3582C5-9352-3555-0B42-8560102E00B3}"/>
              </a:ext>
            </a:extLst>
          </p:cNvPr>
          <p:cNvSpPr>
            <a:spLocks noChangeArrowheads="1"/>
          </p:cNvSpPr>
          <p:nvPr/>
        </p:nvSpPr>
        <p:spPr bwMode="auto">
          <a:xfrm>
            <a:off x="119743" y="1173708"/>
            <a:ext cx="5791199" cy="56917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2400" b="1" i="0" u="none" strike="noStrike" cap="none" normalizeH="0" baseline="0" dirty="0">
                <a:ln>
                  <a:noFill/>
                </a:ln>
                <a:effectLst/>
              </a:rPr>
              <a:t>Assumptions:</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API invocation frequency: Every 1 minute</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AWS Lambda execution: 128 MB memory, 200 </a:t>
            </a:r>
            <a:r>
              <a:rPr kumimoji="0" lang="en-US" altLang="en-US" sz="2400" b="0" i="0" u="none" strike="noStrike" cap="none" normalizeH="0" baseline="0" dirty="0" err="1">
                <a:ln>
                  <a:noFill/>
                </a:ln>
                <a:effectLst/>
              </a:rPr>
              <a:t>ms</a:t>
            </a:r>
            <a:r>
              <a:rPr kumimoji="0" lang="en-US" altLang="en-US" sz="2400" b="0" i="0" u="none" strike="noStrike" cap="none" normalizeH="0" baseline="0" dirty="0">
                <a:ln>
                  <a:noFill/>
                </a:ln>
                <a:effectLst/>
              </a:rPr>
              <a:t> per call, </a:t>
            </a:r>
          </a:p>
          <a:p>
            <a:pPr marL="57150" marR="0" lvl="0" fontAlgn="base">
              <a:lnSpc>
                <a:spcPct val="90000"/>
              </a:lnSpc>
              <a:spcBef>
                <a:spcPct val="0"/>
              </a:spcBef>
              <a:spcAft>
                <a:spcPts val="600"/>
              </a:spcAft>
              <a:buClrTx/>
              <a:buSzTx/>
              <a:tabLst/>
            </a:pPr>
            <a:r>
              <a:rPr kumimoji="0" lang="en-US" altLang="en-US" sz="2400" b="0" i="0" u="none" strike="noStrike" cap="none" normalizeH="0" baseline="0" dirty="0">
                <a:ln>
                  <a:noFill/>
                </a:ln>
                <a:effectLst/>
              </a:rPr>
              <a:t>Weekly API Calls: 10,080 (1 call/minute × 7 days)</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Kinesis Firehose Data ingestion: 100KB per API call (~0.96GB/week)</a:t>
            </a:r>
          </a:p>
          <a:p>
            <a:pPr marL="40005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S3 Storage: Approximately 5GB</a:t>
            </a:r>
          </a:p>
          <a:p>
            <a:pPr marL="400050" marR="0" lvl="0" indent="-342900" fontAlgn="base">
              <a:lnSpc>
                <a:spcPct val="90000"/>
              </a:lnSpc>
              <a:spcBef>
                <a:spcPct val="0"/>
              </a:spcBef>
              <a:spcAft>
                <a:spcPts val="600"/>
              </a:spcAft>
              <a:buClrTx/>
              <a:buSzTx/>
              <a:buFont typeface="Arial" panose="020B0604020202020204" pitchFamily="34" charset="0"/>
              <a:buChar char="•"/>
              <a:tabLst/>
            </a:pPr>
            <a:r>
              <a:rPr lang="en-US" altLang="en-US" sz="2400" dirty="0"/>
              <a:t>Amazon </a:t>
            </a:r>
            <a:r>
              <a:rPr lang="en-US" altLang="en-US" sz="2400"/>
              <a:t>Athena Charges 5$ per TB</a:t>
            </a:r>
            <a:endParaRPr kumimoji="0" lang="en-US" altLang="en-US" sz="2400" b="0" i="0" u="none" strike="noStrike" cap="none" normalizeH="0" baseline="0" dirty="0">
              <a:ln>
                <a:noFill/>
              </a:ln>
              <a:effectLst/>
            </a:endParaRPr>
          </a:p>
        </p:txBody>
      </p:sp>
      <p:graphicFrame>
        <p:nvGraphicFramePr>
          <p:cNvPr id="9" name="Table 8">
            <a:extLst>
              <a:ext uri="{FF2B5EF4-FFF2-40B4-BE49-F238E27FC236}">
                <a16:creationId xmlns:a16="http://schemas.microsoft.com/office/drawing/2014/main" id="{BF54CBCD-8C96-74B6-6A02-671DF396F126}"/>
              </a:ext>
            </a:extLst>
          </p:cNvPr>
          <p:cNvGraphicFramePr>
            <a:graphicFrameLocks noGrp="1"/>
          </p:cNvGraphicFramePr>
          <p:nvPr>
            <p:extLst>
              <p:ext uri="{D42A27DB-BD31-4B8C-83A1-F6EECF244321}">
                <p14:modId xmlns:p14="http://schemas.microsoft.com/office/powerpoint/2010/main" val="131273309"/>
              </p:ext>
            </p:extLst>
          </p:nvPr>
        </p:nvGraphicFramePr>
        <p:xfrm>
          <a:off x="6406243" y="733925"/>
          <a:ext cx="5562600" cy="5901266"/>
        </p:xfrm>
        <a:graphic>
          <a:graphicData uri="http://schemas.openxmlformats.org/drawingml/2006/table">
            <a:tbl>
              <a:tblPr>
                <a:noFill/>
              </a:tblPr>
              <a:tblGrid>
                <a:gridCol w="3826016">
                  <a:extLst>
                    <a:ext uri="{9D8B030D-6E8A-4147-A177-3AD203B41FA5}">
                      <a16:colId xmlns:a16="http://schemas.microsoft.com/office/drawing/2014/main" val="264106207"/>
                    </a:ext>
                  </a:extLst>
                </a:gridCol>
                <a:gridCol w="1736584">
                  <a:extLst>
                    <a:ext uri="{9D8B030D-6E8A-4147-A177-3AD203B41FA5}">
                      <a16:colId xmlns:a16="http://schemas.microsoft.com/office/drawing/2014/main" val="3356453464"/>
                    </a:ext>
                  </a:extLst>
                </a:gridCol>
              </a:tblGrid>
              <a:tr h="1082214">
                <a:tc>
                  <a:txBody>
                    <a:bodyPr/>
                    <a:lstStyle/>
                    <a:p>
                      <a:r>
                        <a:rPr lang="en-US" sz="2400" cap="none" spc="0">
                          <a:solidFill>
                            <a:schemeClr val="tx1"/>
                          </a:solidFill>
                        </a:rPr>
                        <a:t>AWS Service</a:t>
                      </a:r>
                    </a:p>
                  </a:txBody>
                  <a:tcPr marL="0" marR="169543" marT="84771" marB="84771"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2400" cap="none" spc="0">
                          <a:solidFill>
                            <a:schemeClr val="tx1"/>
                          </a:solidFill>
                        </a:rPr>
                        <a:t>Cost per Week (USD)</a:t>
                      </a:r>
                    </a:p>
                  </a:txBody>
                  <a:tcPr marL="0" marR="169543" marT="84771" marB="84771"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3441399775"/>
                  </a:ext>
                </a:extLst>
              </a:tr>
              <a:tr h="498350">
                <a:tc>
                  <a:txBody>
                    <a:bodyPr/>
                    <a:lstStyle/>
                    <a:p>
                      <a:r>
                        <a:rPr lang="en-US" sz="2400" cap="none" spc="0">
                          <a:solidFill>
                            <a:schemeClr val="tx1"/>
                          </a:solidFill>
                        </a:rPr>
                        <a:t>AWS Lambda</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a:solidFill>
                            <a:schemeClr val="tx1"/>
                          </a:solidFill>
                        </a:rPr>
                        <a:t>$0.01</a:t>
                      </a:r>
                      <a:endParaRPr lang="en-US" sz="2400" cap="none" spc="0" dirty="0">
                        <a:solidFill>
                          <a:schemeClr val="tx1"/>
                        </a:solidFill>
                      </a:endParaRP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90512713"/>
                  </a:ext>
                </a:extLst>
              </a:tr>
              <a:tr h="790282">
                <a:tc>
                  <a:txBody>
                    <a:bodyPr/>
                    <a:lstStyle/>
                    <a:p>
                      <a:r>
                        <a:rPr lang="en-US" sz="2400" cap="none" spc="0">
                          <a:solidFill>
                            <a:schemeClr val="tx1"/>
                          </a:solidFill>
                        </a:rPr>
                        <a:t>Amazon Kinesis Firehose</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a:solidFill>
                            <a:schemeClr val="tx1"/>
                          </a:solidFill>
                        </a:rPr>
                        <a:t>$0.03</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84814970"/>
                  </a:ext>
                </a:extLst>
              </a:tr>
              <a:tr h="790282">
                <a:tc>
                  <a:txBody>
                    <a:bodyPr/>
                    <a:lstStyle/>
                    <a:p>
                      <a:r>
                        <a:rPr lang="en-US" sz="2400" cap="none" spc="0" dirty="0">
                          <a:solidFill>
                            <a:schemeClr val="tx1"/>
                          </a:solidFill>
                        </a:rPr>
                        <a:t>Amazon S3 (Standard Storage)</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dirty="0">
                          <a:solidFill>
                            <a:schemeClr val="tx1"/>
                          </a:solidFill>
                        </a:rPr>
                        <a:t>$0.03</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40641731"/>
                  </a:ext>
                </a:extLst>
              </a:tr>
              <a:tr h="790282">
                <a:tc>
                  <a:txBody>
                    <a:bodyPr/>
                    <a:lstStyle/>
                    <a:p>
                      <a:r>
                        <a:rPr lang="en-US" sz="2400" cap="none" spc="0" dirty="0">
                          <a:solidFill>
                            <a:schemeClr val="tx1"/>
                          </a:solidFill>
                        </a:rPr>
                        <a:t>Amazon Anthena (5gb per week)</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dirty="0">
                          <a:solidFill>
                            <a:schemeClr val="tx1"/>
                          </a:solidFill>
                        </a:rPr>
                        <a:t>$0.02 per</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27520474"/>
                  </a:ext>
                </a:extLst>
              </a:tr>
              <a:tr h="790282">
                <a:tc>
                  <a:txBody>
                    <a:bodyPr/>
                    <a:lstStyle/>
                    <a:p>
                      <a:r>
                        <a:rPr lang="en-US" sz="2400" cap="none" spc="0" dirty="0" err="1">
                          <a:solidFill>
                            <a:schemeClr val="tx1"/>
                          </a:solidFill>
                        </a:rPr>
                        <a:t>Supebase</a:t>
                      </a:r>
                      <a:r>
                        <a:rPr lang="en-US" sz="2400" cap="none" spc="0" dirty="0">
                          <a:solidFill>
                            <a:schemeClr val="tx1"/>
                          </a:solidFill>
                        </a:rPr>
                        <a:t>  Postgres</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cap="none" spc="0" dirty="0">
                          <a:solidFill>
                            <a:schemeClr val="tx1"/>
                          </a:solidFill>
                        </a:rPr>
                        <a:t>$0</a:t>
                      </a: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8791785"/>
                  </a:ext>
                </a:extLst>
              </a:tr>
              <a:tr h="790282">
                <a:tc>
                  <a:txBody>
                    <a:bodyPr/>
                    <a:lstStyle/>
                    <a:p>
                      <a:r>
                        <a:rPr lang="en-US" sz="2400" b="1" cap="none" spc="0" dirty="0">
                          <a:solidFill>
                            <a:schemeClr val="tx1"/>
                          </a:solidFill>
                        </a:rPr>
                        <a:t>Total Estimated Weekly Cost</a:t>
                      </a:r>
                      <a:endParaRPr lang="en-US" sz="2400" cap="none" spc="0" dirty="0">
                        <a:solidFill>
                          <a:schemeClr val="tx1"/>
                        </a:solidFill>
                      </a:endParaRP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400" b="1" cap="none" spc="0" dirty="0">
                          <a:solidFill>
                            <a:schemeClr val="tx1"/>
                          </a:solidFill>
                        </a:rPr>
                        <a:t>$0.08</a:t>
                      </a:r>
                      <a:endParaRPr lang="en-US" sz="2400" cap="none" spc="0" dirty="0">
                        <a:solidFill>
                          <a:schemeClr val="tx1"/>
                        </a:solidFill>
                      </a:endParaRPr>
                    </a:p>
                  </a:txBody>
                  <a:tcPr marL="0" marR="169543" marT="84771" marB="84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7436068"/>
                  </a:ext>
                </a:extLst>
              </a:tr>
            </a:tbl>
          </a:graphicData>
        </a:graphic>
      </p:graphicFrame>
    </p:spTree>
    <p:extLst>
      <p:ext uri="{BB962C8B-B14F-4D97-AF65-F5344CB8AC3E}">
        <p14:creationId xmlns:p14="http://schemas.microsoft.com/office/powerpoint/2010/main" val="2446124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TotalTime>
  <Words>659</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Roboto</vt:lpstr>
      <vt:lpstr>Office Theme</vt:lpstr>
      <vt:lpstr>GROUP B</vt:lpstr>
      <vt:lpstr>OUR TASK</vt:lpstr>
      <vt:lpstr>PowerPoint Presentation</vt:lpstr>
      <vt:lpstr>Proposed Tools and Why</vt:lpstr>
      <vt:lpstr>Proposed Tools and Why</vt:lpstr>
      <vt:lpstr>Proposed Architecture  </vt:lpstr>
      <vt:lpstr>PowerPoint Presentation</vt:lpstr>
      <vt:lpstr>Chanlleges and Limitation </vt:lpstr>
      <vt:lpstr>AWS Services Weekly  Cost Estimate</vt:lpstr>
      <vt:lpstr>Thank you  Suggestion from Mentor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DA45377</dc:creator>
  <cp:lastModifiedBy>DA45377</cp:lastModifiedBy>
  <cp:revision>25</cp:revision>
  <dcterms:created xsi:type="dcterms:W3CDTF">2025-04-10T14:05:05Z</dcterms:created>
  <dcterms:modified xsi:type="dcterms:W3CDTF">2025-04-22T17:28:35Z</dcterms:modified>
</cp:coreProperties>
</file>