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7" r:id="rId4"/>
    <p:sldId id="265" r:id="rId5"/>
    <p:sldId id="266" r:id="rId6"/>
    <p:sldId id="259"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62" autoAdjust="0"/>
    <p:restoredTop sz="94660"/>
  </p:normalViewPr>
  <p:slideViewPr>
    <p:cSldViewPr snapToGrid="0">
      <p:cViewPr varScale="1">
        <p:scale>
          <a:sx n="102" d="100"/>
          <a:sy n="102" d="100"/>
        </p:scale>
        <p:origin x="92"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0E7D-3362-3CE1-AD4D-C25A7BC23C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900B32-72C8-E208-F925-0902E3E09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C1D2C5-56FD-AC15-CEB7-3945D7C43959}"/>
              </a:ext>
            </a:extLst>
          </p:cNvPr>
          <p:cNvSpPr>
            <a:spLocks noGrp="1"/>
          </p:cNvSpPr>
          <p:nvPr>
            <p:ph type="dt" sz="half" idx="10"/>
          </p:nvPr>
        </p:nvSpPr>
        <p:spPr/>
        <p:txBody>
          <a:bodyPr/>
          <a:lstStyle/>
          <a:p>
            <a:fld id="{D708512F-83CF-4F81-9D3E-923EF821CBF1}" type="datetimeFigureOut">
              <a:rPr lang="en-US" smtClean="0"/>
              <a:t>4/11/2025</a:t>
            </a:fld>
            <a:endParaRPr lang="en-US"/>
          </a:p>
        </p:txBody>
      </p:sp>
      <p:sp>
        <p:nvSpPr>
          <p:cNvPr id="5" name="Footer Placeholder 4">
            <a:extLst>
              <a:ext uri="{FF2B5EF4-FFF2-40B4-BE49-F238E27FC236}">
                <a16:creationId xmlns:a16="http://schemas.microsoft.com/office/drawing/2014/main" id="{507914AC-17BE-738C-9431-88ED0D3B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EDA88E-CFDC-1971-9F43-BE9F196C2270}"/>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4249766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5CA9-5F6B-1886-C411-AB89823152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9F0EC7-0878-CA48-B150-FC74281B4E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B17888-15DC-0425-7E37-7E22FA7ECDF8}"/>
              </a:ext>
            </a:extLst>
          </p:cNvPr>
          <p:cNvSpPr>
            <a:spLocks noGrp="1"/>
          </p:cNvSpPr>
          <p:nvPr>
            <p:ph type="dt" sz="half" idx="10"/>
          </p:nvPr>
        </p:nvSpPr>
        <p:spPr/>
        <p:txBody>
          <a:bodyPr/>
          <a:lstStyle/>
          <a:p>
            <a:fld id="{D708512F-83CF-4F81-9D3E-923EF821CBF1}" type="datetimeFigureOut">
              <a:rPr lang="en-US" smtClean="0"/>
              <a:t>4/11/2025</a:t>
            </a:fld>
            <a:endParaRPr lang="en-US"/>
          </a:p>
        </p:txBody>
      </p:sp>
      <p:sp>
        <p:nvSpPr>
          <p:cNvPr id="5" name="Footer Placeholder 4">
            <a:extLst>
              <a:ext uri="{FF2B5EF4-FFF2-40B4-BE49-F238E27FC236}">
                <a16:creationId xmlns:a16="http://schemas.microsoft.com/office/drawing/2014/main" id="{8741454C-2F13-D9C4-DAAD-EA43E5B10A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572ED-9D49-D53A-D085-1FD16F4806BF}"/>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376978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4B03F5-2A32-A03F-97A0-19AFCBAAB2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CF7507-DD36-BDCC-1961-A7893C7EA6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EC86D-DEFB-5D00-11D5-44A994C0F80A}"/>
              </a:ext>
            </a:extLst>
          </p:cNvPr>
          <p:cNvSpPr>
            <a:spLocks noGrp="1"/>
          </p:cNvSpPr>
          <p:nvPr>
            <p:ph type="dt" sz="half" idx="10"/>
          </p:nvPr>
        </p:nvSpPr>
        <p:spPr/>
        <p:txBody>
          <a:bodyPr/>
          <a:lstStyle/>
          <a:p>
            <a:fld id="{D708512F-83CF-4F81-9D3E-923EF821CBF1}" type="datetimeFigureOut">
              <a:rPr lang="en-US" smtClean="0"/>
              <a:t>4/11/2025</a:t>
            </a:fld>
            <a:endParaRPr lang="en-US"/>
          </a:p>
        </p:txBody>
      </p:sp>
      <p:sp>
        <p:nvSpPr>
          <p:cNvPr id="5" name="Footer Placeholder 4">
            <a:extLst>
              <a:ext uri="{FF2B5EF4-FFF2-40B4-BE49-F238E27FC236}">
                <a16:creationId xmlns:a16="http://schemas.microsoft.com/office/drawing/2014/main" id="{680A423A-D827-0752-A2BC-6C557C283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85197D-9F1A-B43E-FCAD-55459A14CCA7}"/>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1497392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E7F9-F484-602C-2AD6-8139FA8145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00544D-9DB4-E780-1952-41E941E460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294D9-D490-5162-AC1A-F7A3E78CBBF9}"/>
              </a:ext>
            </a:extLst>
          </p:cNvPr>
          <p:cNvSpPr>
            <a:spLocks noGrp="1"/>
          </p:cNvSpPr>
          <p:nvPr>
            <p:ph type="dt" sz="half" idx="10"/>
          </p:nvPr>
        </p:nvSpPr>
        <p:spPr/>
        <p:txBody>
          <a:bodyPr/>
          <a:lstStyle/>
          <a:p>
            <a:fld id="{D708512F-83CF-4F81-9D3E-923EF821CBF1}" type="datetimeFigureOut">
              <a:rPr lang="en-US" smtClean="0"/>
              <a:t>4/11/2025</a:t>
            </a:fld>
            <a:endParaRPr lang="en-US"/>
          </a:p>
        </p:txBody>
      </p:sp>
      <p:sp>
        <p:nvSpPr>
          <p:cNvPr id="5" name="Footer Placeholder 4">
            <a:extLst>
              <a:ext uri="{FF2B5EF4-FFF2-40B4-BE49-F238E27FC236}">
                <a16:creationId xmlns:a16="http://schemas.microsoft.com/office/drawing/2014/main" id="{B53B8C1E-8813-5F98-6098-1D980A509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E95AD-3265-153C-B6D4-4323AD9856F4}"/>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1456201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BA366-22E1-7780-533D-F970623FC9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2C6B44-C08E-F911-FB1F-DD39B7C1DFC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5816EB-2ABB-AE53-F3D5-A0E9511E7BE2}"/>
              </a:ext>
            </a:extLst>
          </p:cNvPr>
          <p:cNvSpPr>
            <a:spLocks noGrp="1"/>
          </p:cNvSpPr>
          <p:nvPr>
            <p:ph type="dt" sz="half" idx="10"/>
          </p:nvPr>
        </p:nvSpPr>
        <p:spPr/>
        <p:txBody>
          <a:bodyPr/>
          <a:lstStyle/>
          <a:p>
            <a:fld id="{D708512F-83CF-4F81-9D3E-923EF821CBF1}" type="datetimeFigureOut">
              <a:rPr lang="en-US" smtClean="0"/>
              <a:t>4/11/2025</a:t>
            </a:fld>
            <a:endParaRPr lang="en-US"/>
          </a:p>
        </p:txBody>
      </p:sp>
      <p:sp>
        <p:nvSpPr>
          <p:cNvPr id="5" name="Footer Placeholder 4">
            <a:extLst>
              <a:ext uri="{FF2B5EF4-FFF2-40B4-BE49-F238E27FC236}">
                <a16:creationId xmlns:a16="http://schemas.microsoft.com/office/drawing/2014/main" id="{B22D60E6-F01C-25AD-F4BF-71C1337C3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128F4D-5977-77F0-1CB4-56A494124921}"/>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1391257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30463-FB0E-78C9-912F-371277AA77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8E1A31-FC1F-491D-E41F-C1CFAF8282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C5E6D9-E2DC-64F1-EF61-7B86779EFC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A5AE96-64CD-3EEC-A877-FAC4FDA41BFD}"/>
              </a:ext>
            </a:extLst>
          </p:cNvPr>
          <p:cNvSpPr>
            <a:spLocks noGrp="1"/>
          </p:cNvSpPr>
          <p:nvPr>
            <p:ph type="dt" sz="half" idx="10"/>
          </p:nvPr>
        </p:nvSpPr>
        <p:spPr/>
        <p:txBody>
          <a:bodyPr/>
          <a:lstStyle/>
          <a:p>
            <a:fld id="{D708512F-83CF-4F81-9D3E-923EF821CBF1}" type="datetimeFigureOut">
              <a:rPr lang="en-US" smtClean="0"/>
              <a:t>4/11/2025</a:t>
            </a:fld>
            <a:endParaRPr lang="en-US"/>
          </a:p>
        </p:txBody>
      </p:sp>
      <p:sp>
        <p:nvSpPr>
          <p:cNvPr id="6" name="Footer Placeholder 5">
            <a:extLst>
              <a:ext uri="{FF2B5EF4-FFF2-40B4-BE49-F238E27FC236}">
                <a16:creationId xmlns:a16="http://schemas.microsoft.com/office/drawing/2014/main" id="{F862E151-D692-944B-9CC0-C64C2C8FF7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32E83A-7868-FD72-A2D7-A5254EFD206C}"/>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3201486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FB911-C61D-1BC4-1D0C-014135C6DC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17915E-7395-C488-A113-3E72C19D83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D7B73B-14B6-3911-ADAB-EDEE40ACD5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F7CB53-1F19-A301-2FEC-5EA5131FEA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91D6A-A04F-07F9-005C-5ABEB8110C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04EF05-7D1B-AEE2-77A2-72C0C7D6A4F1}"/>
              </a:ext>
            </a:extLst>
          </p:cNvPr>
          <p:cNvSpPr>
            <a:spLocks noGrp="1"/>
          </p:cNvSpPr>
          <p:nvPr>
            <p:ph type="dt" sz="half" idx="10"/>
          </p:nvPr>
        </p:nvSpPr>
        <p:spPr/>
        <p:txBody>
          <a:bodyPr/>
          <a:lstStyle/>
          <a:p>
            <a:fld id="{D708512F-83CF-4F81-9D3E-923EF821CBF1}" type="datetimeFigureOut">
              <a:rPr lang="en-US" smtClean="0"/>
              <a:t>4/11/2025</a:t>
            </a:fld>
            <a:endParaRPr lang="en-US"/>
          </a:p>
        </p:txBody>
      </p:sp>
      <p:sp>
        <p:nvSpPr>
          <p:cNvPr id="8" name="Footer Placeholder 7">
            <a:extLst>
              <a:ext uri="{FF2B5EF4-FFF2-40B4-BE49-F238E27FC236}">
                <a16:creationId xmlns:a16="http://schemas.microsoft.com/office/drawing/2014/main" id="{BAA09F5E-2009-18AE-5950-405DA3C43F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7157A4-4F9F-EFE3-E5D3-ADB4CA6F45BF}"/>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2665553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AF1F-D5A8-EE4C-09DC-7EF33D8886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44260F-7334-6868-E95C-145E38285E64}"/>
              </a:ext>
            </a:extLst>
          </p:cNvPr>
          <p:cNvSpPr>
            <a:spLocks noGrp="1"/>
          </p:cNvSpPr>
          <p:nvPr>
            <p:ph type="dt" sz="half" idx="10"/>
          </p:nvPr>
        </p:nvSpPr>
        <p:spPr/>
        <p:txBody>
          <a:bodyPr/>
          <a:lstStyle/>
          <a:p>
            <a:fld id="{D708512F-83CF-4F81-9D3E-923EF821CBF1}" type="datetimeFigureOut">
              <a:rPr lang="en-US" smtClean="0"/>
              <a:t>4/11/2025</a:t>
            </a:fld>
            <a:endParaRPr lang="en-US"/>
          </a:p>
        </p:txBody>
      </p:sp>
      <p:sp>
        <p:nvSpPr>
          <p:cNvPr id="4" name="Footer Placeholder 3">
            <a:extLst>
              <a:ext uri="{FF2B5EF4-FFF2-40B4-BE49-F238E27FC236}">
                <a16:creationId xmlns:a16="http://schemas.microsoft.com/office/drawing/2014/main" id="{6A2A8398-55DD-3E7B-1435-C4E2DF7BB5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C23406-CE96-7858-05CF-D8F665502186}"/>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1400103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5A0E5B-3D5B-8B7C-565D-8609C66B5587}"/>
              </a:ext>
            </a:extLst>
          </p:cNvPr>
          <p:cNvSpPr>
            <a:spLocks noGrp="1"/>
          </p:cNvSpPr>
          <p:nvPr>
            <p:ph type="dt" sz="half" idx="10"/>
          </p:nvPr>
        </p:nvSpPr>
        <p:spPr/>
        <p:txBody>
          <a:bodyPr/>
          <a:lstStyle/>
          <a:p>
            <a:fld id="{D708512F-83CF-4F81-9D3E-923EF821CBF1}" type="datetimeFigureOut">
              <a:rPr lang="en-US" smtClean="0"/>
              <a:t>4/11/2025</a:t>
            </a:fld>
            <a:endParaRPr lang="en-US"/>
          </a:p>
        </p:txBody>
      </p:sp>
      <p:sp>
        <p:nvSpPr>
          <p:cNvPr id="3" name="Footer Placeholder 2">
            <a:extLst>
              <a:ext uri="{FF2B5EF4-FFF2-40B4-BE49-F238E27FC236}">
                <a16:creationId xmlns:a16="http://schemas.microsoft.com/office/drawing/2014/main" id="{EF9474DC-E752-981E-7584-AECF7B1231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95DBD4-9B3B-21DC-8C9D-126E83F3CCA8}"/>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2288455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13BF-73FA-1C83-83F5-AE2CDB8990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8BC753-5EAF-DA91-BC28-2403229008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50190F-066D-4C5F-BF06-5238A85AA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35988-C86C-C4F5-B605-A70A2B3DB89D}"/>
              </a:ext>
            </a:extLst>
          </p:cNvPr>
          <p:cNvSpPr>
            <a:spLocks noGrp="1"/>
          </p:cNvSpPr>
          <p:nvPr>
            <p:ph type="dt" sz="half" idx="10"/>
          </p:nvPr>
        </p:nvSpPr>
        <p:spPr/>
        <p:txBody>
          <a:bodyPr/>
          <a:lstStyle/>
          <a:p>
            <a:fld id="{D708512F-83CF-4F81-9D3E-923EF821CBF1}" type="datetimeFigureOut">
              <a:rPr lang="en-US" smtClean="0"/>
              <a:t>4/11/2025</a:t>
            </a:fld>
            <a:endParaRPr lang="en-US"/>
          </a:p>
        </p:txBody>
      </p:sp>
      <p:sp>
        <p:nvSpPr>
          <p:cNvPr id="6" name="Footer Placeholder 5">
            <a:extLst>
              <a:ext uri="{FF2B5EF4-FFF2-40B4-BE49-F238E27FC236}">
                <a16:creationId xmlns:a16="http://schemas.microsoft.com/office/drawing/2014/main" id="{0976421D-4FEA-0AC9-80E0-AE5375183F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0454B9-1EEE-2545-C910-C9662C7391EA}"/>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70036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0ED25-3BC5-AFF3-CB7A-B552FD4B4C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638146-3723-3B72-54A9-BDD2E06E8B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884246-9ABA-BF00-2091-71DA9D138C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DA4E9D-5DE5-50E9-FE08-1CF34B09FCBC}"/>
              </a:ext>
            </a:extLst>
          </p:cNvPr>
          <p:cNvSpPr>
            <a:spLocks noGrp="1"/>
          </p:cNvSpPr>
          <p:nvPr>
            <p:ph type="dt" sz="half" idx="10"/>
          </p:nvPr>
        </p:nvSpPr>
        <p:spPr/>
        <p:txBody>
          <a:bodyPr/>
          <a:lstStyle/>
          <a:p>
            <a:fld id="{D708512F-83CF-4F81-9D3E-923EF821CBF1}" type="datetimeFigureOut">
              <a:rPr lang="en-US" smtClean="0"/>
              <a:t>4/11/2025</a:t>
            </a:fld>
            <a:endParaRPr lang="en-US"/>
          </a:p>
        </p:txBody>
      </p:sp>
      <p:sp>
        <p:nvSpPr>
          <p:cNvPr id="6" name="Footer Placeholder 5">
            <a:extLst>
              <a:ext uri="{FF2B5EF4-FFF2-40B4-BE49-F238E27FC236}">
                <a16:creationId xmlns:a16="http://schemas.microsoft.com/office/drawing/2014/main" id="{78522F2E-E3C9-4D62-789D-3683CEBB7E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C6F367-D989-245C-E957-9CB44321DE7F}"/>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1347408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3FEE6D-FE8B-0A07-9D24-B6BCDD904A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077737-BDF2-8D5D-06BA-FDFA9FF69D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1BDF0A-7B1E-4048-1C07-98CAEB9096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708512F-83CF-4F81-9D3E-923EF821CBF1}" type="datetimeFigureOut">
              <a:rPr lang="en-US" smtClean="0"/>
              <a:t>4/11/2025</a:t>
            </a:fld>
            <a:endParaRPr lang="en-US"/>
          </a:p>
        </p:txBody>
      </p:sp>
      <p:sp>
        <p:nvSpPr>
          <p:cNvPr id="5" name="Footer Placeholder 4">
            <a:extLst>
              <a:ext uri="{FF2B5EF4-FFF2-40B4-BE49-F238E27FC236}">
                <a16:creationId xmlns:a16="http://schemas.microsoft.com/office/drawing/2014/main" id="{73AA5346-F8B4-2923-5ADF-8BA1BFEE25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68D62A6-62D2-0755-79EC-FF517DD7E6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337EB2D-EFA6-4D88-848E-15190BC37DEC}" type="slidenum">
              <a:rPr lang="en-US" smtClean="0"/>
              <a:t>‹#›</a:t>
            </a:fld>
            <a:endParaRPr lang="en-US"/>
          </a:p>
        </p:txBody>
      </p:sp>
    </p:spTree>
    <p:extLst>
      <p:ext uri="{BB962C8B-B14F-4D97-AF65-F5344CB8AC3E}">
        <p14:creationId xmlns:p14="http://schemas.microsoft.com/office/powerpoint/2010/main" val="3354107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80DBD572-6C09-7559-37B6-C1DA15957EDC}"/>
              </a:ext>
            </a:extLst>
          </p:cNvPr>
          <p:cNvSpPr>
            <a:spLocks noGrp="1"/>
          </p:cNvSpPr>
          <p:nvPr>
            <p:ph type="ctrTitle"/>
          </p:nvPr>
        </p:nvSpPr>
        <p:spPr>
          <a:xfrm>
            <a:off x="1014141" y="1450655"/>
            <a:ext cx="4501134" cy="3956690"/>
          </a:xfrm>
        </p:spPr>
        <p:txBody>
          <a:bodyPr vert="horz" lIns="91440" tIns="45720" rIns="91440" bIns="45720" rtlCol="0" anchor="ctr">
            <a:normAutofit/>
          </a:bodyPr>
          <a:lstStyle/>
          <a:p>
            <a:pPr algn="l"/>
            <a:r>
              <a:rPr lang="en-US" sz="8000" b="1" kern="1200" dirty="0">
                <a:solidFill>
                  <a:schemeClr val="bg1"/>
                </a:solidFill>
                <a:latin typeface="+mj-lt"/>
                <a:ea typeface="+mj-ea"/>
                <a:cs typeface="+mj-cs"/>
              </a:rPr>
              <a:t>GROUP B</a:t>
            </a:r>
          </a:p>
        </p:txBody>
      </p:sp>
      <p:cxnSp>
        <p:nvCxnSpPr>
          <p:cNvPr id="19" name="Straight Connector 18">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7781C09-D6F2-54B5-9547-34ACB394786E}"/>
              </a:ext>
            </a:extLst>
          </p:cNvPr>
          <p:cNvSpPr txBox="1"/>
          <p:nvPr/>
        </p:nvSpPr>
        <p:spPr>
          <a:xfrm>
            <a:off x="5515275" y="1194688"/>
            <a:ext cx="6420051" cy="5215735"/>
          </a:xfrm>
          <a:prstGeom prst="rect">
            <a:avLst/>
          </a:prstGeom>
        </p:spPr>
        <p:txBody>
          <a:bodyPr vert="horz" lIns="91440" tIns="45720" rIns="91440" bIns="45720" rtlCol="0" anchor="ctr">
            <a:normAutofit/>
          </a:bodyPr>
          <a:lstStyle/>
          <a:p>
            <a:pPr marL="742950" indent="-228600">
              <a:lnSpc>
                <a:spcPct val="90000"/>
              </a:lnSpc>
              <a:spcAft>
                <a:spcPts val="600"/>
              </a:spcAft>
              <a:buFont typeface="Arial" panose="020B0604020202020204" pitchFamily="34" charset="0"/>
              <a:buChar char="•"/>
            </a:pPr>
            <a:r>
              <a:rPr lang="en-US" sz="3600" b="0" i="0" dirty="0">
                <a:solidFill>
                  <a:schemeClr val="bg1"/>
                </a:solidFill>
                <a:effectLst/>
              </a:rPr>
              <a:t>Afolabi James</a:t>
            </a:r>
          </a:p>
          <a:p>
            <a:pPr marL="742950" indent="-228600">
              <a:lnSpc>
                <a:spcPct val="90000"/>
              </a:lnSpc>
              <a:spcAft>
                <a:spcPts val="600"/>
              </a:spcAft>
              <a:buFont typeface="Arial" panose="020B0604020202020204" pitchFamily="34" charset="0"/>
              <a:buChar char="•"/>
            </a:pPr>
            <a:r>
              <a:rPr lang="en-US" sz="3600" b="0" i="0" dirty="0" err="1">
                <a:solidFill>
                  <a:schemeClr val="bg1"/>
                </a:solidFill>
                <a:effectLst/>
              </a:rPr>
              <a:t>Ajeyomi</a:t>
            </a:r>
            <a:r>
              <a:rPr lang="en-US" sz="3600" b="0" i="0" dirty="0">
                <a:solidFill>
                  <a:schemeClr val="bg1"/>
                </a:solidFill>
                <a:effectLst/>
              </a:rPr>
              <a:t> Adedoyin</a:t>
            </a:r>
          </a:p>
          <a:p>
            <a:pPr marL="742950" indent="-228600">
              <a:lnSpc>
                <a:spcPct val="90000"/>
              </a:lnSpc>
              <a:spcAft>
                <a:spcPts val="600"/>
              </a:spcAft>
              <a:buFont typeface="Arial" panose="020B0604020202020204" pitchFamily="34" charset="0"/>
              <a:buChar char="•"/>
            </a:pPr>
            <a:r>
              <a:rPr lang="en-US" sz="3600" b="0" i="0" dirty="0">
                <a:solidFill>
                  <a:schemeClr val="bg1"/>
                </a:solidFill>
                <a:effectLst/>
              </a:rPr>
              <a:t>Alli </a:t>
            </a:r>
            <a:r>
              <a:rPr lang="en-US" sz="3600" b="0" i="0" dirty="0" err="1">
                <a:solidFill>
                  <a:schemeClr val="bg1"/>
                </a:solidFill>
                <a:effectLst/>
              </a:rPr>
              <a:t>Fesomade</a:t>
            </a:r>
            <a:endParaRPr lang="en-US" sz="3600" b="0" i="0" dirty="0">
              <a:solidFill>
                <a:schemeClr val="bg1"/>
              </a:solidFill>
              <a:effectLst/>
            </a:endParaRPr>
          </a:p>
          <a:p>
            <a:pPr marL="742950" indent="-228600">
              <a:lnSpc>
                <a:spcPct val="90000"/>
              </a:lnSpc>
              <a:spcAft>
                <a:spcPts val="600"/>
              </a:spcAft>
              <a:buFont typeface="Arial" panose="020B0604020202020204" pitchFamily="34" charset="0"/>
              <a:buChar char="•"/>
            </a:pPr>
            <a:r>
              <a:rPr lang="en-US" sz="3600" b="0" i="0" dirty="0">
                <a:solidFill>
                  <a:schemeClr val="bg1"/>
                </a:solidFill>
                <a:effectLst/>
              </a:rPr>
              <a:t>Michael Ajiboye</a:t>
            </a:r>
          </a:p>
          <a:p>
            <a:pPr marL="742950" indent="-228600">
              <a:lnSpc>
                <a:spcPct val="90000"/>
              </a:lnSpc>
              <a:spcAft>
                <a:spcPts val="600"/>
              </a:spcAft>
              <a:buFont typeface="Arial" panose="020B0604020202020204" pitchFamily="34" charset="0"/>
              <a:buChar char="•"/>
            </a:pPr>
            <a:r>
              <a:rPr lang="en-US" sz="3600" b="0" i="0" dirty="0">
                <a:solidFill>
                  <a:schemeClr val="bg1"/>
                </a:solidFill>
                <a:effectLst/>
              </a:rPr>
              <a:t>Ifeanyichukwu </a:t>
            </a:r>
            <a:r>
              <a:rPr lang="en-US" sz="3600" b="0" i="0" dirty="0" err="1">
                <a:solidFill>
                  <a:schemeClr val="bg1"/>
                </a:solidFill>
                <a:effectLst/>
              </a:rPr>
              <a:t>Onyechere</a:t>
            </a:r>
            <a:endParaRPr lang="en-US" sz="3600" dirty="0">
              <a:solidFill>
                <a:schemeClr val="bg1"/>
              </a:solidFill>
            </a:endParaRPr>
          </a:p>
        </p:txBody>
      </p:sp>
    </p:spTree>
    <p:extLst>
      <p:ext uri="{BB962C8B-B14F-4D97-AF65-F5344CB8AC3E}">
        <p14:creationId xmlns:p14="http://schemas.microsoft.com/office/powerpoint/2010/main" val="84017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03B340-2D19-0F1B-D595-D0F03396481C}"/>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624AED-9FC5-2975-E9D5-90F89F9B5E9B}"/>
              </a:ext>
            </a:extLst>
          </p:cNvPr>
          <p:cNvSpPr>
            <a:spLocks noGrp="1"/>
          </p:cNvSpPr>
          <p:nvPr>
            <p:ph type="ctrTitle"/>
          </p:nvPr>
        </p:nvSpPr>
        <p:spPr>
          <a:xfrm>
            <a:off x="43578" y="93223"/>
            <a:ext cx="8740774" cy="1323439"/>
          </a:xfrm>
        </p:spPr>
        <p:txBody>
          <a:bodyPr vert="horz" lIns="91440" tIns="45720" rIns="91440" bIns="45720" rtlCol="0" anchor="t">
            <a:normAutofit/>
          </a:bodyPr>
          <a:lstStyle/>
          <a:p>
            <a:pPr algn="l"/>
            <a:r>
              <a:rPr lang="en-US" sz="4000" b="1" i="0" kern="1200">
                <a:solidFill>
                  <a:schemeClr val="tx1"/>
                </a:solidFill>
                <a:effectLst/>
                <a:latin typeface="+mj-lt"/>
                <a:ea typeface="+mj-ea"/>
                <a:cs typeface="+mj-cs"/>
              </a:rPr>
              <a:t>OUR TASK</a:t>
            </a:r>
            <a:endParaRPr lang="en-US" sz="4000" b="1" i="0" kern="1200" dirty="0">
              <a:solidFill>
                <a:schemeClr val="tx1"/>
              </a:solidFill>
              <a:effectLst/>
              <a:latin typeface="+mj-lt"/>
              <a:ea typeface="+mj-ea"/>
              <a:cs typeface="+mj-cs"/>
            </a:endParaRPr>
          </a:p>
        </p:txBody>
      </p:sp>
      <p:sp>
        <p:nvSpPr>
          <p:cNvPr id="5" name="TextBox 4">
            <a:extLst>
              <a:ext uri="{FF2B5EF4-FFF2-40B4-BE49-F238E27FC236}">
                <a16:creationId xmlns:a16="http://schemas.microsoft.com/office/drawing/2014/main" id="{A9158934-30FA-8845-8B30-4B286892B4ED}"/>
              </a:ext>
            </a:extLst>
          </p:cNvPr>
          <p:cNvSpPr txBox="1"/>
          <p:nvPr/>
        </p:nvSpPr>
        <p:spPr>
          <a:xfrm>
            <a:off x="205069" y="1039771"/>
            <a:ext cx="11825440" cy="2454300"/>
          </a:xfrm>
          <a:prstGeom prst="rect">
            <a:avLst/>
          </a:prstGeom>
        </p:spPr>
        <p:txBody>
          <a:bodyPr vert="horz" lIns="91440" tIns="45720" rIns="91440" bIns="45720" rtlCol="0">
            <a:noAutofit/>
          </a:bodyPr>
          <a:lstStyle/>
          <a:p>
            <a:pPr>
              <a:lnSpc>
                <a:spcPct val="90000"/>
              </a:lnSpc>
              <a:spcAft>
                <a:spcPts val="600"/>
              </a:spcAft>
            </a:pPr>
            <a:r>
              <a:rPr lang="en-US" sz="2600" b="1" i="0" dirty="0">
                <a:solidFill>
                  <a:schemeClr val="tx1">
                    <a:alpha val="80000"/>
                  </a:schemeClr>
                </a:solidFill>
                <a:effectLst/>
              </a:rPr>
              <a:t>Project 2: Stock Market Data Streaming &amp; Analysis</a:t>
            </a:r>
            <a:endParaRPr lang="en-US" sz="2600" b="0" i="0" dirty="0">
              <a:solidFill>
                <a:schemeClr val="tx1">
                  <a:alpha val="80000"/>
                </a:schemeClr>
              </a:solidFill>
              <a:effectLst/>
            </a:endParaRPr>
          </a:p>
          <a:p>
            <a:pPr algn="just">
              <a:lnSpc>
                <a:spcPct val="90000"/>
              </a:lnSpc>
              <a:spcAft>
                <a:spcPts val="600"/>
              </a:spcAft>
            </a:pPr>
            <a:r>
              <a:rPr lang="en-US" sz="2600" b="0" i="0" dirty="0">
                <a:solidFill>
                  <a:schemeClr val="tx1">
                    <a:alpha val="80000"/>
                  </a:schemeClr>
                </a:solidFill>
                <a:effectLst/>
              </a:rPr>
              <a:t>Stock prices for companies like TESLA (TSLA) and NVIDIA (NVDA) fluctuate rapidly. Your task is to build a real-time data pipeline that streams stock market data for these two companies using the Alpha Vantage API, processes the data to compute metrics like price changes, moving averages, and volume spikes, and stores the results in a </a:t>
            </a:r>
            <a:r>
              <a:rPr lang="en-US" sz="2600" b="0" i="0" dirty="0" err="1">
                <a:solidFill>
                  <a:schemeClr val="tx1">
                    <a:alpha val="80000"/>
                  </a:schemeClr>
                </a:solidFill>
                <a:effectLst/>
              </a:rPr>
              <a:t>queryable</a:t>
            </a:r>
            <a:r>
              <a:rPr lang="en-US" sz="2600" b="0" i="0" dirty="0">
                <a:solidFill>
                  <a:schemeClr val="tx1">
                    <a:alpha val="80000"/>
                  </a:schemeClr>
                </a:solidFill>
                <a:effectLst/>
              </a:rPr>
              <a:t> and structured format.</a:t>
            </a:r>
          </a:p>
          <a:p>
            <a:pPr algn="just">
              <a:lnSpc>
                <a:spcPct val="90000"/>
              </a:lnSpc>
              <a:spcAft>
                <a:spcPts val="600"/>
              </a:spcAft>
            </a:pPr>
            <a:endParaRPr lang="en-US" sz="2800" b="0" i="0" dirty="0">
              <a:solidFill>
                <a:schemeClr val="tx1">
                  <a:alpha val="80000"/>
                </a:schemeClr>
              </a:solidFill>
              <a:effectLst/>
            </a:endParaRPr>
          </a:p>
          <a:p>
            <a:pPr indent="-228600">
              <a:lnSpc>
                <a:spcPct val="90000"/>
              </a:lnSpc>
              <a:spcAft>
                <a:spcPts val="600"/>
              </a:spcAft>
              <a:buFont typeface="Arial" panose="020B0604020202020204" pitchFamily="34" charset="0"/>
              <a:buChar char="•"/>
            </a:pPr>
            <a:r>
              <a:rPr lang="en-US" sz="2400" b="0" i="0" dirty="0">
                <a:solidFill>
                  <a:schemeClr val="tx1">
                    <a:alpha val="80000"/>
                  </a:schemeClr>
                </a:solidFill>
                <a:effectLst/>
              </a:rPr>
              <a:t>Select and justify a preferred tech stack.</a:t>
            </a:r>
          </a:p>
          <a:p>
            <a:pPr indent="-228600">
              <a:lnSpc>
                <a:spcPct val="90000"/>
              </a:lnSpc>
              <a:spcAft>
                <a:spcPts val="600"/>
              </a:spcAft>
              <a:buFont typeface="Arial" panose="020B0604020202020204" pitchFamily="34" charset="0"/>
              <a:buChar char="•"/>
            </a:pPr>
            <a:r>
              <a:rPr lang="en-US" sz="2400" b="0" i="0" dirty="0">
                <a:solidFill>
                  <a:schemeClr val="tx1">
                    <a:alpha val="80000"/>
                  </a:schemeClr>
                </a:solidFill>
                <a:effectLst/>
              </a:rPr>
              <a:t>Design and submit a high-level architecture diagram.</a:t>
            </a:r>
          </a:p>
          <a:p>
            <a:pPr indent="-228600">
              <a:lnSpc>
                <a:spcPct val="90000"/>
              </a:lnSpc>
              <a:spcAft>
                <a:spcPts val="600"/>
              </a:spcAft>
              <a:buFont typeface="Arial" panose="020B0604020202020204" pitchFamily="34" charset="0"/>
              <a:buChar char="•"/>
            </a:pPr>
            <a:r>
              <a:rPr lang="en-US" sz="2400" b="0" i="0" dirty="0">
                <a:solidFill>
                  <a:schemeClr val="tx1">
                    <a:alpha val="80000"/>
                  </a:schemeClr>
                </a:solidFill>
                <a:effectLst/>
              </a:rPr>
              <a:t>Break project into components and assign team members.</a:t>
            </a:r>
          </a:p>
          <a:p>
            <a:pPr indent="-228600">
              <a:lnSpc>
                <a:spcPct val="90000"/>
              </a:lnSpc>
              <a:spcAft>
                <a:spcPts val="600"/>
              </a:spcAft>
              <a:buFont typeface="Arial" panose="020B0604020202020204" pitchFamily="34" charset="0"/>
              <a:buChar char="•"/>
            </a:pPr>
            <a:r>
              <a:rPr lang="en-US" sz="2400" b="0" i="0" dirty="0">
                <a:solidFill>
                  <a:schemeClr val="tx1">
                    <a:alpha val="80000"/>
                  </a:schemeClr>
                </a:solidFill>
                <a:effectLst/>
              </a:rPr>
              <a:t>Share tools/resources to be used to execute the project.</a:t>
            </a:r>
          </a:p>
          <a:p>
            <a:pPr indent="-228600">
              <a:lnSpc>
                <a:spcPct val="90000"/>
              </a:lnSpc>
              <a:spcAft>
                <a:spcPts val="600"/>
              </a:spcAft>
              <a:buFont typeface="Arial" panose="020B0604020202020204" pitchFamily="34" charset="0"/>
              <a:buChar char="•"/>
            </a:pPr>
            <a:r>
              <a:rPr lang="en-US" sz="2400" b="0" i="0" dirty="0">
                <a:solidFill>
                  <a:schemeClr val="tx1">
                    <a:alpha val="80000"/>
                  </a:schemeClr>
                </a:solidFill>
                <a:effectLst/>
              </a:rPr>
              <a:t>Stores the results in an efficient format (partitioned by symbol/date/hour).</a:t>
            </a:r>
          </a:p>
        </p:txBody>
      </p:sp>
      <p:grpSp>
        <p:nvGrpSpPr>
          <p:cNvPr id="18" name="Group 17">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3" name="Freeform: Shape 12">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9" name="Group 18">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5" name="Freeform: Shape 14">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99212501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A0CED24-1A26-E40A-C617-DF0704E2B65B}"/>
              </a:ext>
            </a:extLst>
          </p:cNvPr>
          <p:cNvSpPr txBox="1"/>
          <p:nvPr/>
        </p:nvSpPr>
        <p:spPr>
          <a:xfrm>
            <a:off x="396410" y="1901422"/>
            <a:ext cx="11396132" cy="4750816"/>
          </a:xfrm>
          <a:prstGeom prst="rect">
            <a:avLst/>
          </a:prstGeom>
        </p:spPr>
        <p:txBody>
          <a:bodyPr vert="horz" lIns="91440" tIns="45720" rIns="91440" bIns="45720" rtlCol="0">
            <a:normAutofit fontScale="92500" lnSpcReduction="10000"/>
          </a:bodyPr>
          <a:lstStyle/>
          <a:p>
            <a:pPr marL="285750">
              <a:lnSpc>
                <a:spcPct val="90000"/>
              </a:lnSpc>
              <a:spcAft>
                <a:spcPts val="600"/>
              </a:spcAft>
            </a:pPr>
            <a:r>
              <a:rPr lang="en-US" sz="2400" b="1" dirty="0"/>
              <a:t>Research and Architecture Development (Cloud deployment)</a:t>
            </a:r>
            <a:endParaRPr lang="en-US" sz="2400" b="1" i="0" dirty="0">
              <a:effectLst/>
            </a:endParaRPr>
          </a:p>
          <a:p>
            <a:pPr marL="514350" indent="-228600">
              <a:lnSpc>
                <a:spcPct val="90000"/>
              </a:lnSpc>
              <a:spcAft>
                <a:spcPts val="600"/>
              </a:spcAft>
              <a:buFont typeface="Arial" panose="020B0604020202020204" pitchFamily="34" charset="0"/>
              <a:buChar char="•"/>
            </a:pPr>
            <a:r>
              <a:rPr lang="en-US" sz="2400" b="0" i="0" dirty="0" err="1">
                <a:effectLst/>
              </a:rPr>
              <a:t>Ajeyomi</a:t>
            </a:r>
            <a:r>
              <a:rPr lang="en-US" sz="2400" b="0" i="0" dirty="0">
                <a:effectLst/>
              </a:rPr>
              <a:t> Adedoyin</a:t>
            </a:r>
          </a:p>
          <a:p>
            <a:pPr marL="514350" indent="-228600">
              <a:lnSpc>
                <a:spcPct val="90000"/>
              </a:lnSpc>
              <a:spcAft>
                <a:spcPts val="600"/>
              </a:spcAft>
              <a:buFont typeface="Arial" panose="020B0604020202020204" pitchFamily="34" charset="0"/>
              <a:buChar char="•"/>
            </a:pPr>
            <a:endParaRPr lang="en-US" sz="2400" dirty="0"/>
          </a:p>
          <a:p>
            <a:pPr marL="514350" indent="-228600">
              <a:lnSpc>
                <a:spcPct val="90000"/>
              </a:lnSpc>
              <a:spcAft>
                <a:spcPts val="600"/>
              </a:spcAft>
              <a:buFont typeface="Arial" panose="020B0604020202020204" pitchFamily="34" charset="0"/>
              <a:buChar char="•"/>
            </a:pPr>
            <a:r>
              <a:rPr lang="en-US" sz="2400" b="1" i="0" dirty="0">
                <a:effectLst/>
              </a:rPr>
              <a:t>Etl pipeline and Data Exploration</a:t>
            </a:r>
          </a:p>
          <a:p>
            <a:pPr marL="514350" indent="-228600">
              <a:lnSpc>
                <a:spcPct val="90000"/>
              </a:lnSpc>
              <a:spcAft>
                <a:spcPts val="600"/>
              </a:spcAft>
              <a:buFont typeface="Arial" panose="020B0604020202020204" pitchFamily="34" charset="0"/>
              <a:buChar char="•"/>
            </a:pPr>
            <a:r>
              <a:rPr lang="en-US" sz="2400" dirty="0"/>
              <a:t>I</a:t>
            </a:r>
            <a:r>
              <a:rPr lang="en-US" sz="2400" b="0" i="0" dirty="0">
                <a:effectLst/>
              </a:rPr>
              <a:t>feanyichukwu </a:t>
            </a:r>
            <a:r>
              <a:rPr lang="en-US" sz="2400" b="0" i="0" dirty="0" err="1">
                <a:effectLst/>
              </a:rPr>
              <a:t>Onyechere</a:t>
            </a:r>
            <a:r>
              <a:rPr lang="en-US" sz="2400" b="0" i="0" dirty="0">
                <a:effectLst/>
              </a:rPr>
              <a:t> </a:t>
            </a:r>
            <a:endParaRPr lang="en-US" sz="2400" dirty="0"/>
          </a:p>
          <a:p>
            <a:pPr marL="514350" indent="-228600">
              <a:lnSpc>
                <a:spcPct val="90000"/>
              </a:lnSpc>
              <a:spcAft>
                <a:spcPts val="600"/>
              </a:spcAft>
              <a:buFont typeface="Arial" panose="020B0604020202020204" pitchFamily="34" charset="0"/>
              <a:buChar char="•"/>
            </a:pPr>
            <a:endParaRPr lang="en-US" sz="2400" b="0" i="0" dirty="0">
              <a:effectLst/>
            </a:endParaRPr>
          </a:p>
          <a:p>
            <a:pPr marL="285750">
              <a:lnSpc>
                <a:spcPct val="90000"/>
              </a:lnSpc>
              <a:spcAft>
                <a:spcPts val="600"/>
              </a:spcAft>
            </a:pPr>
            <a:r>
              <a:rPr lang="en-US" sz="2400" b="1" dirty="0"/>
              <a:t>Been Part of the process and following through on everything, we have also had two virtual meetings, they said they are ready to learn along and also contribute to the idea process</a:t>
            </a:r>
          </a:p>
          <a:p>
            <a:pPr marL="514350" indent="-228600">
              <a:lnSpc>
                <a:spcPct val="90000"/>
              </a:lnSpc>
              <a:spcAft>
                <a:spcPts val="600"/>
              </a:spcAft>
              <a:buFont typeface="Arial" panose="020B0604020202020204" pitchFamily="34" charset="0"/>
              <a:buChar char="•"/>
            </a:pPr>
            <a:r>
              <a:rPr lang="en-US" sz="2400" b="0" i="0" dirty="0">
                <a:effectLst/>
              </a:rPr>
              <a:t>Alli </a:t>
            </a:r>
            <a:r>
              <a:rPr lang="en-US" sz="2400" b="0" i="0" dirty="0" err="1">
                <a:effectLst/>
              </a:rPr>
              <a:t>Fesomade</a:t>
            </a:r>
            <a:r>
              <a:rPr lang="en-US" sz="2400" b="0" i="0" dirty="0">
                <a:effectLst/>
              </a:rPr>
              <a:t> – </a:t>
            </a:r>
            <a:r>
              <a:rPr lang="en-US" sz="2400" b="1" i="0" dirty="0">
                <a:effectLst/>
              </a:rPr>
              <a:t>Work on Analytics</a:t>
            </a:r>
          </a:p>
          <a:p>
            <a:pPr marL="514350" indent="-228600">
              <a:lnSpc>
                <a:spcPct val="90000"/>
              </a:lnSpc>
              <a:spcAft>
                <a:spcPts val="600"/>
              </a:spcAft>
              <a:buFont typeface="Arial" panose="020B0604020202020204" pitchFamily="34" charset="0"/>
              <a:buChar char="•"/>
            </a:pPr>
            <a:r>
              <a:rPr lang="en-US" sz="2400" b="0" i="0" dirty="0">
                <a:effectLst/>
              </a:rPr>
              <a:t>Michael Ajiboye – </a:t>
            </a:r>
            <a:r>
              <a:rPr lang="en-US" sz="2400" b="1" i="0" dirty="0">
                <a:effectLst/>
              </a:rPr>
              <a:t>Work on Documentation </a:t>
            </a:r>
          </a:p>
          <a:p>
            <a:pPr marL="514350" indent="-228600">
              <a:lnSpc>
                <a:spcPct val="90000"/>
              </a:lnSpc>
              <a:spcAft>
                <a:spcPts val="600"/>
              </a:spcAft>
              <a:buFont typeface="Arial" panose="020B0604020202020204" pitchFamily="34" charset="0"/>
              <a:buChar char="•"/>
            </a:pPr>
            <a:endParaRPr lang="en-US" sz="2400" b="1" dirty="0"/>
          </a:p>
          <a:p>
            <a:pPr marL="285750">
              <a:lnSpc>
                <a:spcPct val="90000"/>
              </a:lnSpc>
              <a:spcAft>
                <a:spcPts val="600"/>
              </a:spcAft>
            </a:pPr>
            <a:r>
              <a:rPr lang="en-US" sz="2400" b="0" i="0" dirty="0">
                <a:effectLst/>
              </a:rPr>
              <a:t>Afolabi James – slides and also on Etl pipeline with Ifeanyi</a:t>
            </a:r>
          </a:p>
          <a:p>
            <a:pPr marL="514350" indent="-228600">
              <a:lnSpc>
                <a:spcPct val="90000"/>
              </a:lnSpc>
              <a:spcAft>
                <a:spcPts val="600"/>
              </a:spcAft>
              <a:buFont typeface="Arial" panose="020B0604020202020204" pitchFamily="34" charset="0"/>
              <a:buChar char="•"/>
            </a:pPr>
            <a:endParaRPr lang="en-US" sz="2400" b="1" i="0" dirty="0">
              <a:effectLst/>
            </a:endParaRPr>
          </a:p>
          <a:p>
            <a:pPr marL="514350" indent="-228600">
              <a:lnSpc>
                <a:spcPct val="90000"/>
              </a:lnSpc>
              <a:spcAft>
                <a:spcPts val="600"/>
              </a:spcAft>
              <a:buFont typeface="Arial" panose="020B0604020202020204" pitchFamily="34" charset="0"/>
              <a:buChar char="•"/>
            </a:pPr>
            <a:endParaRPr lang="en-US" sz="2400" dirty="0"/>
          </a:p>
          <a:p>
            <a:pPr marL="514350" indent="-228600">
              <a:lnSpc>
                <a:spcPct val="90000"/>
              </a:lnSpc>
              <a:spcAft>
                <a:spcPts val="600"/>
              </a:spcAft>
              <a:buFont typeface="Arial" panose="020B0604020202020204" pitchFamily="34" charset="0"/>
              <a:buChar char="•"/>
            </a:pPr>
            <a:endParaRPr lang="en-US" sz="2400" b="0" i="0" dirty="0">
              <a:effectLst/>
            </a:endParaRPr>
          </a:p>
        </p:txBody>
      </p:sp>
      <p:sp>
        <p:nvSpPr>
          <p:cNvPr id="6" name="TextBox 5">
            <a:extLst>
              <a:ext uri="{FF2B5EF4-FFF2-40B4-BE49-F238E27FC236}">
                <a16:creationId xmlns:a16="http://schemas.microsoft.com/office/drawing/2014/main" id="{58E3E0AE-5BFA-6053-F2AC-894BCA6262F1}"/>
              </a:ext>
            </a:extLst>
          </p:cNvPr>
          <p:cNvSpPr txBox="1"/>
          <p:nvPr/>
        </p:nvSpPr>
        <p:spPr>
          <a:xfrm>
            <a:off x="2709333" y="645777"/>
            <a:ext cx="6096000" cy="928716"/>
          </a:xfrm>
          <a:prstGeom prst="rect">
            <a:avLst/>
          </a:prstGeom>
          <a:noFill/>
        </p:spPr>
        <p:txBody>
          <a:bodyPr wrap="square">
            <a:spAutoFit/>
          </a:bodyPr>
          <a:lstStyle/>
          <a:p>
            <a:pPr marL="285750" algn="ctr">
              <a:lnSpc>
                <a:spcPct val="90000"/>
              </a:lnSpc>
              <a:spcAft>
                <a:spcPts val="600"/>
              </a:spcAft>
            </a:pPr>
            <a:r>
              <a:rPr lang="en-US" sz="6000" b="1" dirty="0"/>
              <a:t>Task Breakdown</a:t>
            </a:r>
            <a:endParaRPr lang="en-US" sz="6000" b="1" i="0" dirty="0">
              <a:effectLst/>
            </a:endParaRPr>
          </a:p>
        </p:txBody>
      </p:sp>
    </p:spTree>
    <p:extLst>
      <p:ext uri="{BB962C8B-B14F-4D97-AF65-F5344CB8AC3E}">
        <p14:creationId xmlns:p14="http://schemas.microsoft.com/office/powerpoint/2010/main" val="2201512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29088-5CA9-6046-6E7D-B3CC749A01A2}"/>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E141062E-0818-D766-1B7C-600F44EF2642}"/>
              </a:ext>
            </a:extLst>
          </p:cNvPr>
          <p:cNvSpPr/>
          <p:nvPr/>
        </p:nvSpPr>
        <p:spPr>
          <a:xfrm>
            <a:off x="0" y="0"/>
            <a:ext cx="12192000" cy="7987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B0453F-6653-05EB-3AED-CD189189941B}"/>
              </a:ext>
            </a:extLst>
          </p:cNvPr>
          <p:cNvSpPr>
            <a:spLocks noGrp="1"/>
          </p:cNvSpPr>
          <p:nvPr>
            <p:ph type="ctrTitle"/>
          </p:nvPr>
        </p:nvSpPr>
        <p:spPr>
          <a:xfrm>
            <a:off x="199251" y="0"/>
            <a:ext cx="9888496" cy="900131"/>
          </a:xfrm>
        </p:spPr>
        <p:txBody>
          <a:bodyPr vert="horz" lIns="91440" tIns="45720" rIns="91440" bIns="45720" rtlCol="0" anchor="t">
            <a:normAutofit/>
          </a:bodyPr>
          <a:lstStyle/>
          <a:p>
            <a:pPr algn="l"/>
            <a:r>
              <a:rPr lang="en-US" sz="4400" b="1" i="0" kern="1200" dirty="0">
                <a:solidFill>
                  <a:schemeClr val="bg1"/>
                </a:solidFill>
                <a:effectLst/>
                <a:latin typeface="+mj-lt"/>
                <a:ea typeface="+mj-ea"/>
                <a:cs typeface="+mj-cs"/>
              </a:rPr>
              <a:t>Proposed Tools and Why</a:t>
            </a:r>
          </a:p>
        </p:txBody>
      </p:sp>
      <p:sp>
        <p:nvSpPr>
          <p:cNvPr id="3" name="Rectangle 1">
            <a:extLst>
              <a:ext uri="{FF2B5EF4-FFF2-40B4-BE49-F238E27FC236}">
                <a16:creationId xmlns:a16="http://schemas.microsoft.com/office/drawing/2014/main" id="{E8939A62-778F-FFDA-0DA6-C30DD35F6C77}"/>
              </a:ext>
            </a:extLst>
          </p:cNvPr>
          <p:cNvSpPr>
            <a:spLocks noChangeArrowheads="1"/>
          </p:cNvSpPr>
          <p:nvPr/>
        </p:nvSpPr>
        <p:spPr bwMode="auto">
          <a:xfrm>
            <a:off x="199251" y="1021136"/>
            <a:ext cx="11793498" cy="572046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L="342900" indent="-342900">
              <a:buFont typeface="Arial" panose="020B0604020202020204" pitchFamily="34" charset="0"/>
              <a:buChar char="•"/>
            </a:pPr>
            <a:r>
              <a:rPr lang="en-GB" sz="2800" b="1" dirty="0"/>
              <a:t>API Endpoint</a:t>
            </a:r>
            <a:r>
              <a:rPr lang="en-GB" sz="2800" dirty="0"/>
              <a:t>: The data source provides updates at </a:t>
            </a:r>
            <a:r>
              <a:rPr lang="en-GB" sz="2800" b="1" dirty="0"/>
              <a:t>1-minute and 5-minute intervals</a:t>
            </a:r>
            <a:r>
              <a:rPr lang="en-GB" sz="2800" dirty="0"/>
              <a:t>; we opted for the </a:t>
            </a:r>
            <a:r>
              <a:rPr lang="en-GB" sz="2800" b="1" dirty="0"/>
              <a:t>1-minute frequency</a:t>
            </a:r>
            <a:r>
              <a:rPr lang="en-GB" sz="2800" dirty="0"/>
              <a:t> to ensure near real-time data freshness and more granular insights.</a:t>
            </a:r>
          </a:p>
          <a:p>
            <a:pPr marL="342900" indent="-342900">
              <a:buFont typeface="Arial" panose="020B0604020202020204" pitchFamily="34" charset="0"/>
              <a:buChar char="•"/>
            </a:pPr>
            <a:r>
              <a:rPr lang="en-GB" sz="2800" b="1" dirty="0"/>
              <a:t>S3</a:t>
            </a:r>
            <a:r>
              <a:rPr lang="en-GB" sz="2800" dirty="0"/>
              <a:t>: Stores raw and processed data; </a:t>
            </a:r>
            <a:r>
              <a:rPr lang="en-GB" sz="2800" b="1" dirty="0"/>
              <a:t>low cost</a:t>
            </a:r>
            <a:r>
              <a:rPr lang="en-GB" sz="2800" dirty="0"/>
              <a:t>, charged based on storage used and access requests.</a:t>
            </a:r>
          </a:p>
          <a:p>
            <a:pPr marL="342900" indent="-342900">
              <a:buFont typeface="Arial" panose="020B0604020202020204" pitchFamily="34" charset="0"/>
              <a:buChar char="•"/>
            </a:pPr>
            <a:r>
              <a:rPr lang="en-GB" sz="2800" b="1" dirty="0"/>
              <a:t>Firehose</a:t>
            </a:r>
            <a:r>
              <a:rPr lang="en-GB" sz="2800" dirty="0"/>
              <a:t>: Streams data every minute to S3 or Redshift; </a:t>
            </a:r>
            <a:r>
              <a:rPr lang="en-GB" sz="2800" b="1" dirty="0"/>
              <a:t>billed by data volume and frequency</a:t>
            </a:r>
            <a:r>
              <a:rPr lang="en-GB" sz="2800" dirty="0"/>
              <a:t>, making 1-min intervals more costly but necessary for real-time precision.</a:t>
            </a:r>
          </a:p>
          <a:p>
            <a:pPr marL="342900" indent="-342900">
              <a:buFont typeface="Arial" panose="020B0604020202020204" pitchFamily="34" charset="0"/>
              <a:buChar char="•"/>
            </a:pPr>
            <a:r>
              <a:rPr lang="en-GB" sz="2800" b="1" dirty="0"/>
              <a:t>Python with Boto3</a:t>
            </a:r>
            <a:r>
              <a:rPr lang="en-GB" sz="2800" dirty="0"/>
              <a:t>: Pulls data every minute from the API and sends it to Firehose; </a:t>
            </a:r>
            <a:r>
              <a:rPr lang="en-GB" sz="2800" b="1" dirty="0"/>
              <a:t>no direct cost</a:t>
            </a:r>
            <a:r>
              <a:rPr lang="en-GB" sz="2800" dirty="0"/>
              <a:t>, but downstream AWS usage incurs charges.</a:t>
            </a:r>
          </a:p>
          <a:p>
            <a:pPr marL="342900" indent="-342900">
              <a:buFont typeface="Arial" panose="020B0604020202020204" pitchFamily="34" charset="0"/>
              <a:buChar char="•"/>
            </a:pPr>
            <a:r>
              <a:rPr lang="en-GB" sz="2800" b="1" dirty="0"/>
              <a:t>Lambda</a:t>
            </a:r>
            <a:r>
              <a:rPr lang="en-GB" sz="2800" dirty="0"/>
              <a:t>: Transforms the 1-min interval data in Firehose before storage in S3; </a:t>
            </a:r>
            <a:r>
              <a:rPr lang="en-GB" sz="2800" b="1" dirty="0"/>
              <a:t>cost-efficient for small, frequent payloads</a:t>
            </a:r>
            <a:r>
              <a:rPr lang="en-GB" sz="2800" dirty="0"/>
              <a:t> due to per-invocation pricing.</a:t>
            </a:r>
          </a:p>
        </p:txBody>
      </p:sp>
    </p:spTree>
    <p:extLst>
      <p:ext uri="{BB962C8B-B14F-4D97-AF65-F5344CB8AC3E}">
        <p14:creationId xmlns:p14="http://schemas.microsoft.com/office/powerpoint/2010/main" val="1173944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2E76A0-C7D6-4016-2AAA-97246FF74F7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66B7EC3-543D-C4BC-DE55-07C07BF44A2F}"/>
              </a:ext>
            </a:extLst>
          </p:cNvPr>
          <p:cNvSpPr txBox="1"/>
          <p:nvPr/>
        </p:nvSpPr>
        <p:spPr>
          <a:xfrm>
            <a:off x="557048" y="1308490"/>
            <a:ext cx="10920249" cy="3662541"/>
          </a:xfrm>
          <a:prstGeom prst="rect">
            <a:avLst/>
          </a:prstGeom>
          <a:noFill/>
        </p:spPr>
        <p:txBody>
          <a:bodyPr wrap="square">
            <a:spAutoFit/>
          </a:bodyPr>
          <a:lstStyle/>
          <a:p>
            <a:r>
              <a:rPr lang="en-GB" sz="3200" b="1" dirty="0"/>
              <a:t>Optional tools (to explore data)</a:t>
            </a:r>
          </a:p>
          <a:p>
            <a:endParaRPr lang="en-GB" sz="3200" b="1" dirty="0"/>
          </a:p>
          <a:p>
            <a:pPr marL="342900" indent="-342900">
              <a:buFont typeface="Arial" panose="020B0604020202020204" pitchFamily="34" charset="0"/>
              <a:buChar char="•"/>
            </a:pPr>
            <a:r>
              <a:rPr lang="en-GB" sz="2800" b="1" dirty="0"/>
              <a:t>Redshift</a:t>
            </a:r>
            <a:r>
              <a:rPr lang="en-GB" sz="2800" dirty="0"/>
              <a:t>: Performs analytics on streamed data; </a:t>
            </a:r>
            <a:r>
              <a:rPr lang="en-GB" sz="2800" b="1" dirty="0"/>
              <a:t>higher cost</a:t>
            </a:r>
            <a:r>
              <a:rPr lang="en-GB" sz="2800" dirty="0"/>
              <a:t>, best suited for heavy aggregations and dashboards—optimize usage or batch loads to control spend.</a:t>
            </a:r>
          </a:p>
          <a:p>
            <a:pPr marL="342900" indent="-342900">
              <a:buFont typeface="Arial" panose="020B0604020202020204" pitchFamily="34" charset="0"/>
              <a:buChar char="•"/>
            </a:pPr>
            <a:r>
              <a:rPr lang="en-GB" sz="2800" b="1" dirty="0"/>
              <a:t>Athena</a:t>
            </a:r>
            <a:r>
              <a:rPr lang="en-GB" sz="2800" dirty="0"/>
              <a:t>: Runs SQL queries directly on S3 data; </a:t>
            </a:r>
            <a:r>
              <a:rPr lang="en-GB" sz="2800" b="1" dirty="0"/>
              <a:t>pay-per-query</a:t>
            </a:r>
            <a:r>
              <a:rPr lang="en-GB" sz="2800" dirty="0"/>
              <a:t>—ideal for on-demand exploration and historical comparisons without moving data.</a:t>
            </a:r>
            <a:endParaRPr kumimoji="0" lang="en-US" altLang="en-US" sz="2800" b="0" i="0" u="none" strike="noStrike" cap="none" normalizeH="0" baseline="0" dirty="0">
              <a:ln>
                <a:noFill/>
              </a:ln>
              <a:effectLst/>
            </a:endParaRPr>
          </a:p>
        </p:txBody>
      </p:sp>
      <p:sp>
        <p:nvSpPr>
          <p:cNvPr id="8" name="Rectangle 7">
            <a:extLst>
              <a:ext uri="{FF2B5EF4-FFF2-40B4-BE49-F238E27FC236}">
                <a16:creationId xmlns:a16="http://schemas.microsoft.com/office/drawing/2014/main" id="{78FD8914-BB3C-67CD-1D4A-7935B955535B}"/>
              </a:ext>
            </a:extLst>
          </p:cNvPr>
          <p:cNvSpPr/>
          <p:nvPr/>
        </p:nvSpPr>
        <p:spPr>
          <a:xfrm>
            <a:off x="0" y="0"/>
            <a:ext cx="12192000" cy="7987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C055CAD-F4B0-47D8-2ABE-36ECFEA25039}"/>
              </a:ext>
            </a:extLst>
          </p:cNvPr>
          <p:cNvSpPr>
            <a:spLocks noGrp="1"/>
          </p:cNvSpPr>
          <p:nvPr>
            <p:ph type="ctrTitle"/>
          </p:nvPr>
        </p:nvSpPr>
        <p:spPr>
          <a:xfrm>
            <a:off x="199251" y="0"/>
            <a:ext cx="9888496" cy="900131"/>
          </a:xfrm>
        </p:spPr>
        <p:txBody>
          <a:bodyPr vert="horz" lIns="91440" tIns="45720" rIns="91440" bIns="45720" rtlCol="0" anchor="t">
            <a:normAutofit/>
          </a:bodyPr>
          <a:lstStyle/>
          <a:p>
            <a:pPr algn="l"/>
            <a:r>
              <a:rPr lang="en-US" sz="4400" b="1" i="0" kern="1200" dirty="0">
                <a:solidFill>
                  <a:schemeClr val="bg1"/>
                </a:solidFill>
                <a:effectLst/>
                <a:latin typeface="+mj-lt"/>
                <a:ea typeface="+mj-ea"/>
                <a:cs typeface="+mj-cs"/>
              </a:rPr>
              <a:t>Proposed Tools and Why</a:t>
            </a:r>
          </a:p>
        </p:txBody>
      </p:sp>
    </p:spTree>
    <p:extLst>
      <p:ext uri="{BB962C8B-B14F-4D97-AF65-F5344CB8AC3E}">
        <p14:creationId xmlns:p14="http://schemas.microsoft.com/office/powerpoint/2010/main" val="1795446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475B34-481B-5413-2293-2A9593915928}"/>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6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B51C27-7F5B-80DE-0FCF-5DC79CFFC226}"/>
              </a:ext>
            </a:extLst>
          </p:cNvPr>
          <p:cNvSpPr>
            <a:spLocks noGrp="1"/>
          </p:cNvSpPr>
          <p:nvPr>
            <p:ph type="ctr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2600" b="1" i="0" kern="1200">
                <a:solidFill>
                  <a:srgbClr val="FFFFFF"/>
                </a:solidFill>
                <a:effectLst/>
                <a:latin typeface="+mj-lt"/>
                <a:ea typeface="+mj-ea"/>
                <a:cs typeface="+mj-cs"/>
              </a:rPr>
              <a:t>Proposed Architecture 1 </a:t>
            </a:r>
          </a:p>
        </p:txBody>
      </p:sp>
      <p:pic>
        <p:nvPicPr>
          <p:cNvPr id="8" name="Picture 7">
            <a:extLst>
              <a:ext uri="{FF2B5EF4-FFF2-40B4-BE49-F238E27FC236}">
                <a16:creationId xmlns:a16="http://schemas.microsoft.com/office/drawing/2014/main" id="{BAA2B9DA-7DE7-DE22-D25F-55BE2CCE417F}"/>
              </a:ext>
            </a:extLst>
          </p:cNvPr>
          <p:cNvPicPr>
            <a:picLocks noChangeAspect="1"/>
          </p:cNvPicPr>
          <p:nvPr/>
        </p:nvPicPr>
        <p:blipFill>
          <a:blip r:embed="rId2"/>
          <a:stretch>
            <a:fillRect/>
          </a:stretch>
        </p:blipFill>
        <p:spPr>
          <a:xfrm>
            <a:off x="4038600" y="1091141"/>
            <a:ext cx="7188199" cy="4672328"/>
          </a:xfrm>
          <a:prstGeom prst="rect">
            <a:avLst/>
          </a:prstGeom>
        </p:spPr>
      </p:pic>
    </p:spTree>
    <p:extLst>
      <p:ext uri="{BB962C8B-B14F-4D97-AF65-F5344CB8AC3E}">
        <p14:creationId xmlns:p14="http://schemas.microsoft.com/office/powerpoint/2010/main" val="411645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B417EF-05B5-1BAA-CAAC-F744C1CD23F2}"/>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23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C19264B-7C14-AE41-B1E1-176E66E8CF43}"/>
              </a:ext>
            </a:extLst>
          </p:cNvPr>
          <p:cNvPicPr>
            <a:picLocks noChangeAspect="1"/>
          </p:cNvPicPr>
          <p:nvPr/>
        </p:nvPicPr>
        <p:blipFill>
          <a:blip r:embed="rId2"/>
          <a:srcRect t="2062"/>
          <a:stretch/>
        </p:blipFill>
        <p:spPr>
          <a:xfrm>
            <a:off x="3392434" y="211755"/>
            <a:ext cx="8357664" cy="6364089"/>
          </a:xfrm>
          <a:prstGeom prst="rect">
            <a:avLst/>
          </a:prstGeom>
        </p:spPr>
      </p:pic>
      <p:sp>
        <p:nvSpPr>
          <p:cNvPr id="2" name="Title 1">
            <a:extLst>
              <a:ext uri="{FF2B5EF4-FFF2-40B4-BE49-F238E27FC236}">
                <a16:creationId xmlns:a16="http://schemas.microsoft.com/office/drawing/2014/main" id="{C44FE131-06E1-A8E9-C454-84495E4A5DA3}"/>
              </a:ext>
            </a:extLst>
          </p:cNvPr>
          <p:cNvSpPr>
            <a:spLocks noGrp="1"/>
          </p:cNvSpPr>
          <p:nvPr>
            <p:ph type="ctr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2600" b="1" i="0" kern="1200">
                <a:solidFill>
                  <a:srgbClr val="FFFFFF"/>
                </a:solidFill>
                <a:effectLst/>
                <a:latin typeface="+mj-lt"/>
                <a:ea typeface="+mj-ea"/>
                <a:cs typeface="+mj-cs"/>
              </a:rPr>
              <a:t>Proposed Architecture 2 </a:t>
            </a:r>
          </a:p>
        </p:txBody>
      </p:sp>
    </p:spTree>
    <p:extLst>
      <p:ext uri="{BB962C8B-B14F-4D97-AF65-F5344CB8AC3E}">
        <p14:creationId xmlns:p14="http://schemas.microsoft.com/office/powerpoint/2010/main" val="1312545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2E1FE28-66F5-7EE8-EA36-76AEBBAC6F7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037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4E3E32E-4076-1FE8-F608-EA3CDE274C44}"/>
              </a:ext>
            </a:extLst>
          </p:cNvPr>
          <p:cNvPicPr>
            <a:picLocks noChangeAspect="1"/>
          </p:cNvPicPr>
          <p:nvPr/>
        </p:nvPicPr>
        <p:blipFill>
          <a:blip r:embed="rId2"/>
          <a:stretch>
            <a:fillRect/>
          </a:stretch>
        </p:blipFill>
        <p:spPr>
          <a:xfrm>
            <a:off x="3315835" y="336170"/>
            <a:ext cx="8236085" cy="6341787"/>
          </a:xfrm>
          <a:prstGeom prst="rect">
            <a:avLst/>
          </a:prstGeom>
        </p:spPr>
      </p:pic>
      <p:sp>
        <p:nvSpPr>
          <p:cNvPr id="2" name="Title 1">
            <a:extLst>
              <a:ext uri="{FF2B5EF4-FFF2-40B4-BE49-F238E27FC236}">
                <a16:creationId xmlns:a16="http://schemas.microsoft.com/office/drawing/2014/main" id="{4EB840E1-C0E8-7C73-D222-49E7583A89B9}"/>
              </a:ext>
            </a:extLst>
          </p:cNvPr>
          <p:cNvSpPr>
            <a:spLocks noGrp="1"/>
          </p:cNvSpPr>
          <p:nvPr>
            <p:ph type="ctr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2600" b="0" i="0" kern="1200">
                <a:solidFill>
                  <a:srgbClr val="FFFFFF"/>
                </a:solidFill>
                <a:effectLst/>
                <a:latin typeface="+mj-lt"/>
                <a:ea typeface="+mj-ea"/>
                <a:cs typeface="+mj-cs"/>
              </a:rPr>
              <a:t>Proposed Architecture 3</a:t>
            </a:r>
          </a:p>
        </p:txBody>
      </p:sp>
    </p:spTree>
    <p:extLst>
      <p:ext uri="{BB962C8B-B14F-4D97-AF65-F5344CB8AC3E}">
        <p14:creationId xmlns:p14="http://schemas.microsoft.com/office/powerpoint/2010/main" val="2844217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E07275-5273-8AB6-853E-AD78A39912E3}"/>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3" name="Oval 12">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814590-7427-63D4-70DE-7525F2F6C4F8}"/>
              </a:ext>
            </a:extLst>
          </p:cNvPr>
          <p:cNvSpPr>
            <a:spLocks noGrp="1"/>
          </p:cNvSpPr>
          <p:nvPr>
            <p:ph type="ctrTitle"/>
          </p:nvPr>
        </p:nvSpPr>
        <p:spPr>
          <a:xfrm>
            <a:off x="3581400" y="965580"/>
            <a:ext cx="5204489" cy="3160593"/>
          </a:xfrm>
        </p:spPr>
        <p:txBody>
          <a:bodyPr>
            <a:normAutofit/>
          </a:bodyPr>
          <a:lstStyle/>
          <a:p>
            <a:pPr>
              <a:buNone/>
            </a:pPr>
            <a:r>
              <a:rPr lang="en-US" sz="5400" b="0" i="0" dirty="0">
                <a:solidFill>
                  <a:schemeClr val="bg1"/>
                </a:solidFill>
                <a:effectLst/>
                <a:latin typeface="Roboto" panose="02000000000000000000" pitchFamily="2" charset="0"/>
              </a:rPr>
              <a:t>Thank you</a:t>
            </a:r>
            <a:br>
              <a:rPr lang="en-US" sz="5400" b="0" i="0" dirty="0">
                <a:solidFill>
                  <a:schemeClr val="bg1"/>
                </a:solidFill>
                <a:effectLst/>
                <a:latin typeface="Roboto" panose="02000000000000000000" pitchFamily="2" charset="0"/>
              </a:rPr>
            </a:br>
            <a:br>
              <a:rPr lang="en-US" sz="5400" b="0" i="0" dirty="0">
                <a:solidFill>
                  <a:schemeClr val="bg1"/>
                </a:solidFill>
                <a:effectLst/>
                <a:latin typeface="Roboto" panose="02000000000000000000" pitchFamily="2" charset="0"/>
              </a:rPr>
            </a:br>
            <a:r>
              <a:rPr lang="en-US" sz="5400" b="0" i="0" dirty="0">
                <a:solidFill>
                  <a:schemeClr val="bg1"/>
                </a:solidFill>
                <a:effectLst/>
                <a:latin typeface="Roboto" panose="02000000000000000000" pitchFamily="2" charset="0"/>
              </a:rPr>
              <a:t>Suggestion from Mentor </a:t>
            </a:r>
          </a:p>
        </p:txBody>
      </p:sp>
      <p:sp>
        <p:nvSpPr>
          <p:cNvPr id="15"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19"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0" name="Freeform: Shape 19">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3" name="Oval 22">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7"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8" name="Freeform: Shape 27">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44339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TotalTime>
  <Words>436</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Roboto</vt:lpstr>
      <vt:lpstr>Office Theme</vt:lpstr>
      <vt:lpstr>GROUP B</vt:lpstr>
      <vt:lpstr>OUR TASK</vt:lpstr>
      <vt:lpstr>PowerPoint Presentation</vt:lpstr>
      <vt:lpstr>Proposed Tools and Why</vt:lpstr>
      <vt:lpstr>Proposed Tools and Why</vt:lpstr>
      <vt:lpstr>Proposed Architecture 1 </vt:lpstr>
      <vt:lpstr>Proposed Architecture 2 </vt:lpstr>
      <vt:lpstr>Proposed Architecture 3</vt:lpstr>
      <vt:lpstr>Thank you  Suggestion from Mentor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DA45377</dc:creator>
  <cp:lastModifiedBy>DA45377</cp:lastModifiedBy>
  <cp:revision>13</cp:revision>
  <dcterms:created xsi:type="dcterms:W3CDTF">2025-04-10T14:05:05Z</dcterms:created>
  <dcterms:modified xsi:type="dcterms:W3CDTF">2025-04-11T12:31:35Z</dcterms:modified>
</cp:coreProperties>
</file>