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7" r:id="rId6"/>
    <p:sldId id="268" r:id="rId7"/>
    <p:sldId id="272" r:id="rId8"/>
    <p:sldId id="271" r:id="rId9"/>
    <p:sldId id="270" r:id="rId10"/>
    <p:sldId id="273" r:id="rId11"/>
    <p:sldId id="269" r:id="rId12"/>
    <p:sldId id="264" r:id="rId13"/>
  </p:sldIdLst>
  <p:sldSz cx="18288000" cy="10287000"/>
  <p:notesSz cx="6858000" cy="9144000"/>
  <p:embeddedFontLst>
    <p:embeddedFont>
      <p:font typeface="Aptos Narrow" panose="020B0004020202020204" pitchFamily="34" charset="0"/>
      <p:regular r:id="rId15"/>
      <p:bold r:id="rId16"/>
    </p:embeddedFont>
    <p:embeddedFont>
      <p:font typeface="Balgin expande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TT Octosquares Compresse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87559-BE62-4B70-8BB8-655B7406F7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F6842A-26C8-4344-99D2-C599D0C86C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0" dirty="0">
              <a:solidFill>
                <a:schemeClr val="bg1"/>
              </a:solidFill>
            </a:rPr>
            <a:t>This project involves extracting country data from a public REST API, transforming the data, loading it into a database, and analyzing it to gain insights. </a:t>
          </a:r>
        </a:p>
        <a:p>
          <a:pPr>
            <a:lnSpc>
              <a:spcPct val="100000"/>
            </a:lnSpc>
          </a:pPr>
          <a:r>
            <a:rPr lang="en-US" sz="3600" b="0" dirty="0">
              <a:solidFill>
                <a:schemeClr val="bg1"/>
              </a:solidFill>
            </a:rPr>
            <a:t>The data is used to answer specific analytical questions and visualize the results in a dashboard.</a:t>
          </a:r>
          <a:endParaRPr lang="en-US" sz="3600" dirty="0">
            <a:solidFill>
              <a:schemeClr val="bg1"/>
            </a:solidFill>
          </a:endParaRPr>
        </a:p>
      </dgm:t>
    </dgm:pt>
    <dgm:pt modelId="{E9ED8C3A-9579-4731-877F-CD38E8D69263}" type="parTrans" cxnId="{BDF3BE13-43F7-4B46-BBA3-F501F0F1960D}">
      <dgm:prSet/>
      <dgm:spPr/>
      <dgm:t>
        <a:bodyPr/>
        <a:lstStyle/>
        <a:p>
          <a:endParaRPr lang="en-US" sz="2400"/>
        </a:p>
      </dgm:t>
    </dgm:pt>
    <dgm:pt modelId="{73DF71C8-4713-4198-AE40-C2A0082AA8FC}" type="sibTrans" cxnId="{BDF3BE13-43F7-4B46-BBA3-F501F0F1960D}">
      <dgm:prSet/>
      <dgm:spPr/>
      <dgm:t>
        <a:bodyPr/>
        <a:lstStyle/>
        <a:p>
          <a:endParaRPr lang="en-US" sz="2400"/>
        </a:p>
      </dgm:t>
    </dgm:pt>
    <dgm:pt modelId="{88178F3E-611A-4D16-A99F-BD0119FE32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>
              <a:solidFill>
                <a:schemeClr val="bg1"/>
              </a:solidFill>
            </a:rPr>
            <a:t>Our project is aimed at developing a data pipeline with a simple architecture that could be running by anyone and a final Visualization Dashboard</a:t>
          </a:r>
          <a:endParaRPr lang="en-US" sz="4000" b="0" dirty="0">
            <a:solidFill>
              <a:schemeClr val="bg1"/>
            </a:solidFill>
          </a:endParaRPr>
        </a:p>
      </dgm:t>
    </dgm:pt>
    <dgm:pt modelId="{74CFE0C0-898D-4FE9-A0B3-3F333E715D9D}" type="parTrans" cxnId="{81B5D123-5594-455E-B59B-FAC30EE6E001}">
      <dgm:prSet/>
      <dgm:spPr/>
      <dgm:t>
        <a:bodyPr/>
        <a:lstStyle/>
        <a:p>
          <a:endParaRPr lang="en-US" sz="2400"/>
        </a:p>
      </dgm:t>
    </dgm:pt>
    <dgm:pt modelId="{04332ABF-ACB3-481A-8861-EA464ECC9B7C}" type="sibTrans" cxnId="{81B5D123-5594-455E-B59B-FAC30EE6E001}">
      <dgm:prSet/>
      <dgm:spPr/>
      <dgm:t>
        <a:bodyPr/>
        <a:lstStyle/>
        <a:p>
          <a:endParaRPr lang="en-US" sz="2400"/>
        </a:p>
      </dgm:t>
    </dgm:pt>
    <dgm:pt modelId="{6344D1B0-0E46-43B1-A5B3-BE56DEE35398}" type="pres">
      <dgm:prSet presAssocID="{F1287559-BE62-4B70-8BB8-655B7406F7B9}" presName="root" presStyleCnt="0">
        <dgm:presLayoutVars>
          <dgm:dir/>
          <dgm:resizeHandles val="exact"/>
        </dgm:presLayoutVars>
      </dgm:prSet>
      <dgm:spPr/>
    </dgm:pt>
    <dgm:pt modelId="{D1F913F0-B2D7-4500-A73A-E73E5CBAD2DF}" type="pres">
      <dgm:prSet presAssocID="{ABF6842A-26C8-4344-99D2-C599D0C86C4F}" presName="compNode" presStyleCnt="0"/>
      <dgm:spPr/>
    </dgm:pt>
    <dgm:pt modelId="{488BBEE7-3B14-44E2-9401-35ED07E5C3D3}" type="pres">
      <dgm:prSet presAssocID="{ABF6842A-26C8-4344-99D2-C599D0C86C4F}" presName="bgRect" presStyleLbl="bgShp" presStyleIdx="0" presStyleCnt="2"/>
      <dgm:spPr>
        <a:noFill/>
      </dgm:spPr>
    </dgm:pt>
    <dgm:pt modelId="{F503E287-686E-4584-BEC8-5E95D267BC67}" type="pres">
      <dgm:prSet presAssocID="{ABF6842A-26C8-4344-99D2-C599D0C86C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72B387-9DF8-477E-BE2D-1060BD09118C}" type="pres">
      <dgm:prSet presAssocID="{ABF6842A-26C8-4344-99D2-C599D0C86C4F}" presName="spaceRect" presStyleCnt="0"/>
      <dgm:spPr/>
    </dgm:pt>
    <dgm:pt modelId="{612206CE-1AF8-4832-8678-4EA563D7F954}" type="pres">
      <dgm:prSet presAssocID="{ABF6842A-26C8-4344-99D2-C599D0C86C4F}" presName="parTx" presStyleLbl="revTx" presStyleIdx="0" presStyleCnt="2" custScaleX="115389" custLinFactNeighborX="210" custLinFactNeighborY="7316">
        <dgm:presLayoutVars>
          <dgm:chMax val="0"/>
          <dgm:chPref val="0"/>
        </dgm:presLayoutVars>
      </dgm:prSet>
      <dgm:spPr/>
    </dgm:pt>
    <dgm:pt modelId="{F5FD0A3A-507E-4EA0-94CC-1B42C5B6520D}" type="pres">
      <dgm:prSet presAssocID="{73DF71C8-4713-4198-AE40-C2A0082AA8FC}" presName="sibTrans" presStyleCnt="0"/>
      <dgm:spPr/>
    </dgm:pt>
    <dgm:pt modelId="{082251E1-8970-4550-B9D3-76907385995E}" type="pres">
      <dgm:prSet presAssocID="{88178F3E-611A-4D16-A99F-BD0119FE3252}" presName="compNode" presStyleCnt="0"/>
      <dgm:spPr/>
    </dgm:pt>
    <dgm:pt modelId="{2EB14B66-6001-4051-9902-79D3B3EDC52A}" type="pres">
      <dgm:prSet presAssocID="{88178F3E-611A-4D16-A99F-BD0119FE3252}" presName="bgRect" presStyleLbl="bgShp" presStyleIdx="1" presStyleCnt="2"/>
      <dgm:spPr>
        <a:noFill/>
      </dgm:spPr>
    </dgm:pt>
    <dgm:pt modelId="{16140169-7340-4A1B-91C6-F4E3177FC22D}" type="pres">
      <dgm:prSet presAssocID="{88178F3E-611A-4D16-A99F-BD0119FE32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DEB160-962D-4784-8325-9916554A9EAB}" type="pres">
      <dgm:prSet presAssocID="{88178F3E-611A-4D16-A99F-BD0119FE3252}" presName="spaceRect" presStyleCnt="0"/>
      <dgm:spPr/>
    </dgm:pt>
    <dgm:pt modelId="{04BB1A6E-8C96-4D49-BFCC-56A1276F27DB}" type="pres">
      <dgm:prSet presAssocID="{88178F3E-611A-4D16-A99F-BD0119FE3252}" presName="parTx" presStyleLbl="revTx" presStyleIdx="1" presStyleCnt="2" custScaleX="106102" custLinFactNeighborX="-4386" custLinFactNeighborY="-804">
        <dgm:presLayoutVars>
          <dgm:chMax val="0"/>
          <dgm:chPref val="0"/>
        </dgm:presLayoutVars>
      </dgm:prSet>
      <dgm:spPr/>
    </dgm:pt>
  </dgm:ptLst>
  <dgm:cxnLst>
    <dgm:cxn modelId="{FA102100-ABDD-4FDA-B6E8-C5E2B3983E69}" type="presOf" srcId="{88178F3E-611A-4D16-A99F-BD0119FE3252}" destId="{04BB1A6E-8C96-4D49-BFCC-56A1276F27DB}" srcOrd="0" destOrd="0" presId="urn:microsoft.com/office/officeart/2018/2/layout/IconVerticalSolidList"/>
    <dgm:cxn modelId="{BDF3BE13-43F7-4B46-BBA3-F501F0F1960D}" srcId="{F1287559-BE62-4B70-8BB8-655B7406F7B9}" destId="{ABF6842A-26C8-4344-99D2-C599D0C86C4F}" srcOrd="0" destOrd="0" parTransId="{E9ED8C3A-9579-4731-877F-CD38E8D69263}" sibTransId="{73DF71C8-4713-4198-AE40-C2A0082AA8FC}"/>
    <dgm:cxn modelId="{81B5D123-5594-455E-B59B-FAC30EE6E001}" srcId="{F1287559-BE62-4B70-8BB8-655B7406F7B9}" destId="{88178F3E-611A-4D16-A99F-BD0119FE3252}" srcOrd="1" destOrd="0" parTransId="{74CFE0C0-898D-4FE9-A0B3-3F333E715D9D}" sibTransId="{04332ABF-ACB3-481A-8861-EA464ECC9B7C}"/>
    <dgm:cxn modelId="{15226051-0DDE-4E05-AFEB-F06E2937D7BC}" type="presOf" srcId="{ABF6842A-26C8-4344-99D2-C599D0C86C4F}" destId="{612206CE-1AF8-4832-8678-4EA563D7F954}" srcOrd="0" destOrd="0" presId="urn:microsoft.com/office/officeart/2018/2/layout/IconVerticalSolidList"/>
    <dgm:cxn modelId="{8D792ACF-5D3E-4737-85D5-10ADE1AE6D2E}" type="presOf" srcId="{F1287559-BE62-4B70-8BB8-655B7406F7B9}" destId="{6344D1B0-0E46-43B1-A5B3-BE56DEE35398}" srcOrd="0" destOrd="0" presId="urn:microsoft.com/office/officeart/2018/2/layout/IconVerticalSolidList"/>
    <dgm:cxn modelId="{0914460C-5715-402A-95FF-D6DE5F43A8DA}" type="presParOf" srcId="{6344D1B0-0E46-43B1-A5B3-BE56DEE35398}" destId="{D1F913F0-B2D7-4500-A73A-E73E5CBAD2DF}" srcOrd="0" destOrd="0" presId="urn:microsoft.com/office/officeart/2018/2/layout/IconVerticalSolidList"/>
    <dgm:cxn modelId="{0B8AE3D1-7CD5-46FD-874A-F95A3B30EDF6}" type="presParOf" srcId="{D1F913F0-B2D7-4500-A73A-E73E5CBAD2DF}" destId="{488BBEE7-3B14-44E2-9401-35ED07E5C3D3}" srcOrd="0" destOrd="0" presId="urn:microsoft.com/office/officeart/2018/2/layout/IconVerticalSolidList"/>
    <dgm:cxn modelId="{9C43D61B-B419-40E6-B76E-5A2F5D706B9D}" type="presParOf" srcId="{D1F913F0-B2D7-4500-A73A-E73E5CBAD2DF}" destId="{F503E287-686E-4584-BEC8-5E95D267BC67}" srcOrd="1" destOrd="0" presId="urn:microsoft.com/office/officeart/2018/2/layout/IconVerticalSolidList"/>
    <dgm:cxn modelId="{81DFD81C-ADBD-4B07-A9E1-B185117D2446}" type="presParOf" srcId="{D1F913F0-B2D7-4500-A73A-E73E5CBAD2DF}" destId="{3972B387-9DF8-477E-BE2D-1060BD09118C}" srcOrd="2" destOrd="0" presId="urn:microsoft.com/office/officeart/2018/2/layout/IconVerticalSolidList"/>
    <dgm:cxn modelId="{746877BB-1603-45FC-AF26-BD90E1EF6BE5}" type="presParOf" srcId="{D1F913F0-B2D7-4500-A73A-E73E5CBAD2DF}" destId="{612206CE-1AF8-4832-8678-4EA563D7F954}" srcOrd="3" destOrd="0" presId="urn:microsoft.com/office/officeart/2018/2/layout/IconVerticalSolidList"/>
    <dgm:cxn modelId="{FB3D7D0F-0526-4062-A4AF-CD4A7EFD2286}" type="presParOf" srcId="{6344D1B0-0E46-43B1-A5B3-BE56DEE35398}" destId="{F5FD0A3A-507E-4EA0-94CC-1B42C5B6520D}" srcOrd="1" destOrd="0" presId="urn:microsoft.com/office/officeart/2018/2/layout/IconVerticalSolidList"/>
    <dgm:cxn modelId="{BD12831C-A29F-44B7-8C68-3B6027074CB5}" type="presParOf" srcId="{6344D1B0-0E46-43B1-A5B3-BE56DEE35398}" destId="{082251E1-8970-4550-B9D3-76907385995E}" srcOrd="2" destOrd="0" presId="urn:microsoft.com/office/officeart/2018/2/layout/IconVerticalSolidList"/>
    <dgm:cxn modelId="{71A4F228-0989-48FB-8F2B-D4EDCE631397}" type="presParOf" srcId="{082251E1-8970-4550-B9D3-76907385995E}" destId="{2EB14B66-6001-4051-9902-79D3B3EDC52A}" srcOrd="0" destOrd="0" presId="urn:microsoft.com/office/officeart/2018/2/layout/IconVerticalSolidList"/>
    <dgm:cxn modelId="{5A8EAB97-E0D4-4934-B38E-9E48D0789072}" type="presParOf" srcId="{082251E1-8970-4550-B9D3-76907385995E}" destId="{16140169-7340-4A1B-91C6-F4E3177FC22D}" srcOrd="1" destOrd="0" presId="urn:microsoft.com/office/officeart/2018/2/layout/IconVerticalSolidList"/>
    <dgm:cxn modelId="{71F9BCE8-0DE4-42C7-BA31-6F8BC9B1E0FE}" type="presParOf" srcId="{082251E1-8970-4550-B9D3-76907385995E}" destId="{50DEB160-962D-4784-8325-9916554A9EAB}" srcOrd="2" destOrd="0" presId="urn:microsoft.com/office/officeart/2018/2/layout/IconVerticalSolidList"/>
    <dgm:cxn modelId="{C33AE791-86E0-4146-83A8-C0CC84F93AD1}" type="presParOf" srcId="{082251E1-8970-4550-B9D3-76907385995E}" destId="{04BB1A6E-8C96-4D49-BFCC-56A1276F27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BBEE7-3B14-44E2-9401-35ED07E5C3D3}">
      <dsp:nvSpPr>
        <dsp:cNvPr id="0" name=""/>
        <dsp:cNvSpPr/>
      </dsp:nvSpPr>
      <dsp:spPr>
        <a:xfrm>
          <a:off x="-250386" y="11747"/>
          <a:ext cx="14249400" cy="335130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E287-686E-4584-BEC8-5E95D267BC67}">
      <dsp:nvSpPr>
        <dsp:cNvPr id="0" name=""/>
        <dsp:cNvSpPr/>
      </dsp:nvSpPr>
      <dsp:spPr>
        <a:xfrm>
          <a:off x="763383" y="765791"/>
          <a:ext cx="1846824" cy="184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206CE-1AF8-4832-8678-4EA563D7F954}">
      <dsp:nvSpPr>
        <dsp:cNvPr id="0" name=""/>
        <dsp:cNvSpPr/>
      </dsp:nvSpPr>
      <dsp:spPr>
        <a:xfrm>
          <a:off x="2846929" y="257168"/>
          <a:ext cx="11652857" cy="33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027" tIns="355027" rIns="355027" bIns="355027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This project involves extracting country data from a public REST API, transforming the data, loading it into a database, and analyzing it to gain insights.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The data is used to answer specific analytical questions and visualize the results in a dashboard.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2846929" y="257168"/>
        <a:ext cx="11652857" cy="3354583"/>
      </dsp:txXfrm>
    </dsp:sp>
    <dsp:sp modelId="{2EB14B66-6001-4051-9902-79D3B3EDC52A}">
      <dsp:nvSpPr>
        <dsp:cNvPr id="0" name=""/>
        <dsp:cNvSpPr/>
      </dsp:nvSpPr>
      <dsp:spPr>
        <a:xfrm>
          <a:off x="-250386" y="3837149"/>
          <a:ext cx="14249400" cy="335130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40169-7340-4A1B-91C6-F4E3177FC22D}">
      <dsp:nvSpPr>
        <dsp:cNvPr id="0" name=""/>
        <dsp:cNvSpPr/>
      </dsp:nvSpPr>
      <dsp:spPr>
        <a:xfrm>
          <a:off x="763383" y="4591193"/>
          <a:ext cx="1846824" cy="184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1A6E-8C96-4D49-BFCC-56A1276F27DB}">
      <dsp:nvSpPr>
        <dsp:cNvPr id="0" name=""/>
        <dsp:cNvSpPr/>
      </dsp:nvSpPr>
      <dsp:spPr>
        <a:xfrm>
          <a:off x="2872933" y="3810178"/>
          <a:ext cx="10714985" cy="33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027" tIns="355027" rIns="355027" bIns="355027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Our project is aimed at developing a data pipeline with a simple architecture that could be running by anyone and a final Visualization Dashboard</a:t>
          </a:r>
          <a:endParaRPr lang="en-US" sz="4000" b="0" kern="1200" dirty="0">
            <a:solidFill>
              <a:schemeClr val="bg1"/>
            </a:solidFill>
          </a:endParaRPr>
        </a:p>
      </dsp:txBody>
      <dsp:txXfrm>
        <a:off x="2872933" y="3810178"/>
        <a:ext cx="10714985" cy="335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01E67-F593-4AD0-9A85-28DC3B11949C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C43B-CEDA-421F-B810-CA0E01EC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DC43B-CEDA-421F-B810-CA0E01ECF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jpe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457270" y="-979848"/>
            <a:ext cx="4924728" cy="4942702"/>
          </a:xfrm>
          <a:custGeom>
            <a:avLst/>
            <a:gdLst/>
            <a:ahLst/>
            <a:cxnLst/>
            <a:rect l="l" t="t" r="r" b="b"/>
            <a:pathLst>
              <a:path w="4924728" h="4942702">
                <a:moveTo>
                  <a:pt x="0" y="0"/>
                </a:moveTo>
                <a:lnTo>
                  <a:pt x="4924728" y="0"/>
                </a:lnTo>
                <a:lnTo>
                  <a:pt x="4924728" y="4942701"/>
                </a:lnTo>
                <a:lnTo>
                  <a:pt x="0" y="4942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9200" y="2702585"/>
            <a:ext cx="13795080" cy="1490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482"/>
              </a:lnSpc>
              <a:spcBef>
                <a:spcPct val="0"/>
              </a:spcBef>
            </a:pPr>
            <a:r>
              <a:rPr lang="en-US" sz="11058" dirty="0">
                <a:solidFill>
                  <a:srgbClr val="FFFFFF"/>
                </a:solidFill>
                <a:latin typeface="Balgin expanded"/>
                <a:ea typeface="Balgin expanded"/>
                <a:cs typeface="Balgin expanded"/>
                <a:sym typeface="Balgin expanded"/>
              </a:rPr>
              <a:t>HACKATHON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0837" y="4707274"/>
            <a:ext cx="13795080" cy="3813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61"/>
              </a:lnSpc>
              <a:spcBef>
                <a:spcPct val="0"/>
              </a:spcBef>
            </a:pPr>
            <a:r>
              <a:rPr lang="en-US" sz="22329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PRESENTATION</a:t>
            </a:r>
          </a:p>
        </p:txBody>
      </p:sp>
      <p:sp>
        <p:nvSpPr>
          <p:cNvPr id="8" name="Freeform 8"/>
          <p:cNvSpPr/>
          <p:nvPr/>
        </p:nvSpPr>
        <p:spPr>
          <a:xfrm rot="3091052">
            <a:off x="-1684467" y="5508041"/>
            <a:ext cx="6638823" cy="5976180"/>
          </a:xfrm>
          <a:custGeom>
            <a:avLst/>
            <a:gdLst/>
            <a:ahLst/>
            <a:cxnLst/>
            <a:rect l="l" t="t" r="r" b="b"/>
            <a:pathLst>
              <a:path w="6638823" h="5976180">
                <a:moveTo>
                  <a:pt x="0" y="0"/>
                </a:moveTo>
                <a:lnTo>
                  <a:pt x="6638824" y="0"/>
                </a:lnTo>
                <a:lnTo>
                  <a:pt x="6638824" y="5976180"/>
                </a:lnTo>
                <a:lnTo>
                  <a:pt x="0" y="5976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3091052">
            <a:off x="-1684467" y="5508041"/>
            <a:ext cx="6638823" cy="5976180"/>
          </a:xfrm>
          <a:custGeom>
            <a:avLst/>
            <a:gdLst/>
            <a:ahLst/>
            <a:cxnLst/>
            <a:rect l="l" t="t" r="r" b="b"/>
            <a:pathLst>
              <a:path w="6638823" h="5976180">
                <a:moveTo>
                  <a:pt x="0" y="0"/>
                </a:moveTo>
                <a:lnTo>
                  <a:pt x="6638824" y="0"/>
                </a:lnTo>
                <a:lnTo>
                  <a:pt x="6638824" y="5976180"/>
                </a:lnTo>
                <a:lnTo>
                  <a:pt x="0" y="5976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56358" y="526291"/>
            <a:ext cx="2115442" cy="8072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93875" y="8521221"/>
            <a:ext cx="9963395" cy="838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Team DataFlow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0186" y="4914900"/>
            <a:ext cx="15365884" cy="1492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8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OVERVIEW OF THE PROJECT REPO/DEMO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D5F88F8-00B6-B781-69B9-47E198CEC896}"/>
              </a:ext>
            </a:extLst>
          </p:cNvPr>
          <p:cNvSpPr txBox="1"/>
          <p:nvPr/>
        </p:nvSpPr>
        <p:spPr>
          <a:xfrm>
            <a:off x="865218" y="2295348"/>
            <a:ext cx="6297582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3272-6A54-B32E-B584-A45167CF153B}"/>
              </a:ext>
            </a:extLst>
          </p:cNvPr>
          <p:cNvSpPr txBox="1"/>
          <p:nvPr/>
        </p:nvSpPr>
        <p:spPr>
          <a:xfrm>
            <a:off x="522318" y="3876680"/>
            <a:ext cx="69833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chemeClr val="bg1"/>
                </a:solidFill>
              </a:rPr>
              <a:t>The most challenging part was ensuring everything worked seamlessly. We coordinated through short meetings and daily chats on Discord to make sure everything ran smoothly.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EBB610F-DFB0-3DD3-4E1F-8DD428B087FD}"/>
              </a:ext>
            </a:extLst>
          </p:cNvPr>
          <p:cNvSpPr txBox="1"/>
          <p:nvPr/>
        </p:nvSpPr>
        <p:spPr>
          <a:xfrm>
            <a:off x="10591800" y="2026362"/>
            <a:ext cx="6297582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LESSON LEARNT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2E187-6619-D3C1-F506-46AA9A516E8A}"/>
              </a:ext>
            </a:extLst>
          </p:cNvPr>
          <p:cNvSpPr txBox="1"/>
          <p:nvPr/>
        </p:nvSpPr>
        <p:spPr>
          <a:xfrm>
            <a:off x="10776986" y="3876680"/>
            <a:ext cx="66023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Team Collaboration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Time Management</a:t>
            </a:r>
          </a:p>
          <a:p>
            <a:pPr algn="just"/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6E1E1-AC16-45D6-1352-0789B74D4196}"/>
              </a:ext>
            </a:extLst>
          </p:cNvPr>
          <p:cNvSpPr txBox="1"/>
          <p:nvPr/>
        </p:nvSpPr>
        <p:spPr>
          <a:xfrm>
            <a:off x="2563394" y="8513725"/>
            <a:ext cx="14363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To fork the repo or replicate what we did:</a:t>
            </a:r>
          </a:p>
          <a:p>
            <a:pPr algn="ctr"/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https://github.com/SammyGIS/dec-hackathon-team-1-solution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93820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958941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174451" y="3162166"/>
            <a:ext cx="6003643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065301"/>
            <a:ext cx="75057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DataFlow team comprises of 4 Data Engineers (as depicted)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BAF9E-2B93-EEA5-00D3-4873943CFF49}"/>
              </a:ext>
            </a:extLst>
          </p:cNvPr>
          <p:cNvSpPr/>
          <p:nvPr/>
        </p:nvSpPr>
        <p:spPr>
          <a:xfrm>
            <a:off x="10896130" y="2247308"/>
            <a:ext cx="2667000" cy="2667592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2DA31F-853A-65F2-FF1B-6AA0E631D962}"/>
              </a:ext>
            </a:extLst>
          </p:cNvPr>
          <p:cNvSpPr/>
          <p:nvPr/>
        </p:nvSpPr>
        <p:spPr>
          <a:xfrm>
            <a:off x="14995559" y="2247308"/>
            <a:ext cx="2667000" cy="2667592"/>
          </a:xfrm>
          <a:prstGeom prst="ellipse">
            <a:avLst/>
          </a:prstGeom>
          <a:blipFill dpi="0" rotWithShape="1">
            <a:blip r:embed="rId7"/>
            <a:srcRect/>
            <a:stretch>
              <a:fillRect b="-11000"/>
            </a:stretch>
          </a:blipFill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F549A-A3BF-16B2-C124-D16CB9A0E36F}"/>
              </a:ext>
            </a:extLst>
          </p:cNvPr>
          <p:cNvSpPr/>
          <p:nvPr/>
        </p:nvSpPr>
        <p:spPr>
          <a:xfrm>
            <a:off x="10896130" y="5940772"/>
            <a:ext cx="2667000" cy="2667592"/>
          </a:xfrm>
          <a:prstGeom prst="ellipse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1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5CAE0-234C-1971-8FEE-9AC005CF7F6B}"/>
              </a:ext>
            </a:extLst>
          </p:cNvPr>
          <p:cNvSpPr txBox="1"/>
          <p:nvPr/>
        </p:nvSpPr>
        <p:spPr>
          <a:xfrm>
            <a:off x="11125200" y="5227781"/>
            <a:ext cx="266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Adedoyin </a:t>
            </a:r>
            <a:r>
              <a:rPr lang="en-US" sz="2000" b="1" dirty="0" err="1">
                <a:solidFill>
                  <a:schemeClr val="bg1"/>
                </a:solidFill>
                <a:latin typeface="Canva Sans" panose="020B0604020202020204" charset="0"/>
              </a:rPr>
              <a:t>Ajeyomi</a:t>
            </a:r>
            <a:endParaRPr lang="en-US" sz="2000" b="1" dirty="0">
              <a:solidFill>
                <a:schemeClr val="bg1"/>
              </a:solidFill>
              <a:latin typeface="Canva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15970-1D33-B937-333C-BEA088E31F17}"/>
              </a:ext>
            </a:extLst>
          </p:cNvPr>
          <p:cNvSpPr txBox="1"/>
          <p:nvPr/>
        </p:nvSpPr>
        <p:spPr>
          <a:xfrm>
            <a:off x="14652935" y="5227781"/>
            <a:ext cx="36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Adegboyega Oluwagbemiga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16E76-86D6-4E4D-3098-ACC2A7D7379E}"/>
              </a:ext>
            </a:extLst>
          </p:cNvPr>
          <p:cNvSpPr txBox="1"/>
          <p:nvPr/>
        </p:nvSpPr>
        <p:spPr>
          <a:xfrm>
            <a:off x="10834846" y="9154828"/>
            <a:ext cx="310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Hammed </a:t>
            </a:r>
            <a:r>
              <a:rPr lang="en-US" sz="2000" b="1" dirty="0" err="1">
                <a:solidFill>
                  <a:schemeClr val="bg1"/>
                </a:solidFill>
                <a:latin typeface="Canva Sans" panose="020B0604020202020204" charset="0"/>
              </a:rPr>
              <a:t>Adegunjudade</a:t>
            </a:r>
            <a:endParaRPr lang="en-US" sz="2000" b="1" dirty="0">
              <a:solidFill>
                <a:schemeClr val="bg1"/>
              </a:solidFill>
              <a:latin typeface="Canva Sans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6EE1F-513A-18C1-3731-4263463A1F9E}"/>
              </a:ext>
            </a:extLst>
          </p:cNvPr>
          <p:cNvSpPr txBox="1"/>
          <p:nvPr/>
        </p:nvSpPr>
        <p:spPr>
          <a:xfrm>
            <a:off x="15502884" y="9113890"/>
            <a:ext cx="246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anva Sans" panose="020B0604020202020204" charset="0"/>
              </a:rPr>
              <a:t>Adegunju</a:t>
            </a:r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 Ahmed</a:t>
            </a:r>
          </a:p>
        </p:txBody>
      </p:sp>
      <p:pic>
        <p:nvPicPr>
          <p:cNvPr id="2050" name="Picture 2" descr="Hammed Akin AROGUNDADE. MNSE,MIAENG.">
            <a:extLst>
              <a:ext uri="{FF2B5EF4-FFF2-40B4-BE49-F238E27FC236}">
                <a16:creationId xmlns:a16="http://schemas.microsoft.com/office/drawing/2014/main" id="{9073014E-B232-F846-7DDD-CEB25D67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30" y="5940772"/>
            <a:ext cx="3101230" cy="31012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127472-C38A-41E7-07F6-CB2189E176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01799" y="5491509"/>
            <a:ext cx="4176159" cy="40224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566514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OUR PROJECT</a:t>
            </a:r>
          </a:p>
        </p:txBody>
      </p:sp>
      <p:sp>
        <p:nvSpPr>
          <p:cNvPr id="3" name="Freeform 3"/>
          <p:cNvSpPr/>
          <p:nvPr/>
        </p:nvSpPr>
        <p:spPr>
          <a:xfrm>
            <a:off x="85635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2147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86599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978174" y="1319566"/>
            <a:ext cx="15591643" cy="8656852"/>
          </a:xfrm>
          <a:custGeom>
            <a:avLst/>
            <a:gdLst/>
            <a:ahLst/>
            <a:cxnLst/>
            <a:rect l="l" t="t" r="r" b="b"/>
            <a:pathLst>
              <a:path w="15591643" h="8656852">
                <a:moveTo>
                  <a:pt x="0" y="0"/>
                </a:moveTo>
                <a:lnTo>
                  <a:pt x="15591642" y="0"/>
                </a:lnTo>
                <a:lnTo>
                  <a:pt x="15591642" y="8656852"/>
                </a:lnTo>
                <a:lnTo>
                  <a:pt x="0" y="8656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0" name="TextBox 8">
            <a:extLst>
              <a:ext uri="{FF2B5EF4-FFF2-40B4-BE49-F238E27FC236}">
                <a16:creationId xmlns:a16="http://schemas.microsoft.com/office/drawing/2014/main" id="{F13F0DEC-9FBD-9FDF-35C4-7E9BFB3E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407848"/>
              </p:ext>
            </p:extLst>
          </p:nvPr>
        </p:nvGraphicFramePr>
        <p:xfrm>
          <a:off x="457200" y="2781301"/>
          <a:ext cx="14249400" cy="72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77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358" y="2409210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ARCHITECTURE</a:t>
            </a:r>
          </a:p>
        </p:txBody>
      </p:sp>
      <p:sp>
        <p:nvSpPr>
          <p:cNvPr id="3" name="Freeform 3"/>
          <p:cNvSpPr/>
          <p:nvPr/>
        </p:nvSpPr>
        <p:spPr>
          <a:xfrm>
            <a:off x="85635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2147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86599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113072" y="2409210"/>
            <a:ext cx="10993171" cy="7153889"/>
          </a:xfrm>
          <a:custGeom>
            <a:avLst/>
            <a:gdLst/>
            <a:ahLst/>
            <a:cxnLst/>
            <a:rect l="l" t="t" r="r" b="b"/>
            <a:pathLst>
              <a:path w="15591643" h="8656852">
                <a:moveTo>
                  <a:pt x="0" y="0"/>
                </a:moveTo>
                <a:lnTo>
                  <a:pt x="15591642" y="0"/>
                </a:lnTo>
                <a:lnTo>
                  <a:pt x="15591642" y="8656852"/>
                </a:lnTo>
                <a:lnTo>
                  <a:pt x="0" y="8656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7FFBF6-0D85-00F6-B205-00D72FAF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2536"/>
              </p:ext>
            </p:extLst>
          </p:nvPr>
        </p:nvGraphicFramePr>
        <p:xfrm>
          <a:off x="181757" y="3961170"/>
          <a:ext cx="6821554" cy="51624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0443">
                  <a:extLst>
                    <a:ext uri="{9D8B030D-6E8A-4147-A177-3AD203B41FA5}">
                      <a16:colId xmlns:a16="http://schemas.microsoft.com/office/drawing/2014/main" val="2960593973"/>
                    </a:ext>
                  </a:extLst>
                </a:gridCol>
                <a:gridCol w="4641111">
                  <a:extLst>
                    <a:ext uri="{9D8B030D-6E8A-4147-A177-3AD203B41FA5}">
                      <a16:colId xmlns:a16="http://schemas.microsoft.com/office/drawing/2014/main" val="4097360074"/>
                    </a:ext>
                  </a:extLst>
                </a:gridCol>
              </a:tblGrid>
              <a:tr h="960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Component</a:t>
                      </a:r>
                      <a:endParaRPr lang="en-US" sz="3200" b="1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32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8353679"/>
                  </a:ext>
                </a:extLst>
              </a:tr>
              <a:tr h="960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Data Source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REST API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4402403"/>
                  </a:ext>
                </a:extLst>
              </a:tr>
              <a:tr h="1253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Extraction, Transformation, and Load (ETL)</a:t>
                      </a:r>
                      <a:endParaRPr lang="en-GB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567559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Metabase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Visualization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162744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PgAdmin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IDE to access Database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704549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Postgres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Data Warehouse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567645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Docker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Container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2894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5726" y="2026362"/>
            <a:ext cx="8932878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RUNNING WITHOUT DOCKER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00366" y="3468595"/>
            <a:ext cx="17135233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Make sure you have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Postgres on your PC.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Clone the repository.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git clone https://github.com/SammyGIS/dec-hackathon-team-1-solution.git</a:t>
            </a:r>
          </a:p>
          <a:p>
            <a:pPr algn="l"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Install required dependencies.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pip install -r requirements.txt</a:t>
            </a:r>
          </a:p>
          <a:p>
            <a:pPr algn="l">
              <a:spcBef>
                <a:spcPct val="0"/>
              </a:spcBef>
            </a:pPr>
            <a:endParaRPr lang="en-US" sz="2800" i="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Run the script in the CLI to extract, transform, and load the data into the database.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python etl_script.py</a:t>
            </a:r>
          </a:p>
          <a:p>
            <a:pPr algn="l">
              <a:spcBef>
                <a:spcPct val="0"/>
              </a:spcBef>
            </a:pPr>
            <a:endParaRPr lang="en-US" sz="2800" i="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AutoNum type="arabicPlain" startAt="5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You can then perform your analysis in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PgAdmin.You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can also connect it to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postgress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installed on your PC. </a:t>
            </a:r>
          </a:p>
          <a:p>
            <a:pPr algn="l"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 you need to do is add the host, port, password, and default database name in the .env file.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523293" y="924426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3044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4278" y="1474457"/>
            <a:ext cx="12173842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RUNNING WITH DOCKER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41752" y="2866514"/>
            <a:ext cx="17290128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is the best way to enjoy what we built. This way, all systems are connected seamlessly. If you're on Windows, you can install Docker from Docker Hub.</a:t>
            </a: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Start Docker on your CLI.</a:t>
            </a: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Clone the repository.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git clone https://github.com/SammyGIS/dec-hackathon-team-1-solution.git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address issues of conflicting ports, you can clear any running containers or change the port in the docker-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compose.yaml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file.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Open your cli,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chnage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the directory you cloned in step 2, build the Docker images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uisng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command.</a:t>
            </a:r>
          </a:p>
          <a:p>
            <a:pPr lvl="1">
              <a:spcBef>
                <a:spcPct val="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	docker-compose build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Run the containers in detached mode.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	docker-compose up –d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automatically runs all the processes defined in the workflow. You can access your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via localhost:8080 to running your query or connect your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pgdatabase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run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visualization app via localhost:3000.</a:t>
            </a:r>
          </a:p>
        </p:txBody>
      </p:sp>
    </p:spTree>
    <p:extLst>
      <p:ext uri="{BB962C8B-B14F-4D97-AF65-F5344CB8AC3E}">
        <p14:creationId xmlns:p14="http://schemas.microsoft.com/office/powerpoint/2010/main" val="13570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288347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ANALYTICS</a:t>
            </a:r>
          </a:p>
        </p:txBody>
      </p:sp>
      <p:sp>
        <p:nvSpPr>
          <p:cNvPr id="3" name="Freeform 3"/>
          <p:cNvSpPr/>
          <p:nvPr/>
        </p:nvSpPr>
        <p:spPr>
          <a:xfrm>
            <a:off x="704704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69824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34945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498743B-12A3-0431-5416-B4CAFDF05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" y="2643129"/>
            <a:ext cx="8821381" cy="448690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86EA6A0-D621-BF90-3106-7659B7C12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67" y="1403933"/>
            <a:ext cx="6697010" cy="462979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C92B290-7DEA-5FD2-9546-FC53BBE9E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22" y="4802859"/>
            <a:ext cx="8583223" cy="512516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C645A5F-36A4-F416-7C21-27A70E31D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1" y="5843529"/>
            <a:ext cx="872611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028700"/>
            <a:ext cx="11912068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DASHBOARD USING METABASE</a:t>
            </a:r>
            <a:endParaRPr lang="en-US" sz="8560" dirty="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04800" y="6209087"/>
            <a:ext cx="183715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Map Viz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B2911-F1BC-5C57-7817-A3849FBA6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33" y="2255905"/>
            <a:ext cx="14002734" cy="787269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7004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777495"/>
            <a:ext cx="12173842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DASHBOARD USING METABASE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55834" y="2411456"/>
            <a:ext cx="351539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ANALYTICS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FB0E9-D6F2-BA82-9B59-60D8BE408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5" y="3068226"/>
            <a:ext cx="11776491" cy="66210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868139C1-27EB-11A1-68BE-72DBD45A6A6C}"/>
              </a:ext>
            </a:extLst>
          </p:cNvPr>
          <p:cNvSpPr txBox="1"/>
          <p:nvPr/>
        </p:nvSpPr>
        <p:spPr>
          <a:xfrm>
            <a:off x="14173200" y="9409413"/>
            <a:ext cx="43434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QUERY: Nigeria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3283F-4474-4BD5-6945-53AA29F3F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39" y="5140842"/>
            <a:ext cx="7592275" cy="426857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111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488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TT Octosquares Compressed</vt:lpstr>
      <vt:lpstr>Canva Sans</vt:lpstr>
      <vt:lpstr>Balgin expanded</vt:lpstr>
      <vt:lpstr>Aptos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 HACKATHON SLIDE</dc:title>
  <dc:creator>Adegboyega Oluwagbemiga</dc:creator>
  <cp:lastModifiedBy>DA45377</cp:lastModifiedBy>
  <cp:revision>9</cp:revision>
  <dcterms:created xsi:type="dcterms:W3CDTF">2006-08-16T00:00:00Z</dcterms:created>
  <dcterms:modified xsi:type="dcterms:W3CDTF">2024-07-27T07:53:02Z</dcterms:modified>
  <dc:identifier>DAGL82v__EY</dc:identifier>
</cp:coreProperties>
</file>