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5" r:id="rId4"/>
    <p:sldId id="258" r:id="rId5"/>
    <p:sldId id="267" r:id="rId6"/>
    <p:sldId id="268" r:id="rId7"/>
    <p:sldId id="272" r:id="rId8"/>
    <p:sldId id="271" r:id="rId9"/>
    <p:sldId id="270" r:id="rId10"/>
    <p:sldId id="273" r:id="rId11"/>
    <p:sldId id="269" r:id="rId12"/>
    <p:sldId id="264" r:id="rId13"/>
  </p:sldIdLst>
  <p:sldSz cx="18288000" cy="10287000"/>
  <p:notesSz cx="6858000" cy="9144000"/>
  <p:embeddedFontLst>
    <p:embeddedFont>
      <p:font typeface="Aptos Narrow" panose="020B0004020202020204" pitchFamily="34" charset="0"/>
      <p:regular r:id="rId15"/>
      <p:bold r:id="rId16"/>
    </p:embeddedFont>
    <p:embeddedFont>
      <p:font typeface="Balgin expanded" panose="020B0604020202020204" charset="0"/>
      <p:regular r:id="rId17"/>
    </p:embeddedFont>
    <p:embeddedFont>
      <p:font typeface="Canva Sans" panose="020B0604020202020204" charset="0"/>
      <p:regular r:id="rId18"/>
    </p:embeddedFont>
    <p:embeddedFont>
      <p:font typeface="TT Octosquares Compressed" panose="020B0604020202020204" charset="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5" d="100"/>
          <a:sy n="45" d="100"/>
        </p:scale>
        <p:origin x="81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287559-BE62-4B70-8BB8-655B7406F7B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BF6842A-26C8-4344-99D2-C599D0C86C4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3600" b="0" dirty="0">
              <a:solidFill>
                <a:schemeClr val="bg1"/>
              </a:solidFill>
            </a:rPr>
            <a:t>This project involves extracting country data from a public REST API, transforming the data, loading it into a database, and analyzing it to gain insights. </a:t>
          </a:r>
        </a:p>
        <a:p>
          <a:pPr>
            <a:lnSpc>
              <a:spcPct val="100000"/>
            </a:lnSpc>
          </a:pPr>
          <a:r>
            <a:rPr lang="en-US" sz="3600" b="0" dirty="0">
              <a:solidFill>
                <a:schemeClr val="bg1"/>
              </a:solidFill>
            </a:rPr>
            <a:t>The data is used to answer specific analytical questions and visualize the results in a dashboard.</a:t>
          </a:r>
          <a:endParaRPr lang="en-US" sz="3600" dirty="0">
            <a:solidFill>
              <a:schemeClr val="bg1"/>
            </a:solidFill>
          </a:endParaRPr>
        </a:p>
      </dgm:t>
    </dgm:pt>
    <dgm:pt modelId="{E9ED8C3A-9579-4731-877F-CD38E8D69263}" type="parTrans" cxnId="{BDF3BE13-43F7-4B46-BBA3-F501F0F1960D}">
      <dgm:prSet/>
      <dgm:spPr/>
      <dgm:t>
        <a:bodyPr/>
        <a:lstStyle/>
        <a:p>
          <a:endParaRPr lang="en-US" sz="2400"/>
        </a:p>
      </dgm:t>
    </dgm:pt>
    <dgm:pt modelId="{73DF71C8-4713-4198-AE40-C2A0082AA8FC}" type="sibTrans" cxnId="{BDF3BE13-43F7-4B46-BBA3-F501F0F1960D}">
      <dgm:prSet/>
      <dgm:spPr/>
      <dgm:t>
        <a:bodyPr/>
        <a:lstStyle/>
        <a:p>
          <a:endParaRPr lang="en-US" sz="2400"/>
        </a:p>
      </dgm:t>
    </dgm:pt>
    <dgm:pt modelId="{88178F3E-611A-4D16-A99F-BD0119FE325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4000" dirty="0">
              <a:solidFill>
                <a:schemeClr val="bg1"/>
              </a:solidFill>
            </a:rPr>
            <a:t>Our project is aimed at developing a data pipeline with a simple architecture that could be running by anyone and a final Visualization Dashboard</a:t>
          </a:r>
          <a:endParaRPr lang="en-US" sz="4000" b="0" dirty="0">
            <a:solidFill>
              <a:schemeClr val="bg1"/>
            </a:solidFill>
          </a:endParaRPr>
        </a:p>
      </dgm:t>
    </dgm:pt>
    <dgm:pt modelId="{74CFE0C0-898D-4FE9-A0B3-3F333E715D9D}" type="parTrans" cxnId="{81B5D123-5594-455E-B59B-FAC30EE6E001}">
      <dgm:prSet/>
      <dgm:spPr/>
      <dgm:t>
        <a:bodyPr/>
        <a:lstStyle/>
        <a:p>
          <a:endParaRPr lang="en-US" sz="2400"/>
        </a:p>
      </dgm:t>
    </dgm:pt>
    <dgm:pt modelId="{04332ABF-ACB3-481A-8861-EA464ECC9B7C}" type="sibTrans" cxnId="{81B5D123-5594-455E-B59B-FAC30EE6E001}">
      <dgm:prSet/>
      <dgm:spPr/>
      <dgm:t>
        <a:bodyPr/>
        <a:lstStyle/>
        <a:p>
          <a:endParaRPr lang="en-US" sz="2400"/>
        </a:p>
      </dgm:t>
    </dgm:pt>
    <dgm:pt modelId="{6344D1B0-0E46-43B1-A5B3-BE56DEE35398}" type="pres">
      <dgm:prSet presAssocID="{F1287559-BE62-4B70-8BB8-655B7406F7B9}" presName="root" presStyleCnt="0">
        <dgm:presLayoutVars>
          <dgm:dir/>
          <dgm:resizeHandles val="exact"/>
        </dgm:presLayoutVars>
      </dgm:prSet>
      <dgm:spPr/>
    </dgm:pt>
    <dgm:pt modelId="{D1F913F0-B2D7-4500-A73A-E73E5CBAD2DF}" type="pres">
      <dgm:prSet presAssocID="{ABF6842A-26C8-4344-99D2-C599D0C86C4F}" presName="compNode" presStyleCnt="0"/>
      <dgm:spPr/>
    </dgm:pt>
    <dgm:pt modelId="{488BBEE7-3B14-44E2-9401-35ED07E5C3D3}" type="pres">
      <dgm:prSet presAssocID="{ABF6842A-26C8-4344-99D2-C599D0C86C4F}" presName="bgRect" presStyleLbl="bgShp" presStyleIdx="0" presStyleCnt="2"/>
      <dgm:spPr>
        <a:noFill/>
      </dgm:spPr>
    </dgm:pt>
    <dgm:pt modelId="{F503E287-686E-4584-BEC8-5E95D267BC67}" type="pres">
      <dgm:prSet presAssocID="{ABF6842A-26C8-4344-99D2-C599D0C86C4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3972B387-9DF8-477E-BE2D-1060BD09118C}" type="pres">
      <dgm:prSet presAssocID="{ABF6842A-26C8-4344-99D2-C599D0C86C4F}" presName="spaceRect" presStyleCnt="0"/>
      <dgm:spPr/>
    </dgm:pt>
    <dgm:pt modelId="{612206CE-1AF8-4832-8678-4EA563D7F954}" type="pres">
      <dgm:prSet presAssocID="{ABF6842A-26C8-4344-99D2-C599D0C86C4F}" presName="parTx" presStyleLbl="revTx" presStyleIdx="0" presStyleCnt="2" custScaleX="115389" custLinFactNeighborX="210" custLinFactNeighborY="7316">
        <dgm:presLayoutVars>
          <dgm:chMax val="0"/>
          <dgm:chPref val="0"/>
        </dgm:presLayoutVars>
      </dgm:prSet>
      <dgm:spPr/>
    </dgm:pt>
    <dgm:pt modelId="{F5FD0A3A-507E-4EA0-94CC-1B42C5B6520D}" type="pres">
      <dgm:prSet presAssocID="{73DF71C8-4713-4198-AE40-C2A0082AA8FC}" presName="sibTrans" presStyleCnt="0"/>
      <dgm:spPr/>
    </dgm:pt>
    <dgm:pt modelId="{082251E1-8970-4550-B9D3-76907385995E}" type="pres">
      <dgm:prSet presAssocID="{88178F3E-611A-4D16-A99F-BD0119FE3252}" presName="compNode" presStyleCnt="0"/>
      <dgm:spPr/>
    </dgm:pt>
    <dgm:pt modelId="{2EB14B66-6001-4051-9902-79D3B3EDC52A}" type="pres">
      <dgm:prSet presAssocID="{88178F3E-611A-4D16-A99F-BD0119FE3252}" presName="bgRect" presStyleLbl="bgShp" presStyleIdx="1" presStyleCnt="2"/>
      <dgm:spPr>
        <a:noFill/>
      </dgm:spPr>
    </dgm:pt>
    <dgm:pt modelId="{16140169-7340-4A1B-91C6-F4E3177FC22D}" type="pres">
      <dgm:prSet presAssocID="{88178F3E-611A-4D16-A99F-BD0119FE325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50DEB160-962D-4784-8325-9916554A9EAB}" type="pres">
      <dgm:prSet presAssocID="{88178F3E-611A-4D16-A99F-BD0119FE3252}" presName="spaceRect" presStyleCnt="0"/>
      <dgm:spPr/>
    </dgm:pt>
    <dgm:pt modelId="{04BB1A6E-8C96-4D49-BFCC-56A1276F27DB}" type="pres">
      <dgm:prSet presAssocID="{88178F3E-611A-4D16-A99F-BD0119FE3252}" presName="parTx" presStyleLbl="revTx" presStyleIdx="1" presStyleCnt="2" custScaleX="106102" custLinFactNeighborX="-4386" custLinFactNeighborY="-804">
        <dgm:presLayoutVars>
          <dgm:chMax val="0"/>
          <dgm:chPref val="0"/>
        </dgm:presLayoutVars>
      </dgm:prSet>
      <dgm:spPr/>
    </dgm:pt>
  </dgm:ptLst>
  <dgm:cxnLst>
    <dgm:cxn modelId="{FA102100-ABDD-4FDA-B6E8-C5E2B3983E69}" type="presOf" srcId="{88178F3E-611A-4D16-A99F-BD0119FE3252}" destId="{04BB1A6E-8C96-4D49-BFCC-56A1276F27DB}" srcOrd="0" destOrd="0" presId="urn:microsoft.com/office/officeart/2018/2/layout/IconVerticalSolidList"/>
    <dgm:cxn modelId="{BDF3BE13-43F7-4B46-BBA3-F501F0F1960D}" srcId="{F1287559-BE62-4B70-8BB8-655B7406F7B9}" destId="{ABF6842A-26C8-4344-99D2-C599D0C86C4F}" srcOrd="0" destOrd="0" parTransId="{E9ED8C3A-9579-4731-877F-CD38E8D69263}" sibTransId="{73DF71C8-4713-4198-AE40-C2A0082AA8FC}"/>
    <dgm:cxn modelId="{81B5D123-5594-455E-B59B-FAC30EE6E001}" srcId="{F1287559-BE62-4B70-8BB8-655B7406F7B9}" destId="{88178F3E-611A-4D16-A99F-BD0119FE3252}" srcOrd="1" destOrd="0" parTransId="{74CFE0C0-898D-4FE9-A0B3-3F333E715D9D}" sibTransId="{04332ABF-ACB3-481A-8861-EA464ECC9B7C}"/>
    <dgm:cxn modelId="{15226051-0DDE-4E05-AFEB-F06E2937D7BC}" type="presOf" srcId="{ABF6842A-26C8-4344-99D2-C599D0C86C4F}" destId="{612206CE-1AF8-4832-8678-4EA563D7F954}" srcOrd="0" destOrd="0" presId="urn:microsoft.com/office/officeart/2018/2/layout/IconVerticalSolidList"/>
    <dgm:cxn modelId="{8D792ACF-5D3E-4737-85D5-10ADE1AE6D2E}" type="presOf" srcId="{F1287559-BE62-4B70-8BB8-655B7406F7B9}" destId="{6344D1B0-0E46-43B1-A5B3-BE56DEE35398}" srcOrd="0" destOrd="0" presId="urn:microsoft.com/office/officeart/2018/2/layout/IconVerticalSolidList"/>
    <dgm:cxn modelId="{0914460C-5715-402A-95FF-D6DE5F43A8DA}" type="presParOf" srcId="{6344D1B0-0E46-43B1-A5B3-BE56DEE35398}" destId="{D1F913F0-B2D7-4500-A73A-E73E5CBAD2DF}" srcOrd="0" destOrd="0" presId="urn:microsoft.com/office/officeart/2018/2/layout/IconVerticalSolidList"/>
    <dgm:cxn modelId="{0B8AE3D1-7CD5-46FD-874A-F95A3B30EDF6}" type="presParOf" srcId="{D1F913F0-B2D7-4500-A73A-E73E5CBAD2DF}" destId="{488BBEE7-3B14-44E2-9401-35ED07E5C3D3}" srcOrd="0" destOrd="0" presId="urn:microsoft.com/office/officeart/2018/2/layout/IconVerticalSolidList"/>
    <dgm:cxn modelId="{9C43D61B-B419-40E6-B76E-5A2F5D706B9D}" type="presParOf" srcId="{D1F913F0-B2D7-4500-A73A-E73E5CBAD2DF}" destId="{F503E287-686E-4584-BEC8-5E95D267BC67}" srcOrd="1" destOrd="0" presId="urn:microsoft.com/office/officeart/2018/2/layout/IconVerticalSolidList"/>
    <dgm:cxn modelId="{81DFD81C-ADBD-4B07-A9E1-B185117D2446}" type="presParOf" srcId="{D1F913F0-B2D7-4500-A73A-E73E5CBAD2DF}" destId="{3972B387-9DF8-477E-BE2D-1060BD09118C}" srcOrd="2" destOrd="0" presId="urn:microsoft.com/office/officeart/2018/2/layout/IconVerticalSolidList"/>
    <dgm:cxn modelId="{746877BB-1603-45FC-AF26-BD90E1EF6BE5}" type="presParOf" srcId="{D1F913F0-B2D7-4500-A73A-E73E5CBAD2DF}" destId="{612206CE-1AF8-4832-8678-4EA563D7F954}" srcOrd="3" destOrd="0" presId="urn:microsoft.com/office/officeart/2018/2/layout/IconVerticalSolidList"/>
    <dgm:cxn modelId="{FB3D7D0F-0526-4062-A4AF-CD4A7EFD2286}" type="presParOf" srcId="{6344D1B0-0E46-43B1-A5B3-BE56DEE35398}" destId="{F5FD0A3A-507E-4EA0-94CC-1B42C5B6520D}" srcOrd="1" destOrd="0" presId="urn:microsoft.com/office/officeart/2018/2/layout/IconVerticalSolidList"/>
    <dgm:cxn modelId="{BD12831C-A29F-44B7-8C68-3B6027074CB5}" type="presParOf" srcId="{6344D1B0-0E46-43B1-A5B3-BE56DEE35398}" destId="{082251E1-8970-4550-B9D3-76907385995E}" srcOrd="2" destOrd="0" presId="urn:microsoft.com/office/officeart/2018/2/layout/IconVerticalSolidList"/>
    <dgm:cxn modelId="{71A4F228-0989-48FB-8F2B-D4EDCE631397}" type="presParOf" srcId="{082251E1-8970-4550-B9D3-76907385995E}" destId="{2EB14B66-6001-4051-9902-79D3B3EDC52A}" srcOrd="0" destOrd="0" presId="urn:microsoft.com/office/officeart/2018/2/layout/IconVerticalSolidList"/>
    <dgm:cxn modelId="{5A8EAB97-E0D4-4934-B38E-9E48D0789072}" type="presParOf" srcId="{082251E1-8970-4550-B9D3-76907385995E}" destId="{16140169-7340-4A1B-91C6-F4E3177FC22D}" srcOrd="1" destOrd="0" presId="urn:microsoft.com/office/officeart/2018/2/layout/IconVerticalSolidList"/>
    <dgm:cxn modelId="{71F9BCE8-0DE4-42C7-BA31-6F8BC9B1E0FE}" type="presParOf" srcId="{082251E1-8970-4550-B9D3-76907385995E}" destId="{50DEB160-962D-4784-8325-9916554A9EAB}" srcOrd="2" destOrd="0" presId="urn:microsoft.com/office/officeart/2018/2/layout/IconVerticalSolidList"/>
    <dgm:cxn modelId="{C33AE791-86E0-4146-83A8-C0CC84F93AD1}" type="presParOf" srcId="{082251E1-8970-4550-B9D3-76907385995E}" destId="{04BB1A6E-8C96-4D49-BFCC-56A1276F27D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8BBEE7-3B14-44E2-9401-35ED07E5C3D3}">
      <dsp:nvSpPr>
        <dsp:cNvPr id="0" name=""/>
        <dsp:cNvSpPr/>
      </dsp:nvSpPr>
      <dsp:spPr>
        <a:xfrm>
          <a:off x="-250386" y="11747"/>
          <a:ext cx="14249400" cy="3351307"/>
        </a:xfrm>
        <a:prstGeom prst="roundRect">
          <a:avLst>
            <a:gd name="adj" fmla="val 1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03E287-686E-4584-BEC8-5E95D267BC67}">
      <dsp:nvSpPr>
        <dsp:cNvPr id="0" name=""/>
        <dsp:cNvSpPr/>
      </dsp:nvSpPr>
      <dsp:spPr>
        <a:xfrm>
          <a:off x="763383" y="765791"/>
          <a:ext cx="1846824" cy="184321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2206CE-1AF8-4832-8678-4EA563D7F954}">
      <dsp:nvSpPr>
        <dsp:cNvPr id="0" name=""/>
        <dsp:cNvSpPr/>
      </dsp:nvSpPr>
      <dsp:spPr>
        <a:xfrm>
          <a:off x="2846929" y="257168"/>
          <a:ext cx="11652857" cy="33545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027" tIns="355027" rIns="355027" bIns="355027" numCol="1" spcCol="1270" anchor="ctr" anchorCtr="0">
          <a:noAutofit/>
        </a:bodyPr>
        <a:lstStyle/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kern="1200" dirty="0">
              <a:solidFill>
                <a:schemeClr val="bg1"/>
              </a:solidFill>
            </a:rPr>
            <a:t>This project involves extracting country data from a public REST API, transforming the data, loading it into a database, and analyzing it to gain insights. </a:t>
          </a:r>
        </a:p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kern="1200" dirty="0">
              <a:solidFill>
                <a:schemeClr val="bg1"/>
              </a:solidFill>
            </a:rPr>
            <a:t>The data is used to answer specific analytical questions and visualize the results in a dashboard.</a:t>
          </a:r>
          <a:endParaRPr lang="en-US" sz="3600" kern="1200" dirty="0">
            <a:solidFill>
              <a:schemeClr val="bg1"/>
            </a:solidFill>
          </a:endParaRPr>
        </a:p>
      </dsp:txBody>
      <dsp:txXfrm>
        <a:off x="2846929" y="257168"/>
        <a:ext cx="11652857" cy="3354583"/>
      </dsp:txXfrm>
    </dsp:sp>
    <dsp:sp modelId="{2EB14B66-6001-4051-9902-79D3B3EDC52A}">
      <dsp:nvSpPr>
        <dsp:cNvPr id="0" name=""/>
        <dsp:cNvSpPr/>
      </dsp:nvSpPr>
      <dsp:spPr>
        <a:xfrm>
          <a:off x="-250386" y="3837149"/>
          <a:ext cx="14249400" cy="3351307"/>
        </a:xfrm>
        <a:prstGeom prst="roundRect">
          <a:avLst>
            <a:gd name="adj" fmla="val 10000"/>
          </a:avLst>
        </a:prstGeom>
        <a:noFill/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140169-7340-4A1B-91C6-F4E3177FC22D}">
      <dsp:nvSpPr>
        <dsp:cNvPr id="0" name=""/>
        <dsp:cNvSpPr/>
      </dsp:nvSpPr>
      <dsp:spPr>
        <a:xfrm>
          <a:off x="763383" y="4591193"/>
          <a:ext cx="1846824" cy="184321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BB1A6E-8C96-4D49-BFCC-56A1276F27DB}">
      <dsp:nvSpPr>
        <dsp:cNvPr id="0" name=""/>
        <dsp:cNvSpPr/>
      </dsp:nvSpPr>
      <dsp:spPr>
        <a:xfrm>
          <a:off x="2872933" y="3810178"/>
          <a:ext cx="10714985" cy="33545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027" tIns="355027" rIns="355027" bIns="355027" numCol="1" spcCol="1270" anchor="ctr" anchorCtr="0">
          <a:noAutofit/>
        </a:bodyPr>
        <a:lstStyle/>
        <a:p>
          <a:pPr marL="0" lvl="0" indent="0" algn="l" defTabSz="1778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>
              <a:solidFill>
                <a:schemeClr val="bg1"/>
              </a:solidFill>
            </a:rPr>
            <a:t>Our project is aimed at developing a data pipeline with a simple architecture that could be running by anyone and a final Visualization Dashboard</a:t>
          </a:r>
          <a:endParaRPr lang="en-US" sz="4000" b="0" kern="1200" dirty="0">
            <a:solidFill>
              <a:schemeClr val="bg1"/>
            </a:solidFill>
          </a:endParaRPr>
        </a:p>
      </dsp:txBody>
      <dsp:txXfrm>
        <a:off x="2872933" y="3810178"/>
        <a:ext cx="10714985" cy="33545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201E67-F593-4AD0-9A85-28DC3B11949C}" type="datetimeFigureOut">
              <a:rPr lang="en-US" smtClean="0"/>
              <a:t>7/27/2024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BDC43B-CEDA-421F-B810-CA0E01ECF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156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BDC43B-CEDA-421F-B810-CA0E01ECF5A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523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g"/><Relationship Id="rId5" Type="http://schemas.openxmlformats.org/officeDocument/2006/relationships/image" Target="../media/image4.png"/><Relationship Id="rId4" Type="http://schemas.openxmlformats.org/officeDocument/2006/relationships/image" Target="../media/image6.svg"/><Relationship Id="rId9" Type="http://schemas.openxmlformats.org/officeDocument/2006/relationships/image" Target="../media/image10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6.svg"/><Relationship Id="rId7" Type="http://schemas.openxmlformats.org/officeDocument/2006/relationships/diagramLayout" Target="../diagrams/layout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diagramData" Target="../diagrams/data1.xml"/><Relationship Id="rId5" Type="http://schemas.openxmlformats.org/officeDocument/2006/relationships/image" Target="../media/image11.png"/><Relationship Id="rId10" Type="http://schemas.microsoft.com/office/2007/relationships/diagramDrawing" Target="../diagrams/drawing1.xml"/><Relationship Id="rId4" Type="http://schemas.openxmlformats.org/officeDocument/2006/relationships/image" Target="../media/image4.png"/><Relationship Id="rId9" Type="http://schemas.openxmlformats.org/officeDocument/2006/relationships/diagramColors" Target="../diagrams/colors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jp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6.svg"/><Relationship Id="rId7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0E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17631481" y="8597471"/>
            <a:ext cx="924223" cy="397435"/>
            <a:chOff x="0" y="0"/>
            <a:chExt cx="1347239" cy="57934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47239" cy="579341"/>
            </a:xfrm>
            <a:custGeom>
              <a:avLst/>
              <a:gdLst/>
              <a:ahLst/>
              <a:cxnLst/>
              <a:rect l="l" t="t" r="r" b="b"/>
              <a:pathLst>
                <a:path w="1347239" h="579341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12F1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4457270" y="-979848"/>
            <a:ext cx="4924728" cy="4942702"/>
          </a:xfrm>
          <a:custGeom>
            <a:avLst/>
            <a:gdLst/>
            <a:ahLst/>
            <a:cxnLst/>
            <a:rect l="l" t="t" r="r" b="b"/>
            <a:pathLst>
              <a:path w="4924728" h="4942702">
                <a:moveTo>
                  <a:pt x="0" y="0"/>
                </a:moveTo>
                <a:lnTo>
                  <a:pt x="4924728" y="0"/>
                </a:lnTo>
                <a:lnTo>
                  <a:pt x="4924728" y="4942701"/>
                </a:lnTo>
                <a:lnTo>
                  <a:pt x="0" y="49427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1219200" y="2702585"/>
            <a:ext cx="13795080" cy="14907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5482"/>
              </a:lnSpc>
              <a:spcBef>
                <a:spcPct val="0"/>
              </a:spcBef>
            </a:pPr>
            <a:r>
              <a:rPr lang="en-US" sz="11058" dirty="0">
                <a:solidFill>
                  <a:srgbClr val="FFFFFF"/>
                </a:solidFill>
                <a:latin typeface="Balgin expanded"/>
                <a:ea typeface="Balgin expanded"/>
                <a:cs typeface="Balgin expanded"/>
                <a:sym typeface="Balgin expanded"/>
              </a:rPr>
              <a:t>HACKATHON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120837" y="4707274"/>
            <a:ext cx="13795080" cy="38139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261"/>
              </a:lnSpc>
              <a:spcBef>
                <a:spcPct val="0"/>
              </a:spcBef>
            </a:pPr>
            <a:r>
              <a:rPr lang="en-US" sz="22329" dirty="0">
                <a:solidFill>
                  <a:srgbClr val="FFFFFF"/>
                </a:solidFill>
                <a:latin typeface="TT Octosquares Compressed"/>
                <a:ea typeface="TT Octosquares Compressed"/>
                <a:cs typeface="TT Octosquares Compressed"/>
                <a:sym typeface="TT Octosquares Compressed"/>
              </a:rPr>
              <a:t>PRESENTATION</a:t>
            </a:r>
          </a:p>
        </p:txBody>
      </p:sp>
      <p:sp>
        <p:nvSpPr>
          <p:cNvPr id="8" name="Freeform 8"/>
          <p:cNvSpPr/>
          <p:nvPr/>
        </p:nvSpPr>
        <p:spPr>
          <a:xfrm rot="3091052">
            <a:off x="-1684467" y="5508041"/>
            <a:ext cx="6638823" cy="5976180"/>
          </a:xfrm>
          <a:custGeom>
            <a:avLst/>
            <a:gdLst/>
            <a:ahLst/>
            <a:cxnLst/>
            <a:rect l="l" t="t" r="r" b="b"/>
            <a:pathLst>
              <a:path w="6638823" h="5976180">
                <a:moveTo>
                  <a:pt x="0" y="0"/>
                </a:moveTo>
                <a:lnTo>
                  <a:pt x="6638824" y="0"/>
                </a:lnTo>
                <a:lnTo>
                  <a:pt x="6638824" y="5976180"/>
                </a:lnTo>
                <a:lnTo>
                  <a:pt x="0" y="597618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 rot="3091052">
            <a:off x="-1684467" y="5508041"/>
            <a:ext cx="6638823" cy="5976180"/>
          </a:xfrm>
          <a:custGeom>
            <a:avLst/>
            <a:gdLst/>
            <a:ahLst/>
            <a:cxnLst/>
            <a:rect l="l" t="t" r="r" b="b"/>
            <a:pathLst>
              <a:path w="6638823" h="5976180">
                <a:moveTo>
                  <a:pt x="0" y="0"/>
                </a:moveTo>
                <a:lnTo>
                  <a:pt x="6638824" y="0"/>
                </a:lnTo>
                <a:lnTo>
                  <a:pt x="6638824" y="5976180"/>
                </a:lnTo>
                <a:lnTo>
                  <a:pt x="0" y="597618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>
            <a:off x="856358" y="526291"/>
            <a:ext cx="2115442" cy="807209"/>
          </a:xfrm>
          <a:custGeom>
            <a:avLst/>
            <a:gdLst/>
            <a:ahLst/>
            <a:cxnLst/>
            <a:rect l="l" t="t" r="r" b="b"/>
            <a:pathLst>
              <a:path w="1557174" h="502409">
                <a:moveTo>
                  <a:pt x="0" y="0"/>
                </a:moveTo>
                <a:lnTo>
                  <a:pt x="1557174" y="0"/>
                </a:lnTo>
                <a:lnTo>
                  <a:pt x="1557174" y="502409"/>
                </a:lnTo>
                <a:lnTo>
                  <a:pt x="0" y="50240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TextBox 11"/>
          <p:cNvSpPr txBox="1"/>
          <p:nvPr/>
        </p:nvSpPr>
        <p:spPr>
          <a:xfrm>
            <a:off x="4493875" y="8521221"/>
            <a:ext cx="9963395" cy="8387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999"/>
              </a:lnSpc>
              <a:spcBef>
                <a:spcPct val="0"/>
              </a:spcBef>
            </a:pPr>
            <a:r>
              <a:rPr lang="en-US" sz="4999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PRESENTED BY: Team DataFlow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0F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140186" y="4914900"/>
            <a:ext cx="15365884" cy="14927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985"/>
              </a:lnSpc>
              <a:spcBef>
                <a:spcPct val="0"/>
              </a:spcBef>
            </a:pPr>
            <a:r>
              <a:rPr lang="en-US" sz="8800" dirty="0">
                <a:solidFill>
                  <a:srgbClr val="FFFFFF"/>
                </a:solidFill>
                <a:latin typeface="TT Octosquares Compressed"/>
                <a:ea typeface="TT Octosquares Compressed"/>
                <a:cs typeface="TT Octosquares Compressed"/>
                <a:sym typeface="TT Octosquares Compressed"/>
              </a:rPr>
              <a:t>OVERVIEW OF THE PROJECT REPO/DEMO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AF5D55-29E5-FC5F-D048-F096E3092EB0}"/>
              </a:ext>
            </a:extLst>
          </p:cNvPr>
          <p:cNvGrpSpPr/>
          <p:nvPr/>
        </p:nvGrpSpPr>
        <p:grpSpPr>
          <a:xfrm>
            <a:off x="856358" y="1470027"/>
            <a:ext cx="1285600" cy="556335"/>
            <a:chOff x="856358" y="2024325"/>
            <a:chExt cx="1285600" cy="556335"/>
          </a:xfrm>
        </p:grpSpPr>
        <p:sp>
          <p:nvSpPr>
            <p:cNvPr id="3" name="Freeform 3"/>
            <p:cNvSpPr/>
            <p:nvPr/>
          </p:nvSpPr>
          <p:spPr>
            <a:xfrm>
              <a:off x="856358" y="2024325"/>
              <a:ext cx="355359" cy="556335"/>
            </a:xfrm>
            <a:custGeom>
              <a:avLst/>
              <a:gdLst/>
              <a:ahLst/>
              <a:cxnLst/>
              <a:rect l="l" t="t" r="r" b="b"/>
              <a:pathLst>
                <a:path w="355359" h="556335">
                  <a:moveTo>
                    <a:pt x="0" y="0"/>
                  </a:moveTo>
                  <a:lnTo>
                    <a:pt x="355359" y="0"/>
                  </a:lnTo>
                  <a:lnTo>
                    <a:pt x="355359" y="556335"/>
                  </a:lnTo>
                  <a:lnTo>
                    <a:pt x="0" y="55633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Freeform 4"/>
            <p:cNvSpPr/>
            <p:nvPr/>
          </p:nvSpPr>
          <p:spPr>
            <a:xfrm>
              <a:off x="1321478" y="2024325"/>
              <a:ext cx="355359" cy="556335"/>
            </a:xfrm>
            <a:custGeom>
              <a:avLst/>
              <a:gdLst/>
              <a:ahLst/>
              <a:cxnLst/>
              <a:rect l="l" t="t" r="r" b="b"/>
              <a:pathLst>
                <a:path w="355359" h="556335">
                  <a:moveTo>
                    <a:pt x="0" y="0"/>
                  </a:moveTo>
                  <a:lnTo>
                    <a:pt x="355359" y="0"/>
                  </a:lnTo>
                  <a:lnTo>
                    <a:pt x="355359" y="556335"/>
                  </a:lnTo>
                  <a:lnTo>
                    <a:pt x="0" y="55633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Freeform 5"/>
            <p:cNvSpPr/>
            <p:nvPr/>
          </p:nvSpPr>
          <p:spPr>
            <a:xfrm>
              <a:off x="1786599" y="2024325"/>
              <a:ext cx="355359" cy="556335"/>
            </a:xfrm>
            <a:custGeom>
              <a:avLst/>
              <a:gdLst/>
              <a:ahLst/>
              <a:cxnLst/>
              <a:rect l="l" t="t" r="r" b="b"/>
              <a:pathLst>
                <a:path w="355359" h="556335">
                  <a:moveTo>
                    <a:pt x="0" y="0"/>
                  </a:moveTo>
                  <a:lnTo>
                    <a:pt x="355359" y="0"/>
                  </a:lnTo>
                  <a:lnTo>
                    <a:pt x="355359" y="556335"/>
                  </a:lnTo>
                  <a:lnTo>
                    <a:pt x="0" y="55633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" name="Freeform 6"/>
          <p:cNvSpPr/>
          <p:nvPr/>
        </p:nvSpPr>
        <p:spPr>
          <a:xfrm>
            <a:off x="856358" y="526291"/>
            <a:ext cx="1557174" cy="502409"/>
          </a:xfrm>
          <a:custGeom>
            <a:avLst/>
            <a:gdLst/>
            <a:ahLst/>
            <a:cxnLst/>
            <a:rect l="l" t="t" r="r" b="b"/>
            <a:pathLst>
              <a:path w="1557174" h="502409">
                <a:moveTo>
                  <a:pt x="0" y="0"/>
                </a:moveTo>
                <a:lnTo>
                  <a:pt x="1557174" y="0"/>
                </a:lnTo>
                <a:lnTo>
                  <a:pt x="1557174" y="502409"/>
                </a:lnTo>
                <a:lnTo>
                  <a:pt x="0" y="50240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136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0F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2AF5D55-29E5-FC5F-D048-F096E3092EB0}"/>
              </a:ext>
            </a:extLst>
          </p:cNvPr>
          <p:cNvGrpSpPr/>
          <p:nvPr/>
        </p:nvGrpSpPr>
        <p:grpSpPr>
          <a:xfrm>
            <a:off x="856358" y="1470027"/>
            <a:ext cx="1285600" cy="556335"/>
            <a:chOff x="856358" y="2024325"/>
            <a:chExt cx="1285600" cy="556335"/>
          </a:xfrm>
        </p:grpSpPr>
        <p:sp>
          <p:nvSpPr>
            <p:cNvPr id="3" name="Freeform 3"/>
            <p:cNvSpPr/>
            <p:nvPr/>
          </p:nvSpPr>
          <p:spPr>
            <a:xfrm>
              <a:off x="856358" y="2024325"/>
              <a:ext cx="355359" cy="556335"/>
            </a:xfrm>
            <a:custGeom>
              <a:avLst/>
              <a:gdLst/>
              <a:ahLst/>
              <a:cxnLst/>
              <a:rect l="l" t="t" r="r" b="b"/>
              <a:pathLst>
                <a:path w="355359" h="556335">
                  <a:moveTo>
                    <a:pt x="0" y="0"/>
                  </a:moveTo>
                  <a:lnTo>
                    <a:pt x="355359" y="0"/>
                  </a:lnTo>
                  <a:lnTo>
                    <a:pt x="355359" y="556335"/>
                  </a:lnTo>
                  <a:lnTo>
                    <a:pt x="0" y="55633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Freeform 4"/>
            <p:cNvSpPr/>
            <p:nvPr/>
          </p:nvSpPr>
          <p:spPr>
            <a:xfrm>
              <a:off x="1321478" y="2024325"/>
              <a:ext cx="355359" cy="556335"/>
            </a:xfrm>
            <a:custGeom>
              <a:avLst/>
              <a:gdLst/>
              <a:ahLst/>
              <a:cxnLst/>
              <a:rect l="l" t="t" r="r" b="b"/>
              <a:pathLst>
                <a:path w="355359" h="556335">
                  <a:moveTo>
                    <a:pt x="0" y="0"/>
                  </a:moveTo>
                  <a:lnTo>
                    <a:pt x="355359" y="0"/>
                  </a:lnTo>
                  <a:lnTo>
                    <a:pt x="355359" y="556335"/>
                  </a:lnTo>
                  <a:lnTo>
                    <a:pt x="0" y="55633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Freeform 5"/>
            <p:cNvSpPr/>
            <p:nvPr/>
          </p:nvSpPr>
          <p:spPr>
            <a:xfrm>
              <a:off x="1786599" y="2024325"/>
              <a:ext cx="355359" cy="556335"/>
            </a:xfrm>
            <a:custGeom>
              <a:avLst/>
              <a:gdLst/>
              <a:ahLst/>
              <a:cxnLst/>
              <a:rect l="l" t="t" r="r" b="b"/>
              <a:pathLst>
                <a:path w="355359" h="556335">
                  <a:moveTo>
                    <a:pt x="0" y="0"/>
                  </a:moveTo>
                  <a:lnTo>
                    <a:pt x="355359" y="0"/>
                  </a:lnTo>
                  <a:lnTo>
                    <a:pt x="355359" y="556335"/>
                  </a:lnTo>
                  <a:lnTo>
                    <a:pt x="0" y="55633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" name="Freeform 6"/>
          <p:cNvSpPr/>
          <p:nvPr/>
        </p:nvSpPr>
        <p:spPr>
          <a:xfrm>
            <a:off x="856358" y="526291"/>
            <a:ext cx="1557174" cy="502409"/>
          </a:xfrm>
          <a:custGeom>
            <a:avLst/>
            <a:gdLst/>
            <a:ahLst/>
            <a:cxnLst/>
            <a:rect l="l" t="t" r="r" b="b"/>
            <a:pathLst>
              <a:path w="1557174" h="502409">
                <a:moveTo>
                  <a:pt x="0" y="0"/>
                </a:moveTo>
                <a:lnTo>
                  <a:pt x="1557174" y="0"/>
                </a:lnTo>
                <a:lnTo>
                  <a:pt x="1557174" y="502409"/>
                </a:lnTo>
                <a:lnTo>
                  <a:pt x="0" y="50240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FD5F88F8-00B6-B781-69B9-47E198CEC896}"/>
              </a:ext>
            </a:extLst>
          </p:cNvPr>
          <p:cNvSpPr txBox="1"/>
          <p:nvPr/>
        </p:nvSpPr>
        <p:spPr>
          <a:xfrm>
            <a:off x="865218" y="2295348"/>
            <a:ext cx="6297582" cy="14834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985"/>
              </a:lnSpc>
              <a:spcBef>
                <a:spcPct val="0"/>
              </a:spcBef>
            </a:pPr>
            <a:r>
              <a:rPr lang="en-US" sz="8560" dirty="0">
                <a:solidFill>
                  <a:srgbClr val="FFFFFF"/>
                </a:solidFill>
                <a:latin typeface="TT Octosquares Compressed"/>
                <a:ea typeface="TT Octosquares Compressed"/>
                <a:cs typeface="TT Octosquares Compressed"/>
                <a:sym typeface="TT Octosquares Compressed"/>
              </a:rPr>
              <a:t>CHALLENGES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453272-6A54-B32E-B584-A45167CF153B}"/>
              </a:ext>
            </a:extLst>
          </p:cNvPr>
          <p:cNvSpPr txBox="1"/>
          <p:nvPr/>
        </p:nvSpPr>
        <p:spPr>
          <a:xfrm>
            <a:off x="522318" y="3876680"/>
            <a:ext cx="6983382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4800" dirty="0">
                <a:solidFill>
                  <a:schemeClr val="bg1"/>
                </a:solidFill>
              </a:rPr>
              <a:t>The most challenging part was ensuring everything worked seamlessly. We coordinated through short meetings and daily chats on Discord to make sure everything ran smoothly.</a:t>
            </a:r>
          </a:p>
        </p:txBody>
      </p:sp>
      <p:sp>
        <p:nvSpPr>
          <p:cNvPr id="14" name="TextBox 2">
            <a:extLst>
              <a:ext uri="{FF2B5EF4-FFF2-40B4-BE49-F238E27FC236}">
                <a16:creationId xmlns:a16="http://schemas.microsoft.com/office/drawing/2014/main" id="{5EBB610F-DFB0-3DD3-4E1F-8DD428B087FD}"/>
              </a:ext>
            </a:extLst>
          </p:cNvPr>
          <p:cNvSpPr txBox="1"/>
          <p:nvPr/>
        </p:nvSpPr>
        <p:spPr>
          <a:xfrm>
            <a:off x="10591800" y="2026362"/>
            <a:ext cx="6297582" cy="14834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985"/>
              </a:lnSpc>
              <a:spcBef>
                <a:spcPct val="0"/>
              </a:spcBef>
            </a:pPr>
            <a:r>
              <a:rPr lang="en-US" sz="8560" dirty="0">
                <a:solidFill>
                  <a:srgbClr val="FFFFFF"/>
                </a:solidFill>
                <a:latin typeface="TT Octosquares Compressed"/>
                <a:ea typeface="TT Octosquares Compressed"/>
                <a:cs typeface="TT Octosquares Compressed"/>
                <a:sym typeface="TT Octosquares Compressed"/>
              </a:rPr>
              <a:t>LESSON LEARNT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802E187-6619-D3C1-F506-46AA9A516E8A}"/>
              </a:ext>
            </a:extLst>
          </p:cNvPr>
          <p:cNvSpPr txBox="1"/>
          <p:nvPr/>
        </p:nvSpPr>
        <p:spPr>
          <a:xfrm>
            <a:off x="10776986" y="3876680"/>
            <a:ext cx="660238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en-GB" sz="4800" dirty="0">
                <a:solidFill>
                  <a:schemeClr val="bg1"/>
                </a:solidFill>
              </a:rPr>
              <a:t>Team Collaboration</a:t>
            </a:r>
          </a:p>
          <a:p>
            <a:pPr marL="685800" indent="-685800" algn="just">
              <a:buFont typeface="Arial" panose="020B0604020202020204" pitchFamily="34" charset="0"/>
              <a:buChar char="•"/>
            </a:pPr>
            <a:r>
              <a:rPr lang="en-GB" sz="4800" dirty="0">
                <a:solidFill>
                  <a:schemeClr val="bg1"/>
                </a:solidFill>
              </a:rPr>
              <a:t>Time Management</a:t>
            </a:r>
          </a:p>
          <a:p>
            <a:pPr algn="just"/>
            <a:endParaRPr lang="en-GB" sz="48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F1D6E8-5E5C-2F8B-E131-B581163B197B}"/>
              </a:ext>
            </a:extLst>
          </p:cNvPr>
          <p:cNvSpPr txBox="1"/>
          <p:nvPr/>
        </p:nvSpPr>
        <p:spPr>
          <a:xfrm>
            <a:off x="1964278" y="9332893"/>
            <a:ext cx="1436302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i="1" dirty="0">
                <a:solidFill>
                  <a:schemeClr val="accent6">
                    <a:lumMod val="75000"/>
                  </a:schemeClr>
                </a:solidFill>
                <a:latin typeface="Canva Sans"/>
                <a:ea typeface="Canva Sans"/>
                <a:cs typeface="Canva Sans"/>
                <a:sym typeface="Canva Sans"/>
              </a:rPr>
              <a:t>To fork the repo or replicate what we did:</a:t>
            </a:r>
          </a:p>
          <a:p>
            <a:pPr algn="ctr"/>
            <a:r>
              <a:rPr lang="en-US" sz="2800" i="1" dirty="0">
                <a:solidFill>
                  <a:schemeClr val="accent6">
                    <a:lumMod val="75000"/>
                  </a:schemeClr>
                </a:solidFill>
                <a:latin typeface="Canva Sans"/>
                <a:ea typeface="Canva Sans"/>
                <a:cs typeface="Canva Sans"/>
                <a:sym typeface="Canva Sans"/>
              </a:rPr>
              <a:t>https://github.com/SammyGIS/dec-hackathon-team-1-solution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17108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0F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17631481" y="8597471"/>
            <a:ext cx="924223" cy="397435"/>
            <a:chOff x="0" y="0"/>
            <a:chExt cx="1347239" cy="57934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47239" cy="579341"/>
            </a:xfrm>
            <a:custGeom>
              <a:avLst/>
              <a:gdLst/>
              <a:ahLst/>
              <a:cxnLst/>
              <a:rect l="l" t="t" r="r" b="b"/>
              <a:pathLst>
                <a:path w="1347239" h="579341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12F1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2843386" y="4189844"/>
            <a:ext cx="1218296" cy="1907312"/>
          </a:xfrm>
          <a:custGeom>
            <a:avLst/>
            <a:gdLst/>
            <a:ahLst/>
            <a:cxnLst/>
            <a:rect l="l" t="t" r="r" b="b"/>
            <a:pathLst>
              <a:path w="1218296" h="1907312">
                <a:moveTo>
                  <a:pt x="0" y="0"/>
                </a:moveTo>
                <a:lnTo>
                  <a:pt x="1218295" y="0"/>
                </a:lnTo>
                <a:lnTo>
                  <a:pt x="1218295" y="1907312"/>
                </a:lnTo>
                <a:lnTo>
                  <a:pt x="0" y="19073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4061681" y="3220694"/>
            <a:ext cx="10164638" cy="34646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402"/>
              </a:lnSpc>
              <a:spcBef>
                <a:spcPct val="0"/>
              </a:spcBef>
            </a:pPr>
            <a:r>
              <a:rPr lang="en-US" sz="20287">
                <a:solidFill>
                  <a:srgbClr val="FFFFFF"/>
                </a:solidFill>
                <a:latin typeface="TT Octosquares Compressed"/>
                <a:ea typeface="TT Octosquares Compressed"/>
                <a:cs typeface="TT Octosquares Compressed"/>
                <a:sym typeface="TT Octosquares Compressed"/>
              </a:rPr>
              <a:t>THANK YOU</a:t>
            </a:r>
          </a:p>
        </p:txBody>
      </p:sp>
      <p:sp>
        <p:nvSpPr>
          <p:cNvPr id="7" name="Freeform 7"/>
          <p:cNvSpPr/>
          <p:nvPr/>
        </p:nvSpPr>
        <p:spPr>
          <a:xfrm>
            <a:off x="2105520" y="4471286"/>
            <a:ext cx="858754" cy="1344429"/>
          </a:xfrm>
          <a:custGeom>
            <a:avLst/>
            <a:gdLst/>
            <a:ahLst/>
            <a:cxnLst/>
            <a:rect l="l" t="t" r="r" b="b"/>
            <a:pathLst>
              <a:path w="858754" h="1344429">
                <a:moveTo>
                  <a:pt x="0" y="0"/>
                </a:moveTo>
                <a:lnTo>
                  <a:pt x="858754" y="0"/>
                </a:lnTo>
                <a:lnTo>
                  <a:pt x="858754" y="1344428"/>
                </a:lnTo>
                <a:lnTo>
                  <a:pt x="0" y="13444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1390081" y="4650573"/>
            <a:ext cx="629715" cy="985855"/>
          </a:xfrm>
          <a:custGeom>
            <a:avLst/>
            <a:gdLst/>
            <a:ahLst/>
            <a:cxnLst/>
            <a:rect l="l" t="t" r="r" b="b"/>
            <a:pathLst>
              <a:path w="629715" h="985855">
                <a:moveTo>
                  <a:pt x="0" y="0"/>
                </a:moveTo>
                <a:lnTo>
                  <a:pt x="629714" y="0"/>
                </a:lnTo>
                <a:lnTo>
                  <a:pt x="629714" y="985854"/>
                </a:lnTo>
                <a:lnTo>
                  <a:pt x="0" y="9858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 rot="-10800000">
            <a:off x="14226319" y="4189844"/>
            <a:ext cx="1218296" cy="1907312"/>
          </a:xfrm>
          <a:custGeom>
            <a:avLst/>
            <a:gdLst/>
            <a:ahLst/>
            <a:cxnLst/>
            <a:rect l="l" t="t" r="r" b="b"/>
            <a:pathLst>
              <a:path w="1218296" h="1907312">
                <a:moveTo>
                  <a:pt x="0" y="0"/>
                </a:moveTo>
                <a:lnTo>
                  <a:pt x="1218295" y="0"/>
                </a:lnTo>
                <a:lnTo>
                  <a:pt x="1218295" y="1907312"/>
                </a:lnTo>
                <a:lnTo>
                  <a:pt x="0" y="19073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 rot="-10800000">
            <a:off x="15323726" y="4471286"/>
            <a:ext cx="858754" cy="1344429"/>
          </a:xfrm>
          <a:custGeom>
            <a:avLst/>
            <a:gdLst/>
            <a:ahLst/>
            <a:cxnLst/>
            <a:rect l="l" t="t" r="r" b="b"/>
            <a:pathLst>
              <a:path w="858754" h="1344429">
                <a:moveTo>
                  <a:pt x="0" y="0"/>
                </a:moveTo>
                <a:lnTo>
                  <a:pt x="858754" y="0"/>
                </a:lnTo>
                <a:lnTo>
                  <a:pt x="858754" y="1344428"/>
                </a:lnTo>
                <a:lnTo>
                  <a:pt x="0" y="13444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 rot="-10800000">
            <a:off x="16268205" y="4650573"/>
            <a:ext cx="629715" cy="985855"/>
          </a:xfrm>
          <a:custGeom>
            <a:avLst/>
            <a:gdLst/>
            <a:ahLst/>
            <a:cxnLst/>
            <a:rect l="l" t="t" r="r" b="b"/>
            <a:pathLst>
              <a:path w="629715" h="985855">
                <a:moveTo>
                  <a:pt x="0" y="0"/>
                </a:moveTo>
                <a:lnTo>
                  <a:pt x="629714" y="0"/>
                </a:lnTo>
                <a:lnTo>
                  <a:pt x="629714" y="985854"/>
                </a:lnTo>
                <a:lnTo>
                  <a:pt x="0" y="9858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/>
          <p:nvPr/>
        </p:nvSpPr>
        <p:spPr>
          <a:xfrm>
            <a:off x="856358" y="526291"/>
            <a:ext cx="1557174" cy="502409"/>
          </a:xfrm>
          <a:custGeom>
            <a:avLst/>
            <a:gdLst/>
            <a:ahLst/>
            <a:cxnLst/>
            <a:rect l="l" t="t" r="r" b="b"/>
            <a:pathLst>
              <a:path w="1557174" h="502409">
                <a:moveTo>
                  <a:pt x="0" y="0"/>
                </a:moveTo>
                <a:lnTo>
                  <a:pt x="1557174" y="0"/>
                </a:lnTo>
                <a:lnTo>
                  <a:pt x="1557174" y="502409"/>
                </a:lnTo>
                <a:lnTo>
                  <a:pt x="0" y="50240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0F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17631481" y="8597471"/>
            <a:ext cx="924223" cy="397435"/>
            <a:chOff x="0" y="0"/>
            <a:chExt cx="1347239" cy="57934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47239" cy="579341"/>
            </a:xfrm>
            <a:custGeom>
              <a:avLst/>
              <a:gdLst/>
              <a:ahLst/>
              <a:cxnLst/>
              <a:rect l="l" t="t" r="r" b="b"/>
              <a:pathLst>
                <a:path w="1347239" h="579341">
                  <a:moveTo>
                    <a:pt x="673619" y="0"/>
                  </a:moveTo>
                  <a:lnTo>
                    <a:pt x="1347239" y="579341"/>
                  </a:lnTo>
                  <a:lnTo>
                    <a:pt x="0" y="579341"/>
                  </a:lnTo>
                  <a:lnTo>
                    <a:pt x="673619" y="0"/>
                  </a:lnTo>
                  <a:close/>
                </a:path>
              </a:pathLst>
            </a:custGeom>
            <a:solidFill>
              <a:srgbClr val="12F1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210506" y="230880"/>
              <a:ext cx="926227" cy="3070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028700" y="2247308"/>
            <a:ext cx="355359" cy="556335"/>
          </a:xfrm>
          <a:custGeom>
            <a:avLst/>
            <a:gdLst/>
            <a:ahLst/>
            <a:cxnLst/>
            <a:rect l="l" t="t" r="r" b="b"/>
            <a:pathLst>
              <a:path w="355359" h="556335">
                <a:moveTo>
                  <a:pt x="0" y="0"/>
                </a:moveTo>
                <a:lnTo>
                  <a:pt x="355359" y="0"/>
                </a:lnTo>
                <a:lnTo>
                  <a:pt x="355359" y="556335"/>
                </a:lnTo>
                <a:lnTo>
                  <a:pt x="0" y="55633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1493820" y="2247308"/>
            <a:ext cx="355359" cy="556335"/>
          </a:xfrm>
          <a:custGeom>
            <a:avLst/>
            <a:gdLst/>
            <a:ahLst/>
            <a:cxnLst/>
            <a:rect l="l" t="t" r="r" b="b"/>
            <a:pathLst>
              <a:path w="355359" h="556335">
                <a:moveTo>
                  <a:pt x="0" y="0"/>
                </a:moveTo>
                <a:lnTo>
                  <a:pt x="355359" y="0"/>
                </a:lnTo>
                <a:lnTo>
                  <a:pt x="355359" y="556335"/>
                </a:lnTo>
                <a:lnTo>
                  <a:pt x="0" y="55633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1958941" y="2247308"/>
            <a:ext cx="355359" cy="556335"/>
          </a:xfrm>
          <a:custGeom>
            <a:avLst/>
            <a:gdLst/>
            <a:ahLst/>
            <a:cxnLst/>
            <a:rect l="l" t="t" r="r" b="b"/>
            <a:pathLst>
              <a:path w="355359" h="556335">
                <a:moveTo>
                  <a:pt x="0" y="0"/>
                </a:moveTo>
                <a:lnTo>
                  <a:pt x="355359" y="0"/>
                </a:lnTo>
                <a:lnTo>
                  <a:pt x="355359" y="556335"/>
                </a:lnTo>
                <a:lnTo>
                  <a:pt x="0" y="55633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856358" y="526291"/>
            <a:ext cx="1557174" cy="502409"/>
          </a:xfrm>
          <a:custGeom>
            <a:avLst/>
            <a:gdLst/>
            <a:ahLst/>
            <a:cxnLst/>
            <a:rect l="l" t="t" r="r" b="b"/>
            <a:pathLst>
              <a:path w="1557174" h="502409">
                <a:moveTo>
                  <a:pt x="0" y="0"/>
                </a:moveTo>
                <a:lnTo>
                  <a:pt x="1557174" y="0"/>
                </a:lnTo>
                <a:lnTo>
                  <a:pt x="1557174" y="502409"/>
                </a:lnTo>
                <a:lnTo>
                  <a:pt x="0" y="50240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TextBox 10"/>
          <p:cNvSpPr txBox="1"/>
          <p:nvPr/>
        </p:nvSpPr>
        <p:spPr>
          <a:xfrm>
            <a:off x="1174451" y="3162166"/>
            <a:ext cx="6003643" cy="14719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985"/>
              </a:lnSpc>
              <a:spcBef>
                <a:spcPct val="0"/>
              </a:spcBef>
            </a:pPr>
            <a:r>
              <a:rPr lang="en-US" sz="8560" dirty="0">
                <a:solidFill>
                  <a:srgbClr val="FFFFFF"/>
                </a:solidFill>
                <a:latin typeface="TT Octosquares Compressed"/>
                <a:ea typeface="TT Octosquares Compressed"/>
                <a:cs typeface="TT Octosquares Compressed"/>
                <a:sym typeface="TT Octosquares Compressed"/>
              </a:rPr>
              <a:t>ABOUT US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28700" y="5462392"/>
            <a:ext cx="7505700" cy="11079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600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The DataFlow team comprises of 4 Data Engineers (as depicted) 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E2BAF9E-2B93-EEA5-00D3-4873943CFF49}"/>
              </a:ext>
            </a:extLst>
          </p:cNvPr>
          <p:cNvSpPr/>
          <p:nvPr/>
        </p:nvSpPr>
        <p:spPr>
          <a:xfrm>
            <a:off x="10896130" y="2247308"/>
            <a:ext cx="2667000" cy="2667592"/>
          </a:xfrm>
          <a:prstGeom prst="ellipse">
            <a:avLst/>
          </a:prstGeom>
          <a:blipFill>
            <a:blip r:embed="rId6"/>
            <a:stretch>
              <a:fillRect/>
            </a:stretch>
          </a:blip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62DA31F-853A-65F2-FF1B-6AA0E631D962}"/>
              </a:ext>
            </a:extLst>
          </p:cNvPr>
          <p:cNvSpPr/>
          <p:nvPr/>
        </p:nvSpPr>
        <p:spPr>
          <a:xfrm>
            <a:off x="14995559" y="2247308"/>
            <a:ext cx="2667000" cy="2667592"/>
          </a:xfrm>
          <a:prstGeom prst="ellipse">
            <a:avLst/>
          </a:prstGeom>
          <a:blipFill dpi="0" rotWithShape="1">
            <a:blip r:embed="rId7"/>
            <a:srcRect/>
            <a:stretch>
              <a:fillRect b="-11000"/>
            </a:stretch>
          </a:blipFill>
          <a:ln>
            <a:solidFill>
              <a:schemeClr val="accent1">
                <a:shade val="1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33F549A-A3BF-16B2-C124-D16CB9A0E36F}"/>
              </a:ext>
            </a:extLst>
          </p:cNvPr>
          <p:cNvSpPr/>
          <p:nvPr/>
        </p:nvSpPr>
        <p:spPr>
          <a:xfrm>
            <a:off x="10896130" y="5940772"/>
            <a:ext cx="2667000" cy="2667592"/>
          </a:xfrm>
          <a:prstGeom prst="ellipse">
            <a:avLst/>
          </a:prstGeom>
          <a:blipFill dpi="0" rotWithShape="1">
            <a:blip r:embed="rId8"/>
            <a:srcRect/>
            <a:stretch>
              <a:fillRect l="-21000" t="-1000" r="-20000" b="-32000"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05CAE0-234C-1971-8FEE-9AC005CF7F6B}"/>
              </a:ext>
            </a:extLst>
          </p:cNvPr>
          <p:cNvSpPr txBox="1"/>
          <p:nvPr/>
        </p:nvSpPr>
        <p:spPr>
          <a:xfrm>
            <a:off x="11125200" y="5227781"/>
            <a:ext cx="26616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anva Sans" panose="020B0604020202020204" charset="0"/>
              </a:rPr>
              <a:t>Adedoyin </a:t>
            </a:r>
            <a:r>
              <a:rPr lang="en-US" sz="2000" b="1" dirty="0" err="1">
                <a:solidFill>
                  <a:schemeClr val="bg1"/>
                </a:solidFill>
                <a:latin typeface="Canva Sans" panose="020B0604020202020204" charset="0"/>
              </a:rPr>
              <a:t>Ajeyomi</a:t>
            </a:r>
            <a:endParaRPr lang="en-US" sz="2000" b="1" dirty="0">
              <a:solidFill>
                <a:schemeClr val="bg1"/>
              </a:solidFill>
              <a:latin typeface="Canva Sans" panose="020B060402020202020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C115970-1D33-B937-333C-BEA088E31F17}"/>
              </a:ext>
            </a:extLst>
          </p:cNvPr>
          <p:cNvSpPr txBox="1"/>
          <p:nvPr/>
        </p:nvSpPr>
        <p:spPr>
          <a:xfrm>
            <a:off x="14652935" y="5227781"/>
            <a:ext cx="36468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anva Sans" panose="020B0604020202020204" charset="0"/>
              </a:rPr>
              <a:t>Adegboyega Oluwagbemiga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0416E76-86D6-4E4D-3098-ACC2A7D7379E}"/>
              </a:ext>
            </a:extLst>
          </p:cNvPr>
          <p:cNvSpPr txBox="1"/>
          <p:nvPr/>
        </p:nvSpPr>
        <p:spPr>
          <a:xfrm>
            <a:off x="10376754" y="9142056"/>
            <a:ext cx="3818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anva Sans" panose="020B0604020202020204" charset="0"/>
              </a:rPr>
              <a:t>Hammed Akin AROGUNDADE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536EE1F-513A-18C1-3731-4263463A1F9E}"/>
              </a:ext>
            </a:extLst>
          </p:cNvPr>
          <p:cNvSpPr txBox="1"/>
          <p:nvPr/>
        </p:nvSpPr>
        <p:spPr>
          <a:xfrm>
            <a:off x="15083949" y="9142056"/>
            <a:ext cx="28357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chemeClr val="bg1"/>
                </a:solidFill>
                <a:latin typeface="Canva Sans" panose="020B0604020202020204" charset="0"/>
              </a:rPr>
              <a:t>Adegunju</a:t>
            </a:r>
            <a:r>
              <a:rPr lang="en-US" sz="2000" b="1" dirty="0">
                <a:solidFill>
                  <a:schemeClr val="bg1"/>
                </a:solidFill>
                <a:latin typeface="Canva Sans" panose="020B0604020202020204" charset="0"/>
              </a:rPr>
              <a:t> Hammed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5C1E11E-AE9D-3DE7-DDCC-B33F9C327DC8}"/>
              </a:ext>
            </a:extLst>
          </p:cNvPr>
          <p:cNvSpPr/>
          <p:nvPr/>
        </p:nvSpPr>
        <p:spPr>
          <a:xfrm>
            <a:off x="14995559" y="5940772"/>
            <a:ext cx="2667000" cy="2667592"/>
          </a:xfrm>
          <a:prstGeom prst="ellipse">
            <a:avLst/>
          </a:prstGeom>
          <a:blipFill dpi="0" rotWithShape="1">
            <a:blip r:embed="rId9"/>
            <a:srcRect/>
            <a:stretch>
              <a:fillRect/>
            </a:stretch>
          </a:blipFill>
          <a:ln>
            <a:solidFill>
              <a:schemeClr val="accent1">
                <a:shade val="1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0F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413532" y="1566514"/>
            <a:ext cx="5630748" cy="14719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985"/>
              </a:lnSpc>
              <a:spcBef>
                <a:spcPct val="0"/>
              </a:spcBef>
            </a:pPr>
            <a:r>
              <a:rPr lang="en-US" sz="8560" dirty="0">
                <a:solidFill>
                  <a:srgbClr val="FFFFFF"/>
                </a:solidFill>
                <a:latin typeface="TT Octosquares Compressed"/>
                <a:ea typeface="TT Octosquares Compressed"/>
                <a:cs typeface="TT Octosquares Compressed"/>
                <a:sym typeface="TT Octosquares Compressed"/>
              </a:rPr>
              <a:t>OUR PROJECT</a:t>
            </a:r>
          </a:p>
        </p:txBody>
      </p:sp>
      <p:sp>
        <p:nvSpPr>
          <p:cNvPr id="3" name="Freeform 3"/>
          <p:cNvSpPr/>
          <p:nvPr/>
        </p:nvSpPr>
        <p:spPr>
          <a:xfrm>
            <a:off x="856358" y="2024325"/>
            <a:ext cx="355359" cy="556335"/>
          </a:xfrm>
          <a:custGeom>
            <a:avLst/>
            <a:gdLst/>
            <a:ahLst/>
            <a:cxnLst/>
            <a:rect l="l" t="t" r="r" b="b"/>
            <a:pathLst>
              <a:path w="355359" h="556335">
                <a:moveTo>
                  <a:pt x="0" y="0"/>
                </a:moveTo>
                <a:lnTo>
                  <a:pt x="355359" y="0"/>
                </a:lnTo>
                <a:lnTo>
                  <a:pt x="355359" y="556335"/>
                </a:lnTo>
                <a:lnTo>
                  <a:pt x="0" y="5563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321478" y="2024325"/>
            <a:ext cx="355359" cy="556335"/>
          </a:xfrm>
          <a:custGeom>
            <a:avLst/>
            <a:gdLst/>
            <a:ahLst/>
            <a:cxnLst/>
            <a:rect l="l" t="t" r="r" b="b"/>
            <a:pathLst>
              <a:path w="355359" h="556335">
                <a:moveTo>
                  <a:pt x="0" y="0"/>
                </a:moveTo>
                <a:lnTo>
                  <a:pt x="355359" y="0"/>
                </a:lnTo>
                <a:lnTo>
                  <a:pt x="355359" y="556335"/>
                </a:lnTo>
                <a:lnTo>
                  <a:pt x="0" y="5563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1786599" y="2024325"/>
            <a:ext cx="355359" cy="556335"/>
          </a:xfrm>
          <a:custGeom>
            <a:avLst/>
            <a:gdLst/>
            <a:ahLst/>
            <a:cxnLst/>
            <a:rect l="l" t="t" r="r" b="b"/>
            <a:pathLst>
              <a:path w="355359" h="556335">
                <a:moveTo>
                  <a:pt x="0" y="0"/>
                </a:moveTo>
                <a:lnTo>
                  <a:pt x="355359" y="0"/>
                </a:lnTo>
                <a:lnTo>
                  <a:pt x="355359" y="556335"/>
                </a:lnTo>
                <a:lnTo>
                  <a:pt x="0" y="5563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856358" y="526291"/>
            <a:ext cx="1557174" cy="502409"/>
          </a:xfrm>
          <a:custGeom>
            <a:avLst/>
            <a:gdLst/>
            <a:ahLst/>
            <a:cxnLst/>
            <a:rect l="l" t="t" r="r" b="b"/>
            <a:pathLst>
              <a:path w="1557174" h="502409">
                <a:moveTo>
                  <a:pt x="0" y="0"/>
                </a:moveTo>
                <a:lnTo>
                  <a:pt x="1557174" y="0"/>
                </a:lnTo>
                <a:lnTo>
                  <a:pt x="1557174" y="502409"/>
                </a:lnTo>
                <a:lnTo>
                  <a:pt x="0" y="50240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14978174" y="1319566"/>
            <a:ext cx="15591643" cy="8656852"/>
          </a:xfrm>
          <a:custGeom>
            <a:avLst/>
            <a:gdLst/>
            <a:ahLst/>
            <a:cxnLst/>
            <a:rect l="l" t="t" r="r" b="b"/>
            <a:pathLst>
              <a:path w="15591643" h="8656852">
                <a:moveTo>
                  <a:pt x="0" y="0"/>
                </a:moveTo>
                <a:lnTo>
                  <a:pt x="15591642" y="0"/>
                </a:lnTo>
                <a:lnTo>
                  <a:pt x="15591642" y="8656852"/>
                </a:lnTo>
                <a:lnTo>
                  <a:pt x="0" y="865685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aphicFrame>
        <p:nvGraphicFramePr>
          <p:cNvPr id="10" name="TextBox 8">
            <a:extLst>
              <a:ext uri="{FF2B5EF4-FFF2-40B4-BE49-F238E27FC236}">
                <a16:creationId xmlns:a16="http://schemas.microsoft.com/office/drawing/2014/main" id="{F13F0DEC-9FBD-9FDF-35C4-7E9BFB3EC2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35407848"/>
              </p:ext>
            </p:extLst>
          </p:nvPr>
        </p:nvGraphicFramePr>
        <p:xfrm>
          <a:off x="457200" y="2781301"/>
          <a:ext cx="14249400" cy="7203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3077287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0F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56358" y="2409210"/>
            <a:ext cx="5630748" cy="14719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985"/>
              </a:lnSpc>
              <a:spcBef>
                <a:spcPct val="0"/>
              </a:spcBef>
            </a:pPr>
            <a:r>
              <a:rPr lang="en-US" sz="8560" dirty="0">
                <a:solidFill>
                  <a:srgbClr val="FFFFFF"/>
                </a:solidFill>
                <a:latin typeface="TT Octosquares Compressed"/>
                <a:ea typeface="TT Octosquares Compressed"/>
                <a:cs typeface="TT Octosquares Compressed"/>
                <a:sym typeface="TT Octosquares Compressed"/>
              </a:rPr>
              <a:t>ARCHITECTURE</a:t>
            </a:r>
          </a:p>
        </p:txBody>
      </p:sp>
      <p:sp>
        <p:nvSpPr>
          <p:cNvPr id="3" name="Freeform 3"/>
          <p:cNvSpPr/>
          <p:nvPr/>
        </p:nvSpPr>
        <p:spPr>
          <a:xfrm>
            <a:off x="856358" y="2024325"/>
            <a:ext cx="355359" cy="556335"/>
          </a:xfrm>
          <a:custGeom>
            <a:avLst/>
            <a:gdLst/>
            <a:ahLst/>
            <a:cxnLst/>
            <a:rect l="l" t="t" r="r" b="b"/>
            <a:pathLst>
              <a:path w="355359" h="556335">
                <a:moveTo>
                  <a:pt x="0" y="0"/>
                </a:moveTo>
                <a:lnTo>
                  <a:pt x="355359" y="0"/>
                </a:lnTo>
                <a:lnTo>
                  <a:pt x="355359" y="556335"/>
                </a:lnTo>
                <a:lnTo>
                  <a:pt x="0" y="5563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321478" y="2024325"/>
            <a:ext cx="355359" cy="556335"/>
          </a:xfrm>
          <a:custGeom>
            <a:avLst/>
            <a:gdLst/>
            <a:ahLst/>
            <a:cxnLst/>
            <a:rect l="l" t="t" r="r" b="b"/>
            <a:pathLst>
              <a:path w="355359" h="556335">
                <a:moveTo>
                  <a:pt x="0" y="0"/>
                </a:moveTo>
                <a:lnTo>
                  <a:pt x="355359" y="0"/>
                </a:lnTo>
                <a:lnTo>
                  <a:pt x="355359" y="556335"/>
                </a:lnTo>
                <a:lnTo>
                  <a:pt x="0" y="5563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1786599" y="2024325"/>
            <a:ext cx="355359" cy="556335"/>
          </a:xfrm>
          <a:custGeom>
            <a:avLst/>
            <a:gdLst/>
            <a:ahLst/>
            <a:cxnLst/>
            <a:rect l="l" t="t" r="r" b="b"/>
            <a:pathLst>
              <a:path w="355359" h="556335">
                <a:moveTo>
                  <a:pt x="0" y="0"/>
                </a:moveTo>
                <a:lnTo>
                  <a:pt x="355359" y="0"/>
                </a:lnTo>
                <a:lnTo>
                  <a:pt x="355359" y="556335"/>
                </a:lnTo>
                <a:lnTo>
                  <a:pt x="0" y="5563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856358" y="526291"/>
            <a:ext cx="1557174" cy="502409"/>
          </a:xfrm>
          <a:custGeom>
            <a:avLst/>
            <a:gdLst/>
            <a:ahLst/>
            <a:cxnLst/>
            <a:rect l="l" t="t" r="r" b="b"/>
            <a:pathLst>
              <a:path w="1557174" h="502409">
                <a:moveTo>
                  <a:pt x="0" y="0"/>
                </a:moveTo>
                <a:lnTo>
                  <a:pt x="1557174" y="0"/>
                </a:lnTo>
                <a:lnTo>
                  <a:pt x="1557174" y="502409"/>
                </a:lnTo>
                <a:lnTo>
                  <a:pt x="0" y="50240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7113072" y="2409210"/>
            <a:ext cx="10993171" cy="7153889"/>
          </a:xfrm>
          <a:custGeom>
            <a:avLst/>
            <a:gdLst/>
            <a:ahLst/>
            <a:cxnLst/>
            <a:rect l="l" t="t" r="r" b="b"/>
            <a:pathLst>
              <a:path w="15591643" h="8656852">
                <a:moveTo>
                  <a:pt x="0" y="0"/>
                </a:moveTo>
                <a:lnTo>
                  <a:pt x="15591642" y="0"/>
                </a:lnTo>
                <a:lnTo>
                  <a:pt x="15591642" y="8656852"/>
                </a:lnTo>
                <a:lnTo>
                  <a:pt x="0" y="865685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07FFBF6-0D85-00F6-B205-00D72FAF7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022536"/>
              </p:ext>
            </p:extLst>
          </p:nvPr>
        </p:nvGraphicFramePr>
        <p:xfrm>
          <a:off x="181757" y="3961170"/>
          <a:ext cx="6821554" cy="516247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180443">
                  <a:extLst>
                    <a:ext uri="{9D8B030D-6E8A-4147-A177-3AD203B41FA5}">
                      <a16:colId xmlns:a16="http://schemas.microsoft.com/office/drawing/2014/main" val="2960593973"/>
                    </a:ext>
                  </a:extLst>
                </a:gridCol>
                <a:gridCol w="4641111">
                  <a:extLst>
                    <a:ext uri="{9D8B030D-6E8A-4147-A177-3AD203B41FA5}">
                      <a16:colId xmlns:a16="http://schemas.microsoft.com/office/drawing/2014/main" val="4097360074"/>
                    </a:ext>
                  </a:extLst>
                </a:gridCol>
              </a:tblGrid>
              <a:tr h="9600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1" u="none" strike="noStrike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Component</a:t>
                      </a:r>
                      <a:endParaRPr lang="en-US" sz="3200" b="1" i="0" u="none" strike="noStrike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b="1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Description</a:t>
                      </a:r>
                      <a:endParaRPr lang="en-US" sz="3200" b="1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78353679"/>
                  </a:ext>
                </a:extLst>
              </a:tr>
              <a:tr h="9600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Data Source</a:t>
                      </a:r>
                      <a:endParaRPr lang="en-US" sz="3200" b="0" i="0" u="none" strike="noStrike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REST API</a:t>
                      </a:r>
                      <a:endParaRPr lang="en-US" sz="32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34402403"/>
                  </a:ext>
                </a:extLst>
              </a:tr>
              <a:tr h="125351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Python</a:t>
                      </a:r>
                      <a:endParaRPr lang="en-US" sz="3200" b="0" i="0" u="none" strike="noStrike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32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Extraction, Transformation, and Load (ETL)</a:t>
                      </a:r>
                      <a:endParaRPr lang="en-GB" sz="32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10567559"/>
                  </a:ext>
                </a:extLst>
              </a:tr>
              <a:tr h="4846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Metabase</a:t>
                      </a:r>
                      <a:endParaRPr lang="en-US" sz="3200" b="0" i="0" u="none" strike="noStrike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Visualization</a:t>
                      </a:r>
                      <a:endParaRPr lang="en-US" sz="3200" b="0" i="0" u="none" strike="noStrike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96162744"/>
                  </a:ext>
                </a:extLst>
              </a:tr>
              <a:tr h="4846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 dirty="0" err="1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PgAdmin</a:t>
                      </a:r>
                      <a:endParaRPr lang="en-US" sz="32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IDE to access Database</a:t>
                      </a:r>
                      <a:endParaRPr lang="en-US" sz="32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6704549"/>
                  </a:ext>
                </a:extLst>
              </a:tr>
              <a:tr h="4846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Postgres</a:t>
                      </a:r>
                      <a:endParaRPr lang="en-US" sz="3200" b="0" i="0" u="none" strike="noStrike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Data Warehouse</a:t>
                      </a:r>
                      <a:endParaRPr lang="en-US" sz="3200" b="0" i="0" u="none" strike="noStrike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35567645"/>
                  </a:ext>
                </a:extLst>
              </a:tr>
              <a:tr h="4846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Docker</a:t>
                      </a:r>
                      <a:endParaRPr lang="en-US" sz="3200" b="0" i="0" u="none" strike="noStrike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3200" u="none" strike="noStrike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effectLst/>
                        </a:rPr>
                        <a:t>Container</a:t>
                      </a:r>
                      <a:endParaRPr lang="en-US" sz="3200" b="0" i="0" u="none" strike="noStrike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2428945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0F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45726" y="2026362"/>
            <a:ext cx="8932878" cy="14080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985"/>
              </a:lnSpc>
              <a:spcBef>
                <a:spcPct val="0"/>
              </a:spcBef>
            </a:pPr>
            <a:r>
              <a:rPr lang="en-US" sz="6000" dirty="0">
                <a:solidFill>
                  <a:srgbClr val="FFFFFF"/>
                </a:solidFill>
                <a:latin typeface="TT Octosquares Compressed"/>
                <a:ea typeface="TT Octosquares Compressed"/>
                <a:cs typeface="TT Octosquares Compressed"/>
                <a:sym typeface="TT Octosquares Compressed"/>
              </a:rPr>
              <a:t>RUNNING WITHOUT DOCKER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AF5D55-29E5-FC5F-D048-F096E3092EB0}"/>
              </a:ext>
            </a:extLst>
          </p:cNvPr>
          <p:cNvGrpSpPr/>
          <p:nvPr/>
        </p:nvGrpSpPr>
        <p:grpSpPr>
          <a:xfrm>
            <a:off x="856358" y="1470027"/>
            <a:ext cx="1285600" cy="556335"/>
            <a:chOff x="856358" y="2024325"/>
            <a:chExt cx="1285600" cy="556335"/>
          </a:xfrm>
        </p:grpSpPr>
        <p:sp>
          <p:nvSpPr>
            <p:cNvPr id="3" name="Freeform 3"/>
            <p:cNvSpPr/>
            <p:nvPr/>
          </p:nvSpPr>
          <p:spPr>
            <a:xfrm>
              <a:off x="856358" y="2024325"/>
              <a:ext cx="355359" cy="556335"/>
            </a:xfrm>
            <a:custGeom>
              <a:avLst/>
              <a:gdLst/>
              <a:ahLst/>
              <a:cxnLst/>
              <a:rect l="l" t="t" r="r" b="b"/>
              <a:pathLst>
                <a:path w="355359" h="556335">
                  <a:moveTo>
                    <a:pt x="0" y="0"/>
                  </a:moveTo>
                  <a:lnTo>
                    <a:pt x="355359" y="0"/>
                  </a:lnTo>
                  <a:lnTo>
                    <a:pt x="355359" y="556335"/>
                  </a:lnTo>
                  <a:lnTo>
                    <a:pt x="0" y="55633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Freeform 4"/>
            <p:cNvSpPr/>
            <p:nvPr/>
          </p:nvSpPr>
          <p:spPr>
            <a:xfrm>
              <a:off x="1321478" y="2024325"/>
              <a:ext cx="355359" cy="556335"/>
            </a:xfrm>
            <a:custGeom>
              <a:avLst/>
              <a:gdLst/>
              <a:ahLst/>
              <a:cxnLst/>
              <a:rect l="l" t="t" r="r" b="b"/>
              <a:pathLst>
                <a:path w="355359" h="556335">
                  <a:moveTo>
                    <a:pt x="0" y="0"/>
                  </a:moveTo>
                  <a:lnTo>
                    <a:pt x="355359" y="0"/>
                  </a:lnTo>
                  <a:lnTo>
                    <a:pt x="355359" y="556335"/>
                  </a:lnTo>
                  <a:lnTo>
                    <a:pt x="0" y="55633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Freeform 5"/>
            <p:cNvSpPr/>
            <p:nvPr/>
          </p:nvSpPr>
          <p:spPr>
            <a:xfrm>
              <a:off x="1786599" y="2024325"/>
              <a:ext cx="355359" cy="556335"/>
            </a:xfrm>
            <a:custGeom>
              <a:avLst/>
              <a:gdLst/>
              <a:ahLst/>
              <a:cxnLst/>
              <a:rect l="l" t="t" r="r" b="b"/>
              <a:pathLst>
                <a:path w="355359" h="556335">
                  <a:moveTo>
                    <a:pt x="0" y="0"/>
                  </a:moveTo>
                  <a:lnTo>
                    <a:pt x="355359" y="0"/>
                  </a:lnTo>
                  <a:lnTo>
                    <a:pt x="355359" y="556335"/>
                  </a:lnTo>
                  <a:lnTo>
                    <a:pt x="0" y="55633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" name="Freeform 6"/>
          <p:cNvSpPr/>
          <p:nvPr/>
        </p:nvSpPr>
        <p:spPr>
          <a:xfrm>
            <a:off x="856358" y="526291"/>
            <a:ext cx="1557174" cy="502409"/>
          </a:xfrm>
          <a:custGeom>
            <a:avLst/>
            <a:gdLst/>
            <a:ahLst/>
            <a:cxnLst/>
            <a:rect l="l" t="t" r="r" b="b"/>
            <a:pathLst>
              <a:path w="1557174" h="502409">
                <a:moveTo>
                  <a:pt x="0" y="0"/>
                </a:moveTo>
                <a:lnTo>
                  <a:pt x="1557174" y="0"/>
                </a:lnTo>
                <a:lnTo>
                  <a:pt x="1557174" y="502409"/>
                </a:lnTo>
                <a:lnTo>
                  <a:pt x="0" y="50240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TextBox 8"/>
          <p:cNvSpPr txBox="1"/>
          <p:nvPr/>
        </p:nvSpPr>
        <p:spPr>
          <a:xfrm>
            <a:off x="1000366" y="3468595"/>
            <a:ext cx="17135233" cy="64633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14350" indent="-514350" algn="l">
              <a:spcBef>
                <a:spcPct val="0"/>
              </a:spcBef>
              <a:buFont typeface="+mj-lt"/>
              <a:buAutoNum type="arabicPeriod"/>
            </a:pPr>
            <a:r>
              <a:rPr lang="en-US" sz="2800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Make sure you have </a:t>
            </a:r>
            <a:r>
              <a:rPr lang="en-US" sz="2800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Pgadmin</a:t>
            </a:r>
            <a:r>
              <a:rPr lang="en-US" sz="2800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and Postgres on your PC.</a:t>
            </a:r>
          </a:p>
          <a:p>
            <a:pPr marL="514350" indent="-514350" algn="l">
              <a:spcBef>
                <a:spcPct val="0"/>
              </a:spcBef>
              <a:buFont typeface="+mj-lt"/>
              <a:buAutoNum type="arabicPeriod"/>
            </a:pPr>
            <a:endParaRPr lang="en-US" sz="2800" dirty="0">
              <a:solidFill>
                <a:srgbClr val="FFFFFF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marL="514350" indent="-514350" algn="l">
              <a:spcBef>
                <a:spcPct val="0"/>
              </a:spcBef>
              <a:buFont typeface="+mj-lt"/>
              <a:buAutoNum type="arabicPeriod"/>
            </a:pPr>
            <a:r>
              <a:rPr lang="en-US" sz="2800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Clone the repository.</a:t>
            </a:r>
          </a:p>
          <a:p>
            <a:pPr algn="l">
              <a:spcBef>
                <a:spcPct val="0"/>
              </a:spcBef>
            </a:pPr>
            <a:r>
              <a:rPr lang="en-US" sz="2800" i="1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	</a:t>
            </a:r>
            <a:r>
              <a:rPr lang="en-US" sz="2800" i="1" dirty="0">
                <a:solidFill>
                  <a:schemeClr val="accent6">
                    <a:lumMod val="75000"/>
                  </a:schemeClr>
                </a:solidFill>
                <a:latin typeface="Canva Sans"/>
                <a:ea typeface="Canva Sans"/>
                <a:cs typeface="Canva Sans"/>
                <a:sym typeface="Canva Sans"/>
              </a:rPr>
              <a:t>git clone https://github.com/SammyGIS/dec-hackathon-team-1-solution.git</a:t>
            </a:r>
          </a:p>
          <a:p>
            <a:pPr algn="l">
              <a:spcBef>
                <a:spcPct val="0"/>
              </a:spcBef>
            </a:pPr>
            <a:endParaRPr lang="en-US" sz="2800" dirty="0">
              <a:solidFill>
                <a:srgbClr val="FFFFFF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spcBef>
                <a:spcPct val="0"/>
              </a:spcBef>
            </a:pPr>
            <a:r>
              <a:rPr lang="en-US" sz="2800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3. Install required dependencies.</a:t>
            </a:r>
          </a:p>
          <a:p>
            <a:pPr algn="l">
              <a:spcBef>
                <a:spcPct val="0"/>
              </a:spcBef>
            </a:pPr>
            <a:r>
              <a:rPr lang="en-US" sz="2800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	</a:t>
            </a:r>
            <a:r>
              <a:rPr lang="en-US" sz="2800" i="1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pip install -r requirements.txt</a:t>
            </a:r>
          </a:p>
          <a:p>
            <a:pPr algn="l">
              <a:spcBef>
                <a:spcPct val="0"/>
              </a:spcBef>
            </a:pPr>
            <a:endParaRPr lang="en-US" sz="2800" i="1" dirty="0">
              <a:solidFill>
                <a:srgbClr val="FFFFFF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spcBef>
                <a:spcPct val="0"/>
              </a:spcBef>
            </a:pPr>
            <a:r>
              <a:rPr lang="en-US" sz="2800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4. Run the script in the CLI to extract, transform, and load the data into the database.</a:t>
            </a:r>
          </a:p>
          <a:p>
            <a:pPr algn="l">
              <a:spcBef>
                <a:spcPct val="0"/>
              </a:spcBef>
            </a:pPr>
            <a:r>
              <a:rPr lang="en-US" sz="2800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	</a:t>
            </a:r>
            <a:r>
              <a:rPr lang="en-US" sz="2800" i="1" dirty="0">
                <a:solidFill>
                  <a:schemeClr val="accent6">
                    <a:lumMod val="75000"/>
                  </a:schemeClr>
                </a:solidFill>
                <a:latin typeface="Canva Sans"/>
                <a:ea typeface="Canva Sans"/>
                <a:cs typeface="Canva Sans"/>
                <a:sym typeface="Canva Sans"/>
              </a:rPr>
              <a:t>python etl_script.py</a:t>
            </a:r>
          </a:p>
          <a:p>
            <a:pPr algn="l">
              <a:spcBef>
                <a:spcPct val="0"/>
              </a:spcBef>
            </a:pPr>
            <a:endParaRPr lang="en-US" sz="2800" i="1" dirty="0">
              <a:solidFill>
                <a:srgbClr val="FFFFFF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marL="514350" indent="-514350" algn="l">
              <a:spcBef>
                <a:spcPct val="0"/>
              </a:spcBef>
              <a:buAutoNum type="arabicPlain" startAt="5"/>
            </a:pPr>
            <a:r>
              <a:rPr lang="en-US" sz="2800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You can then perform your analysis in </a:t>
            </a:r>
            <a:r>
              <a:rPr lang="en-US" sz="2800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PgAdmin.You</a:t>
            </a:r>
            <a:r>
              <a:rPr lang="en-US" sz="2800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can also connect it to </a:t>
            </a:r>
            <a:r>
              <a:rPr lang="en-US" sz="2800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postgress</a:t>
            </a:r>
            <a:r>
              <a:rPr lang="en-US" sz="2800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installed on your PC. </a:t>
            </a:r>
          </a:p>
          <a:p>
            <a:pPr algn="l">
              <a:spcBef>
                <a:spcPct val="0"/>
              </a:spcBef>
            </a:pPr>
            <a:endParaRPr lang="en-US" sz="2800" dirty="0">
              <a:solidFill>
                <a:srgbClr val="FFFFFF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spcBef>
                <a:spcPct val="0"/>
              </a:spcBef>
            </a:pPr>
            <a:r>
              <a:rPr lang="en-US" sz="2800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All you need to do is add the host, port, password, and default database name in the .env file.</a:t>
            </a:r>
          </a:p>
        </p:txBody>
      </p:sp>
      <p:sp>
        <p:nvSpPr>
          <p:cNvPr id="7" name="TextBox 2"/>
          <p:cNvSpPr txBox="1"/>
          <p:nvPr/>
        </p:nvSpPr>
        <p:spPr>
          <a:xfrm>
            <a:off x="2523293" y="924426"/>
            <a:ext cx="5630748" cy="14719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985"/>
              </a:lnSpc>
              <a:spcBef>
                <a:spcPct val="0"/>
              </a:spcBef>
            </a:pPr>
            <a:r>
              <a:rPr lang="en-US" sz="8560" dirty="0">
                <a:solidFill>
                  <a:srgbClr val="FFFFFF"/>
                </a:solidFill>
                <a:latin typeface="TT Octosquares Compressed"/>
                <a:ea typeface="TT Octosquares Compressed"/>
                <a:cs typeface="TT Octosquares Compressed"/>
                <a:sym typeface="TT Octosquares Compressed"/>
              </a:rPr>
              <a:t>PROCESS</a:t>
            </a:r>
          </a:p>
        </p:txBody>
      </p:sp>
    </p:spTree>
    <p:extLst>
      <p:ext uri="{BB962C8B-B14F-4D97-AF65-F5344CB8AC3E}">
        <p14:creationId xmlns:p14="http://schemas.microsoft.com/office/powerpoint/2010/main" val="2304446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0F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964278" y="1474457"/>
            <a:ext cx="12173842" cy="14080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985"/>
              </a:lnSpc>
              <a:spcBef>
                <a:spcPct val="0"/>
              </a:spcBef>
            </a:pPr>
            <a:r>
              <a:rPr lang="en-US" sz="6600" dirty="0">
                <a:solidFill>
                  <a:srgbClr val="FFFFFF"/>
                </a:solidFill>
                <a:latin typeface="TT Octosquares Compressed"/>
                <a:ea typeface="TT Octosquares Compressed"/>
                <a:cs typeface="TT Octosquares Compressed"/>
                <a:sym typeface="TT Octosquares Compressed"/>
              </a:rPr>
              <a:t>RUNNING WITH DOCKER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AF5D55-29E5-FC5F-D048-F096E3092EB0}"/>
              </a:ext>
            </a:extLst>
          </p:cNvPr>
          <p:cNvGrpSpPr/>
          <p:nvPr/>
        </p:nvGrpSpPr>
        <p:grpSpPr>
          <a:xfrm>
            <a:off x="856358" y="1470027"/>
            <a:ext cx="1285600" cy="556335"/>
            <a:chOff x="856358" y="2024325"/>
            <a:chExt cx="1285600" cy="556335"/>
          </a:xfrm>
        </p:grpSpPr>
        <p:sp>
          <p:nvSpPr>
            <p:cNvPr id="3" name="Freeform 3"/>
            <p:cNvSpPr/>
            <p:nvPr/>
          </p:nvSpPr>
          <p:spPr>
            <a:xfrm>
              <a:off x="856358" y="2024325"/>
              <a:ext cx="355359" cy="556335"/>
            </a:xfrm>
            <a:custGeom>
              <a:avLst/>
              <a:gdLst/>
              <a:ahLst/>
              <a:cxnLst/>
              <a:rect l="l" t="t" r="r" b="b"/>
              <a:pathLst>
                <a:path w="355359" h="556335">
                  <a:moveTo>
                    <a:pt x="0" y="0"/>
                  </a:moveTo>
                  <a:lnTo>
                    <a:pt x="355359" y="0"/>
                  </a:lnTo>
                  <a:lnTo>
                    <a:pt x="355359" y="556335"/>
                  </a:lnTo>
                  <a:lnTo>
                    <a:pt x="0" y="55633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Freeform 4"/>
            <p:cNvSpPr/>
            <p:nvPr/>
          </p:nvSpPr>
          <p:spPr>
            <a:xfrm>
              <a:off x="1321478" y="2024325"/>
              <a:ext cx="355359" cy="556335"/>
            </a:xfrm>
            <a:custGeom>
              <a:avLst/>
              <a:gdLst/>
              <a:ahLst/>
              <a:cxnLst/>
              <a:rect l="l" t="t" r="r" b="b"/>
              <a:pathLst>
                <a:path w="355359" h="556335">
                  <a:moveTo>
                    <a:pt x="0" y="0"/>
                  </a:moveTo>
                  <a:lnTo>
                    <a:pt x="355359" y="0"/>
                  </a:lnTo>
                  <a:lnTo>
                    <a:pt x="355359" y="556335"/>
                  </a:lnTo>
                  <a:lnTo>
                    <a:pt x="0" y="55633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Freeform 5"/>
            <p:cNvSpPr/>
            <p:nvPr/>
          </p:nvSpPr>
          <p:spPr>
            <a:xfrm>
              <a:off x="1786599" y="2024325"/>
              <a:ext cx="355359" cy="556335"/>
            </a:xfrm>
            <a:custGeom>
              <a:avLst/>
              <a:gdLst/>
              <a:ahLst/>
              <a:cxnLst/>
              <a:rect l="l" t="t" r="r" b="b"/>
              <a:pathLst>
                <a:path w="355359" h="556335">
                  <a:moveTo>
                    <a:pt x="0" y="0"/>
                  </a:moveTo>
                  <a:lnTo>
                    <a:pt x="355359" y="0"/>
                  </a:lnTo>
                  <a:lnTo>
                    <a:pt x="355359" y="556335"/>
                  </a:lnTo>
                  <a:lnTo>
                    <a:pt x="0" y="55633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" name="Freeform 6"/>
          <p:cNvSpPr/>
          <p:nvPr/>
        </p:nvSpPr>
        <p:spPr>
          <a:xfrm>
            <a:off x="856358" y="526291"/>
            <a:ext cx="1557174" cy="502409"/>
          </a:xfrm>
          <a:custGeom>
            <a:avLst/>
            <a:gdLst/>
            <a:ahLst/>
            <a:cxnLst/>
            <a:rect l="l" t="t" r="r" b="b"/>
            <a:pathLst>
              <a:path w="1557174" h="502409">
                <a:moveTo>
                  <a:pt x="0" y="0"/>
                </a:moveTo>
                <a:lnTo>
                  <a:pt x="1557174" y="0"/>
                </a:lnTo>
                <a:lnTo>
                  <a:pt x="1557174" y="502409"/>
                </a:lnTo>
                <a:lnTo>
                  <a:pt x="0" y="50240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TextBox 8"/>
          <p:cNvSpPr txBox="1"/>
          <p:nvPr/>
        </p:nvSpPr>
        <p:spPr>
          <a:xfrm>
            <a:off x="741752" y="2866514"/>
            <a:ext cx="17290128" cy="68941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800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This is the best way to enjoy what we built. This way, all systems are connected seamlessly. If you're on Windows, you can install Docker from Docker Hub.</a:t>
            </a:r>
          </a:p>
          <a:p>
            <a:pPr marL="514350" indent="-514350" algn="l"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FFFFFF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marL="514350" indent="-514350" algn="l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Start Docker on your CLI.</a:t>
            </a:r>
          </a:p>
          <a:p>
            <a:pPr marL="514350" indent="-514350" algn="l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Clone the repository.</a:t>
            </a:r>
          </a:p>
          <a:p>
            <a:pPr algn="l">
              <a:spcBef>
                <a:spcPct val="0"/>
              </a:spcBef>
            </a:pPr>
            <a:r>
              <a:rPr lang="en-US" sz="2800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	</a:t>
            </a:r>
            <a:r>
              <a:rPr lang="en-US" sz="2800" i="1" dirty="0">
                <a:solidFill>
                  <a:schemeClr val="accent6">
                    <a:lumMod val="75000"/>
                  </a:schemeClr>
                </a:solidFill>
                <a:latin typeface="Canva Sans"/>
                <a:ea typeface="Canva Sans"/>
                <a:cs typeface="Canva Sans"/>
                <a:sym typeface="Canva Sans"/>
              </a:rPr>
              <a:t>git clone https://github.com/SammyGIS/dec-hackathon-team-1-solution.git</a:t>
            </a:r>
          </a:p>
          <a:p>
            <a:pPr marL="457200" indent="-457200" algn="l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To address issues of conflicting ports, you can clear any running containers or change the port in the docker-</a:t>
            </a:r>
            <a:r>
              <a:rPr lang="en-US" sz="2800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compose.yaml</a:t>
            </a:r>
            <a:r>
              <a:rPr lang="en-US" sz="2800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file.</a:t>
            </a:r>
          </a:p>
          <a:p>
            <a:pPr marL="457200" indent="-457200" algn="l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Open your cli, </a:t>
            </a:r>
            <a:r>
              <a:rPr lang="en-US" sz="2800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chnage</a:t>
            </a:r>
            <a:r>
              <a:rPr lang="en-US" sz="2800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to the directory you cloned in step 2, build the Docker images </a:t>
            </a:r>
            <a:r>
              <a:rPr lang="en-US" sz="2800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uisng</a:t>
            </a:r>
            <a:r>
              <a:rPr lang="en-US" sz="2800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the command.</a:t>
            </a:r>
          </a:p>
          <a:p>
            <a:pPr lvl="1">
              <a:spcBef>
                <a:spcPct val="0"/>
              </a:spcBef>
            </a:pPr>
            <a:r>
              <a:rPr lang="en-US" sz="2800" i="1" dirty="0">
                <a:solidFill>
                  <a:schemeClr val="accent6">
                    <a:lumMod val="75000"/>
                  </a:schemeClr>
                </a:solidFill>
                <a:latin typeface="Canva Sans"/>
                <a:ea typeface="Canva Sans"/>
                <a:cs typeface="Canva Sans"/>
                <a:sym typeface="Canva Sans"/>
              </a:rPr>
              <a:t>	docker-compose build</a:t>
            </a:r>
          </a:p>
          <a:p>
            <a:pPr marL="457200" indent="-457200" algn="l"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Run the containers in detached mode.</a:t>
            </a:r>
          </a:p>
          <a:p>
            <a:pPr algn="l">
              <a:spcBef>
                <a:spcPct val="0"/>
              </a:spcBef>
            </a:pPr>
            <a:r>
              <a:rPr lang="en-US" sz="2800" i="1" dirty="0">
                <a:solidFill>
                  <a:schemeClr val="accent6">
                    <a:lumMod val="75000"/>
                  </a:schemeClr>
                </a:solidFill>
                <a:latin typeface="Canva Sans"/>
                <a:ea typeface="Canva Sans"/>
                <a:cs typeface="Canva Sans"/>
                <a:sym typeface="Canva Sans"/>
              </a:rPr>
              <a:t>	docker-compose up –d</a:t>
            </a:r>
          </a:p>
          <a:p>
            <a:pPr algn="l">
              <a:spcBef>
                <a:spcPct val="0"/>
              </a:spcBef>
            </a:pPr>
            <a:r>
              <a:rPr lang="en-US" sz="2800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This automatically runs all the processes defined in the workflow. You can access your </a:t>
            </a:r>
            <a:r>
              <a:rPr lang="en-US" sz="2800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Pgadmin</a:t>
            </a:r>
            <a:r>
              <a:rPr lang="en-US" sz="2800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via localhost:8080 to running your query or connect your </a:t>
            </a:r>
            <a:r>
              <a:rPr lang="en-US" sz="2800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pgdatabase</a:t>
            </a:r>
            <a:r>
              <a:rPr lang="en-US" sz="2800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to </a:t>
            </a:r>
            <a:r>
              <a:rPr lang="en-US" sz="2800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metabase</a:t>
            </a:r>
            <a:r>
              <a:rPr lang="en-US" sz="2800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and run </a:t>
            </a:r>
            <a:r>
              <a:rPr lang="en-US" sz="2800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metabase</a:t>
            </a:r>
            <a:r>
              <a:rPr lang="en-US" sz="2800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visualization app via localhost:3000.</a:t>
            </a:r>
          </a:p>
        </p:txBody>
      </p:sp>
    </p:spTree>
    <p:extLst>
      <p:ext uri="{BB962C8B-B14F-4D97-AF65-F5344CB8AC3E}">
        <p14:creationId xmlns:p14="http://schemas.microsoft.com/office/powerpoint/2010/main" val="1357067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0F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413532" y="1288347"/>
            <a:ext cx="5630748" cy="14719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985"/>
              </a:lnSpc>
              <a:spcBef>
                <a:spcPct val="0"/>
              </a:spcBef>
            </a:pPr>
            <a:r>
              <a:rPr lang="en-US" sz="8560" dirty="0">
                <a:solidFill>
                  <a:srgbClr val="FFFFFF"/>
                </a:solidFill>
                <a:latin typeface="TT Octosquares Compressed"/>
                <a:ea typeface="TT Octosquares Compressed"/>
                <a:cs typeface="TT Octosquares Compressed"/>
                <a:sym typeface="TT Octosquares Compressed"/>
              </a:rPr>
              <a:t>ANALYTICS</a:t>
            </a:r>
          </a:p>
        </p:txBody>
      </p:sp>
      <p:sp>
        <p:nvSpPr>
          <p:cNvPr id="3" name="Freeform 3"/>
          <p:cNvSpPr/>
          <p:nvPr/>
        </p:nvSpPr>
        <p:spPr>
          <a:xfrm>
            <a:off x="704704" y="1746156"/>
            <a:ext cx="355359" cy="556335"/>
          </a:xfrm>
          <a:custGeom>
            <a:avLst/>
            <a:gdLst/>
            <a:ahLst/>
            <a:cxnLst/>
            <a:rect l="l" t="t" r="r" b="b"/>
            <a:pathLst>
              <a:path w="355359" h="556335">
                <a:moveTo>
                  <a:pt x="0" y="0"/>
                </a:moveTo>
                <a:lnTo>
                  <a:pt x="355359" y="0"/>
                </a:lnTo>
                <a:lnTo>
                  <a:pt x="355359" y="556335"/>
                </a:lnTo>
                <a:lnTo>
                  <a:pt x="0" y="5563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169824" y="1746156"/>
            <a:ext cx="355359" cy="556335"/>
          </a:xfrm>
          <a:custGeom>
            <a:avLst/>
            <a:gdLst/>
            <a:ahLst/>
            <a:cxnLst/>
            <a:rect l="l" t="t" r="r" b="b"/>
            <a:pathLst>
              <a:path w="355359" h="556335">
                <a:moveTo>
                  <a:pt x="0" y="0"/>
                </a:moveTo>
                <a:lnTo>
                  <a:pt x="355359" y="0"/>
                </a:lnTo>
                <a:lnTo>
                  <a:pt x="355359" y="556335"/>
                </a:lnTo>
                <a:lnTo>
                  <a:pt x="0" y="5563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1634945" y="1746156"/>
            <a:ext cx="355359" cy="556335"/>
          </a:xfrm>
          <a:custGeom>
            <a:avLst/>
            <a:gdLst/>
            <a:ahLst/>
            <a:cxnLst/>
            <a:rect l="l" t="t" r="r" b="b"/>
            <a:pathLst>
              <a:path w="355359" h="556335">
                <a:moveTo>
                  <a:pt x="0" y="0"/>
                </a:moveTo>
                <a:lnTo>
                  <a:pt x="355359" y="0"/>
                </a:lnTo>
                <a:lnTo>
                  <a:pt x="355359" y="556335"/>
                </a:lnTo>
                <a:lnTo>
                  <a:pt x="0" y="5563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856358" y="526291"/>
            <a:ext cx="1557174" cy="502409"/>
          </a:xfrm>
          <a:custGeom>
            <a:avLst/>
            <a:gdLst/>
            <a:ahLst/>
            <a:cxnLst/>
            <a:rect l="l" t="t" r="r" b="b"/>
            <a:pathLst>
              <a:path w="1557174" h="502409">
                <a:moveTo>
                  <a:pt x="0" y="0"/>
                </a:moveTo>
                <a:lnTo>
                  <a:pt x="1557174" y="0"/>
                </a:lnTo>
                <a:lnTo>
                  <a:pt x="1557174" y="502409"/>
                </a:lnTo>
                <a:lnTo>
                  <a:pt x="0" y="50240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086EA6A0-D621-BF90-3106-7659B7C126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5418" y="2628036"/>
            <a:ext cx="6857534" cy="4740769"/>
          </a:xfrm>
          <a:prstGeom prst="rect">
            <a:avLst/>
          </a:prstGeom>
        </p:spPr>
      </p:pic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BC92B290-7DEA-5FD2-9546-FC53BBE9ED1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166" y="2628036"/>
            <a:ext cx="6857534" cy="4094731"/>
          </a:xfrm>
          <a:prstGeom prst="rect">
            <a:avLst/>
          </a:prstGeom>
        </p:spPr>
      </p:pic>
      <p:pic>
        <p:nvPicPr>
          <p:cNvPr id="16" name="Picture 15" descr="A screenshot of a computer&#10;&#10;Description automatically generated">
            <a:extLst>
              <a:ext uri="{FF2B5EF4-FFF2-40B4-BE49-F238E27FC236}">
                <a16:creationId xmlns:a16="http://schemas.microsoft.com/office/drawing/2014/main" id="{4C645A5F-36A4-F416-7C21-27A70E31DEC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5418" y="6211175"/>
            <a:ext cx="7824381" cy="3937816"/>
          </a:xfrm>
          <a:prstGeom prst="rect">
            <a:avLst/>
          </a:prstGeom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4498743B-12A3-0431-5416-B4CAFDF05CA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755" y="5629826"/>
            <a:ext cx="8050363" cy="4094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053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0F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413532" y="1028700"/>
            <a:ext cx="11912068" cy="14834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985"/>
              </a:lnSpc>
              <a:spcBef>
                <a:spcPct val="0"/>
              </a:spcBef>
            </a:pPr>
            <a:r>
              <a:rPr lang="en-US" sz="8560">
                <a:solidFill>
                  <a:srgbClr val="FFFFFF"/>
                </a:solidFill>
                <a:latin typeface="TT Octosquares Compressed"/>
                <a:ea typeface="TT Octosquares Compressed"/>
                <a:cs typeface="TT Octosquares Compressed"/>
                <a:sym typeface="TT Octosquares Compressed"/>
              </a:rPr>
              <a:t>DASHBOARD USING METABASE</a:t>
            </a:r>
            <a:endParaRPr lang="en-US" sz="8560" dirty="0">
              <a:solidFill>
                <a:srgbClr val="FFFFFF"/>
              </a:solidFill>
              <a:latin typeface="TT Octosquares Compressed"/>
              <a:ea typeface="TT Octosquares Compressed"/>
              <a:cs typeface="TT Octosquares Compressed"/>
              <a:sym typeface="TT Octosquares Compressed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AF5D55-29E5-FC5F-D048-F096E3092EB0}"/>
              </a:ext>
            </a:extLst>
          </p:cNvPr>
          <p:cNvGrpSpPr/>
          <p:nvPr/>
        </p:nvGrpSpPr>
        <p:grpSpPr>
          <a:xfrm>
            <a:off x="856358" y="1470027"/>
            <a:ext cx="1285600" cy="556335"/>
            <a:chOff x="856358" y="2024325"/>
            <a:chExt cx="1285600" cy="556335"/>
          </a:xfrm>
        </p:grpSpPr>
        <p:sp>
          <p:nvSpPr>
            <p:cNvPr id="3" name="Freeform 3"/>
            <p:cNvSpPr/>
            <p:nvPr/>
          </p:nvSpPr>
          <p:spPr>
            <a:xfrm>
              <a:off x="856358" y="2024325"/>
              <a:ext cx="355359" cy="556335"/>
            </a:xfrm>
            <a:custGeom>
              <a:avLst/>
              <a:gdLst/>
              <a:ahLst/>
              <a:cxnLst/>
              <a:rect l="l" t="t" r="r" b="b"/>
              <a:pathLst>
                <a:path w="355359" h="556335">
                  <a:moveTo>
                    <a:pt x="0" y="0"/>
                  </a:moveTo>
                  <a:lnTo>
                    <a:pt x="355359" y="0"/>
                  </a:lnTo>
                  <a:lnTo>
                    <a:pt x="355359" y="556335"/>
                  </a:lnTo>
                  <a:lnTo>
                    <a:pt x="0" y="55633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Freeform 4"/>
            <p:cNvSpPr/>
            <p:nvPr/>
          </p:nvSpPr>
          <p:spPr>
            <a:xfrm>
              <a:off x="1321478" y="2024325"/>
              <a:ext cx="355359" cy="556335"/>
            </a:xfrm>
            <a:custGeom>
              <a:avLst/>
              <a:gdLst/>
              <a:ahLst/>
              <a:cxnLst/>
              <a:rect l="l" t="t" r="r" b="b"/>
              <a:pathLst>
                <a:path w="355359" h="556335">
                  <a:moveTo>
                    <a:pt x="0" y="0"/>
                  </a:moveTo>
                  <a:lnTo>
                    <a:pt x="355359" y="0"/>
                  </a:lnTo>
                  <a:lnTo>
                    <a:pt x="355359" y="556335"/>
                  </a:lnTo>
                  <a:lnTo>
                    <a:pt x="0" y="55633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Freeform 5"/>
            <p:cNvSpPr/>
            <p:nvPr/>
          </p:nvSpPr>
          <p:spPr>
            <a:xfrm>
              <a:off x="1786599" y="2024325"/>
              <a:ext cx="355359" cy="556335"/>
            </a:xfrm>
            <a:custGeom>
              <a:avLst/>
              <a:gdLst/>
              <a:ahLst/>
              <a:cxnLst/>
              <a:rect l="l" t="t" r="r" b="b"/>
              <a:pathLst>
                <a:path w="355359" h="556335">
                  <a:moveTo>
                    <a:pt x="0" y="0"/>
                  </a:moveTo>
                  <a:lnTo>
                    <a:pt x="355359" y="0"/>
                  </a:lnTo>
                  <a:lnTo>
                    <a:pt x="355359" y="556335"/>
                  </a:lnTo>
                  <a:lnTo>
                    <a:pt x="0" y="55633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" name="Freeform 6"/>
          <p:cNvSpPr/>
          <p:nvPr/>
        </p:nvSpPr>
        <p:spPr>
          <a:xfrm>
            <a:off x="856358" y="526291"/>
            <a:ext cx="1557174" cy="502409"/>
          </a:xfrm>
          <a:custGeom>
            <a:avLst/>
            <a:gdLst/>
            <a:ahLst/>
            <a:cxnLst/>
            <a:rect l="l" t="t" r="r" b="b"/>
            <a:pathLst>
              <a:path w="1557174" h="502409">
                <a:moveTo>
                  <a:pt x="0" y="0"/>
                </a:moveTo>
                <a:lnTo>
                  <a:pt x="1557174" y="0"/>
                </a:lnTo>
                <a:lnTo>
                  <a:pt x="1557174" y="502409"/>
                </a:lnTo>
                <a:lnTo>
                  <a:pt x="0" y="50240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TextBox 8"/>
          <p:cNvSpPr txBox="1"/>
          <p:nvPr/>
        </p:nvSpPr>
        <p:spPr>
          <a:xfrm>
            <a:off x="304800" y="6209087"/>
            <a:ext cx="1837158" cy="5539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3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nva Sans"/>
                <a:ea typeface="Canva Sans"/>
                <a:cs typeface="Canva Sans"/>
                <a:sym typeface="Canva Sans"/>
              </a:rPr>
              <a:t>Map Viz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4DB2911-F1BC-5C57-7817-A3849FBA6E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3533" y="2255905"/>
            <a:ext cx="14002734" cy="7872695"/>
          </a:xfrm>
          <a:prstGeom prst="rect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1070044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0F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413532" y="777495"/>
            <a:ext cx="12173842" cy="14080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985"/>
              </a:lnSpc>
              <a:spcBef>
                <a:spcPct val="0"/>
              </a:spcBef>
            </a:pPr>
            <a:r>
              <a:rPr lang="en-US" sz="5400" dirty="0">
                <a:solidFill>
                  <a:srgbClr val="FFFFFF"/>
                </a:solidFill>
                <a:latin typeface="TT Octosquares Compressed"/>
                <a:ea typeface="TT Octosquares Compressed"/>
                <a:cs typeface="TT Octosquares Compressed"/>
                <a:sym typeface="TT Octosquares Compressed"/>
              </a:rPr>
              <a:t>DASHBOARD USING METABASE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2AF5D55-29E5-FC5F-D048-F096E3092EB0}"/>
              </a:ext>
            </a:extLst>
          </p:cNvPr>
          <p:cNvGrpSpPr/>
          <p:nvPr/>
        </p:nvGrpSpPr>
        <p:grpSpPr>
          <a:xfrm>
            <a:off x="856358" y="1470027"/>
            <a:ext cx="1285600" cy="556335"/>
            <a:chOff x="856358" y="2024325"/>
            <a:chExt cx="1285600" cy="556335"/>
          </a:xfrm>
        </p:grpSpPr>
        <p:sp>
          <p:nvSpPr>
            <p:cNvPr id="3" name="Freeform 3"/>
            <p:cNvSpPr/>
            <p:nvPr/>
          </p:nvSpPr>
          <p:spPr>
            <a:xfrm>
              <a:off x="856358" y="2024325"/>
              <a:ext cx="355359" cy="556335"/>
            </a:xfrm>
            <a:custGeom>
              <a:avLst/>
              <a:gdLst/>
              <a:ahLst/>
              <a:cxnLst/>
              <a:rect l="l" t="t" r="r" b="b"/>
              <a:pathLst>
                <a:path w="355359" h="556335">
                  <a:moveTo>
                    <a:pt x="0" y="0"/>
                  </a:moveTo>
                  <a:lnTo>
                    <a:pt x="355359" y="0"/>
                  </a:lnTo>
                  <a:lnTo>
                    <a:pt x="355359" y="556335"/>
                  </a:lnTo>
                  <a:lnTo>
                    <a:pt x="0" y="55633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Freeform 4"/>
            <p:cNvSpPr/>
            <p:nvPr/>
          </p:nvSpPr>
          <p:spPr>
            <a:xfrm>
              <a:off x="1321478" y="2024325"/>
              <a:ext cx="355359" cy="556335"/>
            </a:xfrm>
            <a:custGeom>
              <a:avLst/>
              <a:gdLst/>
              <a:ahLst/>
              <a:cxnLst/>
              <a:rect l="l" t="t" r="r" b="b"/>
              <a:pathLst>
                <a:path w="355359" h="556335">
                  <a:moveTo>
                    <a:pt x="0" y="0"/>
                  </a:moveTo>
                  <a:lnTo>
                    <a:pt x="355359" y="0"/>
                  </a:lnTo>
                  <a:lnTo>
                    <a:pt x="355359" y="556335"/>
                  </a:lnTo>
                  <a:lnTo>
                    <a:pt x="0" y="55633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Freeform 5"/>
            <p:cNvSpPr/>
            <p:nvPr/>
          </p:nvSpPr>
          <p:spPr>
            <a:xfrm>
              <a:off x="1786599" y="2024325"/>
              <a:ext cx="355359" cy="556335"/>
            </a:xfrm>
            <a:custGeom>
              <a:avLst/>
              <a:gdLst/>
              <a:ahLst/>
              <a:cxnLst/>
              <a:rect l="l" t="t" r="r" b="b"/>
              <a:pathLst>
                <a:path w="355359" h="556335">
                  <a:moveTo>
                    <a:pt x="0" y="0"/>
                  </a:moveTo>
                  <a:lnTo>
                    <a:pt x="355359" y="0"/>
                  </a:lnTo>
                  <a:lnTo>
                    <a:pt x="355359" y="556335"/>
                  </a:lnTo>
                  <a:lnTo>
                    <a:pt x="0" y="55633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" name="Freeform 6"/>
          <p:cNvSpPr/>
          <p:nvPr/>
        </p:nvSpPr>
        <p:spPr>
          <a:xfrm>
            <a:off x="856358" y="526291"/>
            <a:ext cx="1557174" cy="502409"/>
          </a:xfrm>
          <a:custGeom>
            <a:avLst/>
            <a:gdLst/>
            <a:ahLst/>
            <a:cxnLst/>
            <a:rect l="l" t="t" r="r" b="b"/>
            <a:pathLst>
              <a:path w="1557174" h="502409">
                <a:moveTo>
                  <a:pt x="0" y="0"/>
                </a:moveTo>
                <a:lnTo>
                  <a:pt x="1557174" y="0"/>
                </a:lnTo>
                <a:lnTo>
                  <a:pt x="1557174" y="502409"/>
                </a:lnTo>
                <a:lnTo>
                  <a:pt x="0" y="50240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TextBox 8"/>
          <p:cNvSpPr txBox="1"/>
          <p:nvPr/>
        </p:nvSpPr>
        <p:spPr>
          <a:xfrm>
            <a:off x="655834" y="2411456"/>
            <a:ext cx="3515396" cy="4308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800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ANALYTICS PAGE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10FB0E9-D6F2-BA82-9B59-60D8BE4084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25" y="3068226"/>
            <a:ext cx="11776491" cy="6621043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11" name="TextBox 8">
            <a:extLst>
              <a:ext uri="{FF2B5EF4-FFF2-40B4-BE49-F238E27FC236}">
                <a16:creationId xmlns:a16="http://schemas.microsoft.com/office/drawing/2014/main" id="{868139C1-27EB-11A1-68BE-72DBD45A6A6C}"/>
              </a:ext>
            </a:extLst>
          </p:cNvPr>
          <p:cNvSpPr txBox="1"/>
          <p:nvPr/>
        </p:nvSpPr>
        <p:spPr>
          <a:xfrm>
            <a:off x="14173200" y="9409413"/>
            <a:ext cx="4343400" cy="4308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800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QUERY: Nigeria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7B3283F-4474-4BD5-6945-53AA29F3FF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2939" y="5140842"/>
            <a:ext cx="7592275" cy="4268571"/>
          </a:xfrm>
          <a:prstGeom prst="rect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1611177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489</Words>
  <Application>Microsoft Office PowerPoint</Application>
  <PresentationFormat>Custom</PresentationFormat>
  <Paragraphs>72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TT Octosquares Compressed</vt:lpstr>
      <vt:lpstr>Balgin expanded</vt:lpstr>
      <vt:lpstr>Aptos Narrow</vt:lpstr>
      <vt:lpstr>Canva Sans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 HACKATHON SLIDE</dc:title>
  <dc:creator>Adegboyega Oluwagbemiga</dc:creator>
  <cp:lastModifiedBy>Adegboyega Oluwagbemiga</cp:lastModifiedBy>
  <cp:revision>12</cp:revision>
  <dcterms:created xsi:type="dcterms:W3CDTF">2006-08-16T00:00:00Z</dcterms:created>
  <dcterms:modified xsi:type="dcterms:W3CDTF">2024-07-27T08:43:31Z</dcterms:modified>
  <dc:identifier>DAGL82v__EY</dc:identifier>
</cp:coreProperties>
</file>