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C6F2-F544-8985-E069-54FC20D072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B591605D-7E4C-21A1-FE82-247CE3AA6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507DED2C-9468-3EC7-7EF8-70939BE334AD}"/>
              </a:ext>
            </a:extLst>
          </p:cNvPr>
          <p:cNvSpPr>
            <a:spLocks noGrp="1"/>
          </p:cNvSpPr>
          <p:nvPr>
            <p:ph type="dt" sz="half" idx="10"/>
          </p:nvPr>
        </p:nvSpPr>
        <p:spPr/>
        <p:txBody>
          <a:bodyPr/>
          <a:lstStyle/>
          <a:p>
            <a:fld id="{C10D4619-7E5B-440F-AA5F-07947BE645C5}" type="datetimeFigureOut">
              <a:rPr lang="en-KE" smtClean="0"/>
              <a:t>18/03/2024</a:t>
            </a:fld>
            <a:endParaRPr lang="en-KE"/>
          </a:p>
        </p:txBody>
      </p:sp>
      <p:sp>
        <p:nvSpPr>
          <p:cNvPr id="5" name="Footer Placeholder 4">
            <a:extLst>
              <a:ext uri="{FF2B5EF4-FFF2-40B4-BE49-F238E27FC236}">
                <a16:creationId xmlns:a16="http://schemas.microsoft.com/office/drawing/2014/main" id="{CB5AAF1C-C926-8788-D13B-39E6F533A8D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C9C754D-6AAE-677E-03EB-E4FC739BDD70}"/>
              </a:ext>
            </a:extLst>
          </p:cNvPr>
          <p:cNvSpPr>
            <a:spLocks noGrp="1"/>
          </p:cNvSpPr>
          <p:nvPr>
            <p:ph type="sldNum" sz="quarter" idx="12"/>
          </p:nvPr>
        </p:nvSpPr>
        <p:spPr/>
        <p:txBody>
          <a:bodyPr/>
          <a:lstStyle/>
          <a:p>
            <a:fld id="{CCBD184D-797A-4E3F-BD09-24893E2DA738}" type="slidenum">
              <a:rPr lang="en-KE" smtClean="0"/>
              <a:t>‹#›</a:t>
            </a:fld>
            <a:endParaRPr lang="en-KE"/>
          </a:p>
        </p:txBody>
      </p:sp>
    </p:spTree>
    <p:extLst>
      <p:ext uri="{BB962C8B-B14F-4D97-AF65-F5344CB8AC3E}">
        <p14:creationId xmlns:p14="http://schemas.microsoft.com/office/powerpoint/2010/main" val="3935292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56B4-2F65-451F-503E-FE82502F683D}"/>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A101DDA6-4C1D-431C-219B-4733CB5DA8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3F65D2C-CF30-6D24-2DE8-242917EFB79D}"/>
              </a:ext>
            </a:extLst>
          </p:cNvPr>
          <p:cNvSpPr>
            <a:spLocks noGrp="1"/>
          </p:cNvSpPr>
          <p:nvPr>
            <p:ph type="dt" sz="half" idx="10"/>
          </p:nvPr>
        </p:nvSpPr>
        <p:spPr/>
        <p:txBody>
          <a:bodyPr/>
          <a:lstStyle/>
          <a:p>
            <a:fld id="{C10D4619-7E5B-440F-AA5F-07947BE645C5}" type="datetimeFigureOut">
              <a:rPr lang="en-KE" smtClean="0"/>
              <a:t>18/03/2024</a:t>
            </a:fld>
            <a:endParaRPr lang="en-KE"/>
          </a:p>
        </p:txBody>
      </p:sp>
      <p:sp>
        <p:nvSpPr>
          <p:cNvPr id="5" name="Footer Placeholder 4">
            <a:extLst>
              <a:ext uri="{FF2B5EF4-FFF2-40B4-BE49-F238E27FC236}">
                <a16:creationId xmlns:a16="http://schemas.microsoft.com/office/drawing/2014/main" id="{19E14994-BB37-149F-99D5-4BD0783F39B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83B1337-AFF2-E6A7-D9DF-CE7E676F2BAA}"/>
              </a:ext>
            </a:extLst>
          </p:cNvPr>
          <p:cNvSpPr>
            <a:spLocks noGrp="1"/>
          </p:cNvSpPr>
          <p:nvPr>
            <p:ph type="sldNum" sz="quarter" idx="12"/>
          </p:nvPr>
        </p:nvSpPr>
        <p:spPr/>
        <p:txBody>
          <a:bodyPr/>
          <a:lstStyle/>
          <a:p>
            <a:fld id="{CCBD184D-797A-4E3F-BD09-24893E2DA738}" type="slidenum">
              <a:rPr lang="en-KE" smtClean="0"/>
              <a:t>‹#›</a:t>
            </a:fld>
            <a:endParaRPr lang="en-KE"/>
          </a:p>
        </p:txBody>
      </p:sp>
    </p:spTree>
    <p:extLst>
      <p:ext uri="{BB962C8B-B14F-4D97-AF65-F5344CB8AC3E}">
        <p14:creationId xmlns:p14="http://schemas.microsoft.com/office/powerpoint/2010/main" val="153600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59A546-E90E-9A84-D38A-3188E9D29C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302A8563-CC16-5107-925F-AF9A978023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6E3C68C-DA34-2810-AB29-FB1A8CF14E06}"/>
              </a:ext>
            </a:extLst>
          </p:cNvPr>
          <p:cNvSpPr>
            <a:spLocks noGrp="1"/>
          </p:cNvSpPr>
          <p:nvPr>
            <p:ph type="dt" sz="half" idx="10"/>
          </p:nvPr>
        </p:nvSpPr>
        <p:spPr/>
        <p:txBody>
          <a:bodyPr/>
          <a:lstStyle/>
          <a:p>
            <a:fld id="{C10D4619-7E5B-440F-AA5F-07947BE645C5}" type="datetimeFigureOut">
              <a:rPr lang="en-KE" smtClean="0"/>
              <a:t>18/03/2024</a:t>
            </a:fld>
            <a:endParaRPr lang="en-KE"/>
          </a:p>
        </p:txBody>
      </p:sp>
      <p:sp>
        <p:nvSpPr>
          <p:cNvPr id="5" name="Footer Placeholder 4">
            <a:extLst>
              <a:ext uri="{FF2B5EF4-FFF2-40B4-BE49-F238E27FC236}">
                <a16:creationId xmlns:a16="http://schemas.microsoft.com/office/drawing/2014/main" id="{3D92E1A2-57AF-96B1-4EAC-7BADB6B7D22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B81A67A-8856-35F7-3FE3-29BC2B988C39}"/>
              </a:ext>
            </a:extLst>
          </p:cNvPr>
          <p:cNvSpPr>
            <a:spLocks noGrp="1"/>
          </p:cNvSpPr>
          <p:nvPr>
            <p:ph type="sldNum" sz="quarter" idx="12"/>
          </p:nvPr>
        </p:nvSpPr>
        <p:spPr/>
        <p:txBody>
          <a:bodyPr/>
          <a:lstStyle/>
          <a:p>
            <a:fld id="{CCBD184D-797A-4E3F-BD09-24893E2DA738}" type="slidenum">
              <a:rPr lang="en-KE" smtClean="0"/>
              <a:t>‹#›</a:t>
            </a:fld>
            <a:endParaRPr lang="en-KE"/>
          </a:p>
        </p:txBody>
      </p:sp>
    </p:spTree>
    <p:extLst>
      <p:ext uri="{BB962C8B-B14F-4D97-AF65-F5344CB8AC3E}">
        <p14:creationId xmlns:p14="http://schemas.microsoft.com/office/powerpoint/2010/main" val="114982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36AF-7F9D-FBF2-FCD0-AACE5A05C0C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91BF7A12-5F15-CFCD-BC02-36FDE42434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F017FDC-896D-7AC8-38A2-D2506D62D8AE}"/>
              </a:ext>
            </a:extLst>
          </p:cNvPr>
          <p:cNvSpPr>
            <a:spLocks noGrp="1"/>
          </p:cNvSpPr>
          <p:nvPr>
            <p:ph type="dt" sz="half" idx="10"/>
          </p:nvPr>
        </p:nvSpPr>
        <p:spPr/>
        <p:txBody>
          <a:bodyPr/>
          <a:lstStyle/>
          <a:p>
            <a:fld id="{C10D4619-7E5B-440F-AA5F-07947BE645C5}" type="datetimeFigureOut">
              <a:rPr lang="en-KE" smtClean="0"/>
              <a:t>18/03/2024</a:t>
            </a:fld>
            <a:endParaRPr lang="en-KE"/>
          </a:p>
        </p:txBody>
      </p:sp>
      <p:sp>
        <p:nvSpPr>
          <p:cNvPr id="5" name="Footer Placeholder 4">
            <a:extLst>
              <a:ext uri="{FF2B5EF4-FFF2-40B4-BE49-F238E27FC236}">
                <a16:creationId xmlns:a16="http://schemas.microsoft.com/office/drawing/2014/main" id="{17B8C431-727A-97A5-9036-3EC7F5EEB3E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ED19717-1D0C-3406-62E1-7606ED98EF1E}"/>
              </a:ext>
            </a:extLst>
          </p:cNvPr>
          <p:cNvSpPr>
            <a:spLocks noGrp="1"/>
          </p:cNvSpPr>
          <p:nvPr>
            <p:ph type="sldNum" sz="quarter" idx="12"/>
          </p:nvPr>
        </p:nvSpPr>
        <p:spPr/>
        <p:txBody>
          <a:bodyPr/>
          <a:lstStyle/>
          <a:p>
            <a:fld id="{CCBD184D-797A-4E3F-BD09-24893E2DA738}" type="slidenum">
              <a:rPr lang="en-KE" smtClean="0"/>
              <a:t>‹#›</a:t>
            </a:fld>
            <a:endParaRPr lang="en-KE"/>
          </a:p>
        </p:txBody>
      </p:sp>
    </p:spTree>
    <p:extLst>
      <p:ext uri="{BB962C8B-B14F-4D97-AF65-F5344CB8AC3E}">
        <p14:creationId xmlns:p14="http://schemas.microsoft.com/office/powerpoint/2010/main" val="1856650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1A3F-12E8-A719-E5E3-AEC9BA64D4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28D466A6-D344-8990-4DDF-009593571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229A81-C702-5E7B-D3C9-3432DCD93C10}"/>
              </a:ext>
            </a:extLst>
          </p:cNvPr>
          <p:cNvSpPr>
            <a:spLocks noGrp="1"/>
          </p:cNvSpPr>
          <p:nvPr>
            <p:ph type="dt" sz="half" idx="10"/>
          </p:nvPr>
        </p:nvSpPr>
        <p:spPr/>
        <p:txBody>
          <a:bodyPr/>
          <a:lstStyle/>
          <a:p>
            <a:fld id="{C10D4619-7E5B-440F-AA5F-07947BE645C5}" type="datetimeFigureOut">
              <a:rPr lang="en-KE" smtClean="0"/>
              <a:t>18/03/2024</a:t>
            </a:fld>
            <a:endParaRPr lang="en-KE"/>
          </a:p>
        </p:txBody>
      </p:sp>
      <p:sp>
        <p:nvSpPr>
          <p:cNvPr id="5" name="Footer Placeholder 4">
            <a:extLst>
              <a:ext uri="{FF2B5EF4-FFF2-40B4-BE49-F238E27FC236}">
                <a16:creationId xmlns:a16="http://schemas.microsoft.com/office/drawing/2014/main" id="{F4EF6AB7-7EE2-CAE5-C5F3-683204E21D6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5FEF454-C4BC-7D8F-10BD-828BFE6013F3}"/>
              </a:ext>
            </a:extLst>
          </p:cNvPr>
          <p:cNvSpPr>
            <a:spLocks noGrp="1"/>
          </p:cNvSpPr>
          <p:nvPr>
            <p:ph type="sldNum" sz="quarter" idx="12"/>
          </p:nvPr>
        </p:nvSpPr>
        <p:spPr/>
        <p:txBody>
          <a:bodyPr/>
          <a:lstStyle/>
          <a:p>
            <a:fld id="{CCBD184D-797A-4E3F-BD09-24893E2DA738}" type="slidenum">
              <a:rPr lang="en-KE" smtClean="0"/>
              <a:t>‹#›</a:t>
            </a:fld>
            <a:endParaRPr lang="en-KE"/>
          </a:p>
        </p:txBody>
      </p:sp>
    </p:spTree>
    <p:extLst>
      <p:ext uri="{BB962C8B-B14F-4D97-AF65-F5344CB8AC3E}">
        <p14:creationId xmlns:p14="http://schemas.microsoft.com/office/powerpoint/2010/main" val="411980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8BEF-62A9-AA0D-1FB1-169803CD9FE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456691B9-A46B-2CF9-9AE7-53693BF638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256171E3-57D5-68D5-D0F5-5CBD54973B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6800B297-2CDE-2401-DD9E-26BD7AC8D92E}"/>
              </a:ext>
            </a:extLst>
          </p:cNvPr>
          <p:cNvSpPr>
            <a:spLocks noGrp="1"/>
          </p:cNvSpPr>
          <p:nvPr>
            <p:ph type="dt" sz="half" idx="10"/>
          </p:nvPr>
        </p:nvSpPr>
        <p:spPr/>
        <p:txBody>
          <a:bodyPr/>
          <a:lstStyle/>
          <a:p>
            <a:fld id="{C10D4619-7E5B-440F-AA5F-07947BE645C5}" type="datetimeFigureOut">
              <a:rPr lang="en-KE" smtClean="0"/>
              <a:t>18/03/2024</a:t>
            </a:fld>
            <a:endParaRPr lang="en-KE"/>
          </a:p>
        </p:txBody>
      </p:sp>
      <p:sp>
        <p:nvSpPr>
          <p:cNvPr id="6" name="Footer Placeholder 5">
            <a:extLst>
              <a:ext uri="{FF2B5EF4-FFF2-40B4-BE49-F238E27FC236}">
                <a16:creationId xmlns:a16="http://schemas.microsoft.com/office/drawing/2014/main" id="{4FA22F7B-9582-26CB-4582-FCAEE12EAF20}"/>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365B59A3-69A4-4D65-7F3F-8BE1F760982E}"/>
              </a:ext>
            </a:extLst>
          </p:cNvPr>
          <p:cNvSpPr>
            <a:spLocks noGrp="1"/>
          </p:cNvSpPr>
          <p:nvPr>
            <p:ph type="sldNum" sz="quarter" idx="12"/>
          </p:nvPr>
        </p:nvSpPr>
        <p:spPr/>
        <p:txBody>
          <a:bodyPr/>
          <a:lstStyle/>
          <a:p>
            <a:fld id="{CCBD184D-797A-4E3F-BD09-24893E2DA738}" type="slidenum">
              <a:rPr lang="en-KE" smtClean="0"/>
              <a:t>‹#›</a:t>
            </a:fld>
            <a:endParaRPr lang="en-KE"/>
          </a:p>
        </p:txBody>
      </p:sp>
    </p:spTree>
    <p:extLst>
      <p:ext uri="{BB962C8B-B14F-4D97-AF65-F5344CB8AC3E}">
        <p14:creationId xmlns:p14="http://schemas.microsoft.com/office/powerpoint/2010/main" val="10978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1923-4E8B-C3DE-3D8D-532C506CE558}"/>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D630E6CE-EB47-8CFE-E33C-B5E2B683C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2CD67C-B020-62AA-8815-751472AFBE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A690AB6F-A68A-AF07-F590-DB20AF4338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3669A3-AEB9-3738-F837-3C1E653241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D3192F89-65DD-3A40-7F3F-5F363D798F6C}"/>
              </a:ext>
            </a:extLst>
          </p:cNvPr>
          <p:cNvSpPr>
            <a:spLocks noGrp="1"/>
          </p:cNvSpPr>
          <p:nvPr>
            <p:ph type="dt" sz="half" idx="10"/>
          </p:nvPr>
        </p:nvSpPr>
        <p:spPr/>
        <p:txBody>
          <a:bodyPr/>
          <a:lstStyle/>
          <a:p>
            <a:fld id="{C10D4619-7E5B-440F-AA5F-07947BE645C5}" type="datetimeFigureOut">
              <a:rPr lang="en-KE" smtClean="0"/>
              <a:t>18/03/2024</a:t>
            </a:fld>
            <a:endParaRPr lang="en-KE"/>
          </a:p>
        </p:txBody>
      </p:sp>
      <p:sp>
        <p:nvSpPr>
          <p:cNvPr id="8" name="Footer Placeholder 7">
            <a:extLst>
              <a:ext uri="{FF2B5EF4-FFF2-40B4-BE49-F238E27FC236}">
                <a16:creationId xmlns:a16="http://schemas.microsoft.com/office/drawing/2014/main" id="{D62122C4-4D87-3E09-27A2-AC0E89D8F1A5}"/>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2AFA3191-B94E-B610-D1B0-A4FC174C65F8}"/>
              </a:ext>
            </a:extLst>
          </p:cNvPr>
          <p:cNvSpPr>
            <a:spLocks noGrp="1"/>
          </p:cNvSpPr>
          <p:nvPr>
            <p:ph type="sldNum" sz="quarter" idx="12"/>
          </p:nvPr>
        </p:nvSpPr>
        <p:spPr/>
        <p:txBody>
          <a:bodyPr/>
          <a:lstStyle/>
          <a:p>
            <a:fld id="{CCBD184D-797A-4E3F-BD09-24893E2DA738}" type="slidenum">
              <a:rPr lang="en-KE" smtClean="0"/>
              <a:t>‹#›</a:t>
            </a:fld>
            <a:endParaRPr lang="en-KE"/>
          </a:p>
        </p:txBody>
      </p:sp>
    </p:spTree>
    <p:extLst>
      <p:ext uri="{BB962C8B-B14F-4D97-AF65-F5344CB8AC3E}">
        <p14:creationId xmlns:p14="http://schemas.microsoft.com/office/powerpoint/2010/main" val="161435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5147-F4C4-94A2-F85E-FD2B42F78130}"/>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F45BDDD0-DB70-E187-3359-FA68E8B1E05A}"/>
              </a:ext>
            </a:extLst>
          </p:cNvPr>
          <p:cNvSpPr>
            <a:spLocks noGrp="1"/>
          </p:cNvSpPr>
          <p:nvPr>
            <p:ph type="dt" sz="half" idx="10"/>
          </p:nvPr>
        </p:nvSpPr>
        <p:spPr/>
        <p:txBody>
          <a:bodyPr/>
          <a:lstStyle/>
          <a:p>
            <a:fld id="{C10D4619-7E5B-440F-AA5F-07947BE645C5}" type="datetimeFigureOut">
              <a:rPr lang="en-KE" smtClean="0"/>
              <a:t>18/03/2024</a:t>
            </a:fld>
            <a:endParaRPr lang="en-KE"/>
          </a:p>
        </p:txBody>
      </p:sp>
      <p:sp>
        <p:nvSpPr>
          <p:cNvPr id="4" name="Footer Placeholder 3">
            <a:extLst>
              <a:ext uri="{FF2B5EF4-FFF2-40B4-BE49-F238E27FC236}">
                <a16:creationId xmlns:a16="http://schemas.microsoft.com/office/drawing/2014/main" id="{5AFB8D0A-EC09-5570-4561-89CBDD009C9A}"/>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D43B1CBB-4CE2-5C9D-721A-0BB03F7E771B}"/>
              </a:ext>
            </a:extLst>
          </p:cNvPr>
          <p:cNvSpPr>
            <a:spLocks noGrp="1"/>
          </p:cNvSpPr>
          <p:nvPr>
            <p:ph type="sldNum" sz="quarter" idx="12"/>
          </p:nvPr>
        </p:nvSpPr>
        <p:spPr/>
        <p:txBody>
          <a:bodyPr/>
          <a:lstStyle/>
          <a:p>
            <a:fld id="{CCBD184D-797A-4E3F-BD09-24893E2DA738}" type="slidenum">
              <a:rPr lang="en-KE" smtClean="0"/>
              <a:t>‹#›</a:t>
            </a:fld>
            <a:endParaRPr lang="en-KE"/>
          </a:p>
        </p:txBody>
      </p:sp>
    </p:spTree>
    <p:extLst>
      <p:ext uri="{BB962C8B-B14F-4D97-AF65-F5344CB8AC3E}">
        <p14:creationId xmlns:p14="http://schemas.microsoft.com/office/powerpoint/2010/main" val="184635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E495A0-4089-7F96-A755-15FA7EB389D3}"/>
              </a:ext>
            </a:extLst>
          </p:cNvPr>
          <p:cNvSpPr>
            <a:spLocks noGrp="1"/>
          </p:cNvSpPr>
          <p:nvPr>
            <p:ph type="dt" sz="half" idx="10"/>
          </p:nvPr>
        </p:nvSpPr>
        <p:spPr/>
        <p:txBody>
          <a:bodyPr/>
          <a:lstStyle/>
          <a:p>
            <a:fld id="{C10D4619-7E5B-440F-AA5F-07947BE645C5}" type="datetimeFigureOut">
              <a:rPr lang="en-KE" smtClean="0"/>
              <a:t>18/03/2024</a:t>
            </a:fld>
            <a:endParaRPr lang="en-KE"/>
          </a:p>
        </p:txBody>
      </p:sp>
      <p:sp>
        <p:nvSpPr>
          <p:cNvPr id="3" name="Footer Placeholder 2">
            <a:extLst>
              <a:ext uri="{FF2B5EF4-FFF2-40B4-BE49-F238E27FC236}">
                <a16:creationId xmlns:a16="http://schemas.microsoft.com/office/drawing/2014/main" id="{F15ABC82-D0B4-5F24-3D3F-F2C93C996E81}"/>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7BD5372E-45BA-38BE-5BEC-6E78B600DBBE}"/>
              </a:ext>
            </a:extLst>
          </p:cNvPr>
          <p:cNvSpPr>
            <a:spLocks noGrp="1"/>
          </p:cNvSpPr>
          <p:nvPr>
            <p:ph type="sldNum" sz="quarter" idx="12"/>
          </p:nvPr>
        </p:nvSpPr>
        <p:spPr/>
        <p:txBody>
          <a:bodyPr/>
          <a:lstStyle/>
          <a:p>
            <a:fld id="{CCBD184D-797A-4E3F-BD09-24893E2DA738}" type="slidenum">
              <a:rPr lang="en-KE" smtClean="0"/>
              <a:t>‹#›</a:t>
            </a:fld>
            <a:endParaRPr lang="en-KE"/>
          </a:p>
        </p:txBody>
      </p:sp>
    </p:spTree>
    <p:extLst>
      <p:ext uri="{BB962C8B-B14F-4D97-AF65-F5344CB8AC3E}">
        <p14:creationId xmlns:p14="http://schemas.microsoft.com/office/powerpoint/2010/main" val="271198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8800-3BCB-03B6-C596-4D29297F2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FF1AFD13-393D-4A78-BCA3-DAC82387A3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C099DA72-5354-C765-DABD-1145E672B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88BAA5-6534-F61A-2950-8C2E6C81327C}"/>
              </a:ext>
            </a:extLst>
          </p:cNvPr>
          <p:cNvSpPr>
            <a:spLocks noGrp="1"/>
          </p:cNvSpPr>
          <p:nvPr>
            <p:ph type="dt" sz="half" idx="10"/>
          </p:nvPr>
        </p:nvSpPr>
        <p:spPr/>
        <p:txBody>
          <a:bodyPr/>
          <a:lstStyle/>
          <a:p>
            <a:fld id="{C10D4619-7E5B-440F-AA5F-07947BE645C5}" type="datetimeFigureOut">
              <a:rPr lang="en-KE" smtClean="0"/>
              <a:t>18/03/2024</a:t>
            </a:fld>
            <a:endParaRPr lang="en-KE"/>
          </a:p>
        </p:txBody>
      </p:sp>
      <p:sp>
        <p:nvSpPr>
          <p:cNvPr id="6" name="Footer Placeholder 5">
            <a:extLst>
              <a:ext uri="{FF2B5EF4-FFF2-40B4-BE49-F238E27FC236}">
                <a16:creationId xmlns:a16="http://schemas.microsoft.com/office/drawing/2014/main" id="{F464B444-2CF5-7AD8-BC6A-9A91BCAB5859}"/>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FCA3A2A7-3F54-194E-441C-13500727DF97}"/>
              </a:ext>
            </a:extLst>
          </p:cNvPr>
          <p:cNvSpPr>
            <a:spLocks noGrp="1"/>
          </p:cNvSpPr>
          <p:nvPr>
            <p:ph type="sldNum" sz="quarter" idx="12"/>
          </p:nvPr>
        </p:nvSpPr>
        <p:spPr/>
        <p:txBody>
          <a:bodyPr/>
          <a:lstStyle/>
          <a:p>
            <a:fld id="{CCBD184D-797A-4E3F-BD09-24893E2DA738}" type="slidenum">
              <a:rPr lang="en-KE" smtClean="0"/>
              <a:t>‹#›</a:t>
            </a:fld>
            <a:endParaRPr lang="en-KE"/>
          </a:p>
        </p:txBody>
      </p:sp>
    </p:spTree>
    <p:extLst>
      <p:ext uri="{BB962C8B-B14F-4D97-AF65-F5344CB8AC3E}">
        <p14:creationId xmlns:p14="http://schemas.microsoft.com/office/powerpoint/2010/main" val="33820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CE6C-2930-ABD8-AB3A-966D168B4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DB94A708-A405-41B5-D97D-6BAF4C263E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754EDFDE-49C2-921C-C6EB-CBC38C89B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D13B09-B55D-E4A6-5E7E-62A76306BA55}"/>
              </a:ext>
            </a:extLst>
          </p:cNvPr>
          <p:cNvSpPr>
            <a:spLocks noGrp="1"/>
          </p:cNvSpPr>
          <p:nvPr>
            <p:ph type="dt" sz="half" idx="10"/>
          </p:nvPr>
        </p:nvSpPr>
        <p:spPr/>
        <p:txBody>
          <a:bodyPr/>
          <a:lstStyle/>
          <a:p>
            <a:fld id="{C10D4619-7E5B-440F-AA5F-07947BE645C5}" type="datetimeFigureOut">
              <a:rPr lang="en-KE" smtClean="0"/>
              <a:t>18/03/2024</a:t>
            </a:fld>
            <a:endParaRPr lang="en-KE"/>
          </a:p>
        </p:txBody>
      </p:sp>
      <p:sp>
        <p:nvSpPr>
          <p:cNvPr id="6" name="Footer Placeholder 5">
            <a:extLst>
              <a:ext uri="{FF2B5EF4-FFF2-40B4-BE49-F238E27FC236}">
                <a16:creationId xmlns:a16="http://schemas.microsoft.com/office/drawing/2014/main" id="{D17477E8-846E-E29B-EAB0-8003A2C4CFF0}"/>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FEF4A6D-60EE-71F3-B769-2A472E60F9B0}"/>
              </a:ext>
            </a:extLst>
          </p:cNvPr>
          <p:cNvSpPr>
            <a:spLocks noGrp="1"/>
          </p:cNvSpPr>
          <p:nvPr>
            <p:ph type="sldNum" sz="quarter" idx="12"/>
          </p:nvPr>
        </p:nvSpPr>
        <p:spPr/>
        <p:txBody>
          <a:bodyPr/>
          <a:lstStyle/>
          <a:p>
            <a:fld id="{CCBD184D-797A-4E3F-BD09-24893E2DA738}" type="slidenum">
              <a:rPr lang="en-KE" smtClean="0"/>
              <a:t>‹#›</a:t>
            </a:fld>
            <a:endParaRPr lang="en-KE"/>
          </a:p>
        </p:txBody>
      </p:sp>
    </p:spTree>
    <p:extLst>
      <p:ext uri="{BB962C8B-B14F-4D97-AF65-F5344CB8AC3E}">
        <p14:creationId xmlns:p14="http://schemas.microsoft.com/office/powerpoint/2010/main" val="82452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01D6AE-187F-1C10-6A19-FA17333C4F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4E023623-F6DA-57D4-4275-0295A35419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330E1CC-D369-A7C5-B0EC-619E81268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4619-7E5B-440F-AA5F-07947BE645C5}" type="datetimeFigureOut">
              <a:rPr lang="en-KE" smtClean="0"/>
              <a:t>18/03/2024</a:t>
            </a:fld>
            <a:endParaRPr lang="en-KE"/>
          </a:p>
        </p:txBody>
      </p:sp>
      <p:sp>
        <p:nvSpPr>
          <p:cNvPr id="5" name="Footer Placeholder 4">
            <a:extLst>
              <a:ext uri="{FF2B5EF4-FFF2-40B4-BE49-F238E27FC236}">
                <a16:creationId xmlns:a16="http://schemas.microsoft.com/office/drawing/2014/main" id="{9EFF8926-BB3E-058E-FAD6-55C929666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B0A2B9DA-0F93-CA4C-E3ED-B9F2F50A3D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D184D-797A-4E3F-BD09-24893E2DA738}" type="slidenum">
              <a:rPr lang="en-KE" smtClean="0"/>
              <a:t>‹#›</a:t>
            </a:fld>
            <a:endParaRPr lang="en-KE"/>
          </a:p>
        </p:txBody>
      </p:sp>
    </p:spTree>
    <p:extLst>
      <p:ext uri="{BB962C8B-B14F-4D97-AF65-F5344CB8AC3E}">
        <p14:creationId xmlns:p14="http://schemas.microsoft.com/office/powerpoint/2010/main" val="1796669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85561C-67BE-DD15-43E3-3EEADC050143}"/>
              </a:ext>
            </a:extLst>
          </p:cNvPr>
          <p:cNvSpPr>
            <a:spLocks noGrp="1"/>
          </p:cNvSpPr>
          <p:nvPr>
            <p:ph type="title"/>
          </p:nvPr>
        </p:nvSpPr>
        <p:spPr/>
        <p:txBody>
          <a:bodyPr/>
          <a:lstStyle/>
          <a:p>
            <a:r>
              <a:rPr lang="en-US" b="1" dirty="0"/>
              <a:t>PERSONAL DETAILS:</a:t>
            </a:r>
            <a:endParaRPr lang="en-KE" dirty="0"/>
          </a:p>
        </p:txBody>
      </p:sp>
      <p:sp>
        <p:nvSpPr>
          <p:cNvPr id="5" name="Content Placeholder 4">
            <a:extLst>
              <a:ext uri="{FF2B5EF4-FFF2-40B4-BE49-F238E27FC236}">
                <a16:creationId xmlns:a16="http://schemas.microsoft.com/office/drawing/2014/main" id="{AFB31E46-A040-82FF-3E54-50515800B517}"/>
              </a:ext>
            </a:extLst>
          </p:cNvPr>
          <p:cNvSpPr>
            <a:spLocks noGrp="1"/>
          </p:cNvSpPr>
          <p:nvPr>
            <p:ph idx="1"/>
          </p:nvPr>
        </p:nvSpPr>
        <p:spPr/>
        <p:txBody>
          <a:bodyPr/>
          <a:lstStyle/>
          <a:p>
            <a:endParaRPr lang="en-US" dirty="0"/>
          </a:p>
          <a:p>
            <a:endParaRPr lang="en-US" dirty="0"/>
          </a:p>
          <a:p>
            <a:pPr algn="l">
              <a:lnSpc>
                <a:spcPct val="107000"/>
              </a:lnSpc>
              <a:spcAft>
                <a:spcPts val="800"/>
              </a:spcAft>
            </a:pPr>
            <a:r>
              <a:rPr lang="en-KE" sz="2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BCS 326: COMPUTER SCIENCE PROJECT 1</a:t>
            </a:r>
            <a:r>
              <a:rPr lang="en-US" sz="2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PROJECT PROPOSAL</a:t>
            </a:r>
            <a:endParaRPr lang="en-KE"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KE" sz="2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 NO: COM/B/01-0017</a:t>
            </a:r>
            <a:r>
              <a:rPr lang="en-US" sz="2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lang="en-KE" sz="2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/2021</a:t>
            </a:r>
            <a:endParaRPr lang="en-KE"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KE" sz="2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 </a:t>
            </a:r>
            <a:r>
              <a:rPr lang="en-US" sz="2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SAMMY OTIENO.</a:t>
            </a:r>
            <a:endParaRPr lang="en-KE"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38799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E2A1-9FAF-16EA-8192-47B02BCDADAB}"/>
              </a:ext>
            </a:extLst>
          </p:cNvPr>
          <p:cNvSpPr>
            <a:spLocks noGrp="1"/>
          </p:cNvSpPr>
          <p:nvPr>
            <p:ph type="title"/>
          </p:nvPr>
        </p:nvSpPr>
        <p:spPr/>
        <p:txBody>
          <a:bodyPr/>
          <a:lstStyle/>
          <a:p>
            <a:r>
              <a:rPr lang="en-KE" sz="1800" kern="100" dirty="0">
                <a:effectLst/>
                <a:latin typeface="Calibri" panose="020F0502020204030204" pitchFamily="34" charset="0"/>
                <a:ea typeface="Calibri" panose="020F0502020204030204" pitchFamily="34" charset="0"/>
                <a:cs typeface="Times New Roman" panose="02020603050405020304" pitchFamily="18" charset="0"/>
              </a:rPr>
              <a:t>4. PROBLEM JUSTIFICATION</a:t>
            </a:r>
            <a:br>
              <a:rPr lang="en-KE"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7F63788E-F23B-41F0-B763-074BBF1857DC}"/>
              </a:ext>
            </a:extLst>
          </p:cNvPr>
          <p:cNvSpPr>
            <a:spLocks noGrp="1"/>
          </p:cNvSpPr>
          <p:nvPr>
            <p:ph idx="1"/>
          </p:nvPr>
        </p:nvSpPr>
        <p:spPr>
          <a:xfrm>
            <a:off x="838200" y="1003300"/>
            <a:ext cx="11074400" cy="5651500"/>
          </a:xfrm>
        </p:spPr>
        <p:txBody>
          <a:bodyPr>
            <a:normAutofit/>
          </a:bodyPr>
          <a:lstStyle/>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Automating stock analysis through predictive modelling offers several advantages over traditional methods, including enhanced accuracy, efficiency, and scalability. The justifications for automating the current system and leveraging advanced analytics techniques include enhanced accuracy, efficiency, scalability, robust decision-making, risk mitigation, and gaining a competitive advantage. </a:t>
            </a: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Rationale for Automating the Current System: </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Increased Efficiency</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Improved Accuracy</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Scalability</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Timely Insights</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Competitive Advantage</a:t>
            </a:r>
          </a:p>
          <a:p>
            <a:pPr marL="0" indent="0">
              <a:buNone/>
            </a:pPr>
            <a:endParaRPr lang="en-KE" dirty="0"/>
          </a:p>
        </p:txBody>
      </p:sp>
    </p:spTree>
    <p:extLst>
      <p:ext uri="{BB962C8B-B14F-4D97-AF65-F5344CB8AC3E}">
        <p14:creationId xmlns:p14="http://schemas.microsoft.com/office/powerpoint/2010/main" val="202948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05FD-980B-F43E-9684-E44994518179}"/>
              </a:ext>
            </a:extLst>
          </p:cNvPr>
          <p:cNvSpPr>
            <a:spLocks noGrp="1"/>
          </p:cNvSpPr>
          <p:nvPr>
            <p:ph type="title"/>
          </p:nvPr>
        </p:nvSpPr>
        <p:spPr/>
        <p:txBody>
          <a:bodyPr/>
          <a:lstStyle/>
          <a:p>
            <a:r>
              <a:rPr lang="en-KE" sz="1800" kern="100" dirty="0">
                <a:effectLst/>
                <a:latin typeface="Calibri" panose="020F0502020204030204" pitchFamily="34" charset="0"/>
                <a:ea typeface="Calibri" panose="020F0502020204030204" pitchFamily="34" charset="0"/>
                <a:cs typeface="Times New Roman" panose="02020603050405020304" pitchFamily="18" charset="0"/>
              </a:rPr>
              <a:t>5. METHODOLOGY</a:t>
            </a:r>
            <a:br>
              <a:rPr lang="en-KE"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FC546316-2123-1C16-4988-770C7592B59D}"/>
              </a:ext>
            </a:extLst>
          </p:cNvPr>
          <p:cNvSpPr>
            <a:spLocks noGrp="1"/>
          </p:cNvSpPr>
          <p:nvPr>
            <p:ph idx="1"/>
          </p:nvPr>
        </p:nvSpPr>
        <p:spPr>
          <a:xfrm>
            <a:off x="838200" y="787400"/>
            <a:ext cx="11074400" cy="5389563"/>
          </a:xfrm>
        </p:spPr>
        <p:txBody>
          <a:bodyPr>
            <a:normAutofit/>
          </a:bodyPr>
          <a:lstStyle/>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KE" sz="1800" u="sng" kern="100" dirty="0">
                <a:effectLst/>
                <a:latin typeface="Calibri" panose="020F0502020204030204" pitchFamily="34" charset="0"/>
                <a:ea typeface="Calibri" panose="020F0502020204030204" pitchFamily="34" charset="0"/>
                <a:cs typeface="Times New Roman" panose="02020603050405020304" pitchFamily="18" charset="0"/>
              </a:rPr>
              <a:t>5.1 System Requirements: </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Data Acquisition: Retrieve historical stock data from external sources such as financial websites.</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Data Preprocessing: Preprocess data to handle anomalies and inconsistencies.</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Model Development: Develop machine learning models for stock price prediction.</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Visualization: Enable interactive visualization of stock dynamics and financial metrics.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KE" sz="1800" u="sng" kern="100" dirty="0">
                <a:effectLst/>
                <a:latin typeface="Calibri" panose="020F0502020204030204" pitchFamily="34" charset="0"/>
                <a:ea typeface="Calibri" panose="020F0502020204030204" pitchFamily="34" charset="0"/>
                <a:cs typeface="Times New Roman" panose="02020603050405020304" pitchFamily="18" charset="0"/>
              </a:rPr>
              <a:t>5.1.1 Functional Requirements: </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Data Collection: Collect historical stock data for Tesla from December 2015 to February 2024.</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 Conduct exploratory data analysis to identify trends and patterns.</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Model Development: Implement machine learning algorithms for stock price prediction.</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Fundamental Analysis: Calculate key financial metrics and assess Tesla's financial health.</a:t>
            </a:r>
          </a:p>
          <a:p>
            <a:pPr>
              <a:lnSpc>
                <a:spcPct val="107000"/>
              </a:lnSpc>
              <a:spcAft>
                <a:spcPts val="800"/>
              </a:spcAft>
            </a:pP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KE" dirty="0"/>
          </a:p>
        </p:txBody>
      </p:sp>
    </p:spTree>
    <p:extLst>
      <p:ext uri="{BB962C8B-B14F-4D97-AF65-F5344CB8AC3E}">
        <p14:creationId xmlns:p14="http://schemas.microsoft.com/office/powerpoint/2010/main" val="302686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DD870-CA0E-6608-449E-D248EBB6ACCF}"/>
              </a:ext>
            </a:extLst>
          </p:cNvPr>
          <p:cNvSpPr>
            <a:spLocks noGrp="1"/>
          </p:cNvSpPr>
          <p:nvPr>
            <p:ph type="title"/>
          </p:nvPr>
        </p:nvSpPr>
        <p:spPr>
          <a:xfrm>
            <a:off x="838200" y="-338138"/>
            <a:ext cx="10515600" cy="1019175"/>
          </a:xfrm>
        </p:spPr>
        <p:txBody>
          <a:bodyPr/>
          <a:lstStyle/>
          <a:p>
            <a:r>
              <a:rPr lang="en-US" dirty="0"/>
              <a:t>  </a:t>
            </a:r>
            <a:endParaRPr lang="en-KE" dirty="0"/>
          </a:p>
        </p:txBody>
      </p:sp>
      <p:sp>
        <p:nvSpPr>
          <p:cNvPr id="3" name="Content Placeholder 2">
            <a:extLst>
              <a:ext uri="{FF2B5EF4-FFF2-40B4-BE49-F238E27FC236}">
                <a16:creationId xmlns:a16="http://schemas.microsoft.com/office/drawing/2014/main" id="{6A615A2A-6452-0E6E-4FA0-2653D2FB113A}"/>
              </a:ext>
            </a:extLst>
          </p:cNvPr>
          <p:cNvSpPr>
            <a:spLocks noGrp="1"/>
          </p:cNvSpPr>
          <p:nvPr>
            <p:ph idx="1"/>
          </p:nvPr>
        </p:nvSpPr>
        <p:spPr>
          <a:xfrm>
            <a:off x="1168400" y="524668"/>
            <a:ext cx="10744200" cy="6028532"/>
          </a:xfrm>
        </p:spPr>
        <p:txBody>
          <a:bodyPr>
            <a:normAutofit/>
          </a:bodyPr>
          <a:lstStyle/>
          <a:p>
            <a:pPr marL="0" indent="0">
              <a:lnSpc>
                <a:spcPct val="107000"/>
              </a:lnSpc>
              <a:spcAft>
                <a:spcPts val="800"/>
              </a:spcAft>
              <a:buNone/>
            </a:pP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KE" sz="1800" u="sng" kern="100" dirty="0">
                <a:effectLst/>
                <a:latin typeface="Calibri" panose="020F0502020204030204" pitchFamily="34" charset="0"/>
                <a:ea typeface="Calibri" panose="020F0502020204030204" pitchFamily="34" charset="0"/>
                <a:cs typeface="Times New Roman" panose="02020603050405020304" pitchFamily="18" charset="0"/>
              </a:rPr>
              <a:t>5.1.2 Non-functional Requirements:</a:t>
            </a:r>
          </a:p>
          <a:p>
            <a:pPr marL="0" indent="0">
              <a:lnSpc>
                <a:spcPct val="107000"/>
              </a:lnSpc>
              <a:spcAft>
                <a:spcPts val="800"/>
              </a:spcAft>
              <a:buNone/>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Performance: Efficiently handle large volumes of data and provide real-time insights.</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Accuracy: Demonstrate high accuracy and reliability in forecasting Tesla's stock prices.</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Scalability: Accommodate future growth in data volume and user demand.</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Usability: Offer an intuitive user interface for effective interaction with the data.</a:t>
            </a:r>
          </a:p>
          <a:p>
            <a:pPr marL="0" indent="0">
              <a:lnSpc>
                <a:spcPct val="107000"/>
              </a:lnSpc>
              <a:spcAft>
                <a:spcPts val="800"/>
              </a:spcAft>
              <a:buNone/>
            </a:pPr>
            <a:r>
              <a:rPr lang="en-KE" sz="1800" u="sng" kern="100" dirty="0">
                <a:effectLst/>
                <a:latin typeface="Calibri" panose="020F0502020204030204" pitchFamily="34" charset="0"/>
                <a:ea typeface="Calibri" panose="020F0502020204030204" pitchFamily="34" charset="0"/>
                <a:cs typeface="Times New Roman" panose="02020603050405020304" pitchFamily="18" charset="0"/>
              </a:rPr>
              <a:t>5.1.3 Hardware Requirements:</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Computer System: 8GB RAM and 500GB SSD with CORE i5.</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Storage: Minimum of 500GB SSD.</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Internet Connectivity: Reliable internet connectivity for accessing external data sources.</a:t>
            </a:r>
          </a:p>
          <a:p>
            <a:endParaRPr lang="en-KE" dirty="0"/>
          </a:p>
        </p:txBody>
      </p:sp>
    </p:spTree>
    <p:extLst>
      <p:ext uri="{BB962C8B-B14F-4D97-AF65-F5344CB8AC3E}">
        <p14:creationId xmlns:p14="http://schemas.microsoft.com/office/powerpoint/2010/main" val="170561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9889-3685-4409-2E9C-954FEACDC730}"/>
              </a:ext>
            </a:extLst>
          </p:cNvPr>
          <p:cNvSpPr>
            <a:spLocks noGrp="1"/>
          </p:cNvSpPr>
          <p:nvPr>
            <p:ph type="title"/>
          </p:nvPr>
        </p:nvSpPr>
        <p:spPr>
          <a:xfrm>
            <a:off x="838200" y="352425"/>
            <a:ext cx="10515600" cy="434975"/>
          </a:xfrm>
        </p:spPr>
        <p:txBody>
          <a:bodyPr>
            <a:normAutofit fontScale="90000"/>
          </a:bodyPr>
          <a:lstStyle/>
          <a:p>
            <a:r>
              <a:rPr lang="en-US" dirty="0"/>
              <a:t>   </a:t>
            </a:r>
            <a:endParaRPr lang="en-KE" dirty="0"/>
          </a:p>
        </p:txBody>
      </p:sp>
      <p:sp>
        <p:nvSpPr>
          <p:cNvPr id="3" name="Content Placeholder 2">
            <a:extLst>
              <a:ext uri="{FF2B5EF4-FFF2-40B4-BE49-F238E27FC236}">
                <a16:creationId xmlns:a16="http://schemas.microsoft.com/office/drawing/2014/main" id="{CBD9CE12-B85C-84DD-9243-C5611C99C838}"/>
              </a:ext>
            </a:extLst>
          </p:cNvPr>
          <p:cNvSpPr>
            <a:spLocks noGrp="1"/>
          </p:cNvSpPr>
          <p:nvPr>
            <p:ph idx="1"/>
          </p:nvPr>
        </p:nvSpPr>
        <p:spPr>
          <a:xfrm>
            <a:off x="609600" y="352424"/>
            <a:ext cx="11442700" cy="6403975"/>
          </a:xfrm>
        </p:spPr>
        <p:txBody>
          <a:bodyPr>
            <a:normAutofit/>
          </a:bodyPr>
          <a:lstStyle/>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KE" sz="1800" u="sng" kern="100" dirty="0">
                <a:effectLst/>
                <a:latin typeface="Calibri" panose="020F0502020204030204" pitchFamily="34" charset="0"/>
                <a:ea typeface="Calibri" panose="020F0502020204030204" pitchFamily="34" charset="0"/>
                <a:cs typeface="Times New Roman" panose="02020603050405020304" pitchFamily="18" charset="0"/>
              </a:rPr>
              <a:t>5.1.4 Software Requirements: </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Python Environment: Anaconda Distribution with libraries such as NumPy, Pandas, Matplotlib, Scikit-learn.</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Integrated Development Environment (IDE): </a:t>
            </a:r>
            <a:r>
              <a:rPr lang="en-KE" sz="1800" kern="1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Notebook or </a:t>
            </a:r>
            <a:r>
              <a:rPr lang="en-KE" sz="1800" kern="100" dirty="0" err="1">
                <a:effectLst/>
                <a:latin typeface="Calibri" panose="020F0502020204030204" pitchFamily="34" charset="0"/>
                <a:ea typeface="Calibri" panose="020F0502020204030204" pitchFamily="34" charset="0"/>
                <a:cs typeface="Times New Roman" panose="02020603050405020304" pitchFamily="18" charset="0"/>
              </a:rPr>
              <a:t>JupyterLab</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Data Acquisition and Processing: Web Scraping Tools, Pandas </a:t>
            </a:r>
            <a:r>
              <a:rPr lang="en-KE" sz="1800" kern="100" dirty="0" err="1">
                <a:effectLst/>
                <a:latin typeface="Calibri" panose="020F0502020204030204" pitchFamily="34" charset="0"/>
                <a:ea typeface="Calibri" panose="020F0502020204030204" pitchFamily="34" charset="0"/>
                <a:cs typeface="Times New Roman" panose="02020603050405020304" pitchFamily="18" charset="0"/>
              </a:rPr>
              <a:t>DataReader</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Data Cleaning and Preprocessing Tools.</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Machine Learning and Predictive </a:t>
            </a:r>
            <a:r>
              <a:rPr lang="en-KE" sz="1800" kern="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Scikit-learn, Stats models, TensorFlow or </a:t>
            </a:r>
            <a:r>
              <a:rPr lang="en-KE" sz="1800" kern="100" dirty="0" err="1">
                <a:effectLst/>
                <a:latin typeface="Calibri" panose="020F0502020204030204" pitchFamily="34" charset="0"/>
                <a:ea typeface="Calibri" panose="020F0502020204030204" pitchFamily="34" charset="0"/>
                <a:cs typeface="Times New Roman" panose="02020603050405020304" pitchFamily="18" charset="0"/>
              </a:rPr>
              <a:t>PyTorch</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(Optional).</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Data Visualization: Matplotlib, Seaborn, </a:t>
            </a:r>
            <a:r>
              <a:rPr lang="en-KE" sz="1800" kern="100" dirty="0" err="1">
                <a:effectLst/>
                <a:latin typeface="Calibri" panose="020F0502020204030204" pitchFamily="34" charset="0"/>
                <a:ea typeface="Calibri" panose="020F0502020204030204" pitchFamily="34" charset="0"/>
                <a:cs typeface="Times New Roman" panose="02020603050405020304" pitchFamily="18" charset="0"/>
              </a:rPr>
              <a:t>Plotly</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or Bokeh (Optional).</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Documentation and Reporting: </a:t>
            </a:r>
            <a:r>
              <a:rPr lang="en-KE" sz="1800" kern="1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Notebook, Microsoft Word or Google Docs.</a:t>
            </a:r>
          </a:p>
          <a:p>
            <a:endParaRPr lang="en-KE" dirty="0"/>
          </a:p>
        </p:txBody>
      </p:sp>
    </p:spTree>
    <p:extLst>
      <p:ext uri="{BB962C8B-B14F-4D97-AF65-F5344CB8AC3E}">
        <p14:creationId xmlns:p14="http://schemas.microsoft.com/office/powerpoint/2010/main" val="409345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3F76-6C18-194D-C3B7-3FBA43EE97B1}"/>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EDFC3C18-7FA2-C82E-35CF-48DF0BB2A80D}"/>
              </a:ext>
            </a:extLst>
          </p:cNvPr>
          <p:cNvSpPr>
            <a:spLocks noGrp="1"/>
          </p:cNvSpPr>
          <p:nvPr>
            <p:ph idx="1"/>
          </p:nvPr>
        </p:nvSpPr>
        <p:spPr/>
        <p:txBody>
          <a:bodyPr/>
          <a:lstStyle/>
          <a:p>
            <a:endParaRPr lang="en-KE"/>
          </a:p>
        </p:txBody>
      </p:sp>
    </p:spTree>
    <p:extLst>
      <p:ext uri="{BB962C8B-B14F-4D97-AF65-F5344CB8AC3E}">
        <p14:creationId xmlns:p14="http://schemas.microsoft.com/office/powerpoint/2010/main" val="688357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0228-E110-724D-7A94-16862C12745F}"/>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EE80377F-A01C-D2C3-C5CE-41A8B986B846}"/>
              </a:ext>
            </a:extLst>
          </p:cNvPr>
          <p:cNvSpPr>
            <a:spLocks noGrp="1"/>
          </p:cNvSpPr>
          <p:nvPr>
            <p:ph idx="1"/>
          </p:nvPr>
        </p:nvSpPr>
        <p:spPr/>
        <p:txBody>
          <a:bodyPr/>
          <a:lstStyle/>
          <a:p>
            <a:endParaRPr lang="en-KE"/>
          </a:p>
        </p:txBody>
      </p:sp>
    </p:spTree>
    <p:extLst>
      <p:ext uri="{BB962C8B-B14F-4D97-AF65-F5344CB8AC3E}">
        <p14:creationId xmlns:p14="http://schemas.microsoft.com/office/powerpoint/2010/main" val="3122409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3C2C-ED8B-F529-4CEF-F80B3508A1E7}"/>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D334535A-59BE-DB5B-AB51-E97E342DAA51}"/>
              </a:ext>
            </a:extLst>
          </p:cNvPr>
          <p:cNvSpPr>
            <a:spLocks noGrp="1"/>
          </p:cNvSpPr>
          <p:nvPr>
            <p:ph idx="1"/>
          </p:nvPr>
        </p:nvSpPr>
        <p:spPr/>
        <p:txBody>
          <a:bodyPr/>
          <a:lstStyle/>
          <a:p>
            <a:endParaRPr lang="en-KE"/>
          </a:p>
        </p:txBody>
      </p:sp>
    </p:spTree>
    <p:extLst>
      <p:ext uri="{BB962C8B-B14F-4D97-AF65-F5344CB8AC3E}">
        <p14:creationId xmlns:p14="http://schemas.microsoft.com/office/powerpoint/2010/main" val="86542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2020-27FB-868F-8A9C-C9F1A8FB58F6}"/>
              </a:ext>
            </a:extLst>
          </p:cNvPr>
          <p:cNvSpPr>
            <a:spLocks noGrp="1"/>
          </p:cNvSpPr>
          <p:nvPr>
            <p:ph type="title"/>
          </p:nvPr>
        </p:nvSpPr>
        <p:spPr/>
        <p:txBody>
          <a:bodyPr/>
          <a:lstStyle/>
          <a:p>
            <a:r>
              <a:rPr lang="en-US" b="1" dirty="0"/>
              <a:t>TITLE:</a:t>
            </a:r>
            <a:endParaRPr lang="en-KE" dirty="0"/>
          </a:p>
        </p:txBody>
      </p:sp>
      <p:sp>
        <p:nvSpPr>
          <p:cNvPr id="3" name="Content Placeholder 2">
            <a:extLst>
              <a:ext uri="{FF2B5EF4-FFF2-40B4-BE49-F238E27FC236}">
                <a16:creationId xmlns:a16="http://schemas.microsoft.com/office/drawing/2014/main" id="{7DF96D74-C83E-1FB9-ABBD-27950ED640E7}"/>
              </a:ext>
            </a:extLst>
          </p:cNvPr>
          <p:cNvSpPr>
            <a:spLocks noGrp="1"/>
          </p:cNvSpPr>
          <p:nvPr>
            <p:ph idx="1"/>
          </p:nvPr>
        </p:nvSpPr>
        <p:spPr/>
        <p:txBody>
          <a:bodyPr/>
          <a:lstStyle/>
          <a:p>
            <a:pPr marL="0" indent="0">
              <a:buNone/>
            </a:pPr>
            <a:r>
              <a:rPr lang="en-US" b="1" dirty="0"/>
              <a:t>EXPLORING TESLA’S STOCK DYNAMICS AND CONSTRUCTING FORECASTING MODELS.</a:t>
            </a:r>
          </a:p>
        </p:txBody>
      </p:sp>
    </p:spTree>
    <p:extLst>
      <p:ext uri="{BB962C8B-B14F-4D97-AF65-F5344CB8AC3E}">
        <p14:creationId xmlns:p14="http://schemas.microsoft.com/office/powerpoint/2010/main" val="1424540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E680-5F44-8D11-D554-92AEF37739FB}"/>
              </a:ext>
            </a:extLst>
          </p:cNvPr>
          <p:cNvSpPr>
            <a:spLocks noGrp="1"/>
          </p:cNvSpPr>
          <p:nvPr>
            <p:ph type="title"/>
          </p:nvPr>
        </p:nvSpPr>
        <p:spPr/>
        <p:txBody>
          <a:bodyPr/>
          <a:lstStyle/>
          <a:p>
            <a:r>
              <a:rPr lang="en-US" dirty="0"/>
              <a:t>ABSTRACT AND LITERATURE</a:t>
            </a:r>
            <a:endParaRPr lang="en-KE" dirty="0"/>
          </a:p>
        </p:txBody>
      </p:sp>
      <p:sp>
        <p:nvSpPr>
          <p:cNvPr id="3" name="Content Placeholder 2">
            <a:extLst>
              <a:ext uri="{FF2B5EF4-FFF2-40B4-BE49-F238E27FC236}">
                <a16:creationId xmlns:a16="http://schemas.microsoft.com/office/drawing/2014/main" id="{EE1FC0DB-7AD3-B193-580F-57AF2F842257}"/>
              </a:ext>
            </a:extLst>
          </p:cNvPr>
          <p:cNvSpPr>
            <a:spLocks noGrp="1"/>
          </p:cNvSpPr>
          <p:nvPr>
            <p:ph idx="1"/>
          </p:nvPr>
        </p:nvSpPr>
        <p:spPr/>
        <p:txBody>
          <a:bodyPr/>
          <a:lstStyle/>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ABSTRACT</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This proposal presents a comprehensive methodology for analysing the dynamics of Tesla stock, employing advanced data analytics, visualization techniques, and predictive modelling. By integrating machine learning algorithms and fundamental analysis, the project aims to offer stakeholders valuable insights for strategic investment decisions.</a:t>
            </a: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LITERATURE</a:t>
            </a:r>
          </a:p>
          <a:p>
            <a:r>
              <a:rPr lang="en-KE" sz="1800" dirty="0">
                <a:effectLst/>
                <a:latin typeface="Calibri" panose="020F0502020204030204" pitchFamily="34" charset="0"/>
                <a:ea typeface="Calibri" panose="020F0502020204030204" pitchFamily="34" charset="0"/>
                <a:cs typeface="Times New Roman" panose="02020603050405020304" pitchFamily="18" charset="0"/>
              </a:rPr>
              <a:t>Existing literature underscores the significance of precise stock price forecasting for effective investment strategies. However, conventional methods often struggle to capture the intricate dynamics of the stock market. The proposed approach seeks to overcome these challenges by amalgamating machine learning techniques with fundamental analysis, providing a more holistic understanding of Tesla's stock behaviour.</a:t>
            </a:r>
            <a:endParaRPr lang="en-KE" dirty="0"/>
          </a:p>
        </p:txBody>
      </p:sp>
    </p:spTree>
    <p:extLst>
      <p:ext uri="{BB962C8B-B14F-4D97-AF65-F5344CB8AC3E}">
        <p14:creationId xmlns:p14="http://schemas.microsoft.com/office/powerpoint/2010/main" val="97579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B533-CD7D-3F0B-1A14-673A08D43EAB}"/>
              </a:ext>
            </a:extLst>
          </p:cNvPr>
          <p:cNvSpPr>
            <a:spLocks noGrp="1"/>
          </p:cNvSpPr>
          <p:nvPr>
            <p:ph type="title"/>
          </p:nvPr>
        </p:nvSpPr>
        <p:spPr/>
        <p:txBody>
          <a:bodyPr/>
          <a:lstStyle/>
          <a:p>
            <a:r>
              <a:rPr lang="en-US" dirty="0"/>
              <a:t>INTRODUCTION</a:t>
            </a:r>
            <a:endParaRPr lang="en-KE" dirty="0"/>
          </a:p>
        </p:txBody>
      </p:sp>
      <p:sp>
        <p:nvSpPr>
          <p:cNvPr id="3" name="Content Placeholder 2">
            <a:extLst>
              <a:ext uri="{FF2B5EF4-FFF2-40B4-BE49-F238E27FC236}">
                <a16:creationId xmlns:a16="http://schemas.microsoft.com/office/drawing/2014/main" id="{B2483A3B-E9E0-0BB4-507B-ECFC87CD6992}"/>
              </a:ext>
            </a:extLst>
          </p:cNvPr>
          <p:cNvSpPr>
            <a:spLocks noGrp="1"/>
          </p:cNvSpPr>
          <p:nvPr>
            <p:ph idx="1"/>
          </p:nvPr>
        </p:nvSpPr>
        <p:spPr>
          <a:xfrm>
            <a:off x="838200" y="1600200"/>
            <a:ext cx="10515600" cy="3848099"/>
          </a:xfrm>
        </p:spPr>
        <p:txBody>
          <a:bodyPr/>
          <a:lstStyle/>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Tesla holds a pivotal position in the automotive and technology sectors, making it imperative to comprehend its stock dynamics for informed decision-making. This study proposes a meticulous analysis of Tesla's historical stock dynamics, leveraging advanced analytics techniques to forecast future trends and assess its financial performance.</a:t>
            </a:r>
          </a:p>
          <a:p>
            <a:pPr marL="0" indent="0">
              <a:buNone/>
            </a:pPr>
            <a:endParaRPr lang="en-KE" dirty="0"/>
          </a:p>
        </p:txBody>
      </p:sp>
    </p:spTree>
    <p:extLst>
      <p:ext uri="{BB962C8B-B14F-4D97-AF65-F5344CB8AC3E}">
        <p14:creationId xmlns:p14="http://schemas.microsoft.com/office/powerpoint/2010/main" val="402126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98B9-1464-1FC5-D7A2-AF2C204592B2}"/>
              </a:ext>
            </a:extLst>
          </p:cNvPr>
          <p:cNvSpPr>
            <a:spLocks noGrp="1"/>
          </p:cNvSpPr>
          <p:nvPr>
            <p:ph type="title"/>
          </p:nvPr>
        </p:nvSpPr>
        <p:spPr/>
        <p:txBody>
          <a:bodyPr/>
          <a:lstStyle/>
          <a:p>
            <a:r>
              <a:rPr lang="en-KE" sz="1800" kern="100" dirty="0">
                <a:effectLst/>
                <a:latin typeface="Calibri" panose="020F0502020204030204" pitchFamily="34" charset="0"/>
                <a:ea typeface="Calibri" panose="020F0502020204030204" pitchFamily="34" charset="0"/>
                <a:cs typeface="Times New Roman" panose="02020603050405020304" pitchFamily="18" charset="0"/>
              </a:rPr>
              <a:t>1.1 PROJECT PURPOSE</a:t>
            </a:r>
            <a:br>
              <a:rPr lang="en-KE"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81C9D077-6D57-311B-93E8-FBA4C67B57B2}"/>
              </a:ext>
            </a:extLst>
          </p:cNvPr>
          <p:cNvSpPr>
            <a:spLocks noGrp="1"/>
          </p:cNvSpPr>
          <p:nvPr>
            <p:ph idx="1"/>
          </p:nvPr>
        </p:nvSpPr>
        <p:spPr>
          <a:xfrm>
            <a:off x="711200" y="990600"/>
            <a:ext cx="11353800" cy="5753100"/>
          </a:xfrm>
        </p:spPr>
        <p:txBody>
          <a:bodyPr>
            <a:normAutofit fontScale="85000" lnSpcReduction="20000"/>
          </a:bodyPr>
          <a:lstStyle/>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The purpose of this project is to conduct an exhaustive analysis of Tesla's historical stock dynamics using data analytics, visualization, and predictive modelling techniques. The project aims to furnish stakeholders with valuable insights to guide strategic investment decisions in Tesla's stock. The project's objectives can be elaborated as follows:</a:t>
            </a:r>
          </a:p>
          <a:p>
            <a:pPr marL="0" indent="0">
              <a:lnSpc>
                <a:spcPct val="107000"/>
              </a:lnSpc>
              <a:spcAft>
                <a:spcPts val="800"/>
              </a:spcAft>
              <a:buNone/>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KE" sz="1800" b="1" kern="100" dirty="0">
                <a:effectLst/>
                <a:latin typeface="Calibri" panose="020F0502020204030204" pitchFamily="34" charset="0"/>
                <a:ea typeface="Calibri" panose="020F0502020204030204" pitchFamily="34" charset="0"/>
                <a:cs typeface="Times New Roman" panose="02020603050405020304" pitchFamily="18" charset="0"/>
              </a:rPr>
              <a:t>Understanding Stock Behaviour: </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This project seeks to comprehend Tesla's historical stock behaviour, encompassing trends, patterns, and anomalies. By scrutinizing past performance, stakeholders can discern factors influencing stock prices and pinpoint potential opportunities or risks.</a:t>
            </a:r>
          </a:p>
          <a:p>
            <a:pPr marL="0" indent="0">
              <a:lnSpc>
                <a:spcPct val="107000"/>
              </a:lnSpc>
              <a:spcAft>
                <a:spcPts val="800"/>
              </a:spcAft>
              <a:buNone/>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KE" sz="1800" b="1" kern="100" dirty="0">
                <a:effectLst/>
                <a:latin typeface="Calibri" panose="020F0502020204030204" pitchFamily="34" charset="0"/>
                <a:ea typeface="Calibri" panose="020F0502020204030204" pitchFamily="34" charset="0"/>
                <a:cs typeface="Times New Roman" panose="02020603050405020304" pitchFamily="18" charset="0"/>
              </a:rPr>
              <a:t>Developing Predictive Models: </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Utilizing advanced analytics and machine learning algorithms, the project endeavours to build predictive models for forecasting Tesla's future stock prices. These models will leverage historical data to facilitate accurate predictions, enabling stakeholders to make well-informed investment decisions.</a:t>
            </a:r>
          </a:p>
          <a:p>
            <a:pPr marL="0" indent="0">
              <a:lnSpc>
                <a:spcPct val="107000"/>
              </a:lnSpc>
              <a:spcAft>
                <a:spcPts val="800"/>
              </a:spcAft>
              <a:buNone/>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KE" sz="1800" b="1" kern="100" dirty="0">
                <a:effectLst/>
                <a:latin typeface="Calibri" panose="020F0502020204030204" pitchFamily="34" charset="0"/>
                <a:ea typeface="Calibri" panose="020F0502020204030204" pitchFamily="34" charset="0"/>
                <a:cs typeface="Times New Roman" panose="02020603050405020304" pitchFamily="18" charset="0"/>
              </a:rPr>
              <a:t>Evaluating Financial Health: </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In addition to analysing stock prices, fundamental analysis will be conducted to evaluate Tesla's financial health. This analysis will entail assessing crucial financial metrics such as revenue, profit margin, and debt-to-equity ratio, offering stakeholders a comprehensive insight into Tesla's performance and prospects.</a:t>
            </a:r>
          </a:p>
          <a:p>
            <a:pPr marL="0" indent="0">
              <a:lnSpc>
                <a:spcPct val="107000"/>
              </a:lnSpc>
              <a:spcAft>
                <a:spcPts val="800"/>
              </a:spcAft>
              <a:buNone/>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KE" sz="1800" b="1" kern="100" dirty="0">
                <a:effectLst/>
                <a:latin typeface="Calibri" panose="020F0502020204030204" pitchFamily="34" charset="0"/>
                <a:ea typeface="Calibri" panose="020F0502020204030204" pitchFamily="34" charset="0"/>
                <a:cs typeface="Times New Roman" panose="02020603050405020304" pitchFamily="18" charset="0"/>
              </a:rPr>
              <a:t>Providing Strategic Recommendations: </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Based on the analysis findings, the project will furnish stakeholders with strategic investment recommendations tailored to align with Tesla's financial objectives, market trends, and risk tolerance levels.</a:t>
            </a:r>
          </a:p>
          <a:p>
            <a:pPr marL="0" indent="0">
              <a:buNone/>
            </a:pPr>
            <a:endParaRPr lang="en-KE" dirty="0"/>
          </a:p>
        </p:txBody>
      </p:sp>
    </p:spTree>
    <p:extLst>
      <p:ext uri="{BB962C8B-B14F-4D97-AF65-F5344CB8AC3E}">
        <p14:creationId xmlns:p14="http://schemas.microsoft.com/office/powerpoint/2010/main" val="55444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7A13-F73B-4405-D140-96E466AA3769}"/>
              </a:ext>
            </a:extLst>
          </p:cNvPr>
          <p:cNvSpPr>
            <a:spLocks noGrp="1"/>
          </p:cNvSpPr>
          <p:nvPr>
            <p:ph type="title"/>
          </p:nvPr>
        </p:nvSpPr>
        <p:spPr/>
        <p:txBody>
          <a:bodyPr/>
          <a:lstStyle/>
          <a:p>
            <a:r>
              <a:rPr lang="en-KE" sz="1800" kern="100" dirty="0">
                <a:effectLst/>
                <a:latin typeface="Calibri" panose="020F0502020204030204" pitchFamily="34" charset="0"/>
                <a:ea typeface="Calibri" panose="020F0502020204030204" pitchFamily="34" charset="0"/>
                <a:cs typeface="Times New Roman" panose="02020603050405020304" pitchFamily="18" charset="0"/>
              </a:rPr>
              <a:t>1.2 OBJECTIVES</a:t>
            </a:r>
            <a:br>
              <a:rPr lang="en-KE"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2422427E-3959-23F5-0471-04EAC5B263E4}"/>
              </a:ext>
            </a:extLst>
          </p:cNvPr>
          <p:cNvSpPr>
            <a:spLocks noGrp="1"/>
          </p:cNvSpPr>
          <p:nvPr>
            <p:ph idx="1"/>
          </p:nvPr>
        </p:nvSpPr>
        <p:spPr>
          <a:xfrm>
            <a:off x="520700" y="1016000"/>
            <a:ext cx="11074400" cy="5702300"/>
          </a:xfrm>
        </p:spPr>
        <p:txBody>
          <a:bodyPr>
            <a:normAutofit/>
          </a:bodyPr>
          <a:lstStyle/>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Collecting and Preprocessing Historical Data: Gather historical stock data of Tesla from reputable sources and preprocess the acquired data to handle anomalies and inconsistencies. </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Conducting Exploratory Data Analysis (EDA): Uncover trends, patterns, and anomalies in Tesla's stock data through exploratory data analysis techniques.</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Developing Predictive Models: Implement machine learning algorithms such as Linear Regression, ARIMA, and LSTM for stock price prediction. </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Performing Fundamental Analysis: Calculate key financial metrics for Tesla and evaluate its financial health and growth prospects. </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Providing Strategic Recommendations: Generate insights and strategic investment recommendations based on the analysis findings.</a:t>
            </a:r>
          </a:p>
          <a:p>
            <a:pPr marL="0" indent="0">
              <a:buNone/>
            </a:pPr>
            <a:endParaRPr lang="en-KE" dirty="0"/>
          </a:p>
        </p:txBody>
      </p:sp>
    </p:spTree>
    <p:extLst>
      <p:ext uri="{BB962C8B-B14F-4D97-AF65-F5344CB8AC3E}">
        <p14:creationId xmlns:p14="http://schemas.microsoft.com/office/powerpoint/2010/main" val="4237152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0390-DC68-E11E-07FE-28DB08CCB661}"/>
              </a:ext>
            </a:extLst>
          </p:cNvPr>
          <p:cNvSpPr>
            <a:spLocks noGrp="1"/>
          </p:cNvSpPr>
          <p:nvPr>
            <p:ph type="title"/>
          </p:nvPr>
        </p:nvSpPr>
        <p:spPr/>
        <p:txBody>
          <a:bodyPr/>
          <a:lstStyle/>
          <a:p>
            <a:r>
              <a:rPr lang="en-KE" sz="1800" kern="100" dirty="0">
                <a:effectLst/>
                <a:latin typeface="Calibri" panose="020F0502020204030204" pitchFamily="34" charset="0"/>
                <a:ea typeface="Calibri" panose="020F0502020204030204" pitchFamily="34" charset="0"/>
                <a:cs typeface="Times New Roman" panose="02020603050405020304" pitchFamily="18" charset="0"/>
              </a:rPr>
              <a:t>1.3 BENEFICIARIES</a:t>
            </a:r>
            <a:br>
              <a:rPr lang="en-KE"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70BB6407-F9B2-D8E8-FC66-CA01E3D8D661}"/>
              </a:ext>
            </a:extLst>
          </p:cNvPr>
          <p:cNvSpPr>
            <a:spLocks noGrp="1"/>
          </p:cNvSpPr>
          <p:nvPr>
            <p:ph idx="1"/>
          </p:nvPr>
        </p:nvSpPr>
        <p:spPr>
          <a:xfrm>
            <a:off x="838200" y="1130300"/>
            <a:ext cx="11074400" cy="5575300"/>
          </a:xfrm>
        </p:spPr>
        <p:txBody>
          <a:bodyPr>
            <a:normAutofit/>
          </a:bodyPr>
          <a:lstStyle/>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The beneficiaries of this project include various stakeholders involved in investment decisions, financial analysis, and strategic planning within the automotive and technology sectors. These stakeholders comprise:</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Investors: Both individual and institutional investors holding or intending to hold Tesla stocks will benefit from the insights provided by this project.</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Financial Analysts: Analysts tasked with evaluating Tesla's performance and providing recommendations will find value in the project's findings.</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Decision-makers in Automotive and Technology: Executives, managers, and decision-makers within Tesla and other companies in the automotive and technology sectors can leverage the project's insights for strategic planning.</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Regulators and Compliance Officers: Regulatory authorities and compliance officers overseeing the automotive and technology sectors may benefit from the project's analysis findings.</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Academic and Research Communities: Scholars, researchers, and students in finance, economics, and data science can utilize the project's findings for academic research and study.</a:t>
            </a:r>
          </a:p>
          <a:p>
            <a:pPr marL="0" indent="0">
              <a:buNone/>
            </a:pPr>
            <a:endParaRPr lang="en-KE" dirty="0"/>
          </a:p>
        </p:txBody>
      </p:sp>
    </p:spTree>
    <p:extLst>
      <p:ext uri="{BB962C8B-B14F-4D97-AF65-F5344CB8AC3E}">
        <p14:creationId xmlns:p14="http://schemas.microsoft.com/office/powerpoint/2010/main" val="181455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3C4F-3841-29D5-81A1-860D037A11FD}"/>
              </a:ext>
            </a:extLst>
          </p:cNvPr>
          <p:cNvSpPr>
            <a:spLocks noGrp="1"/>
          </p:cNvSpPr>
          <p:nvPr>
            <p:ph type="title"/>
          </p:nvPr>
        </p:nvSpPr>
        <p:spPr/>
        <p:txBody>
          <a:bodyPr>
            <a:normAutofit fontScale="90000"/>
          </a:bodyPr>
          <a:lstStyle/>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KE" sz="1800" kern="100" dirty="0">
                <a:effectLst/>
                <a:latin typeface="Calibri" panose="020F0502020204030204" pitchFamily="34" charset="0"/>
                <a:ea typeface="Calibri" panose="020F0502020204030204" pitchFamily="34" charset="0"/>
                <a:cs typeface="Times New Roman" panose="02020603050405020304" pitchFamily="18" charset="0"/>
              </a:rPr>
            </a:b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2. PROBLEM DEFINITION</a:t>
            </a:r>
            <a:br>
              <a:rPr lang="en-KE"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6B249654-EC31-119E-57DF-2C784E0FD1EA}"/>
              </a:ext>
            </a:extLst>
          </p:cNvPr>
          <p:cNvSpPr>
            <a:spLocks noGrp="1"/>
          </p:cNvSpPr>
          <p:nvPr>
            <p:ph idx="1"/>
          </p:nvPr>
        </p:nvSpPr>
        <p:spPr>
          <a:xfrm>
            <a:off x="838200" y="1181100"/>
            <a:ext cx="10922000" cy="5311775"/>
          </a:xfrm>
        </p:spPr>
        <p:txBody>
          <a:bodyPr>
            <a:normAutofit/>
          </a:bodyPr>
          <a:lstStyle/>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This project entails a meticulous analysis of Tesla's historical stock dynamics using advanced data analytics and predictive modelling techniques to provide stakeholders with actionable insights for making informed investment decisions. The project encompasses several phases, including data collection, preprocessing, exploratory data analysis, model development, fundamental analysis, integration, testing, documentation, reporting, and project closure.</a:t>
            </a:r>
          </a:p>
          <a:p>
            <a:pPr marL="0" indent="0">
              <a:lnSpc>
                <a:spcPct val="107000"/>
              </a:lnSpc>
              <a:spcAft>
                <a:spcPts val="800"/>
              </a:spcAft>
              <a:buNone/>
            </a:pP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Current System:</a:t>
            </a:r>
          </a:p>
          <a:p>
            <a:pPr marL="0" indent="0">
              <a:lnSpc>
                <a:spcPct val="107000"/>
              </a:lnSpc>
              <a:spcAft>
                <a:spcPts val="800"/>
              </a:spcAft>
              <a:buNone/>
            </a:pP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The current analysis of Tesla's stock dynamics may rely on traditional methods such as manual charting or basic statistical analysis, which often lack the sophistication and predictive power required for effective decision-making in today's dynamic financial markets. The weaknesses of the current system include limited predictive capability, manual data processing, lack of integration, inability to handle big data, and limited insights into Tesla's financial health and growth prospects. </a:t>
            </a:r>
          </a:p>
          <a:p>
            <a:pPr marL="0" indent="0">
              <a:buNone/>
            </a:pPr>
            <a:endParaRPr lang="en-KE" dirty="0"/>
          </a:p>
        </p:txBody>
      </p:sp>
    </p:spTree>
    <p:extLst>
      <p:ext uri="{BB962C8B-B14F-4D97-AF65-F5344CB8AC3E}">
        <p14:creationId xmlns:p14="http://schemas.microsoft.com/office/powerpoint/2010/main" val="103576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CBE5-1D8C-DD40-960A-9DC6137E969D}"/>
              </a:ext>
            </a:extLst>
          </p:cNvPr>
          <p:cNvSpPr>
            <a:spLocks noGrp="1"/>
          </p:cNvSpPr>
          <p:nvPr>
            <p:ph type="title"/>
          </p:nvPr>
        </p:nvSpPr>
        <p:spPr/>
        <p:txBody>
          <a:bodyPr>
            <a:normAutofit fontScale="90000"/>
          </a:bodyPr>
          <a:lstStyle/>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KE" sz="1800" kern="100" dirty="0">
                <a:effectLst/>
                <a:latin typeface="Calibri" panose="020F0502020204030204" pitchFamily="34" charset="0"/>
                <a:ea typeface="Calibri" panose="020F0502020204030204" pitchFamily="34" charset="0"/>
                <a:cs typeface="Times New Roman" panose="02020603050405020304" pitchFamily="18" charset="0"/>
              </a:rPr>
            </a:b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3. OBJECTIVES</a:t>
            </a:r>
            <a:br>
              <a:rPr lang="en-KE"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B0372377-D20A-2559-1ADF-C8523D1ECB9A}"/>
              </a:ext>
            </a:extLst>
          </p:cNvPr>
          <p:cNvSpPr>
            <a:spLocks noGrp="1"/>
          </p:cNvSpPr>
          <p:nvPr>
            <p:ph idx="1"/>
          </p:nvPr>
        </p:nvSpPr>
        <p:spPr>
          <a:xfrm>
            <a:off x="685800" y="1155700"/>
            <a:ext cx="11277600" cy="5337175"/>
          </a:xfrm>
        </p:spPr>
        <p:txBody>
          <a:bodyPr>
            <a:normAutofit/>
          </a:bodyPr>
          <a:lstStyle/>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General Objective: To analyse Tesla's historical stock dynamics and develop predictive models for informed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investment decisions.</a:t>
            </a:r>
          </a:p>
          <a:p>
            <a:pPr marL="0" indent="0">
              <a:lnSpc>
                <a:spcPct val="107000"/>
              </a:lnSpc>
              <a:spcAft>
                <a:spcPts val="800"/>
              </a:spcAft>
              <a:buNone/>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Specific Objectives:</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Collect and preprocess historical stock data of Tesla.</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Utilize exploratory data analysis to identify trends and patterns.</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Develop machine learning models for predicting future stock prices.</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Evaluate Tesla's financial health through fundamental analysis.</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Provide strategic investment recommendations based on the analysis findings.</a:t>
            </a:r>
          </a:p>
          <a:p>
            <a:pPr marL="0" indent="0">
              <a:buNone/>
            </a:pPr>
            <a:endParaRPr lang="en-KE" dirty="0"/>
          </a:p>
        </p:txBody>
      </p:sp>
    </p:spTree>
    <p:extLst>
      <p:ext uri="{BB962C8B-B14F-4D97-AF65-F5344CB8AC3E}">
        <p14:creationId xmlns:p14="http://schemas.microsoft.com/office/powerpoint/2010/main" val="1825611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1325</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PERSONAL DETAILS:</vt:lpstr>
      <vt:lpstr>TITLE:</vt:lpstr>
      <vt:lpstr>ABSTRACT AND LITERATURE</vt:lpstr>
      <vt:lpstr>INTRODUCTION</vt:lpstr>
      <vt:lpstr>1.1 PROJECT PURPOSE </vt:lpstr>
      <vt:lpstr>1.2 OBJECTIVES </vt:lpstr>
      <vt:lpstr>1.3 BENEFICIARIES </vt:lpstr>
      <vt:lpstr>  2. PROBLEM DEFINITION </vt:lpstr>
      <vt:lpstr>  3. OBJECTIVES </vt:lpstr>
      <vt:lpstr>4. PROBLEM JUSTIFICATION </vt:lpstr>
      <vt:lpstr>5. METHODOLOGY </vt:lpstr>
      <vt:lpstr>  </vt:lpstr>
      <vt:lpst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DETAILS:</dc:title>
  <dc:creator>Neville Evan</dc:creator>
  <cp:lastModifiedBy>Neville Evan</cp:lastModifiedBy>
  <cp:revision>1</cp:revision>
  <dcterms:created xsi:type="dcterms:W3CDTF">2024-03-18T09:14:12Z</dcterms:created>
  <dcterms:modified xsi:type="dcterms:W3CDTF">2024-03-18T09:35:04Z</dcterms:modified>
</cp:coreProperties>
</file>