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66" r:id="rId3"/>
    <p:sldId id="267" r:id="rId4"/>
    <p:sldId id="268" r:id="rId5"/>
    <p:sldId id="269" r:id="rId6"/>
    <p:sldId id="257" r:id="rId7"/>
    <p:sldId id="256" r:id="rId8"/>
    <p:sldId id="260" r:id="rId9"/>
    <p:sldId id="258" r:id="rId10"/>
    <p:sldId id="259" r:id="rId11"/>
    <p:sldId id="261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802FA-C563-43BD-9DB9-038D6AF6050D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DD564-B512-4387-A6A5-7B894EAF892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76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DD564-B512-4387-A6A5-7B894EAF892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94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8F4F-BBA9-4FF1-852D-906A673A0D25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30F8-9543-4C90-9896-FA1D32DD091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2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8F4F-BBA9-4FF1-852D-906A673A0D25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30F8-9543-4C90-9896-FA1D32DD091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220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8F4F-BBA9-4FF1-852D-906A673A0D25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30F8-9543-4C90-9896-FA1D32DD091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82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8F4F-BBA9-4FF1-852D-906A673A0D25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30F8-9543-4C90-9896-FA1D32DD091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11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8F4F-BBA9-4FF1-852D-906A673A0D25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30F8-9543-4C90-9896-FA1D32DD091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6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8F4F-BBA9-4FF1-852D-906A673A0D25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30F8-9543-4C90-9896-FA1D32DD091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15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8F4F-BBA9-4FF1-852D-906A673A0D25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30F8-9543-4C90-9896-FA1D32DD091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771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8F4F-BBA9-4FF1-852D-906A673A0D25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30F8-9543-4C90-9896-FA1D32DD091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5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8F4F-BBA9-4FF1-852D-906A673A0D25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30F8-9543-4C90-9896-FA1D32DD091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292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8F4F-BBA9-4FF1-852D-906A673A0D25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30F8-9543-4C90-9896-FA1D32DD091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842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8F4F-BBA9-4FF1-852D-906A673A0D25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30F8-9543-4C90-9896-FA1D32DD091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52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A8F4F-BBA9-4FF1-852D-906A673A0D25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630F8-9543-4C90-9896-FA1D32DD091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622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5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12" Type="http://schemas.openxmlformats.org/officeDocument/2006/relationships/image" Target="../media/image24.png"/><Relationship Id="rId2" Type="http://schemas.openxmlformats.org/officeDocument/2006/relationships/image" Target="../media/image14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11" Type="http://schemas.openxmlformats.org/officeDocument/2006/relationships/image" Target="../media/image23.png"/><Relationship Id="rId5" Type="http://schemas.openxmlformats.org/officeDocument/2006/relationships/image" Target="../media/image170.png"/><Relationship Id="rId15" Type="http://schemas.openxmlformats.org/officeDocument/2006/relationships/image" Target="../media/image27.png"/><Relationship Id="rId10" Type="http://schemas.openxmlformats.org/officeDocument/2006/relationships/image" Target="../media/image220.png"/><Relationship Id="rId4" Type="http://schemas.openxmlformats.org/officeDocument/2006/relationships/image" Target="../media/image160.png"/><Relationship Id="rId9" Type="http://schemas.openxmlformats.org/officeDocument/2006/relationships/image" Target="../media/image210.pn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1.png"/><Relationship Id="rId7" Type="http://schemas.openxmlformats.org/officeDocument/2006/relationships/image" Target="../media/image7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111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7FD5359-1547-45D5-84E1-6B7DBEAA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707" y="0"/>
            <a:ext cx="9720072" cy="1499616"/>
          </a:xfrm>
        </p:spPr>
        <p:txBody>
          <a:bodyPr/>
          <a:lstStyle/>
          <a:p>
            <a:r>
              <a:rPr lang="es-ES" dirty="0" err="1" smtClean="0"/>
              <a:t>Particion</a:t>
            </a:r>
            <a:r>
              <a:rPr lang="es-ES" dirty="0" smtClean="0"/>
              <a:t> de Conjuntos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DF09AF57-FFB7-40E5-8A5F-8572EA48F1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707" y="1180530"/>
                <a:ext cx="10207980" cy="545228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 err="1" smtClean="0">
                    <a:latin typeface="Consolas" panose="020B0609020204030204" pitchFamily="49" charset="0"/>
                  </a:rPr>
                  <a:t>Particion_Conjuntos</a:t>
                </a:r>
                <a:r>
                  <a:rPr lang="en-GB" dirty="0" smtClean="0">
                    <a:latin typeface="Consolas" panose="020B0609020204030204" pitchFamily="49" charset="0"/>
                  </a:rPr>
                  <a:t>(</a:t>
                </a:r>
                <a:r>
                  <a:rPr lang="en-GB" dirty="0" err="1" smtClean="0">
                    <a:latin typeface="Consolas" panose="020B0609020204030204" pitchFamily="49" charset="0"/>
                  </a:rPr>
                  <a:t>size,Set,n</a:t>
                </a:r>
                <a:r>
                  <a:rPr lang="en-GB" dirty="0" smtClean="0">
                    <a:latin typeface="Consolas" panose="020B0609020204030204" pitchFamily="49" charset="0"/>
                  </a:rPr>
                  <a:t>)</a:t>
                </a:r>
                <a:endParaRPr lang="en-GB" dirty="0">
                  <a:latin typeface="Consolas" panose="020B0609020204030204" pitchFamily="49" charset="0"/>
                </a:endParaRPr>
              </a:p>
              <a:p>
                <a:r>
                  <a:rPr lang="en-GB" dirty="0" smtClean="0">
                    <a:latin typeface="Consolas" panose="020B0609020204030204" pitchFamily="49" charset="0"/>
                  </a:rPr>
                  <a:t>actual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s-ES" dirty="0">
                    <a:latin typeface="Consolas" panose="020B0609020204030204" pitchFamily="49" charset="0"/>
                  </a:rPr>
                  <a:t> </a:t>
                </a:r>
                <a:r>
                  <a:rPr lang="es-ES" dirty="0" smtClean="0">
                    <a:latin typeface="Consolas" panose="020B0609020204030204" pitchFamily="49" charset="0"/>
                  </a:rPr>
                  <a:t>1</a:t>
                </a:r>
                <a:endParaRPr lang="en-AS" dirty="0" smtClean="0">
                  <a:latin typeface="Consolas" panose="020B0609020204030204" pitchFamily="49" charset="0"/>
                </a:endParaRPr>
              </a:p>
              <a:p>
                <a:r>
                  <a:rPr lang="en-AS" dirty="0" smtClean="0">
                    <a:latin typeface="Consolas" panose="020B0609020204030204" pitchFamily="49" charset="0"/>
                  </a:rPr>
                  <a:t>Divisores[size]</a:t>
                </a:r>
              </a:p>
              <a:p>
                <a:r>
                  <a:rPr lang="en-AS" dirty="0" smtClean="0">
                    <a:latin typeface="Consolas" panose="020B0609020204030204" pitchFamily="49" charset="0"/>
                  </a:rPr>
                  <a:t>No_Divisores[size]</a:t>
                </a:r>
              </a:p>
              <a:p>
                <a:r>
                  <a:rPr lang="es-ES" dirty="0" err="1" smtClean="0">
                    <a:latin typeface="Consolas" panose="020B0609020204030204" pitchFamily="49" charset="0"/>
                  </a:rPr>
                  <a:t>while</a:t>
                </a:r>
                <a:r>
                  <a:rPr lang="es-ES" dirty="0" smtClean="0">
                    <a:latin typeface="Consolas" panose="020B0609020204030204" pitchFamily="49" charset="0"/>
                  </a:rPr>
                  <a:t> actual != </a:t>
                </a:r>
                <a:r>
                  <a:rPr lang="es-ES" dirty="0" err="1" smtClean="0">
                    <a:latin typeface="Consolas" panose="020B0609020204030204" pitchFamily="49" charset="0"/>
                  </a:rPr>
                  <a:t>size</a:t>
                </a:r>
                <a:endParaRPr lang="es-ES" dirty="0">
                  <a:latin typeface="Consolas" panose="020B0609020204030204" pitchFamily="49" charset="0"/>
                </a:endParaRPr>
              </a:p>
              <a:p>
                <a:r>
                  <a:rPr lang="en-GB" dirty="0">
                    <a:latin typeface="Consolas" panose="020B0609020204030204" pitchFamily="49" charset="0"/>
                  </a:rPr>
                  <a:t>   </a:t>
                </a:r>
                <a:r>
                  <a:rPr lang="en-GB" dirty="0" smtClean="0">
                    <a:latin typeface="Consolas" panose="020B0609020204030204" pitchFamily="49" charset="0"/>
                  </a:rPr>
                  <a:t>if(Set</a:t>
                </a:r>
                <a:r>
                  <a:rPr lang="en-AS" dirty="0" smtClean="0">
                    <a:latin typeface="Consolas" panose="020B0609020204030204" pitchFamily="49" charset="0"/>
                  </a:rPr>
                  <a:t>[</a:t>
                </a:r>
                <a:r>
                  <a:rPr lang="en-GB" dirty="0" smtClean="0">
                    <a:latin typeface="Consolas" panose="020B0609020204030204" pitchFamily="49" charset="0"/>
                  </a:rPr>
                  <a:t>a</a:t>
                </a:r>
                <a:r>
                  <a:rPr lang="en-AS" dirty="0" smtClean="0">
                    <a:latin typeface="Consolas" panose="020B0609020204030204" pitchFamily="49" charset="0"/>
                  </a:rPr>
                  <a:t>ctual]%n==0)</a:t>
                </a:r>
              </a:p>
              <a:p>
                <a:r>
                  <a:rPr lang="en-AS" dirty="0">
                    <a:latin typeface="Consolas" panose="020B0609020204030204" pitchFamily="49" charset="0"/>
                  </a:rPr>
                  <a:t> </a:t>
                </a:r>
                <a:r>
                  <a:rPr lang="en-AS" dirty="0" smtClean="0">
                    <a:latin typeface="Consolas" panose="020B0609020204030204" pitchFamily="49" charset="0"/>
                  </a:rPr>
                  <a:t>     </a:t>
                </a:r>
                <a:r>
                  <a:rPr lang="en-GB" dirty="0" smtClean="0">
                    <a:latin typeface="Consolas" panose="020B0609020204030204" pitchFamily="49" charset="0"/>
                  </a:rPr>
                  <a:t> </a:t>
                </a:r>
                <a:r>
                  <a:rPr lang="en-AS" dirty="0" smtClean="0">
                    <a:latin typeface="Consolas" panose="020B0609020204030204" pitchFamily="49" charset="0"/>
                  </a:rPr>
                  <a:t>Divisores[]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s-ES" dirty="0">
                    <a:latin typeface="Consolas" panose="020B0609020204030204" pitchFamily="49" charset="0"/>
                  </a:rPr>
                  <a:t> </a:t>
                </a:r>
                <a:r>
                  <a:rPr lang="en-AS" dirty="0" smtClean="0">
                    <a:latin typeface="Consolas" panose="020B0609020204030204" pitchFamily="49" charset="0"/>
                  </a:rPr>
                  <a:t>Set[actual]</a:t>
                </a:r>
              </a:p>
              <a:p>
                <a:r>
                  <a:rPr lang="en-AS" dirty="0">
                    <a:latin typeface="Consolas" panose="020B0609020204030204" pitchFamily="49" charset="0"/>
                  </a:rPr>
                  <a:t> </a:t>
                </a:r>
                <a:r>
                  <a:rPr lang="en-AS" dirty="0" smtClean="0">
                    <a:latin typeface="Consolas" panose="020B0609020204030204" pitchFamily="49" charset="0"/>
                  </a:rPr>
                  <a:t>  else</a:t>
                </a:r>
              </a:p>
              <a:p>
                <a:r>
                  <a:rPr lang="en-AS" dirty="0">
                    <a:latin typeface="Consolas" panose="020B0609020204030204" pitchFamily="49" charset="0"/>
                  </a:rPr>
                  <a:t> </a:t>
                </a:r>
                <a:r>
                  <a:rPr lang="en-AS" dirty="0" smtClean="0">
                    <a:latin typeface="Consolas" panose="020B0609020204030204" pitchFamily="49" charset="0"/>
                  </a:rPr>
                  <a:t>      No_Divisores[]</a:t>
                </a:r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s-ES" dirty="0">
                    <a:latin typeface="Consolas" panose="020B0609020204030204" pitchFamily="49" charset="0"/>
                  </a:rPr>
                  <a:t> </a:t>
                </a:r>
                <a:r>
                  <a:rPr lang="en-AS" dirty="0">
                    <a:latin typeface="Consolas" panose="020B0609020204030204" pitchFamily="49" charset="0"/>
                  </a:rPr>
                  <a:t>Set[actual</a:t>
                </a:r>
                <a:r>
                  <a:rPr lang="en-AS" dirty="0" smtClean="0">
                    <a:latin typeface="Consolas" panose="020B0609020204030204" pitchFamily="49" charset="0"/>
                  </a:rPr>
                  <a:t>]</a:t>
                </a:r>
              </a:p>
              <a:p>
                <a:r>
                  <a:rPr lang="en-AS" dirty="0" smtClean="0">
                    <a:latin typeface="Consolas" panose="020B0609020204030204" pitchFamily="49" charset="0"/>
                  </a:rPr>
                  <a:t> actual</a:t>
                </a:r>
                <a:r>
                  <a:rPr lang="en-GB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s-ES" dirty="0">
                    <a:latin typeface="Consolas" panose="020B0609020204030204" pitchFamily="49" charset="0"/>
                  </a:rPr>
                  <a:t> </a:t>
                </a:r>
                <a:r>
                  <a:rPr lang="en-AS" dirty="0" smtClean="0">
                    <a:latin typeface="Consolas" panose="020B0609020204030204" pitchFamily="49" charset="0"/>
                  </a:rPr>
                  <a:t>actual + </a:t>
                </a:r>
                <a:r>
                  <a:rPr lang="es-ES" dirty="0" smtClean="0">
                    <a:latin typeface="Consolas" panose="020B0609020204030204" pitchFamily="49" charset="0"/>
                  </a:rPr>
                  <a:t>1</a:t>
                </a:r>
                <a:endParaRPr lang="en-AS" dirty="0">
                  <a:latin typeface="Consolas" panose="020B0609020204030204" pitchFamily="49" charset="0"/>
                </a:endParaRPr>
              </a:p>
              <a:p>
                <a:r>
                  <a:rPr lang="es-ES" dirty="0" err="1" smtClean="0">
                    <a:latin typeface="Consolas" panose="020B0609020204030204" pitchFamily="49" charset="0"/>
                  </a:rPr>
                  <a:t>return</a:t>
                </a:r>
                <a:r>
                  <a:rPr lang="es-ES" dirty="0" smtClean="0">
                    <a:latin typeface="Consolas" panose="020B0609020204030204" pitchFamily="49" charset="0"/>
                  </a:rPr>
                  <a:t> </a:t>
                </a:r>
                <a:r>
                  <a:rPr lang="en-AS" dirty="0">
                    <a:latin typeface="Consolas" panose="020B0609020204030204" pitchFamily="49" charset="0"/>
                  </a:rPr>
                  <a:t>a</a:t>
                </a:r>
                <a:endParaRPr lang="es-ES" dirty="0">
                  <a:latin typeface="Consolas" panose="020B0609020204030204" pitchFamily="49" charset="0"/>
                </a:endParaRPr>
              </a:p>
              <a:p>
                <a:endParaRPr lang="es-ES" dirty="0">
                  <a:latin typeface="Consolas" panose="020B0609020204030204" pitchFamily="49" charset="0"/>
                </a:endParaRPr>
              </a:p>
              <a:p>
                <a:endParaRPr lang="es-E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DF09AF57-FFB7-40E5-8A5F-8572EA48F1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707" y="1180530"/>
                <a:ext cx="10207980" cy="5452281"/>
              </a:xfrm>
              <a:blipFill>
                <a:blip r:embed="rId2"/>
                <a:stretch>
                  <a:fillRect l="-1075" t="-268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28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proceso 2">
            <a:extLst>
              <a:ext uri="{FF2B5EF4-FFF2-40B4-BE49-F238E27FC236}">
                <a16:creationId xmlns:a16="http://schemas.microsoft.com/office/drawing/2014/main" id="{14D456C1-E600-4FE9-B7A3-01EDB5715053}"/>
              </a:ext>
            </a:extLst>
          </p:cNvPr>
          <p:cNvSpPr/>
          <p:nvPr/>
        </p:nvSpPr>
        <p:spPr>
          <a:xfrm>
            <a:off x="600742" y="576618"/>
            <a:ext cx="987973" cy="42041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IDLE</a:t>
            </a:r>
            <a:endParaRPr lang="es-E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ombo 6">
            <a:extLst>
              <a:ext uri="{FF2B5EF4-FFF2-40B4-BE49-F238E27FC236}">
                <a16:creationId xmlns:a16="http://schemas.microsoft.com/office/drawing/2014/main" id="{9383ED9B-A6C0-457E-A6CC-0F55CEB23971}"/>
              </a:ext>
            </a:extLst>
          </p:cNvPr>
          <p:cNvSpPr/>
          <p:nvPr/>
        </p:nvSpPr>
        <p:spPr>
          <a:xfrm>
            <a:off x="2093214" y="426825"/>
            <a:ext cx="1246035" cy="720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start</a:t>
            </a:r>
            <a:endParaRPr lang="es-ES" sz="16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Conector: angular 8">
            <a:extLst>
              <a:ext uri="{FF2B5EF4-FFF2-40B4-BE49-F238E27FC236}">
                <a16:creationId xmlns:a16="http://schemas.microsoft.com/office/drawing/2014/main" id="{E1CEA28B-8F33-44D5-ACD7-1922BF02B32D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 flipH="1">
            <a:off x="1830584" y="261178"/>
            <a:ext cx="149793" cy="1621503"/>
          </a:xfrm>
          <a:prstGeom prst="bentConnector3">
            <a:avLst>
              <a:gd name="adj1" fmla="val -152611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11">
            <a:extLst>
              <a:ext uri="{FF2B5EF4-FFF2-40B4-BE49-F238E27FC236}">
                <a16:creationId xmlns:a16="http://schemas.microsoft.com/office/drawing/2014/main" id="{C752ACF5-B0DA-49EE-9C8A-9327228D74A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588715" y="786825"/>
            <a:ext cx="50449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13">
            <a:extLst>
              <a:ext uri="{FF2B5EF4-FFF2-40B4-BE49-F238E27FC236}">
                <a16:creationId xmlns:a16="http://schemas.microsoft.com/office/drawing/2014/main" id="{9F60A4E7-3D60-4D65-A773-EA22785A1096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>
            <a:off x="3339249" y="786825"/>
            <a:ext cx="59400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15">
                <a:extLst>
                  <a:ext uri="{FF2B5EF4-FFF2-40B4-BE49-F238E27FC236}">
                    <a16:creationId xmlns:a16="http://schemas.microsoft.com/office/drawing/2014/main" id="{40FA927B-5B19-448A-9B93-7B50A3E54727}"/>
                  </a:ext>
                </a:extLst>
              </p:cNvPr>
              <p:cNvSpPr txBox="1"/>
              <p:nvPr/>
            </p:nvSpPr>
            <p:spPr>
              <a:xfrm flipH="1">
                <a:off x="3276259" y="501729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uadroTexto 15">
                <a:extLst>
                  <a:ext uri="{FF2B5EF4-FFF2-40B4-BE49-F238E27FC236}">
                    <a16:creationId xmlns:a16="http://schemas.microsoft.com/office/drawing/2014/main" id="{40FA927B-5B19-448A-9B93-7B50A3E54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6259" y="501729"/>
                <a:ext cx="34496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16">
                <a:extLst>
                  <a:ext uri="{FF2B5EF4-FFF2-40B4-BE49-F238E27FC236}">
                    <a16:creationId xmlns:a16="http://schemas.microsoft.com/office/drawing/2014/main" id="{8EFAB998-8E4C-4A0E-BF25-CB4217A11EAE}"/>
                  </a:ext>
                </a:extLst>
              </p:cNvPr>
              <p:cNvSpPr txBox="1"/>
              <p:nvPr/>
            </p:nvSpPr>
            <p:spPr>
              <a:xfrm flipH="1">
                <a:off x="2375912" y="1085073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uadroTexto 16">
                <a:extLst>
                  <a:ext uri="{FF2B5EF4-FFF2-40B4-BE49-F238E27FC236}">
                    <a16:creationId xmlns:a16="http://schemas.microsoft.com/office/drawing/2014/main" id="{8EFAB998-8E4C-4A0E-BF25-CB4217A11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75912" y="1085073"/>
                <a:ext cx="34496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/>
              <p:nvPr/>
            </p:nvSpPr>
            <p:spPr>
              <a:xfrm>
                <a:off x="3933250" y="161414"/>
                <a:ext cx="1655866" cy="12508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S" sz="16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X1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A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</m:oMath>
                </a14:m>
                <a:endParaRPr lang="en-AS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S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A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A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A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AS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A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A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A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</m:t>
                    </m:r>
                  </m:oMath>
                </a14:m>
                <a:endParaRPr lang="en-AS" sz="16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A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Y2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A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A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</m:t>
                    </m:r>
                  </m:oMath>
                </a14:m>
                <a:endParaRPr lang="en-AS" sz="16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250" y="161414"/>
                <a:ext cx="1655866" cy="125082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de flecha 12">
            <a:extLst>
              <a:ext uri="{FF2B5EF4-FFF2-40B4-BE49-F238E27FC236}">
                <a16:creationId xmlns:a16="http://schemas.microsoft.com/office/drawing/2014/main" id="{636AA193-8028-4755-98B4-3EF74BF08630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5589116" y="786825"/>
            <a:ext cx="4391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/>
              <p:nvPr/>
            </p:nvSpPr>
            <p:spPr>
              <a:xfrm>
                <a:off x="6028262" y="161414"/>
                <a:ext cx="1655866" cy="12508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S" sz="16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X3</a:t>
                </a:r>
                <a14:m>
                  <m:oMath xmlns:m="http://schemas.openxmlformats.org/officeDocument/2006/math">
                    <m:r>
                      <a:rPr lang="es-E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A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3,</m:t>
                    </m:r>
                  </m:oMath>
                </a14:m>
                <a:endParaRPr lang="en-AS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AS" sz="1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A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3,</m:t>
                      </m:r>
                    </m:oMath>
                  </m:oMathPara>
                </a14:m>
                <a:endParaRPr lang="en-AS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A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Y4</a:t>
                </a:r>
                <a:r>
                  <a:rPr lang="es-E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A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4 </m:t>
                    </m:r>
                  </m:oMath>
                </a14:m>
                <a:endParaRPr lang="en-AS" sz="16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A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Y4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A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A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4 </m:t>
                    </m:r>
                  </m:oMath>
                </a14:m>
                <a:endParaRPr lang="en-AS" sz="16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62" y="161414"/>
                <a:ext cx="1655866" cy="125082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ombo 6">
            <a:extLst>
              <a:ext uri="{FF2B5EF4-FFF2-40B4-BE49-F238E27FC236}">
                <a16:creationId xmlns:a16="http://schemas.microsoft.com/office/drawing/2014/main" id="{9383ED9B-A6C0-457E-A6CC-0F55CEB23971}"/>
              </a:ext>
            </a:extLst>
          </p:cNvPr>
          <p:cNvSpPr/>
          <p:nvPr/>
        </p:nvSpPr>
        <p:spPr>
          <a:xfrm>
            <a:off x="1545386" y="1994646"/>
            <a:ext cx="2126198" cy="128126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S" sz="1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X2==</a:t>
            </a:r>
            <a:r>
              <a:rPr lang="es-ES" sz="1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AS" sz="1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16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or</a:t>
            </a:r>
            <a:endParaRPr lang="en-AS" sz="1600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AS" sz="1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X4==0</a:t>
            </a:r>
            <a:endParaRPr lang="es-ES" sz="16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6" name="Straight Arrow Connector 25"/>
          <p:cNvCxnSpPr>
            <a:endCxn id="47" idx="1"/>
          </p:cNvCxnSpPr>
          <p:nvPr/>
        </p:nvCxnSpPr>
        <p:spPr>
          <a:xfrm>
            <a:off x="1094729" y="2616068"/>
            <a:ext cx="450657" cy="19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13">
            <a:extLst>
              <a:ext uri="{FF2B5EF4-FFF2-40B4-BE49-F238E27FC236}">
                <a16:creationId xmlns:a16="http://schemas.microsoft.com/office/drawing/2014/main" id="{9F60A4E7-3D60-4D65-A773-EA22785A1096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2608485" y="3275914"/>
            <a:ext cx="8834" cy="4612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de flecha 13">
            <a:extLst>
              <a:ext uri="{FF2B5EF4-FFF2-40B4-BE49-F238E27FC236}">
                <a16:creationId xmlns:a16="http://schemas.microsoft.com/office/drawing/2014/main" id="{9F60A4E7-3D60-4D65-A773-EA22785A1096}"/>
              </a:ext>
            </a:extLst>
          </p:cNvPr>
          <p:cNvCxnSpPr>
            <a:cxnSpLocks/>
            <a:stCxn id="47" idx="3"/>
            <a:endCxn id="65" idx="2"/>
          </p:cNvCxnSpPr>
          <p:nvPr/>
        </p:nvCxnSpPr>
        <p:spPr>
          <a:xfrm>
            <a:off x="3671584" y="2635280"/>
            <a:ext cx="43333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15">
                <a:extLst>
                  <a:ext uri="{FF2B5EF4-FFF2-40B4-BE49-F238E27FC236}">
                    <a16:creationId xmlns:a16="http://schemas.microsoft.com/office/drawing/2014/main" id="{40FA927B-5B19-448A-9B93-7B50A3E54727}"/>
                  </a:ext>
                </a:extLst>
              </p:cNvPr>
              <p:cNvSpPr txBox="1"/>
              <p:nvPr/>
            </p:nvSpPr>
            <p:spPr>
              <a:xfrm flipH="1">
                <a:off x="2671900" y="3398642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CuadroTexto 15">
                <a:extLst>
                  <a:ext uri="{FF2B5EF4-FFF2-40B4-BE49-F238E27FC236}">
                    <a16:creationId xmlns:a16="http://schemas.microsoft.com/office/drawing/2014/main" id="{40FA927B-5B19-448A-9B93-7B50A3E54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71900" y="3398642"/>
                <a:ext cx="34496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16">
                <a:extLst>
                  <a:ext uri="{FF2B5EF4-FFF2-40B4-BE49-F238E27FC236}">
                    <a16:creationId xmlns:a16="http://schemas.microsoft.com/office/drawing/2014/main" id="{8EFAB998-8E4C-4A0E-BF25-CB4217A11EAE}"/>
                  </a:ext>
                </a:extLst>
              </p:cNvPr>
              <p:cNvSpPr txBox="1"/>
              <p:nvPr/>
            </p:nvSpPr>
            <p:spPr>
              <a:xfrm flipH="1">
                <a:off x="3652795" y="2257755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CuadroTexto 16">
                <a:extLst>
                  <a:ext uri="{FF2B5EF4-FFF2-40B4-BE49-F238E27FC236}">
                    <a16:creationId xmlns:a16="http://schemas.microsoft.com/office/drawing/2014/main" id="{8EFAB998-8E4C-4A0E-BF25-CB4217A11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52795" y="2257755"/>
                <a:ext cx="34496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/>
              <p:nvPr/>
            </p:nvSpPr>
            <p:spPr>
              <a:xfrm>
                <a:off x="9231787" y="4940106"/>
                <a:ext cx="969165" cy="5398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S" sz="16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AS" sz="16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en-AS" sz="16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787" y="4940106"/>
                <a:ext cx="969165" cy="53984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ector recto de flecha 13">
            <a:extLst>
              <a:ext uri="{FF2B5EF4-FFF2-40B4-BE49-F238E27FC236}">
                <a16:creationId xmlns:a16="http://schemas.microsoft.com/office/drawing/2014/main" id="{9F60A4E7-3D60-4D65-A773-EA22785A1096}"/>
              </a:ext>
            </a:extLst>
          </p:cNvPr>
          <p:cNvCxnSpPr>
            <a:cxnSpLocks/>
            <a:stCxn id="57" idx="6"/>
            <a:endCxn id="61" idx="0"/>
          </p:cNvCxnSpPr>
          <p:nvPr/>
        </p:nvCxnSpPr>
        <p:spPr>
          <a:xfrm flipH="1">
            <a:off x="10195397" y="5210028"/>
            <a:ext cx="5555" cy="6291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Diagrama de flujo: proceso 2">
            <a:extLst>
              <a:ext uri="{FF2B5EF4-FFF2-40B4-BE49-F238E27FC236}">
                <a16:creationId xmlns:a16="http://schemas.microsoft.com/office/drawing/2014/main" id="{14D456C1-E600-4FE9-B7A3-01EDB5715053}"/>
              </a:ext>
            </a:extLst>
          </p:cNvPr>
          <p:cNvSpPr/>
          <p:nvPr/>
        </p:nvSpPr>
        <p:spPr>
          <a:xfrm>
            <a:off x="9701410" y="5839147"/>
            <a:ext cx="987973" cy="34340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END</a:t>
            </a:r>
            <a:endParaRPr lang="es-E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/>
              <p:nvPr/>
            </p:nvSpPr>
            <p:spPr>
              <a:xfrm>
                <a:off x="4104920" y="2184651"/>
                <a:ext cx="2056313" cy="901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S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A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A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A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2−</m:t>
                      </m:r>
                      <m:r>
                        <a:rPr lang="en-A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A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</m:oMath>
                  </m:oMathPara>
                </a14:m>
                <a:endParaRPr lang="en-AS" sz="16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A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Y4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A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A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4−</m:t>
                    </m:r>
                    <m:r>
                      <a:rPr lang="en-A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A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AS" sz="16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920" y="2184651"/>
                <a:ext cx="2056313" cy="90125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ombo 6">
            <a:extLst>
              <a:ext uri="{FF2B5EF4-FFF2-40B4-BE49-F238E27FC236}">
                <a16:creationId xmlns:a16="http://schemas.microsoft.com/office/drawing/2014/main" id="{9383ED9B-A6C0-457E-A6CC-0F55CEB23971}"/>
              </a:ext>
            </a:extLst>
          </p:cNvPr>
          <p:cNvSpPr/>
          <p:nvPr/>
        </p:nvSpPr>
        <p:spPr>
          <a:xfrm>
            <a:off x="8729364" y="2137217"/>
            <a:ext cx="1939332" cy="93899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AS" sz="1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2==</a:t>
            </a:r>
            <a:r>
              <a:rPr lang="es-E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AS" sz="1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s-ES" sz="16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2" name="Conector recto de flecha 13">
            <a:extLst>
              <a:ext uri="{FF2B5EF4-FFF2-40B4-BE49-F238E27FC236}">
                <a16:creationId xmlns:a16="http://schemas.microsoft.com/office/drawing/2014/main" id="{9F60A4E7-3D60-4D65-A773-EA22785A1096}"/>
              </a:ext>
            </a:extLst>
          </p:cNvPr>
          <p:cNvCxnSpPr>
            <a:cxnSpLocks/>
            <a:stCxn id="30" idx="2"/>
            <a:endCxn id="57" idx="0"/>
          </p:cNvCxnSpPr>
          <p:nvPr/>
        </p:nvCxnSpPr>
        <p:spPr>
          <a:xfrm>
            <a:off x="9699030" y="3076214"/>
            <a:ext cx="17340" cy="18638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15">
                <a:extLst>
                  <a:ext uri="{FF2B5EF4-FFF2-40B4-BE49-F238E27FC236}">
                    <a16:creationId xmlns:a16="http://schemas.microsoft.com/office/drawing/2014/main" id="{40FA927B-5B19-448A-9B93-7B50A3E54727}"/>
                  </a:ext>
                </a:extLst>
              </p:cNvPr>
              <p:cNvSpPr txBox="1"/>
              <p:nvPr/>
            </p:nvSpPr>
            <p:spPr>
              <a:xfrm flipH="1">
                <a:off x="8571120" y="2918568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CuadroTexto 15">
                <a:extLst>
                  <a:ext uri="{FF2B5EF4-FFF2-40B4-BE49-F238E27FC236}">
                    <a16:creationId xmlns:a16="http://schemas.microsoft.com/office/drawing/2014/main" id="{40FA927B-5B19-448A-9B93-7B50A3E54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571120" y="2918568"/>
                <a:ext cx="344966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16">
                <a:extLst>
                  <a:ext uri="{FF2B5EF4-FFF2-40B4-BE49-F238E27FC236}">
                    <a16:creationId xmlns:a16="http://schemas.microsoft.com/office/drawing/2014/main" id="{8EFAB998-8E4C-4A0E-BF25-CB4217A11EAE}"/>
                  </a:ext>
                </a:extLst>
              </p:cNvPr>
              <p:cNvSpPr txBox="1"/>
              <p:nvPr/>
            </p:nvSpPr>
            <p:spPr>
              <a:xfrm flipH="1">
                <a:off x="10689383" y="2661306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CuadroTexto 16">
                <a:extLst>
                  <a:ext uri="{FF2B5EF4-FFF2-40B4-BE49-F238E27FC236}">
                    <a16:creationId xmlns:a16="http://schemas.microsoft.com/office/drawing/2014/main" id="{8EFAB998-8E4C-4A0E-BF25-CB4217A11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89383" y="2661306"/>
                <a:ext cx="34496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endCxn id="60" idx="0"/>
          </p:cNvCxnSpPr>
          <p:nvPr/>
        </p:nvCxnSpPr>
        <p:spPr>
          <a:xfrm flipH="1">
            <a:off x="10666277" y="2606716"/>
            <a:ext cx="2829" cy="1526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/>
              <p:nvPr/>
            </p:nvSpPr>
            <p:spPr>
              <a:xfrm>
                <a:off x="10178325" y="4133069"/>
                <a:ext cx="975903" cy="5398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S" sz="16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s-E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AS" sz="16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8325" y="4133069"/>
                <a:ext cx="975903" cy="53984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>
            <a:stCxn id="54" idx="6"/>
          </p:cNvCxnSpPr>
          <p:nvPr/>
        </p:nvCxnSpPr>
        <p:spPr>
          <a:xfrm flipV="1">
            <a:off x="10142143" y="760968"/>
            <a:ext cx="115270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1294845" y="786824"/>
            <a:ext cx="0" cy="854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114750" y="1613622"/>
            <a:ext cx="10180095" cy="27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120435" y="3085908"/>
            <a:ext cx="18957" cy="458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13">
            <a:extLst>
              <a:ext uri="{FF2B5EF4-FFF2-40B4-BE49-F238E27FC236}">
                <a16:creationId xmlns:a16="http://schemas.microsoft.com/office/drawing/2014/main" id="{9F60A4E7-3D60-4D65-A773-EA22785A1096}"/>
              </a:ext>
            </a:extLst>
          </p:cNvPr>
          <p:cNvCxnSpPr>
            <a:cxnSpLocks/>
          </p:cNvCxnSpPr>
          <p:nvPr/>
        </p:nvCxnSpPr>
        <p:spPr>
          <a:xfrm flipV="1">
            <a:off x="5120435" y="3540662"/>
            <a:ext cx="446926" cy="42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iagrama de flujo: proceso 2">
            <a:extLst>
              <a:ext uri="{FF2B5EF4-FFF2-40B4-BE49-F238E27FC236}">
                <a16:creationId xmlns:a16="http://schemas.microsoft.com/office/drawing/2014/main" id="{14D456C1-E600-4FE9-B7A3-01EDB5715053}"/>
              </a:ext>
            </a:extLst>
          </p:cNvPr>
          <p:cNvSpPr/>
          <p:nvPr/>
        </p:nvSpPr>
        <p:spPr>
          <a:xfrm>
            <a:off x="5572205" y="3330455"/>
            <a:ext cx="987973" cy="42041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AWAIT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6560178" y="3545576"/>
            <a:ext cx="743942" cy="7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/>
              <p:nvPr/>
            </p:nvSpPr>
            <p:spPr>
              <a:xfrm>
                <a:off x="6239715" y="2156292"/>
                <a:ext cx="2088451" cy="901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AS" sz="1600" dirty="0">
                    <a:latin typeface="Consolas" panose="020B0609020204030204" pitchFamily="49" charset="0"/>
                  </a:rPr>
                  <a:t>X2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s-ES" sz="1600" dirty="0" smtClean="0">
                    <a:latin typeface="Consolas" panose="020B0609020204030204" pitchFamily="49" charset="0"/>
                  </a:rPr>
                  <a:t> </a:t>
                </a:r>
                <a:r>
                  <a:rPr lang="en-AS" sz="1600" dirty="0" smtClean="0">
                    <a:latin typeface="Consolas" panose="020B0609020204030204" pitchFamily="49" charset="0"/>
                  </a:rPr>
                  <a:t>X2*Y</a:t>
                </a:r>
                <a:r>
                  <a:rPr lang="es-ES" sz="1600" dirty="0" smtClean="0">
                    <a:latin typeface="Consolas" panose="020B0609020204030204" pitchFamily="49" charset="0"/>
                  </a:rPr>
                  <a:t>4</a:t>
                </a:r>
                <a:r>
                  <a:rPr lang="en-AS" sz="1600" dirty="0" smtClean="0">
                    <a:latin typeface="Consolas" panose="020B0609020204030204" pitchFamily="49" charset="0"/>
                  </a:rPr>
                  <a:t>,</a:t>
                </a:r>
                <a:endParaRPr lang="es-ES" sz="1600" dirty="0" smtClean="0">
                  <a:latin typeface="Consolas" panose="020B0609020204030204" pitchFamily="49" charset="0"/>
                </a:endParaRPr>
              </a:p>
              <a:p>
                <a:r>
                  <a:rPr lang="en-AS" sz="1600" dirty="0" smtClean="0">
                    <a:latin typeface="Consolas" panose="020B0609020204030204" pitchFamily="49" charset="0"/>
                  </a:rPr>
                  <a:t>X</a:t>
                </a:r>
                <a:r>
                  <a:rPr lang="es-ES" sz="1600" dirty="0" smtClean="0">
                    <a:latin typeface="Consolas" panose="020B0609020204030204" pitchFamily="49" charset="0"/>
                  </a:rPr>
                  <a:t>4</a:t>
                </a:r>
                <a:r>
                  <a:rPr lang="en-AS" sz="1600" dirty="0" smtClean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AS" sz="1600" dirty="0">
                    <a:latin typeface="Consolas" panose="020B0609020204030204" pitchFamily="49" charset="0"/>
                  </a:rPr>
                  <a:t> </a:t>
                </a:r>
                <a:r>
                  <a:rPr lang="en-AS" sz="1600" dirty="0" smtClean="0">
                    <a:latin typeface="Consolas" panose="020B0609020204030204" pitchFamily="49" charset="0"/>
                  </a:rPr>
                  <a:t>X</a:t>
                </a:r>
                <a:r>
                  <a:rPr lang="es-ES" sz="1600" dirty="0" smtClean="0">
                    <a:latin typeface="Consolas" panose="020B0609020204030204" pitchFamily="49" charset="0"/>
                  </a:rPr>
                  <a:t>4</a:t>
                </a:r>
                <a:r>
                  <a:rPr lang="en-AS" sz="1600" dirty="0" smtClean="0">
                    <a:latin typeface="Consolas" panose="020B0609020204030204" pitchFamily="49" charset="0"/>
                  </a:rPr>
                  <a:t>*Y</a:t>
                </a:r>
                <a:r>
                  <a:rPr lang="es-ES" sz="1600" dirty="0" smtClean="0">
                    <a:latin typeface="Consolas" panose="020B0609020204030204" pitchFamily="49" charset="0"/>
                  </a:rPr>
                  <a:t>2</a:t>
                </a:r>
                <a:endParaRPr lang="en-AS" sz="16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715" y="2156292"/>
                <a:ext cx="2088451" cy="901257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recto de flecha 12">
            <a:extLst>
              <a:ext uri="{FF2B5EF4-FFF2-40B4-BE49-F238E27FC236}">
                <a16:creationId xmlns:a16="http://schemas.microsoft.com/office/drawing/2014/main" id="{636AA193-8028-4755-98B4-3EF74BF08630}"/>
              </a:ext>
            </a:extLst>
          </p:cNvPr>
          <p:cNvCxnSpPr>
            <a:cxnSpLocks/>
            <a:stCxn id="70" idx="6"/>
            <a:endCxn id="30" idx="1"/>
          </p:cNvCxnSpPr>
          <p:nvPr/>
        </p:nvCxnSpPr>
        <p:spPr>
          <a:xfrm flipV="1">
            <a:off x="8328166" y="2606716"/>
            <a:ext cx="401198" cy="2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mbo 6">
            <a:extLst>
              <a:ext uri="{FF2B5EF4-FFF2-40B4-BE49-F238E27FC236}">
                <a16:creationId xmlns:a16="http://schemas.microsoft.com/office/drawing/2014/main" id="{9383ED9B-A6C0-457E-A6CC-0F55CEB23971}"/>
              </a:ext>
            </a:extLst>
          </p:cNvPr>
          <p:cNvSpPr/>
          <p:nvPr/>
        </p:nvSpPr>
        <p:spPr>
          <a:xfrm>
            <a:off x="1615494" y="3754695"/>
            <a:ext cx="2003650" cy="112413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S" sz="1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X2==</a:t>
            </a:r>
            <a:r>
              <a:rPr lang="es-ES" sz="1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X4</a:t>
            </a:r>
            <a:endParaRPr lang="es-ES" sz="16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3" name="Straight Arrow Connector 92"/>
          <p:cNvCxnSpPr>
            <a:stCxn id="87" idx="2"/>
            <a:endCxn id="57" idx="0"/>
          </p:cNvCxnSpPr>
          <p:nvPr/>
        </p:nvCxnSpPr>
        <p:spPr>
          <a:xfrm>
            <a:off x="2617319" y="4878826"/>
            <a:ext cx="7099051" cy="61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uadroTexto 16">
                <a:extLst>
                  <a:ext uri="{FF2B5EF4-FFF2-40B4-BE49-F238E27FC236}">
                    <a16:creationId xmlns:a16="http://schemas.microsoft.com/office/drawing/2014/main" id="{8EFAB998-8E4C-4A0E-BF25-CB4217A11EAE}"/>
                  </a:ext>
                </a:extLst>
              </p:cNvPr>
              <p:cNvSpPr txBox="1"/>
              <p:nvPr/>
            </p:nvSpPr>
            <p:spPr>
              <a:xfrm flipH="1">
                <a:off x="3627771" y="3897765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6" name="CuadroTexto 16">
                <a:extLst>
                  <a:ext uri="{FF2B5EF4-FFF2-40B4-BE49-F238E27FC236}">
                    <a16:creationId xmlns:a16="http://schemas.microsoft.com/office/drawing/2014/main" id="{8EFAB998-8E4C-4A0E-BF25-CB4217A11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27771" y="3897765"/>
                <a:ext cx="344966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15">
                <a:extLst>
                  <a:ext uri="{FF2B5EF4-FFF2-40B4-BE49-F238E27FC236}">
                    <a16:creationId xmlns:a16="http://schemas.microsoft.com/office/drawing/2014/main" id="{40FA927B-5B19-448A-9B93-7B50A3E54727}"/>
                  </a:ext>
                </a:extLst>
              </p:cNvPr>
              <p:cNvSpPr txBox="1"/>
              <p:nvPr/>
            </p:nvSpPr>
            <p:spPr>
              <a:xfrm flipH="1">
                <a:off x="2660524" y="4806632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CuadroTexto 15">
                <a:extLst>
                  <a:ext uri="{FF2B5EF4-FFF2-40B4-BE49-F238E27FC236}">
                    <a16:creationId xmlns:a16="http://schemas.microsoft.com/office/drawing/2014/main" id="{40FA927B-5B19-448A-9B93-7B50A3E54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60524" y="4806632"/>
                <a:ext cx="34496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Arrow Connector 108"/>
          <p:cNvCxnSpPr>
            <a:stCxn id="87" idx="3"/>
            <a:endCxn id="60" idx="2"/>
          </p:cNvCxnSpPr>
          <p:nvPr/>
        </p:nvCxnSpPr>
        <p:spPr>
          <a:xfrm>
            <a:off x="3619144" y="4316761"/>
            <a:ext cx="6559181" cy="8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60" idx="4"/>
          </p:cNvCxnSpPr>
          <p:nvPr/>
        </p:nvCxnSpPr>
        <p:spPr>
          <a:xfrm>
            <a:off x="10666277" y="4672912"/>
            <a:ext cx="0" cy="866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10195396" y="5524587"/>
            <a:ext cx="470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endCxn id="70" idx="4"/>
          </p:cNvCxnSpPr>
          <p:nvPr/>
        </p:nvCxnSpPr>
        <p:spPr>
          <a:xfrm flipH="1" flipV="1">
            <a:off x="7283941" y="3057549"/>
            <a:ext cx="20179" cy="495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/>
              <p:nvPr/>
            </p:nvSpPr>
            <p:spPr>
              <a:xfrm>
                <a:off x="8111111" y="239426"/>
                <a:ext cx="2031032" cy="10430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S" sz="16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X2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A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A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2−</m:t>
                    </m:r>
                    <m:r>
                      <a:rPr lang="en-A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A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</m:oMath>
                </a14:m>
                <a:endParaRPr lang="en-AS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A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X4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A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A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4−</m:t>
                    </m:r>
                    <m:r>
                      <a:rPr lang="en-A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A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AS" sz="16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111" y="239426"/>
                <a:ext cx="2031032" cy="104308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ector recto de flecha 12">
            <a:extLst>
              <a:ext uri="{FF2B5EF4-FFF2-40B4-BE49-F238E27FC236}">
                <a16:creationId xmlns:a16="http://schemas.microsoft.com/office/drawing/2014/main" id="{636AA193-8028-4755-98B4-3EF74BF08630}"/>
              </a:ext>
            </a:extLst>
          </p:cNvPr>
          <p:cNvCxnSpPr>
            <a:cxnSpLocks/>
          </p:cNvCxnSpPr>
          <p:nvPr/>
        </p:nvCxnSpPr>
        <p:spPr>
          <a:xfrm>
            <a:off x="7671965" y="737933"/>
            <a:ext cx="4391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114750" y="1613622"/>
            <a:ext cx="0" cy="1021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5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6">
                <a:extLst>
                  <a:ext uri="{FF2B5EF4-FFF2-40B4-BE49-F238E27FC236}">
                    <a16:creationId xmlns:a16="http://schemas.microsoft.com/office/drawing/2014/main" id="{22CC9267-C50F-4EA1-9AC7-896855C5134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87211530"/>
                  </p:ext>
                </p:extLst>
              </p:nvPr>
            </p:nvGraphicFramePr>
            <p:xfrm>
              <a:off x="573205" y="618123"/>
              <a:ext cx="9367084" cy="5302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5118">
                      <a:extLst>
                        <a:ext uri="{9D8B030D-6E8A-4147-A177-3AD203B41FA5}">
                          <a16:colId xmlns:a16="http://schemas.microsoft.com/office/drawing/2014/main" val="4293288794"/>
                        </a:ext>
                      </a:extLst>
                    </a:gridCol>
                    <a:gridCol w="476516">
                      <a:extLst>
                        <a:ext uri="{9D8B030D-6E8A-4147-A177-3AD203B41FA5}">
                          <a16:colId xmlns:a16="http://schemas.microsoft.com/office/drawing/2014/main" val="3616861898"/>
                        </a:ext>
                      </a:extLst>
                    </a:gridCol>
                    <a:gridCol w="476516">
                      <a:extLst>
                        <a:ext uri="{9D8B030D-6E8A-4147-A177-3AD203B41FA5}">
                          <a16:colId xmlns:a16="http://schemas.microsoft.com/office/drawing/2014/main" val="2078779774"/>
                        </a:ext>
                      </a:extLst>
                    </a:gridCol>
                    <a:gridCol w="476516">
                      <a:extLst>
                        <a:ext uri="{9D8B030D-6E8A-4147-A177-3AD203B41FA5}">
                          <a16:colId xmlns:a16="http://schemas.microsoft.com/office/drawing/2014/main" val="2696941509"/>
                        </a:ext>
                      </a:extLst>
                    </a:gridCol>
                    <a:gridCol w="476516">
                      <a:extLst>
                        <a:ext uri="{9D8B030D-6E8A-4147-A177-3AD203B41FA5}">
                          <a16:colId xmlns:a16="http://schemas.microsoft.com/office/drawing/2014/main" val="1558269115"/>
                        </a:ext>
                      </a:extLst>
                    </a:gridCol>
                    <a:gridCol w="468813">
                      <a:extLst>
                        <a:ext uri="{9D8B030D-6E8A-4147-A177-3AD203B41FA5}">
                          <a16:colId xmlns:a16="http://schemas.microsoft.com/office/drawing/2014/main" val="1956078447"/>
                        </a:ext>
                      </a:extLst>
                    </a:gridCol>
                    <a:gridCol w="468813">
                      <a:extLst>
                        <a:ext uri="{9D8B030D-6E8A-4147-A177-3AD203B41FA5}">
                          <a16:colId xmlns:a16="http://schemas.microsoft.com/office/drawing/2014/main" val="2229850682"/>
                        </a:ext>
                      </a:extLst>
                    </a:gridCol>
                    <a:gridCol w="468813">
                      <a:extLst>
                        <a:ext uri="{9D8B030D-6E8A-4147-A177-3AD203B41FA5}">
                          <a16:colId xmlns:a16="http://schemas.microsoft.com/office/drawing/2014/main" val="202803818"/>
                        </a:ext>
                      </a:extLst>
                    </a:gridCol>
                    <a:gridCol w="468813">
                      <a:extLst>
                        <a:ext uri="{9D8B030D-6E8A-4147-A177-3AD203B41FA5}">
                          <a16:colId xmlns:a16="http://schemas.microsoft.com/office/drawing/2014/main" val="2963900271"/>
                        </a:ext>
                      </a:extLst>
                    </a:gridCol>
                    <a:gridCol w="386646">
                      <a:extLst>
                        <a:ext uri="{9D8B030D-6E8A-4147-A177-3AD203B41FA5}">
                          <a16:colId xmlns:a16="http://schemas.microsoft.com/office/drawing/2014/main" val="3872386696"/>
                        </a:ext>
                      </a:extLst>
                    </a:gridCol>
                    <a:gridCol w="477800">
                      <a:extLst>
                        <a:ext uri="{9D8B030D-6E8A-4147-A177-3AD203B41FA5}">
                          <a16:colId xmlns:a16="http://schemas.microsoft.com/office/drawing/2014/main" val="3720265138"/>
                        </a:ext>
                      </a:extLst>
                    </a:gridCol>
                    <a:gridCol w="521787">
                      <a:extLst>
                        <a:ext uri="{9D8B030D-6E8A-4147-A177-3AD203B41FA5}">
                          <a16:colId xmlns:a16="http://schemas.microsoft.com/office/drawing/2014/main" val="4067793703"/>
                        </a:ext>
                      </a:extLst>
                    </a:gridCol>
                    <a:gridCol w="521787">
                      <a:extLst>
                        <a:ext uri="{9D8B030D-6E8A-4147-A177-3AD203B41FA5}">
                          <a16:colId xmlns:a16="http://schemas.microsoft.com/office/drawing/2014/main" val="2534142123"/>
                        </a:ext>
                      </a:extLst>
                    </a:gridCol>
                    <a:gridCol w="690816">
                      <a:extLst>
                        <a:ext uri="{9D8B030D-6E8A-4147-A177-3AD203B41FA5}">
                          <a16:colId xmlns:a16="http://schemas.microsoft.com/office/drawing/2014/main" val="979289141"/>
                        </a:ext>
                      </a:extLst>
                    </a:gridCol>
                    <a:gridCol w="470096">
                      <a:extLst>
                        <a:ext uri="{9D8B030D-6E8A-4147-A177-3AD203B41FA5}">
                          <a16:colId xmlns:a16="http://schemas.microsoft.com/office/drawing/2014/main" val="3653397976"/>
                        </a:ext>
                      </a:extLst>
                    </a:gridCol>
                    <a:gridCol w="470096">
                      <a:extLst>
                        <a:ext uri="{9D8B030D-6E8A-4147-A177-3AD203B41FA5}">
                          <a16:colId xmlns:a16="http://schemas.microsoft.com/office/drawing/2014/main" val="1763144860"/>
                        </a:ext>
                      </a:extLst>
                    </a:gridCol>
                    <a:gridCol w="471622">
                      <a:extLst>
                        <a:ext uri="{9D8B030D-6E8A-4147-A177-3AD203B41FA5}">
                          <a16:colId xmlns:a16="http://schemas.microsoft.com/office/drawing/2014/main" val="18001057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noProof="0" dirty="0"/>
                            <a:t>Asignaciones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𝟒𝟎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𝟒𝟏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6754052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X1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A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</m:oMath>
                          </a14:m>
                          <a:endParaRPr lang="es-E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AS" sz="160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AS" sz="16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A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A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A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s-E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A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Y2</a:t>
                          </a:r>
                          <a14:m>
                            <m:oMath xmlns:m="http://schemas.openxmlformats.org/officeDocument/2006/math"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A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</m:t>
                              </m:r>
                            </m:oMath>
                          </a14:m>
                          <a:endParaRPr lang="es-ES" sz="16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s-E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A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Y2</a:t>
                          </a:r>
                          <a14:m>
                            <m:oMath xmlns:m="http://schemas.openxmlformats.org/officeDocument/2006/math"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A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A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2, </m:t>
                              </m:r>
                            </m:oMath>
                          </a14:m>
                          <a:endParaRPr lang="es-E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AS" sz="1600" b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AS" sz="1600" b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ES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A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3,</m:t>
                                </m:r>
                                <m:r>
                                  <m:rPr>
                                    <m:nor/>
                                  </m:rPr>
                                  <a:rPr lang="es-ES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ES" sz="1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AS" sz="16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en-AS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A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3,</m:t>
                                </m:r>
                              </m:oMath>
                            </m:oMathPara>
                          </a14:m>
                          <a:endParaRPr lang="en-A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AS" sz="16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en-AS" sz="16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m:rPr>
                                    <m:nor/>
                                  </m:rPr>
                                  <a:rPr lang="es-ES" sz="160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A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4, </m:t>
                                </m:r>
                              </m:oMath>
                            </m:oMathPara>
                          </a14:m>
                          <a:endParaRPr lang="es-E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AS" sz="160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en-AS" sz="160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A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4 </m:t>
                                </m:r>
                              </m:oMath>
                            </m:oMathPara>
                          </a14:m>
                          <a:endParaRPr lang="en-A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C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 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8987010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AS" sz="1600" b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AS" sz="1600" b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A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A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A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A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</m:t>
                                </m:r>
                              </m:oMath>
                            </m:oMathPara>
                          </a14:m>
                          <a:endParaRPr lang="en-A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AS" sz="160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AS" sz="160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A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A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4−</m:t>
                                </m:r>
                                <m:r>
                                  <a:rPr lang="en-A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A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A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C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373179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AS" sz="160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en-A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A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A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A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A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1, </m:t>
                                </m:r>
                              </m:oMath>
                            </m:oMathPara>
                          </a14:m>
                          <a:endParaRPr lang="en-A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A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Y4</a:t>
                          </a:r>
                          <a14:m>
                            <m:oMath xmlns:m="http://schemas.openxmlformats.org/officeDocument/2006/math"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A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A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4−</m:t>
                              </m:r>
                              <m:r>
                                <a:rPr lang="en-A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A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3 </m:t>
                              </m:r>
                            </m:oMath>
                          </a14:m>
                          <a:endParaRPr lang="en-A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C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641561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r>
                            <a:rPr lang="en-AS" sz="1600" dirty="0" smtClean="0">
                              <a:latin typeface="Consolas" panose="020B0609020204030204" pitchFamily="49" charset="0"/>
                            </a:rPr>
                            <a:t>X2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es-ES" sz="1600" dirty="0" smtClean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AS" sz="1600" dirty="0" smtClean="0">
                              <a:latin typeface="Consolas" panose="020B0609020204030204" pitchFamily="49" charset="0"/>
                            </a:rPr>
                            <a:t>X2*Y</a:t>
                          </a:r>
                          <a:r>
                            <a:rPr lang="es-ES" sz="1600" dirty="0" smtClean="0">
                              <a:latin typeface="Consolas" panose="020B0609020204030204" pitchFamily="49" charset="0"/>
                            </a:rPr>
                            <a:t>4</a:t>
                          </a:r>
                          <a:r>
                            <a:rPr lang="en-AS" sz="1600" dirty="0" smtClean="0">
                              <a:latin typeface="Consolas" panose="020B0609020204030204" pitchFamily="49" charset="0"/>
                            </a:rPr>
                            <a:t>,</a:t>
                          </a:r>
                          <a:endParaRPr lang="es-ES" sz="1600" dirty="0" smtClean="0">
                            <a:latin typeface="Consolas" panose="020B0609020204030204" pitchFamily="49" charset="0"/>
                          </a:endParaRPr>
                        </a:p>
                        <a:p>
                          <a:r>
                            <a:rPr lang="en-AS" sz="1600" dirty="0" smtClean="0">
                              <a:latin typeface="Consolas" panose="020B0609020204030204" pitchFamily="49" charset="0"/>
                            </a:rPr>
                            <a:t>X</a:t>
                          </a:r>
                          <a:r>
                            <a:rPr lang="es-ES" sz="1600" dirty="0" smtClean="0">
                              <a:latin typeface="Consolas" panose="020B0609020204030204" pitchFamily="49" charset="0"/>
                            </a:rPr>
                            <a:t>4</a:t>
                          </a:r>
                          <a:r>
                            <a:rPr lang="en-AS" sz="1600" dirty="0" smtClean="0">
                              <a:latin typeface="Consolas" panose="020B0609020204030204" pitchFamily="49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en-AS" sz="160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AS" sz="1600" dirty="0" smtClean="0">
                              <a:latin typeface="Consolas" panose="020B0609020204030204" pitchFamily="49" charset="0"/>
                            </a:rPr>
                            <a:t>X</a:t>
                          </a:r>
                          <a:r>
                            <a:rPr lang="es-ES" sz="1600" dirty="0" smtClean="0">
                              <a:latin typeface="Consolas" panose="020B0609020204030204" pitchFamily="49" charset="0"/>
                            </a:rPr>
                            <a:t>4</a:t>
                          </a:r>
                          <a:r>
                            <a:rPr lang="en-AS" sz="1600" dirty="0" smtClean="0">
                              <a:latin typeface="Consolas" panose="020B0609020204030204" pitchFamily="49" charset="0"/>
                            </a:rPr>
                            <a:t>*Y</a:t>
                          </a:r>
                          <a:r>
                            <a:rPr lang="es-ES" sz="1600" dirty="0" smtClean="0">
                              <a:latin typeface="Consolas" panose="020B0609020204030204" pitchFamily="49" charset="0"/>
                            </a:rPr>
                            <a:t>2</a:t>
                          </a:r>
                          <a:endParaRPr lang="en-AS" sz="1600" dirty="0">
                            <a:latin typeface="Consolas" panose="020B0609020204030204" pitchFamily="49" charset="0"/>
                          </a:endParaRPr>
                        </a:p>
                      </a:txBody>
                      <a:tcPr anchor="ctr">
                        <a:solidFill>
                          <a:srgbClr val="C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8452701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S" sz="16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r>
                            <a:rPr lang="en-GB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 </m:t>
                              </m:r>
                            </m:oMath>
                          </a14:m>
                          <a:r>
                            <a:rPr lang="en-AS" sz="16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A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C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524245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S" sz="16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r>
                            <a:rPr lang="en-GB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en-A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C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0815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6">
                <a:extLst>
                  <a:ext uri="{FF2B5EF4-FFF2-40B4-BE49-F238E27FC236}">
                    <a16:creationId xmlns:a16="http://schemas.microsoft.com/office/drawing/2014/main" id="{22CC9267-C50F-4EA1-9AC7-896855C5134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87211530"/>
                  </p:ext>
                </p:extLst>
              </p:nvPr>
            </p:nvGraphicFramePr>
            <p:xfrm>
              <a:off x="573205" y="618123"/>
              <a:ext cx="9367084" cy="5302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5118">
                      <a:extLst>
                        <a:ext uri="{9D8B030D-6E8A-4147-A177-3AD203B41FA5}">
                          <a16:colId xmlns:a16="http://schemas.microsoft.com/office/drawing/2014/main" val="4293288794"/>
                        </a:ext>
                      </a:extLst>
                    </a:gridCol>
                    <a:gridCol w="476516">
                      <a:extLst>
                        <a:ext uri="{9D8B030D-6E8A-4147-A177-3AD203B41FA5}">
                          <a16:colId xmlns:a16="http://schemas.microsoft.com/office/drawing/2014/main" val="3616861898"/>
                        </a:ext>
                      </a:extLst>
                    </a:gridCol>
                    <a:gridCol w="476516">
                      <a:extLst>
                        <a:ext uri="{9D8B030D-6E8A-4147-A177-3AD203B41FA5}">
                          <a16:colId xmlns:a16="http://schemas.microsoft.com/office/drawing/2014/main" val="2078779774"/>
                        </a:ext>
                      </a:extLst>
                    </a:gridCol>
                    <a:gridCol w="476516">
                      <a:extLst>
                        <a:ext uri="{9D8B030D-6E8A-4147-A177-3AD203B41FA5}">
                          <a16:colId xmlns:a16="http://schemas.microsoft.com/office/drawing/2014/main" val="2696941509"/>
                        </a:ext>
                      </a:extLst>
                    </a:gridCol>
                    <a:gridCol w="476516">
                      <a:extLst>
                        <a:ext uri="{9D8B030D-6E8A-4147-A177-3AD203B41FA5}">
                          <a16:colId xmlns:a16="http://schemas.microsoft.com/office/drawing/2014/main" val="1558269115"/>
                        </a:ext>
                      </a:extLst>
                    </a:gridCol>
                    <a:gridCol w="468813">
                      <a:extLst>
                        <a:ext uri="{9D8B030D-6E8A-4147-A177-3AD203B41FA5}">
                          <a16:colId xmlns:a16="http://schemas.microsoft.com/office/drawing/2014/main" val="1956078447"/>
                        </a:ext>
                      </a:extLst>
                    </a:gridCol>
                    <a:gridCol w="468813">
                      <a:extLst>
                        <a:ext uri="{9D8B030D-6E8A-4147-A177-3AD203B41FA5}">
                          <a16:colId xmlns:a16="http://schemas.microsoft.com/office/drawing/2014/main" val="2229850682"/>
                        </a:ext>
                      </a:extLst>
                    </a:gridCol>
                    <a:gridCol w="468813">
                      <a:extLst>
                        <a:ext uri="{9D8B030D-6E8A-4147-A177-3AD203B41FA5}">
                          <a16:colId xmlns:a16="http://schemas.microsoft.com/office/drawing/2014/main" val="202803818"/>
                        </a:ext>
                      </a:extLst>
                    </a:gridCol>
                    <a:gridCol w="468813">
                      <a:extLst>
                        <a:ext uri="{9D8B030D-6E8A-4147-A177-3AD203B41FA5}">
                          <a16:colId xmlns:a16="http://schemas.microsoft.com/office/drawing/2014/main" val="2963900271"/>
                        </a:ext>
                      </a:extLst>
                    </a:gridCol>
                    <a:gridCol w="386646">
                      <a:extLst>
                        <a:ext uri="{9D8B030D-6E8A-4147-A177-3AD203B41FA5}">
                          <a16:colId xmlns:a16="http://schemas.microsoft.com/office/drawing/2014/main" val="3872386696"/>
                        </a:ext>
                      </a:extLst>
                    </a:gridCol>
                    <a:gridCol w="477800">
                      <a:extLst>
                        <a:ext uri="{9D8B030D-6E8A-4147-A177-3AD203B41FA5}">
                          <a16:colId xmlns:a16="http://schemas.microsoft.com/office/drawing/2014/main" val="3720265138"/>
                        </a:ext>
                      </a:extLst>
                    </a:gridCol>
                    <a:gridCol w="521787">
                      <a:extLst>
                        <a:ext uri="{9D8B030D-6E8A-4147-A177-3AD203B41FA5}">
                          <a16:colId xmlns:a16="http://schemas.microsoft.com/office/drawing/2014/main" val="4067793703"/>
                        </a:ext>
                      </a:extLst>
                    </a:gridCol>
                    <a:gridCol w="521787">
                      <a:extLst>
                        <a:ext uri="{9D8B030D-6E8A-4147-A177-3AD203B41FA5}">
                          <a16:colId xmlns:a16="http://schemas.microsoft.com/office/drawing/2014/main" val="2534142123"/>
                        </a:ext>
                      </a:extLst>
                    </a:gridCol>
                    <a:gridCol w="690816">
                      <a:extLst>
                        <a:ext uri="{9D8B030D-6E8A-4147-A177-3AD203B41FA5}">
                          <a16:colId xmlns:a16="http://schemas.microsoft.com/office/drawing/2014/main" val="979289141"/>
                        </a:ext>
                      </a:extLst>
                    </a:gridCol>
                    <a:gridCol w="470096">
                      <a:extLst>
                        <a:ext uri="{9D8B030D-6E8A-4147-A177-3AD203B41FA5}">
                          <a16:colId xmlns:a16="http://schemas.microsoft.com/office/drawing/2014/main" val="3653397976"/>
                        </a:ext>
                      </a:extLst>
                    </a:gridCol>
                    <a:gridCol w="470096">
                      <a:extLst>
                        <a:ext uri="{9D8B030D-6E8A-4147-A177-3AD203B41FA5}">
                          <a16:colId xmlns:a16="http://schemas.microsoft.com/office/drawing/2014/main" val="1763144860"/>
                        </a:ext>
                      </a:extLst>
                    </a:gridCol>
                    <a:gridCol w="471622">
                      <a:extLst>
                        <a:ext uri="{9D8B030D-6E8A-4147-A177-3AD203B41FA5}">
                          <a16:colId xmlns:a16="http://schemas.microsoft.com/office/drawing/2014/main" val="18001057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noProof="0" dirty="0"/>
                            <a:t>Asignaciones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329114" t="-8197" r="-1524051" b="-13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434615" t="-8197" r="-1443590" b="-13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534615" t="-8197" r="-1343590" b="-13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634615" t="-8197" r="-1243590" b="-13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744156" t="-8197" r="-1159740" b="-13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844156" t="-8197" r="-1059740" b="-13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944156" t="-8197" r="-959740" b="-13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1044156" t="-8197" r="-859740" b="-13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1398413" t="-8197" r="-950794" b="-13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1194937" t="-8197" r="-658228" b="-13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1203529" t="-8197" r="-511765" b="-13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1288372" t="-8197" r="-405814" b="-13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1056637" t="-8197" r="-208850" b="-13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1697403" t="-8197" r="-206494" b="-13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1774359" t="-8197" r="-103846" b="-13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1898701" t="-8197" r="-5195" b="-13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6754052"/>
                      </a:ext>
                    </a:extLst>
                  </a:tr>
                  <a:tr h="204216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5" t="-19701" r="-497287" b="-142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9114" t="-19701" r="-1524051" b="-142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 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4615" t="-19701" r="-1343590" b="-142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898701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5" t="-417708" r="-497287" b="-39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9114" t="-417708" r="-1524051" b="-39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4615" t="-417708" r="-1443590" b="-39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4615" t="-417708" r="-1343590" b="-39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37317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5" t="-523158" r="-497287" b="-3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4156" t="-523158" r="-1159740" b="-3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4156" t="-523158" r="-1059740" b="-3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44156" t="-523158" r="-959740" b="-3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64156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5" t="-623158" r="-497287" b="-2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8452701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5" t="-730851" r="-497287" b="-10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4156" t="-730851" r="-1159740" b="-10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94937" t="-730851" r="-658228" b="-10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524245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5" t="-822105" r="-497287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4156" t="-822105" r="-1159740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94937" t="-822105" r="-658228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0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08156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6535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proceso 2">
            <a:extLst>
              <a:ext uri="{FF2B5EF4-FFF2-40B4-BE49-F238E27FC236}">
                <a16:creationId xmlns:a16="http://schemas.microsoft.com/office/drawing/2014/main" id="{14D456C1-E600-4FE9-B7A3-01EDB5715053}"/>
              </a:ext>
            </a:extLst>
          </p:cNvPr>
          <p:cNvSpPr/>
          <p:nvPr/>
        </p:nvSpPr>
        <p:spPr>
          <a:xfrm>
            <a:off x="791810" y="1968690"/>
            <a:ext cx="987973" cy="42041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IDLE</a:t>
            </a:r>
            <a:endParaRPr lang="es-E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ombo 6">
            <a:extLst>
              <a:ext uri="{FF2B5EF4-FFF2-40B4-BE49-F238E27FC236}">
                <a16:creationId xmlns:a16="http://schemas.microsoft.com/office/drawing/2014/main" id="{9383ED9B-A6C0-457E-A6CC-0F55CEB23971}"/>
              </a:ext>
            </a:extLst>
          </p:cNvPr>
          <p:cNvSpPr/>
          <p:nvPr/>
        </p:nvSpPr>
        <p:spPr>
          <a:xfrm>
            <a:off x="2284282" y="1818897"/>
            <a:ext cx="1246035" cy="720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start</a:t>
            </a:r>
            <a:endParaRPr lang="es-E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Conector: angular 8">
            <a:extLst>
              <a:ext uri="{FF2B5EF4-FFF2-40B4-BE49-F238E27FC236}">
                <a16:creationId xmlns:a16="http://schemas.microsoft.com/office/drawing/2014/main" id="{E1CEA28B-8F33-44D5-ACD7-1922BF02B32D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 flipH="1">
            <a:off x="2021652" y="1653250"/>
            <a:ext cx="149793" cy="1621503"/>
          </a:xfrm>
          <a:prstGeom prst="bentConnector3">
            <a:avLst>
              <a:gd name="adj1" fmla="val -152611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11">
            <a:extLst>
              <a:ext uri="{FF2B5EF4-FFF2-40B4-BE49-F238E27FC236}">
                <a16:creationId xmlns:a16="http://schemas.microsoft.com/office/drawing/2014/main" id="{C752ACF5-B0DA-49EE-9C8A-9327228D74A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779783" y="2178897"/>
            <a:ext cx="50449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13">
            <a:extLst>
              <a:ext uri="{FF2B5EF4-FFF2-40B4-BE49-F238E27FC236}">
                <a16:creationId xmlns:a16="http://schemas.microsoft.com/office/drawing/2014/main" id="{9F60A4E7-3D60-4D65-A773-EA22785A1096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>
            <a:off x="3530317" y="2178897"/>
            <a:ext cx="59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15">
                <a:extLst>
                  <a:ext uri="{FF2B5EF4-FFF2-40B4-BE49-F238E27FC236}">
                    <a16:creationId xmlns:a16="http://schemas.microsoft.com/office/drawing/2014/main" id="{40FA927B-5B19-448A-9B93-7B50A3E54727}"/>
                  </a:ext>
                </a:extLst>
              </p:cNvPr>
              <p:cNvSpPr txBox="1"/>
              <p:nvPr/>
            </p:nvSpPr>
            <p:spPr>
              <a:xfrm flipH="1">
                <a:off x="3467327" y="1893801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uadroTexto 15">
                <a:extLst>
                  <a:ext uri="{FF2B5EF4-FFF2-40B4-BE49-F238E27FC236}">
                    <a16:creationId xmlns:a16="http://schemas.microsoft.com/office/drawing/2014/main" id="{40FA927B-5B19-448A-9B93-7B50A3E54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67327" y="1893801"/>
                <a:ext cx="34496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16">
                <a:extLst>
                  <a:ext uri="{FF2B5EF4-FFF2-40B4-BE49-F238E27FC236}">
                    <a16:creationId xmlns:a16="http://schemas.microsoft.com/office/drawing/2014/main" id="{8EFAB998-8E4C-4A0E-BF25-CB4217A11EAE}"/>
                  </a:ext>
                </a:extLst>
              </p:cNvPr>
              <p:cNvSpPr txBox="1"/>
              <p:nvPr/>
            </p:nvSpPr>
            <p:spPr>
              <a:xfrm flipH="1">
                <a:off x="2566980" y="2477145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CuadroTexto 16">
                <a:extLst>
                  <a:ext uri="{FF2B5EF4-FFF2-40B4-BE49-F238E27FC236}">
                    <a16:creationId xmlns:a16="http://schemas.microsoft.com/office/drawing/2014/main" id="{8EFAB998-8E4C-4A0E-BF25-CB4217A11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66980" y="2477145"/>
                <a:ext cx="34496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/>
              <p:nvPr/>
            </p:nvSpPr>
            <p:spPr>
              <a:xfrm>
                <a:off x="4124317" y="1553486"/>
                <a:ext cx="2269544" cy="12508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int_div </a:t>
                </a:r>
                <a14:m>
                  <m:oMath xmlns:m="http://schemas.openxmlformats.org/officeDocument/2006/math">
                    <m:r>
                      <a:rPr lang="en-GB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A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</m:oMath>
                </a14:m>
                <a:endParaRPr lang="en-AS" sz="16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A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int_non_div </a:t>
                </a:r>
                <a14:m>
                  <m:oMath xmlns:m="http://schemas.openxmlformats.org/officeDocument/2006/math">
                    <m:r>
                      <a:rPr lang="en-GB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AS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endParaRPr lang="en-AS" sz="1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317" y="1553486"/>
                <a:ext cx="2269544" cy="125082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de flecha 12">
            <a:extLst>
              <a:ext uri="{FF2B5EF4-FFF2-40B4-BE49-F238E27FC236}">
                <a16:creationId xmlns:a16="http://schemas.microsoft.com/office/drawing/2014/main" id="{636AA193-8028-4755-98B4-3EF74BF08630}"/>
              </a:ext>
            </a:extLst>
          </p:cNvPr>
          <p:cNvCxnSpPr>
            <a:cxnSpLocks/>
            <a:stCxn id="11" idx="6"/>
            <a:endCxn id="43" idx="2"/>
          </p:cNvCxnSpPr>
          <p:nvPr/>
        </p:nvCxnSpPr>
        <p:spPr>
          <a:xfrm>
            <a:off x="6393861" y="2178897"/>
            <a:ext cx="493986" cy="9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mbo 6">
            <a:extLst>
              <a:ext uri="{FF2B5EF4-FFF2-40B4-BE49-F238E27FC236}">
                <a16:creationId xmlns:a16="http://schemas.microsoft.com/office/drawing/2014/main" id="{9383ED9B-A6C0-457E-A6CC-0F55CEB23971}"/>
              </a:ext>
            </a:extLst>
          </p:cNvPr>
          <p:cNvSpPr/>
          <p:nvPr/>
        </p:nvSpPr>
        <p:spPr>
          <a:xfrm>
            <a:off x="5876245" y="4142565"/>
            <a:ext cx="3753478" cy="108327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II!=</a:t>
            </a:r>
            <a:r>
              <a:rPr lang="en-A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size</a:t>
            </a:r>
          </a:p>
        </p:txBody>
      </p:sp>
      <p:cxnSp>
        <p:nvCxnSpPr>
          <p:cNvPr id="26" name="Straight Arrow Connector 25"/>
          <p:cNvCxnSpPr>
            <a:stCxn id="64" idx="3"/>
            <a:endCxn id="47" idx="1"/>
          </p:cNvCxnSpPr>
          <p:nvPr/>
        </p:nvCxnSpPr>
        <p:spPr>
          <a:xfrm>
            <a:off x="5434347" y="4684203"/>
            <a:ext cx="441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13">
            <a:extLst>
              <a:ext uri="{FF2B5EF4-FFF2-40B4-BE49-F238E27FC236}">
                <a16:creationId xmlns:a16="http://schemas.microsoft.com/office/drawing/2014/main" id="{9F60A4E7-3D60-4D65-A773-EA22785A1096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7752984" y="5225841"/>
            <a:ext cx="26240" cy="16321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uadroTexto 16">
                <a:extLst>
                  <a:ext uri="{FF2B5EF4-FFF2-40B4-BE49-F238E27FC236}">
                    <a16:creationId xmlns:a16="http://schemas.microsoft.com/office/drawing/2014/main" id="{8EFAB998-8E4C-4A0E-BF25-CB4217A11EAE}"/>
                  </a:ext>
                </a:extLst>
              </p:cNvPr>
              <p:cNvSpPr txBox="1"/>
              <p:nvPr/>
            </p:nvSpPr>
            <p:spPr>
              <a:xfrm flipH="1">
                <a:off x="9899520" y="4312891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6" name="CuadroTexto 16">
                <a:extLst>
                  <a:ext uri="{FF2B5EF4-FFF2-40B4-BE49-F238E27FC236}">
                    <a16:creationId xmlns:a16="http://schemas.microsoft.com/office/drawing/2014/main" id="{8EFAB998-8E4C-4A0E-BF25-CB4217A11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899520" y="4312891"/>
                <a:ext cx="34496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Diagrama de flujo: proceso 2">
            <a:extLst>
              <a:ext uri="{FF2B5EF4-FFF2-40B4-BE49-F238E27FC236}">
                <a16:creationId xmlns:a16="http://schemas.microsoft.com/office/drawing/2014/main" id="{14D456C1-E600-4FE9-B7A3-01EDB5715053}"/>
              </a:ext>
            </a:extLst>
          </p:cNvPr>
          <p:cNvSpPr/>
          <p:nvPr/>
        </p:nvSpPr>
        <p:spPr>
          <a:xfrm>
            <a:off x="10728796" y="4508801"/>
            <a:ext cx="987973" cy="34340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END</a:t>
            </a:r>
            <a:endParaRPr lang="es-E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/>
              <p:nvPr/>
            </p:nvSpPr>
            <p:spPr>
              <a:xfrm>
                <a:off x="5341621" y="3225674"/>
                <a:ext cx="2953106" cy="69198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S" sz="1600" dirty="0" smtClean="0">
                    <a:ea typeface="Cambria Math" panose="02040503050406030204" pitchFamily="18" charset="0"/>
                  </a:rPr>
                  <a:t>Divisor</a:t>
                </a:r>
                <a:r>
                  <a:rPr lang="en-GB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A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Input</m:t>
                    </m:r>
                    <m:r>
                      <a:rPr lang="en-A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Value</m:t>
                    </m:r>
                  </m:oMath>
                </a14:m>
                <a:endParaRPr lang="en-AS" sz="1600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4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621" y="3225674"/>
                <a:ext cx="2953106" cy="6919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Diagrama de flujo: proceso 2">
            <a:extLst>
              <a:ext uri="{FF2B5EF4-FFF2-40B4-BE49-F238E27FC236}">
                <a16:creationId xmlns:a16="http://schemas.microsoft.com/office/drawing/2014/main" id="{14D456C1-E600-4FE9-B7A3-01EDB5715053}"/>
              </a:ext>
            </a:extLst>
          </p:cNvPr>
          <p:cNvSpPr/>
          <p:nvPr/>
        </p:nvSpPr>
        <p:spPr>
          <a:xfrm>
            <a:off x="4446374" y="4473996"/>
            <a:ext cx="987973" cy="42041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WHI</a:t>
            </a:r>
            <a:r>
              <a:rPr lang="en-GB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</a:t>
            </a:r>
            <a:endParaRPr lang="es-E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398" y="307622"/>
            <a:ext cx="2030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S" dirty="0" smtClean="0"/>
              <a:t>Index Memory – IM</a:t>
            </a:r>
          </a:p>
          <a:p>
            <a:r>
              <a:rPr lang="en-AS" dirty="0" smtClean="0"/>
              <a:t>Index Input - II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/>
              <p:nvPr/>
            </p:nvSpPr>
            <p:spPr>
              <a:xfrm>
                <a:off x="6887847" y="1473850"/>
                <a:ext cx="2886819" cy="14281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IM</a:t>
                </a:r>
                <a:r>
                  <a:rPr lang="en-A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A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A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AS" sz="16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A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II</a:t>
                </a:r>
                <a:r>
                  <a:rPr lang="en-A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A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</m:oMath>
                </a14:m>
                <a:endParaRPr lang="en-AS" sz="16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A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size</a:t>
                </a:r>
                <a:r>
                  <a:rPr lang="en-A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A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Input</m:t>
                    </m:r>
                    <m:r>
                      <a:rPr lang="en-A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Value</m:t>
                    </m:r>
                  </m:oMath>
                </a14:m>
                <a:endParaRPr lang="en-AS" sz="16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847" y="1473850"/>
                <a:ext cx="2886819" cy="142816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Diagrama de flujo: proceso 2">
            <a:extLst>
              <a:ext uri="{FF2B5EF4-FFF2-40B4-BE49-F238E27FC236}">
                <a16:creationId xmlns:a16="http://schemas.microsoft.com/office/drawing/2014/main" id="{14D456C1-E600-4FE9-B7A3-01EDB5715053}"/>
              </a:ext>
            </a:extLst>
          </p:cNvPr>
          <p:cNvSpPr/>
          <p:nvPr/>
        </p:nvSpPr>
        <p:spPr>
          <a:xfrm>
            <a:off x="10314159" y="1977726"/>
            <a:ext cx="987973" cy="42041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AWAIT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/>
              <p:nvPr/>
            </p:nvSpPr>
            <p:spPr>
              <a:xfrm>
                <a:off x="9899520" y="3194790"/>
                <a:ext cx="1817249" cy="7668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II</a:t>
                </a:r>
                <a:r>
                  <a:rPr lang="en-A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A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size</m:t>
                    </m:r>
                    <m:r>
                      <a:rPr lang="en-A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AS" sz="16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6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520" y="3194790"/>
                <a:ext cx="1817249" cy="76684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Diagrama de flujo: proceso 2">
            <a:extLst>
              <a:ext uri="{FF2B5EF4-FFF2-40B4-BE49-F238E27FC236}">
                <a16:creationId xmlns:a16="http://schemas.microsoft.com/office/drawing/2014/main" id="{14D456C1-E600-4FE9-B7A3-01EDB5715053}"/>
              </a:ext>
            </a:extLst>
          </p:cNvPr>
          <p:cNvSpPr/>
          <p:nvPr/>
        </p:nvSpPr>
        <p:spPr>
          <a:xfrm>
            <a:off x="8555793" y="3357546"/>
            <a:ext cx="987973" cy="42041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AWAIT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/>
              <p:nvPr/>
            </p:nvSpPr>
            <p:spPr>
              <a:xfrm>
                <a:off x="2793309" y="3334454"/>
                <a:ext cx="1042967" cy="4875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II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A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A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309" y="3334454"/>
                <a:ext cx="1042967" cy="48751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Diagrama de flujo: proceso 2">
            <a:extLst>
              <a:ext uri="{FF2B5EF4-FFF2-40B4-BE49-F238E27FC236}">
                <a16:creationId xmlns:a16="http://schemas.microsoft.com/office/drawing/2014/main" id="{14D456C1-E600-4FE9-B7A3-01EDB5715053}"/>
              </a:ext>
            </a:extLst>
          </p:cNvPr>
          <p:cNvSpPr/>
          <p:nvPr/>
        </p:nvSpPr>
        <p:spPr>
          <a:xfrm>
            <a:off x="4113427" y="3368005"/>
            <a:ext cx="987973" cy="42041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AWAIT</a:t>
            </a:r>
          </a:p>
        </p:txBody>
      </p:sp>
      <p:sp>
        <p:nvSpPr>
          <p:cNvPr id="53" name="Diagrama de flujo: proceso 2">
            <a:extLst>
              <a:ext uri="{FF2B5EF4-FFF2-40B4-BE49-F238E27FC236}">
                <a16:creationId xmlns:a16="http://schemas.microsoft.com/office/drawing/2014/main" id="{14D456C1-E600-4FE9-B7A3-01EDB5715053}"/>
              </a:ext>
            </a:extLst>
          </p:cNvPr>
          <p:cNvSpPr/>
          <p:nvPr/>
        </p:nvSpPr>
        <p:spPr>
          <a:xfrm>
            <a:off x="1450418" y="3368005"/>
            <a:ext cx="987973" cy="42041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AWAIT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/>
              <p:nvPr/>
            </p:nvSpPr>
            <p:spPr>
              <a:xfrm>
                <a:off x="107088" y="4390258"/>
                <a:ext cx="3674632" cy="58049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S" sz="1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A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value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A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Input</m:t>
                    </m:r>
                    <m:r>
                      <a:rPr lang="en-A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Value</m:t>
                    </m:r>
                  </m:oMath>
                </a14:m>
                <a:endParaRPr lang="en-A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AS" sz="1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7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8" y="4390258"/>
                <a:ext cx="3674632" cy="58049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>
            <a:stCxn id="57" idx="6"/>
            <a:endCxn id="64" idx="1"/>
          </p:cNvCxnSpPr>
          <p:nvPr/>
        </p:nvCxnSpPr>
        <p:spPr>
          <a:xfrm>
            <a:off x="3781720" y="4680504"/>
            <a:ext cx="664654" cy="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7" idx="3"/>
            <a:endCxn id="61" idx="1"/>
          </p:cNvCxnSpPr>
          <p:nvPr/>
        </p:nvCxnSpPr>
        <p:spPr>
          <a:xfrm flipV="1">
            <a:off x="9629723" y="4680503"/>
            <a:ext cx="1099073" cy="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uadroTexto 16">
            <a:extLst>
              <a:ext uri="{FF2B5EF4-FFF2-40B4-BE49-F238E27FC236}">
                <a16:creationId xmlns:a16="http://schemas.microsoft.com/office/drawing/2014/main" id="{8EFAB998-8E4C-4A0E-BF25-CB4217A11EAE}"/>
              </a:ext>
            </a:extLst>
          </p:cNvPr>
          <p:cNvSpPr txBox="1"/>
          <p:nvPr/>
        </p:nvSpPr>
        <p:spPr>
          <a:xfrm flipH="1">
            <a:off x="7924295" y="5350644"/>
            <a:ext cx="298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A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/>
            <a:endParaRPr lang="es-E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7" name="Straight Arrow Connector 116"/>
          <p:cNvCxnSpPr>
            <a:stCxn id="43" idx="6"/>
            <a:endCxn id="44" idx="1"/>
          </p:cNvCxnSpPr>
          <p:nvPr/>
        </p:nvCxnSpPr>
        <p:spPr>
          <a:xfrm flipV="1">
            <a:off x="9774666" y="2187933"/>
            <a:ext cx="5394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44" idx="2"/>
            <a:endCxn id="46" idx="0"/>
          </p:cNvCxnSpPr>
          <p:nvPr/>
        </p:nvCxnSpPr>
        <p:spPr>
          <a:xfrm flipH="1">
            <a:off x="10808145" y="2398140"/>
            <a:ext cx="1" cy="79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46" idx="2"/>
            <a:endCxn id="48" idx="3"/>
          </p:cNvCxnSpPr>
          <p:nvPr/>
        </p:nvCxnSpPr>
        <p:spPr>
          <a:xfrm flipH="1" flipV="1">
            <a:off x="9543766" y="3567753"/>
            <a:ext cx="355754" cy="1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48" idx="1"/>
            <a:endCxn id="54" idx="6"/>
          </p:cNvCxnSpPr>
          <p:nvPr/>
        </p:nvCxnSpPr>
        <p:spPr>
          <a:xfrm flipH="1">
            <a:off x="8294727" y="3567753"/>
            <a:ext cx="261066" cy="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54" idx="2"/>
            <a:endCxn id="52" idx="3"/>
          </p:cNvCxnSpPr>
          <p:nvPr/>
        </p:nvCxnSpPr>
        <p:spPr>
          <a:xfrm flipH="1">
            <a:off x="5101400" y="3571668"/>
            <a:ext cx="240221" cy="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2" idx="1"/>
            <a:endCxn id="50" idx="6"/>
          </p:cNvCxnSpPr>
          <p:nvPr/>
        </p:nvCxnSpPr>
        <p:spPr>
          <a:xfrm flipH="1">
            <a:off x="3836276" y="3578212"/>
            <a:ext cx="277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50" idx="2"/>
            <a:endCxn id="53" idx="3"/>
          </p:cNvCxnSpPr>
          <p:nvPr/>
        </p:nvCxnSpPr>
        <p:spPr>
          <a:xfrm flipH="1">
            <a:off x="2438391" y="3578212"/>
            <a:ext cx="354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53" idx="2"/>
            <a:endCxn id="57" idx="0"/>
          </p:cNvCxnSpPr>
          <p:nvPr/>
        </p:nvCxnSpPr>
        <p:spPr>
          <a:xfrm flipH="1">
            <a:off x="1944404" y="3788419"/>
            <a:ext cx="1" cy="60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 flipV="1">
            <a:off x="1624084" y="5595582"/>
            <a:ext cx="13647" cy="1262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624084" y="5595582"/>
            <a:ext cx="2489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4113427" y="4680503"/>
            <a:ext cx="0" cy="915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37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o 6">
            <a:extLst>
              <a:ext uri="{FF2B5EF4-FFF2-40B4-BE49-F238E27FC236}">
                <a16:creationId xmlns:a16="http://schemas.microsoft.com/office/drawing/2014/main" id="{9383ED9B-A6C0-457E-A6CC-0F55CEB23971}"/>
              </a:ext>
            </a:extLst>
          </p:cNvPr>
          <p:cNvSpPr/>
          <p:nvPr/>
        </p:nvSpPr>
        <p:spPr>
          <a:xfrm>
            <a:off x="6275814" y="1392910"/>
            <a:ext cx="5070554" cy="97281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value </a:t>
            </a:r>
            <a:r>
              <a:rPr lang="en-A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%Divisor==</a:t>
            </a:r>
            <a:r>
              <a:rPr lang="en-A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s-E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16">
                <a:extLst>
                  <a:ext uri="{FF2B5EF4-FFF2-40B4-BE49-F238E27FC236}">
                    <a16:creationId xmlns:a16="http://schemas.microsoft.com/office/drawing/2014/main" id="{8EFAB998-8E4C-4A0E-BF25-CB4217A11EAE}"/>
                  </a:ext>
                </a:extLst>
              </p:cNvPr>
              <p:cNvSpPr txBox="1"/>
              <p:nvPr/>
            </p:nvSpPr>
            <p:spPr>
              <a:xfrm flipH="1">
                <a:off x="5657772" y="1944250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uadroTexto 16">
                <a:extLst>
                  <a:ext uri="{FF2B5EF4-FFF2-40B4-BE49-F238E27FC236}">
                    <a16:creationId xmlns:a16="http://schemas.microsoft.com/office/drawing/2014/main" id="{8EFAB998-8E4C-4A0E-BF25-CB4217A11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57772" y="1944250"/>
                <a:ext cx="34496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de flecha 13">
            <a:extLst>
              <a:ext uri="{FF2B5EF4-FFF2-40B4-BE49-F238E27FC236}">
                <a16:creationId xmlns:a16="http://schemas.microsoft.com/office/drawing/2014/main" id="{9F60A4E7-3D60-4D65-A773-EA22785A109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811091" y="2365720"/>
            <a:ext cx="0" cy="7015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/>
              <p:nvPr/>
            </p:nvSpPr>
            <p:spPr>
              <a:xfrm>
                <a:off x="7236744" y="4570416"/>
                <a:ext cx="3148694" cy="73856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S" sz="1600" dirty="0" smtClean="0">
                    <a:ea typeface="Cambria Math" panose="02040503050406030204" pitchFamily="18" charset="0"/>
                  </a:rPr>
                  <a:t>Memory Value</a:t>
                </a:r>
                <a:r>
                  <a:rPr lang="en-GB" sz="16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A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value</m:t>
                    </m:r>
                    <m:r>
                      <a:rPr lang="en-AS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AS" sz="1600" dirty="0" smtClean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A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Write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A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</a:t>
                </a:r>
              </a:p>
            </p:txBody>
          </p:sp>
        </mc:Choice>
        <mc:Fallback>
          <p:sp>
            <p:nvSpPr>
              <p:cNvPr id="10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744" y="4570416"/>
                <a:ext cx="3148694" cy="73856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/>
              <p:nvPr/>
            </p:nvSpPr>
            <p:spPr>
              <a:xfrm>
                <a:off x="2771430" y="5717881"/>
                <a:ext cx="1652338" cy="5902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II</a:t>
                </a:r>
                <a:r>
                  <a:rPr lang="en-A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A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A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II</a:t>
                </a:r>
                <a:r>
                  <a:rPr lang="en-A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A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+ 1</a:t>
                </a:r>
              </a:p>
            </p:txBody>
          </p:sp>
        </mc:Choice>
        <mc:Fallback>
          <p:sp>
            <p:nvSpPr>
              <p:cNvPr id="12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430" y="5717881"/>
                <a:ext cx="1652338" cy="5902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endCxn id="5" idx="0"/>
          </p:cNvCxnSpPr>
          <p:nvPr/>
        </p:nvCxnSpPr>
        <p:spPr>
          <a:xfrm>
            <a:off x="8811091" y="0"/>
            <a:ext cx="0" cy="139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15">
                <a:extLst>
                  <a:ext uri="{FF2B5EF4-FFF2-40B4-BE49-F238E27FC236}">
                    <a16:creationId xmlns:a16="http://schemas.microsoft.com/office/drawing/2014/main" id="{40FA927B-5B19-448A-9B93-7B50A3E54727}"/>
                  </a:ext>
                </a:extLst>
              </p:cNvPr>
              <p:cNvSpPr txBox="1"/>
              <p:nvPr/>
            </p:nvSpPr>
            <p:spPr>
              <a:xfrm flipH="1">
                <a:off x="8392164" y="560995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CuadroTexto 15">
                <a:extLst>
                  <a:ext uri="{FF2B5EF4-FFF2-40B4-BE49-F238E27FC236}">
                    <a16:creationId xmlns:a16="http://schemas.microsoft.com/office/drawing/2014/main" id="{40FA927B-5B19-448A-9B93-7B50A3E54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92164" y="560995"/>
                <a:ext cx="34496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uadroTexto 15">
                <a:extLst>
                  <a:ext uri="{FF2B5EF4-FFF2-40B4-BE49-F238E27FC236}">
                    <a16:creationId xmlns:a16="http://schemas.microsoft.com/office/drawing/2014/main" id="{40FA927B-5B19-448A-9B93-7B50A3E54727}"/>
                  </a:ext>
                </a:extLst>
              </p:cNvPr>
              <p:cNvSpPr txBox="1"/>
              <p:nvPr/>
            </p:nvSpPr>
            <p:spPr>
              <a:xfrm flipH="1">
                <a:off x="8394438" y="2501261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8" name="CuadroTexto 15">
                <a:extLst>
                  <a:ext uri="{FF2B5EF4-FFF2-40B4-BE49-F238E27FC236}">
                    <a16:creationId xmlns:a16="http://schemas.microsoft.com/office/drawing/2014/main" id="{40FA927B-5B19-448A-9B93-7B50A3E54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94438" y="2501261"/>
                <a:ext cx="34496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/>
              <p:nvPr/>
            </p:nvSpPr>
            <p:spPr>
              <a:xfrm>
                <a:off x="7837984" y="3067274"/>
                <a:ext cx="1946214" cy="5375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IM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AS" sz="1600" dirty="0">
                        <a:ea typeface="Cambria Math" panose="02040503050406030204" pitchFamily="18" charset="0"/>
                      </a:rPr>
                      <m:t>int</m:t>
                    </m:r>
                    <m:r>
                      <m:rPr>
                        <m:nor/>
                      </m:rPr>
                      <a:rPr lang="en-AS" sz="1600" dirty="0"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AS" sz="1600" dirty="0">
                        <a:ea typeface="Cambria Math" panose="02040503050406030204" pitchFamily="18" charset="0"/>
                      </a:rPr>
                      <m:t>div</m:t>
                    </m:r>
                  </m:oMath>
                </a14:m>
                <a:endParaRPr lang="en-A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984" y="3067274"/>
                <a:ext cx="1946214" cy="53752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Diagrama de flujo: proceso 2">
            <a:extLst>
              <a:ext uri="{FF2B5EF4-FFF2-40B4-BE49-F238E27FC236}">
                <a16:creationId xmlns:a16="http://schemas.microsoft.com/office/drawing/2014/main" id="{14D456C1-E600-4FE9-B7A3-01EDB5715053}"/>
              </a:ext>
            </a:extLst>
          </p:cNvPr>
          <p:cNvSpPr/>
          <p:nvPr/>
        </p:nvSpPr>
        <p:spPr>
          <a:xfrm>
            <a:off x="8317104" y="3815267"/>
            <a:ext cx="987973" cy="42041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AWAIT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/>
              <p:nvPr/>
            </p:nvSpPr>
            <p:spPr>
              <a:xfrm>
                <a:off x="7236743" y="5643714"/>
                <a:ext cx="3148694" cy="73856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Write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A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</a:t>
                </a:r>
                <a:endParaRPr lang="en-AS" sz="1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s-E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A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nt_div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A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E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A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nt_div + </a:t>
                </a:r>
                <a:r>
                  <a:rPr lang="en-A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en-A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743" y="5643714"/>
                <a:ext cx="3148694" cy="73856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1" idx="4"/>
            <a:endCxn id="32" idx="0"/>
          </p:cNvCxnSpPr>
          <p:nvPr/>
        </p:nvCxnSpPr>
        <p:spPr>
          <a:xfrm>
            <a:off x="8811091" y="3604798"/>
            <a:ext cx="0" cy="210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2"/>
            <a:endCxn id="10" idx="0"/>
          </p:cNvCxnSpPr>
          <p:nvPr/>
        </p:nvCxnSpPr>
        <p:spPr>
          <a:xfrm>
            <a:off x="8811091" y="4235681"/>
            <a:ext cx="0" cy="334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4"/>
            <a:endCxn id="33" idx="0"/>
          </p:cNvCxnSpPr>
          <p:nvPr/>
        </p:nvCxnSpPr>
        <p:spPr>
          <a:xfrm flipH="1">
            <a:off x="8811090" y="5308979"/>
            <a:ext cx="1" cy="334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/>
              <p:nvPr/>
            </p:nvSpPr>
            <p:spPr>
              <a:xfrm>
                <a:off x="2023253" y="3186054"/>
                <a:ext cx="3148694" cy="73856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S" sz="1600" dirty="0" smtClean="0">
                    <a:ea typeface="Cambria Math" panose="02040503050406030204" pitchFamily="18" charset="0"/>
                  </a:rPr>
                  <a:t>Memory Value</a:t>
                </a:r>
                <a:r>
                  <a:rPr lang="en-GB" sz="16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A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value</m:t>
                    </m:r>
                    <m:r>
                      <a:rPr lang="en-AS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AS" sz="1600" dirty="0" smtClean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A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Write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A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</a:t>
                </a:r>
              </a:p>
            </p:txBody>
          </p:sp>
        </mc:Choice>
        <mc:Fallback>
          <p:sp>
            <p:nvSpPr>
              <p:cNvPr id="45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253" y="3186054"/>
                <a:ext cx="3148694" cy="73856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/>
              <p:nvPr/>
            </p:nvSpPr>
            <p:spPr>
              <a:xfrm>
                <a:off x="1924334" y="1642085"/>
                <a:ext cx="3346534" cy="4298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IM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AS" sz="1600" dirty="0">
                        <a:ea typeface="Cambria Math" panose="02040503050406030204" pitchFamily="18" charset="0"/>
                      </a:rPr>
                      <m:t>int</m:t>
                    </m:r>
                    <m:r>
                      <m:rPr>
                        <m:nor/>
                      </m:rPr>
                      <a:rPr lang="en-AS" sz="1600" dirty="0"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A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non</m:t>
                    </m:r>
                    <m:r>
                      <m:rPr>
                        <m:nor/>
                      </m:rPr>
                      <a:rPr lang="en-A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A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div</m:t>
                    </m:r>
                    <m:r>
                      <m:rPr>
                        <m:nor/>
                      </m:rPr>
                      <a:rPr lang="en-AS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AS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size</m:t>
                    </m:r>
                  </m:oMath>
                </a14:m>
                <a:endParaRPr lang="en-A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6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34" y="1642085"/>
                <a:ext cx="3346534" cy="429844"/>
              </a:xfrm>
              <a:prstGeom prst="ellipse">
                <a:avLst/>
              </a:prstGeom>
              <a:blipFill>
                <a:blip r:embed="rId10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Diagrama de flujo: proceso 2">
            <a:extLst>
              <a:ext uri="{FF2B5EF4-FFF2-40B4-BE49-F238E27FC236}">
                <a16:creationId xmlns:a16="http://schemas.microsoft.com/office/drawing/2014/main" id="{14D456C1-E600-4FE9-B7A3-01EDB5715053}"/>
              </a:ext>
            </a:extLst>
          </p:cNvPr>
          <p:cNvSpPr/>
          <p:nvPr/>
        </p:nvSpPr>
        <p:spPr>
          <a:xfrm>
            <a:off x="3103614" y="2367440"/>
            <a:ext cx="987973" cy="42041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AWAIT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/>
              <p:nvPr/>
            </p:nvSpPr>
            <p:spPr>
              <a:xfrm>
                <a:off x="1623332" y="4373693"/>
                <a:ext cx="3948535" cy="79666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Write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A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</a:t>
                </a:r>
                <a:endParaRPr lang="en-AS" sz="1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AS" sz="1600" dirty="0">
                    <a:ea typeface="Cambria Math" panose="02040503050406030204" pitchFamily="18" charset="0"/>
                  </a:rPr>
                  <a:t>int_</a:t>
                </a:r>
                <a:r>
                  <a:rPr lang="en-A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non_div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A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AS" sz="1600" dirty="0">
                    <a:ea typeface="Cambria Math" panose="02040503050406030204" pitchFamily="18" charset="0"/>
                  </a:rPr>
                  <a:t>int_</a:t>
                </a:r>
                <a:r>
                  <a:rPr lang="en-A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non_div + 1</a:t>
                </a:r>
                <a:endParaRPr lang="en-A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8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32" y="4373693"/>
                <a:ext cx="3948535" cy="79666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46" idx="4"/>
            <a:endCxn id="47" idx="0"/>
          </p:cNvCxnSpPr>
          <p:nvPr/>
        </p:nvCxnSpPr>
        <p:spPr>
          <a:xfrm>
            <a:off x="3597601" y="2071929"/>
            <a:ext cx="0" cy="295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7" idx="2"/>
            <a:endCxn id="45" idx="0"/>
          </p:cNvCxnSpPr>
          <p:nvPr/>
        </p:nvCxnSpPr>
        <p:spPr>
          <a:xfrm flipH="1">
            <a:off x="3597600" y="2787854"/>
            <a:ext cx="1" cy="39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4"/>
            <a:endCxn id="48" idx="0"/>
          </p:cNvCxnSpPr>
          <p:nvPr/>
        </p:nvCxnSpPr>
        <p:spPr>
          <a:xfrm>
            <a:off x="3597600" y="3924617"/>
            <a:ext cx="0" cy="449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" idx="1"/>
            <a:endCxn id="46" idx="6"/>
          </p:cNvCxnSpPr>
          <p:nvPr/>
        </p:nvCxnSpPr>
        <p:spPr>
          <a:xfrm flipH="1" flipV="1">
            <a:off x="5270868" y="1857007"/>
            <a:ext cx="1004946" cy="22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3" idx="2"/>
          </p:cNvCxnSpPr>
          <p:nvPr/>
        </p:nvCxnSpPr>
        <p:spPr>
          <a:xfrm flipH="1" flipV="1">
            <a:off x="3597599" y="5431809"/>
            <a:ext cx="3639144" cy="581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8" idx="4"/>
            <a:endCxn id="12" idx="0"/>
          </p:cNvCxnSpPr>
          <p:nvPr/>
        </p:nvCxnSpPr>
        <p:spPr>
          <a:xfrm flipH="1">
            <a:off x="3597599" y="5170356"/>
            <a:ext cx="1" cy="547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2" idx="2"/>
          </p:cNvCxnSpPr>
          <p:nvPr/>
        </p:nvCxnSpPr>
        <p:spPr>
          <a:xfrm flipH="1">
            <a:off x="1173707" y="6012995"/>
            <a:ext cx="15977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1173707" y="0"/>
            <a:ext cx="0" cy="6012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3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a 6">
                <a:extLst>
                  <a:ext uri="{FF2B5EF4-FFF2-40B4-BE49-F238E27FC236}">
                    <a16:creationId xmlns:a16="http://schemas.microsoft.com/office/drawing/2014/main" id="{22CC9267-C50F-4EA1-9AC7-896855C5134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07570469"/>
                  </p:ext>
                </p:extLst>
              </p:nvPr>
            </p:nvGraphicFramePr>
            <p:xfrm>
              <a:off x="1529094" y="641444"/>
              <a:ext cx="9256649" cy="51111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1936">
                      <a:extLst>
                        <a:ext uri="{9D8B030D-6E8A-4147-A177-3AD203B41FA5}">
                          <a16:colId xmlns:a16="http://schemas.microsoft.com/office/drawing/2014/main" val="4293288794"/>
                        </a:ext>
                      </a:extLst>
                    </a:gridCol>
                    <a:gridCol w="764413">
                      <a:extLst>
                        <a:ext uri="{9D8B030D-6E8A-4147-A177-3AD203B41FA5}">
                          <a16:colId xmlns:a16="http://schemas.microsoft.com/office/drawing/2014/main" val="4216053308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3616861898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3734994052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4283452460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3713806184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2642023997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2781581359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261313749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2078779774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1558269115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25209633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noProof="0" dirty="0"/>
                            <a:t>Asignaciones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Write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𝑰𝑴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𝑰𝑴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6754052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size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m:rPr>
                                  <m:sty m:val="p"/>
                                </m:rPr>
                                <a:rPr lang="en-AS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Input</m:t>
                              </m:r>
                              <m:r>
                                <a:rPr lang="en-AS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AS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Value</m:t>
                              </m:r>
                            </m:oMath>
                          </a14:m>
                          <a:endParaRPr lang="es-ES" dirty="0"/>
                        </a:p>
                      </a:txBody>
                      <a:tcPr anchor="ctr">
                        <a:solidFill>
                          <a:srgbClr val="C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1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4402165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II</a:t>
                          </a:r>
                          <a:r>
                            <a:rPr lang="en-A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m:rPr>
                                  <m:sty m:val="p"/>
                                </m:rPr>
                                <a:rPr lang="en-AS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size</m:t>
                              </m:r>
                              <m:r>
                                <a:rPr lang="en-AS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endParaRPr lang="en-AS" sz="1800" dirty="0"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C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1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8987010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AS" sz="1800" dirty="0" smtClean="0">
                                    <a:ea typeface="Cambria Math" panose="02040503050406030204" pitchFamily="18" charset="0"/>
                                  </a:rPr>
                                  <m:t>Divisor</m:t>
                                </m:r>
                                <m:r>
                                  <m:rPr>
                                    <m:nor/>
                                  </m:rPr>
                                  <a:rPr lang="en-GB" sz="1800" dirty="0" smtClean="0"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18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m:rPr>
                                    <m:sty m:val="p"/>
                                  </m:rPr>
                                  <a:rPr lang="en-A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Input</m:t>
                                </m:r>
                                <m:r>
                                  <a:rPr lang="en-A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A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Value</m:t>
                                </m:r>
                              </m:oMath>
                            </m:oMathPara>
                          </a14:m>
                          <a:endParaRPr lang="en-AS" sz="1800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C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1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373179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II </a:t>
                          </a:r>
                          <a14:m>
                            <m:oMath xmlns:m="http://schemas.openxmlformats.org/officeDocument/2006/math">
                              <m:r>
                                <a:rPr lang="en-GB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AS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en-AS" sz="1800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C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1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1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722499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value </a:t>
                          </a:r>
                          <a14:m>
                            <m:oMath xmlns:m="http://schemas.openxmlformats.org/officeDocument/2006/math">
                              <m:r>
                                <a:rPr lang="en-GB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m:rPr>
                                  <m:sty m:val="p"/>
                                </m:rPr>
                                <a:rPr lang="en-AS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Input</m:t>
                              </m:r>
                              <m:r>
                                <a:rPr lang="en-AS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AS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Value</m:t>
                              </m:r>
                            </m:oMath>
                          </a14:m>
                          <a:endParaRPr lang="en-A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C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1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9797582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IM </a:t>
                          </a:r>
                          <a14:m>
                            <m:oMath xmlns:m="http://schemas.openxmlformats.org/officeDocument/2006/math">
                              <m:r>
                                <a:rPr lang="en-GB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m:rPr>
                                  <m:nor/>
                                </m:rPr>
                                <a:rPr lang="en-AS" sz="1800" dirty="0">
                                  <a:ea typeface="Cambria Math" panose="02040503050406030204" pitchFamily="18" charset="0"/>
                                </a:rPr>
                                <m:t>int</m:t>
                              </m:r>
                              <m:r>
                                <m:rPr>
                                  <m:nor/>
                                </m:rPr>
                                <a:rPr lang="en-AS" sz="1800" dirty="0"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en-AS" sz="1800" dirty="0">
                                  <a:ea typeface="Cambria Math" panose="02040503050406030204" pitchFamily="18" charset="0"/>
                                </a:rPr>
                                <m:t>div</m:t>
                              </m:r>
                            </m:oMath>
                          </a14:m>
                          <a:endParaRPr lang="en-A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C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1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02810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800" dirty="0" smtClean="0">
                              <a:ea typeface="Cambria Math" panose="02040503050406030204" pitchFamily="18" charset="0"/>
                            </a:rPr>
                            <a:t>Memory Value</a:t>
                          </a:r>
                          <a:r>
                            <a:rPr lang="en-GB" sz="1800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m:rPr>
                                  <m:sty m:val="p"/>
                                </m:rPr>
                                <a:rPr lang="en-AS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value</m:t>
                              </m:r>
                              <m:r>
                                <a:rPr lang="en-AS" sz="18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S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endParaRPr lang="en-AS" sz="1800" dirty="0" smtClean="0"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A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Write </a:t>
                          </a:r>
                          <a14:m>
                            <m:oMath xmlns:m="http://schemas.openxmlformats.org/officeDocument/2006/math">
                              <m:r>
                                <a:rPr lang="en-GB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en-A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A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AS" sz="18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C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1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796047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Write </a:t>
                          </a:r>
                          <a14:m>
                            <m:oMath xmlns:m="http://schemas.openxmlformats.org/officeDocument/2006/math">
                              <m:r>
                                <a:rPr lang="en-GB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en-A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0</a:t>
                          </a:r>
                        </a:p>
                        <a:p>
                          <a:pPr algn="ctr"/>
                          <a:r>
                            <a:rPr lang="es-E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A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nt_div </a:t>
                          </a:r>
                          <a14:m>
                            <m:oMath xmlns:m="http://schemas.openxmlformats.org/officeDocument/2006/math">
                              <m:r>
                                <a:rPr lang="en-GB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en-A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s-E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A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nt_div + </a:t>
                          </a:r>
                          <a:r>
                            <a:rPr lang="en-A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A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C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1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8682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a 6">
                <a:extLst>
                  <a:ext uri="{FF2B5EF4-FFF2-40B4-BE49-F238E27FC236}">
                    <a16:creationId xmlns:a16="http://schemas.microsoft.com/office/drawing/2014/main" id="{22CC9267-C50F-4EA1-9AC7-896855C5134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07570469"/>
                  </p:ext>
                </p:extLst>
              </p:nvPr>
            </p:nvGraphicFramePr>
            <p:xfrm>
              <a:off x="1529094" y="641444"/>
              <a:ext cx="9256649" cy="51111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1936">
                      <a:extLst>
                        <a:ext uri="{9D8B030D-6E8A-4147-A177-3AD203B41FA5}">
                          <a16:colId xmlns:a16="http://schemas.microsoft.com/office/drawing/2014/main" val="4293288794"/>
                        </a:ext>
                      </a:extLst>
                    </a:gridCol>
                    <a:gridCol w="764413">
                      <a:extLst>
                        <a:ext uri="{9D8B030D-6E8A-4147-A177-3AD203B41FA5}">
                          <a16:colId xmlns:a16="http://schemas.microsoft.com/office/drawing/2014/main" val="4216053308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3616861898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3734994052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4283452460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3713806184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2642023997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2781581359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261313749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2078779774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1558269115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2520963362"/>
                        </a:ext>
                      </a:extLst>
                    </a:gridCol>
                  </a:tblGrid>
                  <a:tr h="374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noProof="0" dirty="0"/>
                            <a:t>Asignaciones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Write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553061" t="-8065" r="-903061" b="-12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653061" t="-8065" r="-803061" b="-12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753061" t="-8065" r="-703061" b="-12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853061" t="-8065" r="-603061" b="-12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953061" t="-8065" r="-503061" b="-12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053061" t="-8065" r="-403061" b="-12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164948" t="-8065" r="-307216" b="-12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252041" t="-8065" r="-204082" b="-12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352041" t="-8065" r="-104082" b="-12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452041" t="-8065" r="-4082" b="-1277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6754052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0" t="-71277" r="-266346" b="-74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1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4402165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0" t="-169474" r="-266346" b="-63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1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2041" t="-169474" r="-204082" b="-63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8987010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0" t="-272340" r="-266346" b="-5414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3061" t="-272340" r="-903061" b="-5414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1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2041" t="-272340" r="-204082" b="-5414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373179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0" t="-368421" r="-266346" b="-4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1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1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722499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0" t="-473404" r="-266346" b="-34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1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9797582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0" t="-567368" r="-266346" b="-23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1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0281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0" t="-603810" r="-266346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1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79604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0" t="-703810" r="-26634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1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8682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5794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a 6">
                <a:extLst>
                  <a:ext uri="{FF2B5EF4-FFF2-40B4-BE49-F238E27FC236}">
                    <a16:creationId xmlns:a16="http://schemas.microsoft.com/office/drawing/2014/main" id="{22CC9267-C50F-4EA1-9AC7-896855C5134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0178984"/>
                  </p:ext>
                </p:extLst>
              </p:nvPr>
            </p:nvGraphicFramePr>
            <p:xfrm>
              <a:off x="1529094" y="641444"/>
              <a:ext cx="9896220" cy="28071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71507">
                      <a:extLst>
                        <a:ext uri="{9D8B030D-6E8A-4147-A177-3AD203B41FA5}">
                          <a16:colId xmlns:a16="http://schemas.microsoft.com/office/drawing/2014/main" val="4293288794"/>
                        </a:ext>
                      </a:extLst>
                    </a:gridCol>
                    <a:gridCol w="764413">
                      <a:extLst>
                        <a:ext uri="{9D8B030D-6E8A-4147-A177-3AD203B41FA5}">
                          <a16:colId xmlns:a16="http://schemas.microsoft.com/office/drawing/2014/main" val="4216053308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3616861898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3734994052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4283452460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3713806184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2642023997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2781581359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261313749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2078779774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1558269115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25209633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noProof="0" dirty="0"/>
                            <a:t>Asignaciones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Write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𝑰𝑴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𝑰𝑴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6754052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IM </a:t>
                          </a:r>
                          <a14:m>
                            <m:oMath xmlns:m="http://schemas.openxmlformats.org/officeDocument/2006/math">
                              <m:r>
                                <a:rPr lang="en-GB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m:rPr>
                                  <m:nor/>
                                </m:rPr>
                                <a:rPr lang="en-AS" sz="1800" dirty="0">
                                  <a:ea typeface="Cambria Math" panose="02040503050406030204" pitchFamily="18" charset="0"/>
                                </a:rPr>
                                <m:t>int</m:t>
                              </m:r>
                              <m:r>
                                <m:rPr>
                                  <m:nor/>
                                </m:rPr>
                                <a:rPr lang="en-AS" sz="1800" dirty="0"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en-AS" sz="18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non</m:t>
                              </m:r>
                              <m:r>
                                <m:rPr>
                                  <m:nor/>
                                </m:rPr>
                                <a:rPr lang="en-AS" sz="18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en-AS" sz="18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div</m:t>
                              </m:r>
                              <m:r>
                                <m:rPr>
                                  <m:nor/>
                                </m:rPr>
                                <a:rPr lang="en-AS" sz="18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m:rPr>
                                  <m:nor/>
                                </m:rPr>
                                <a:rPr lang="en-AS" sz="18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size</m:t>
                              </m:r>
                            </m:oMath>
                          </a14:m>
                          <a:endParaRPr lang="en-A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C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1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1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4402165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800" dirty="0" smtClean="0">
                              <a:ea typeface="Cambria Math" panose="02040503050406030204" pitchFamily="18" charset="0"/>
                            </a:rPr>
                            <a:t>Memory Value</a:t>
                          </a:r>
                          <a:r>
                            <a:rPr lang="en-GB" sz="1800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m:rPr>
                                  <m:sty m:val="p"/>
                                </m:rPr>
                                <a:rPr lang="en-AS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value</m:t>
                              </m:r>
                              <m:r>
                                <a:rPr lang="en-AS" sz="18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AS" sz="1800" dirty="0" smtClean="0"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A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Write </a:t>
                          </a:r>
                          <a14:m>
                            <m:oMath xmlns:m="http://schemas.openxmlformats.org/officeDocument/2006/math">
                              <m:r>
                                <a:rPr lang="en-GB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en-A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1</a:t>
                          </a:r>
                        </a:p>
                      </a:txBody>
                      <a:tcPr anchor="ctr">
                        <a:solidFill>
                          <a:srgbClr val="C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1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8987010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Write </a:t>
                          </a:r>
                          <a14:m>
                            <m:oMath xmlns:m="http://schemas.openxmlformats.org/officeDocument/2006/math">
                              <m:r>
                                <a:rPr lang="en-GB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en-A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0</a:t>
                          </a:r>
                        </a:p>
                        <a:p>
                          <a:pPr algn="ctr"/>
                          <a:r>
                            <a:rPr lang="en-AS" sz="1800" dirty="0">
                              <a:ea typeface="Cambria Math" panose="02040503050406030204" pitchFamily="18" charset="0"/>
                            </a:rPr>
                            <a:t>int_</a:t>
                          </a:r>
                          <a:r>
                            <a:rPr lang="en-A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non_div </a:t>
                          </a:r>
                          <a14:m>
                            <m:oMath xmlns:m="http://schemas.openxmlformats.org/officeDocument/2006/math">
                              <m:r>
                                <a:rPr lang="en-GB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en-A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AS" sz="1800" dirty="0">
                              <a:ea typeface="Cambria Math" panose="02040503050406030204" pitchFamily="18" charset="0"/>
                            </a:rPr>
                            <a:t>int_</a:t>
                          </a:r>
                          <a:r>
                            <a:rPr lang="en-A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non_div + </a:t>
                          </a:r>
                          <a:r>
                            <a:rPr lang="en-A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A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C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1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373179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II </a:t>
                          </a:r>
                          <a14:m>
                            <m:oMath xmlns:m="http://schemas.openxmlformats.org/officeDocument/2006/math">
                              <m:r>
                                <a:rPr lang="en-GB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en-A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A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II </a:t>
                          </a:r>
                          <a:r>
                            <a:rPr lang="en-A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+ </a:t>
                          </a:r>
                          <a:r>
                            <a:rPr lang="en-A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A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C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1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1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7224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a 6">
                <a:extLst>
                  <a:ext uri="{FF2B5EF4-FFF2-40B4-BE49-F238E27FC236}">
                    <a16:creationId xmlns:a16="http://schemas.microsoft.com/office/drawing/2014/main" id="{22CC9267-C50F-4EA1-9AC7-896855C5134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0178984"/>
                  </p:ext>
                </p:extLst>
              </p:nvPr>
            </p:nvGraphicFramePr>
            <p:xfrm>
              <a:off x="1529094" y="641444"/>
              <a:ext cx="9896220" cy="28071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71507">
                      <a:extLst>
                        <a:ext uri="{9D8B030D-6E8A-4147-A177-3AD203B41FA5}">
                          <a16:colId xmlns:a16="http://schemas.microsoft.com/office/drawing/2014/main" val="4293288794"/>
                        </a:ext>
                      </a:extLst>
                    </a:gridCol>
                    <a:gridCol w="764413">
                      <a:extLst>
                        <a:ext uri="{9D8B030D-6E8A-4147-A177-3AD203B41FA5}">
                          <a16:colId xmlns:a16="http://schemas.microsoft.com/office/drawing/2014/main" val="4216053308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3616861898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3734994052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4283452460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3713806184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2642023997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2781581359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261313749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2078779774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1558269115"/>
                        </a:ext>
                      </a:extLst>
                    </a:gridCol>
                    <a:gridCol w="596030">
                      <a:extLst>
                        <a:ext uri="{9D8B030D-6E8A-4147-A177-3AD203B41FA5}">
                          <a16:colId xmlns:a16="http://schemas.microsoft.com/office/drawing/2014/main" val="2520963362"/>
                        </a:ext>
                      </a:extLst>
                    </a:gridCol>
                  </a:tblGrid>
                  <a:tr h="374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noProof="0" dirty="0"/>
                            <a:t>Asignaciones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Write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660204" t="-8065" r="-903061" b="-64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760204" t="-8065" r="-803061" b="-64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860204" t="-8065" r="-703061" b="-64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960204" t="-8065" r="-603061" b="-64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060204" t="-8065" r="-503061" b="-64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160204" t="-8065" r="-403061" b="-64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273196" t="-8065" r="-307216" b="-64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359184" t="-8065" r="-204082" b="-64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459184" t="-8065" r="-104082" b="-64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559184" t="-8065" r="-4082" b="-646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6754052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2" t="-71277" r="-212668" b="-326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1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1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440216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2" t="-153333" r="-212668" b="-19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1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898701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2" t="-253333" r="-212668" b="-9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1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373179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2" t="-390526" r="-212668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1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1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7224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9869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7FD5359-1547-45D5-84E1-6B7DBEAA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dirty="0" smtClean="0"/>
              <a:t>Dados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DF09AF57-FFB7-40E5-8A5F-8572EA48F1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1" cy="4023360"/>
              </a:xfrm>
            </p:spPr>
            <p:txBody>
              <a:bodyPr/>
              <a:lstStyle/>
              <a:p>
                <a:r>
                  <a:rPr lang="en-GB" dirty="0" smtClean="0">
                    <a:latin typeface="Consolas" panose="020B0609020204030204" pitchFamily="49" charset="0"/>
                  </a:rPr>
                  <a:t>Dados(n)</a:t>
                </a:r>
                <a:endParaRPr lang="en-GB" dirty="0">
                  <a:latin typeface="Consolas" panose="020B0609020204030204" pitchFamily="49" charset="0"/>
                </a:endParaRPr>
              </a:p>
              <a:p>
                <a:r>
                  <a:rPr lang="en-GB" dirty="0">
                    <a:latin typeface="Consolas" panose="020B0609020204030204" pitchFamily="49" charset="0"/>
                  </a:rPr>
                  <a:t>a</a:t>
                </a:r>
                <a:r>
                  <a:rPr lang="en-GB" dirty="0" smtClean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s-ES" dirty="0">
                    <a:latin typeface="Consolas" panose="020B0609020204030204" pitchFamily="49" charset="0"/>
                  </a:rPr>
                  <a:t> 6</a:t>
                </a:r>
                <a:r>
                  <a:rPr lang="es-ES" dirty="0" smtClean="0">
                    <a:latin typeface="Consolas" panose="020B0609020204030204" pitchFamily="49" charset="0"/>
                  </a:rPr>
                  <a:t>, </a:t>
                </a:r>
                <a:r>
                  <a:rPr lang="en-GB" dirty="0">
                    <a:latin typeface="Consolas" panose="020B0609020204030204" pitchFamily="49" charset="0"/>
                  </a:rPr>
                  <a:t>b</a:t>
                </a:r>
                <a:r>
                  <a:rPr lang="en-GB" dirty="0" smtClean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s-ES" dirty="0">
                    <a:latin typeface="Consolas" panose="020B0609020204030204" pitchFamily="49" charset="0"/>
                  </a:rPr>
                  <a:t> </a:t>
                </a:r>
                <a:r>
                  <a:rPr lang="es-ES" dirty="0" smtClean="0">
                    <a:latin typeface="Consolas" panose="020B0609020204030204" pitchFamily="49" charset="0"/>
                  </a:rPr>
                  <a:t>n-1</a:t>
                </a:r>
                <a:endParaRPr lang="es-ES" dirty="0">
                  <a:latin typeface="Consolas" panose="020B0609020204030204" pitchFamily="49" charset="0"/>
                </a:endParaRPr>
              </a:p>
              <a:p>
                <a:r>
                  <a:rPr lang="es-ES" dirty="0" err="1">
                    <a:latin typeface="Consolas" panose="020B0609020204030204" pitchFamily="49" charset="0"/>
                  </a:rPr>
                  <a:t>while</a:t>
                </a:r>
                <a:r>
                  <a:rPr lang="es-ES" dirty="0">
                    <a:latin typeface="Consolas" panose="020B0609020204030204" pitchFamily="49" charset="0"/>
                  </a:rPr>
                  <a:t> </a:t>
                </a:r>
                <a:r>
                  <a:rPr lang="es-ES" dirty="0" smtClean="0">
                    <a:latin typeface="Consolas" panose="020B0609020204030204" pitchFamily="49" charset="0"/>
                  </a:rPr>
                  <a:t>b </a:t>
                </a:r>
                <a:r>
                  <a:rPr lang="es-ES" dirty="0">
                    <a:latin typeface="Consolas" panose="020B0609020204030204" pitchFamily="49" charset="0"/>
                  </a:rPr>
                  <a:t>!= </a:t>
                </a:r>
                <a:r>
                  <a:rPr lang="es-ES" dirty="0" smtClean="0">
                    <a:latin typeface="Consolas" panose="020B0609020204030204" pitchFamily="49" charset="0"/>
                  </a:rPr>
                  <a:t>0</a:t>
                </a:r>
                <a:endParaRPr lang="es-ES" dirty="0">
                  <a:latin typeface="Consolas" panose="020B0609020204030204" pitchFamily="49" charset="0"/>
                </a:endParaRPr>
              </a:p>
              <a:p>
                <a:r>
                  <a:rPr lang="en-GB" dirty="0">
                    <a:latin typeface="Consolas" panose="020B0609020204030204" pitchFamily="49" charset="0"/>
                  </a:rPr>
                  <a:t>   </a:t>
                </a:r>
                <a:r>
                  <a:rPr lang="en-GB" dirty="0" smtClean="0">
                    <a:latin typeface="Consolas" panose="020B0609020204030204" pitchFamily="49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s-ES" dirty="0">
                    <a:latin typeface="Consolas" panose="020B0609020204030204" pitchFamily="49" charset="0"/>
                  </a:rPr>
                  <a:t> </a:t>
                </a:r>
                <a:r>
                  <a:rPr lang="es-ES" dirty="0" smtClean="0">
                    <a:latin typeface="Consolas" panose="020B0609020204030204" pitchFamily="49" charset="0"/>
                  </a:rPr>
                  <a:t>a*6, b</a:t>
                </a:r>
                <a:r>
                  <a:rPr lang="en-A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AS" dirty="0" smtClean="0">
                    <a:latin typeface="Consolas" panose="020B0609020204030204" pitchFamily="49" charset="0"/>
                  </a:rPr>
                  <a:t> b-1</a:t>
                </a:r>
              </a:p>
              <a:p>
                <a:r>
                  <a:rPr lang="es-ES" dirty="0" err="1" smtClean="0">
                    <a:latin typeface="Consolas" panose="020B0609020204030204" pitchFamily="49" charset="0"/>
                  </a:rPr>
                  <a:t>return</a:t>
                </a:r>
                <a:r>
                  <a:rPr lang="es-ES" dirty="0" smtClean="0">
                    <a:latin typeface="Consolas" panose="020B0609020204030204" pitchFamily="49" charset="0"/>
                  </a:rPr>
                  <a:t> </a:t>
                </a:r>
                <a:r>
                  <a:rPr lang="en-AS" dirty="0">
                    <a:latin typeface="Consolas" panose="020B0609020204030204" pitchFamily="49" charset="0"/>
                  </a:rPr>
                  <a:t>a</a:t>
                </a:r>
                <a:endParaRPr lang="es-ES" dirty="0">
                  <a:latin typeface="Consolas" panose="020B0609020204030204" pitchFamily="49" charset="0"/>
                </a:endParaRPr>
              </a:p>
              <a:p>
                <a:endParaRPr lang="es-ES" dirty="0">
                  <a:latin typeface="Consolas" panose="020B0609020204030204" pitchFamily="49" charset="0"/>
                </a:endParaRPr>
              </a:p>
              <a:p>
                <a:endParaRPr lang="es-E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DF09AF57-FFB7-40E5-8A5F-8572EA48F1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1" cy="4023360"/>
              </a:xfrm>
              <a:blipFill>
                <a:blip r:embed="rId2"/>
                <a:stretch>
                  <a:fillRect l="-1129" t="-257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11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proceso 2">
            <a:extLst>
              <a:ext uri="{FF2B5EF4-FFF2-40B4-BE49-F238E27FC236}">
                <a16:creationId xmlns:a16="http://schemas.microsoft.com/office/drawing/2014/main" id="{14D456C1-E600-4FE9-B7A3-01EDB5715053}"/>
              </a:ext>
            </a:extLst>
          </p:cNvPr>
          <p:cNvSpPr/>
          <p:nvPr/>
        </p:nvSpPr>
        <p:spPr>
          <a:xfrm>
            <a:off x="121793" y="3415353"/>
            <a:ext cx="987973" cy="42041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IDLE</a:t>
            </a:r>
            <a:endParaRPr lang="es-ES" dirty="0"/>
          </a:p>
        </p:txBody>
      </p:sp>
      <p:sp>
        <p:nvSpPr>
          <p:cNvPr id="5" name="Rombo 6">
            <a:extLst>
              <a:ext uri="{FF2B5EF4-FFF2-40B4-BE49-F238E27FC236}">
                <a16:creationId xmlns:a16="http://schemas.microsoft.com/office/drawing/2014/main" id="{9383ED9B-A6C0-457E-A6CC-0F55CEB23971}"/>
              </a:ext>
            </a:extLst>
          </p:cNvPr>
          <p:cNvSpPr/>
          <p:nvPr/>
        </p:nvSpPr>
        <p:spPr>
          <a:xfrm>
            <a:off x="1614266" y="3265560"/>
            <a:ext cx="1243118" cy="720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start</a:t>
            </a:r>
            <a:endParaRPr lang="es-ES" i="1" dirty="0"/>
          </a:p>
        </p:txBody>
      </p:sp>
      <p:cxnSp>
        <p:nvCxnSpPr>
          <p:cNvPr id="6" name="Conector: angular 8">
            <a:extLst>
              <a:ext uri="{FF2B5EF4-FFF2-40B4-BE49-F238E27FC236}">
                <a16:creationId xmlns:a16="http://schemas.microsoft.com/office/drawing/2014/main" id="{E1CEA28B-8F33-44D5-ACD7-1922BF02B32D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 flipH="1">
            <a:off x="1350906" y="3100642"/>
            <a:ext cx="149793" cy="1620045"/>
          </a:xfrm>
          <a:prstGeom prst="bentConnector3">
            <a:avLst>
              <a:gd name="adj1" fmla="val -152611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11">
            <a:extLst>
              <a:ext uri="{FF2B5EF4-FFF2-40B4-BE49-F238E27FC236}">
                <a16:creationId xmlns:a16="http://schemas.microsoft.com/office/drawing/2014/main" id="{C752ACF5-B0DA-49EE-9C8A-9327228D74A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09766" y="3625560"/>
            <a:ext cx="5045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13">
            <a:extLst>
              <a:ext uri="{FF2B5EF4-FFF2-40B4-BE49-F238E27FC236}">
                <a16:creationId xmlns:a16="http://schemas.microsoft.com/office/drawing/2014/main" id="{9F60A4E7-3D60-4D65-A773-EA22785A1096}"/>
              </a:ext>
            </a:extLst>
          </p:cNvPr>
          <p:cNvCxnSpPr>
            <a:cxnSpLocks/>
            <a:stCxn id="53" idx="3"/>
            <a:endCxn id="11" idx="2"/>
          </p:cNvCxnSpPr>
          <p:nvPr/>
        </p:nvCxnSpPr>
        <p:spPr>
          <a:xfrm flipV="1">
            <a:off x="5388885" y="3617463"/>
            <a:ext cx="306347" cy="40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15">
                <a:extLst>
                  <a:ext uri="{FF2B5EF4-FFF2-40B4-BE49-F238E27FC236}">
                    <a16:creationId xmlns:a16="http://schemas.microsoft.com/office/drawing/2014/main" id="{40FA927B-5B19-448A-9B93-7B50A3E54727}"/>
                  </a:ext>
                </a:extLst>
              </p:cNvPr>
              <p:cNvSpPr txBox="1"/>
              <p:nvPr/>
            </p:nvSpPr>
            <p:spPr>
              <a:xfrm flipH="1">
                <a:off x="2797310" y="3340464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9" name="CuadroTexto 15">
                <a:extLst>
                  <a:ext uri="{FF2B5EF4-FFF2-40B4-BE49-F238E27FC236}">
                    <a16:creationId xmlns:a16="http://schemas.microsoft.com/office/drawing/2014/main" id="{40FA927B-5B19-448A-9B93-7B50A3E54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97310" y="3340464"/>
                <a:ext cx="31130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16">
                <a:extLst>
                  <a:ext uri="{FF2B5EF4-FFF2-40B4-BE49-F238E27FC236}">
                    <a16:creationId xmlns:a16="http://schemas.microsoft.com/office/drawing/2014/main" id="{8EFAB998-8E4C-4A0E-BF25-CB4217A11EAE}"/>
                  </a:ext>
                </a:extLst>
              </p:cNvPr>
              <p:cNvSpPr txBox="1"/>
              <p:nvPr/>
            </p:nvSpPr>
            <p:spPr>
              <a:xfrm flipH="1">
                <a:off x="1896963" y="3923808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10" name="CuadroTexto 16">
                <a:extLst>
                  <a:ext uri="{FF2B5EF4-FFF2-40B4-BE49-F238E27FC236}">
                    <a16:creationId xmlns:a16="http://schemas.microsoft.com/office/drawing/2014/main" id="{8EFAB998-8E4C-4A0E-BF25-CB4217A11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96963" y="3923808"/>
                <a:ext cx="31130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/>
              <p:nvPr/>
            </p:nvSpPr>
            <p:spPr>
              <a:xfrm>
                <a:off x="5695232" y="3151154"/>
                <a:ext cx="1346358" cy="9326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ES" dirty="0" smtClean="0"/>
                  <a:t>-1</a:t>
                </a:r>
                <a:endParaRPr lang="es-ES" dirty="0"/>
              </a:p>
            </p:txBody>
          </p:sp>
        </mc:Choice>
        <mc:Fallback xmlns="">
          <p:sp>
            <p:nvSpPr>
              <p:cNvPr id="11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232" y="3151154"/>
                <a:ext cx="1346358" cy="93261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iagrama de flujo: proceso 27">
            <a:extLst>
              <a:ext uri="{FF2B5EF4-FFF2-40B4-BE49-F238E27FC236}">
                <a16:creationId xmlns:a16="http://schemas.microsoft.com/office/drawing/2014/main" id="{A3C69979-BF8C-42A6-BFB7-F976D82687DF}"/>
              </a:ext>
            </a:extLst>
          </p:cNvPr>
          <p:cNvSpPr/>
          <p:nvPr/>
        </p:nvSpPr>
        <p:spPr>
          <a:xfrm>
            <a:off x="7560076" y="3407256"/>
            <a:ext cx="987973" cy="42041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WHILE</a:t>
            </a:r>
            <a:endParaRPr lang="es-ES" dirty="0"/>
          </a:p>
        </p:txBody>
      </p:sp>
      <p:sp>
        <p:nvSpPr>
          <p:cNvPr id="13" name="Rombo 28">
            <a:extLst>
              <a:ext uri="{FF2B5EF4-FFF2-40B4-BE49-F238E27FC236}">
                <a16:creationId xmlns:a16="http://schemas.microsoft.com/office/drawing/2014/main" id="{82331B2D-4D73-487D-9A7F-5A548E64D722}"/>
              </a:ext>
            </a:extLst>
          </p:cNvPr>
          <p:cNvSpPr/>
          <p:nvPr/>
        </p:nvSpPr>
        <p:spPr>
          <a:xfrm>
            <a:off x="9052549" y="3257463"/>
            <a:ext cx="1188000" cy="720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i="1" dirty="0"/>
          </a:p>
        </p:txBody>
      </p:sp>
      <p:cxnSp>
        <p:nvCxnSpPr>
          <p:cNvPr id="14" name="Conector recto de flecha 30">
            <a:extLst>
              <a:ext uri="{FF2B5EF4-FFF2-40B4-BE49-F238E27FC236}">
                <a16:creationId xmlns:a16="http://schemas.microsoft.com/office/drawing/2014/main" id="{A4D42C33-1A7F-4E54-A09F-A82294F7EBF7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8548049" y="3617463"/>
            <a:ext cx="5045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33">
                <a:extLst>
                  <a:ext uri="{FF2B5EF4-FFF2-40B4-BE49-F238E27FC236}">
                    <a16:creationId xmlns:a16="http://schemas.microsoft.com/office/drawing/2014/main" id="{66B295BE-E296-402F-835C-3F876478ABDA}"/>
                  </a:ext>
                </a:extLst>
              </p:cNvPr>
              <p:cNvSpPr txBox="1"/>
              <p:nvPr/>
            </p:nvSpPr>
            <p:spPr>
              <a:xfrm flipH="1">
                <a:off x="9335246" y="3915711"/>
                <a:ext cx="311303" cy="285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15" name="CuadroTexto 33">
                <a:extLst>
                  <a:ext uri="{FF2B5EF4-FFF2-40B4-BE49-F238E27FC236}">
                    <a16:creationId xmlns:a16="http://schemas.microsoft.com/office/drawing/2014/main" id="{66B295BE-E296-402F-835C-3F876478A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35246" y="3915711"/>
                <a:ext cx="311303" cy="2850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9">
                <a:extLst>
                  <a:ext uri="{FF2B5EF4-FFF2-40B4-BE49-F238E27FC236}">
                    <a16:creationId xmlns:a16="http://schemas.microsoft.com/office/drawing/2014/main" id="{B761B062-4C23-43AD-9F22-918D7F967B40}"/>
                  </a:ext>
                </a:extLst>
              </p:cNvPr>
              <p:cNvSpPr txBox="1"/>
              <p:nvPr/>
            </p:nvSpPr>
            <p:spPr>
              <a:xfrm>
                <a:off x="9186667" y="3422418"/>
                <a:ext cx="853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b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s-ES" i="1" dirty="0"/>
              </a:p>
            </p:txBody>
          </p:sp>
        </mc:Choice>
        <mc:Fallback xmlns="">
          <p:sp>
            <p:nvSpPr>
              <p:cNvPr id="16" name="CuadroTexto 9">
                <a:extLst>
                  <a:ext uri="{FF2B5EF4-FFF2-40B4-BE49-F238E27FC236}">
                    <a16:creationId xmlns:a16="http://schemas.microsoft.com/office/drawing/2014/main" id="{B761B062-4C23-43AD-9F22-918D7F967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667" y="3422418"/>
                <a:ext cx="853119" cy="369332"/>
              </a:xfrm>
              <a:prstGeom prst="rect">
                <a:avLst/>
              </a:prstGeom>
              <a:blipFill>
                <a:blip r:embed="rId6"/>
                <a:stretch>
                  <a:fillRect l="-5714" t="-8197" b="-2459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de flecha 12">
            <a:extLst>
              <a:ext uri="{FF2B5EF4-FFF2-40B4-BE49-F238E27FC236}">
                <a16:creationId xmlns:a16="http://schemas.microsoft.com/office/drawing/2014/main" id="{636AA193-8028-4755-98B4-3EF74BF08630}"/>
              </a:ext>
            </a:extLst>
          </p:cNvPr>
          <p:cNvCxnSpPr>
            <a:cxnSpLocks/>
            <a:stCxn id="11" idx="6"/>
            <a:endCxn id="12" idx="1"/>
          </p:cNvCxnSpPr>
          <p:nvPr/>
        </p:nvCxnSpPr>
        <p:spPr>
          <a:xfrm>
            <a:off x="7041590" y="3617463"/>
            <a:ext cx="518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36">
            <a:extLst>
              <a:ext uri="{FF2B5EF4-FFF2-40B4-BE49-F238E27FC236}">
                <a16:creationId xmlns:a16="http://schemas.microsoft.com/office/drawing/2014/main" id="{A60883FA-4974-4DC3-8523-98E0893FABC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646549" y="3977463"/>
            <a:ext cx="0" cy="4245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Elipse 46">
                <a:extLst>
                  <a:ext uri="{FF2B5EF4-FFF2-40B4-BE49-F238E27FC236}">
                    <a16:creationId xmlns:a16="http://schemas.microsoft.com/office/drawing/2014/main" id="{52AD30D8-D79C-40DB-ACEE-58960ECF5487}"/>
                  </a:ext>
                </a:extLst>
              </p:cNvPr>
              <p:cNvSpPr/>
              <p:nvPr/>
            </p:nvSpPr>
            <p:spPr>
              <a:xfrm>
                <a:off x="8747985" y="4405635"/>
                <a:ext cx="1798911" cy="71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∗6, </m:t>
                      </m:r>
                    </m:oMath>
                  </m:oMathPara>
                </a14:m>
                <a:endParaRPr lang="es-E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3" name="Elipse 46">
                <a:extLst>
                  <a:ext uri="{FF2B5EF4-FFF2-40B4-BE49-F238E27FC236}">
                    <a16:creationId xmlns:a16="http://schemas.microsoft.com/office/drawing/2014/main" id="{52AD30D8-D79C-40DB-ACEE-58960ECF5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985" y="4405635"/>
                <a:ext cx="1798911" cy="719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iagrama de flujo: proceso 39">
            <a:extLst>
              <a:ext uri="{FF2B5EF4-FFF2-40B4-BE49-F238E27FC236}">
                <a16:creationId xmlns:a16="http://schemas.microsoft.com/office/drawing/2014/main" id="{CFEBD12C-0227-4A64-8A6C-7CE4D85A14BD}"/>
              </a:ext>
            </a:extLst>
          </p:cNvPr>
          <p:cNvSpPr/>
          <p:nvPr/>
        </p:nvSpPr>
        <p:spPr>
          <a:xfrm>
            <a:off x="10989202" y="3407257"/>
            <a:ext cx="987973" cy="42041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  <a:endParaRPr lang="es-ES" dirty="0"/>
          </a:p>
        </p:txBody>
      </p:sp>
      <p:cxnSp>
        <p:nvCxnSpPr>
          <p:cNvPr id="25" name="Conector recto de flecha 48">
            <a:extLst>
              <a:ext uri="{FF2B5EF4-FFF2-40B4-BE49-F238E27FC236}">
                <a16:creationId xmlns:a16="http://schemas.microsoft.com/office/drawing/2014/main" id="{084D0F11-D941-41B9-8857-1507C26E3F6B}"/>
              </a:ext>
            </a:extLst>
          </p:cNvPr>
          <p:cNvCxnSpPr>
            <a:cxnSpLocks/>
          </p:cNvCxnSpPr>
          <p:nvPr/>
        </p:nvCxnSpPr>
        <p:spPr>
          <a:xfrm>
            <a:off x="10240549" y="3617463"/>
            <a:ext cx="74865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: angular 59">
            <a:extLst>
              <a:ext uri="{FF2B5EF4-FFF2-40B4-BE49-F238E27FC236}">
                <a16:creationId xmlns:a16="http://schemas.microsoft.com/office/drawing/2014/main" id="{6328CCB9-4F0B-4DD5-973E-91CADBCB42D0}"/>
              </a:ext>
            </a:extLst>
          </p:cNvPr>
          <p:cNvCxnSpPr>
            <a:cxnSpLocks/>
            <a:stCxn id="23" idx="2"/>
          </p:cNvCxnSpPr>
          <p:nvPr/>
        </p:nvCxnSpPr>
        <p:spPr>
          <a:xfrm rot="10800000">
            <a:off x="7187819" y="3617463"/>
            <a:ext cx="1560166" cy="1148172"/>
          </a:xfrm>
          <a:prstGeom prst="bentConnector3">
            <a:avLst>
              <a:gd name="adj1" fmla="val 99862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62">
                <a:extLst>
                  <a:ext uri="{FF2B5EF4-FFF2-40B4-BE49-F238E27FC236}">
                    <a16:creationId xmlns:a16="http://schemas.microsoft.com/office/drawing/2014/main" id="{93B320FC-1E00-4205-AAD6-D2515BABCA37}"/>
                  </a:ext>
                </a:extLst>
              </p:cNvPr>
              <p:cNvSpPr txBox="1"/>
              <p:nvPr/>
            </p:nvSpPr>
            <p:spPr>
              <a:xfrm flipH="1">
                <a:off x="10235593" y="3332367"/>
                <a:ext cx="311303" cy="285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36" name="CuadroTexto 62">
                <a:extLst>
                  <a:ext uri="{FF2B5EF4-FFF2-40B4-BE49-F238E27FC236}">
                    <a16:creationId xmlns:a16="http://schemas.microsoft.com/office/drawing/2014/main" id="{93B320FC-1E00-4205-AAD6-D2515BABC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235593" y="3332367"/>
                <a:ext cx="311303" cy="2850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upo 45">
            <a:extLst>
              <a:ext uri="{FF2B5EF4-FFF2-40B4-BE49-F238E27FC236}">
                <a16:creationId xmlns:a16="http://schemas.microsoft.com/office/drawing/2014/main" id="{A7DFE70D-F95D-46DF-B4E7-4263BEE0665D}"/>
              </a:ext>
            </a:extLst>
          </p:cNvPr>
          <p:cNvGrpSpPr/>
          <p:nvPr/>
        </p:nvGrpSpPr>
        <p:grpSpPr>
          <a:xfrm>
            <a:off x="10587944" y="1918104"/>
            <a:ext cx="1604056" cy="1504314"/>
            <a:chOff x="9454670" y="2060435"/>
            <a:chExt cx="1604056" cy="1504314"/>
          </a:xfrm>
        </p:grpSpPr>
        <p:sp>
          <p:nvSpPr>
            <p:cNvPr id="38" name="Rombo 49">
              <a:extLst>
                <a:ext uri="{FF2B5EF4-FFF2-40B4-BE49-F238E27FC236}">
                  <a16:creationId xmlns:a16="http://schemas.microsoft.com/office/drawing/2014/main" id="{EB9A77C8-2550-4868-BA81-91C03A7C7B71}"/>
                </a:ext>
              </a:extLst>
            </p:cNvPr>
            <p:cNvSpPr/>
            <p:nvPr/>
          </p:nvSpPr>
          <p:spPr>
            <a:xfrm>
              <a:off x="9730854" y="2304037"/>
              <a:ext cx="1327872" cy="72000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S" i="1" dirty="0" smtClean="0"/>
                <a:t>done</a:t>
              </a:r>
              <a:endParaRPr lang="es-ES" i="1" dirty="0"/>
            </a:p>
          </p:txBody>
        </p:sp>
        <p:cxnSp>
          <p:nvCxnSpPr>
            <p:cNvPr id="39" name="Conector recto de flecha 64">
              <a:extLst>
                <a:ext uri="{FF2B5EF4-FFF2-40B4-BE49-F238E27FC236}">
                  <a16:creationId xmlns:a16="http://schemas.microsoft.com/office/drawing/2014/main" id="{AF1FA6DE-B3D1-4633-B51C-F0D5B850B422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H="1" flipV="1">
              <a:off x="10394790" y="3024037"/>
              <a:ext cx="9965" cy="54071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65">
                  <a:extLst>
                    <a:ext uri="{FF2B5EF4-FFF2-40B4-BE49-F238E27FC236}">
                      <a16:creationId xmlns:a16="http://schemas.microsoft.com/office/drawing/2014/main" id="{0CB2F8BF-C7BA-4F1A-925B-9E6C1DB77E5A}"/>
                    </a:ext>
                  </a:extLst>
                </p:cNvPr>
                <p:cNvSpPr txBox="1"/>
                <p:nvPr/>
              </p:nvSpPr>
              <p:spPr>
                <a:xfrm>
                  <a:off x="9855928" y="2060435"/>
                  <a:ext cx="2020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s-ES" sz="1200" dirty="0"/>
                </a:p>
              </p:txBody>
            </p:sp>
          </mc:Choice>
          <mc:Fallback xmlns="">
            <p:sp>
              <p:nvSpPr>
                <p:cNvPr id="40" name="CuadroTexto 65">
                  <a:extLst>
                    <a:ext uri="{FF2B5EF4-FFF2-40B4-BE49-F238E27FC236}">
                      <a16:creationId xmlns:a16="http://schemas.microsoft.com/office/drawing/2014/main" id="{0CB2F8BF-C7BA-4F1A-925B-9E6C1DB77E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928" y="2060435"/>
                  <a:ext cx="202015" cy="276999"/>
                </a:xfrm>
                <a:prstGeom prst="rect">
                  <a:avLst/>
                </a:prstGeom>
                <a:blipFill>
                  <a:blip r:embed="rId9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66">
                  <a:extLst>
                    <a:ext uri="{FF2B5EF4-FFF2-40B4-BE49-F238E27FC236}">
                      <a16:creationId xmlns:a16="http://schemas.microsoft.com/office/drawing/2014/main" id="{4EF66CAA-29EB-41EC-97ED-743E80583AD9}"/>
                    </a:ext>
                  </a:extLst>
                </p:cNvPr>
                <p:cNvSpPr txBox="1"/>
                <p:nvPr/>
              </p:nvSpPr>
              <p:spPr>
                <a:xfrm flipH="1">
                  <a:off x="9454670" y="2606294"/>
                  <a:ext cx="311303" cy="285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s-ES" sz="1200" dirty="0"/>
                </a:p>
              </p:txBody>
            </p:sp>
          </mc:Choice>
          <mc:Fallback xmlns="">
            <p:sp>
              <p:nvSpPr>
                <p:cNvPr id="41" name="CuadroTexto 66">
                  <a:extLst>
                    <a:ext uri="{FF2B5EF4-FFF2-40B4-BE49-F238E27FC236}">
                      <a16:creationId xmlns:a16="http://schemas.microsoft.com/office/drawing/2014/main" id="{4EF66CAA-29EB-41EC-97ED-743E80583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54670" y="2606294"/>
                  <a:ext cx="311303" cy="28509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4" name="Straight Arrow Connector 73"/>
          <p:cNvCxnSpPr>
            <a:stCxn id="38" idx="1"/>
          </p:cNvCxnSpPr>
          <p:nvPr/>
        </p:nvCxnSpPr>
        <p:spPr>
          <a:xfrm>
            <a:off x="10864128" y="2521706"/>
            <a:ext cx="0" cy="1095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8" idx="0"/>
          </p:cNvCxnSpPr>
          <p:nvPr/>
        </p:nvCxnSpPr>
        <p:spPr>
          <a:xfrm flipH="1" flipV="1">
            <a:off x="1337481" y="2033516"/>
            <a:ext cx="10190583" cy="12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1365951" y="2030417"/>
            <a:ext cx="1090" cy="159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/>
              <p:nvPr/>
            </p:nvSpPr>
            <p:spPr>
              <a:xfrm>
                <a:off x="3140081" y="3236633"/>
                <a:ext cx="1160231" cy="7576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2" name="Elipse 7">
                <a:extLst>
                  <a:ext uri="{FF2B5EF4-FFF2-40B4-BE49-F238E27FC236}">
                    <a16:creationId xmlns:a16="http://schemas.microsoft.com/office/drawing/2014/main" id="{8C5478BC-73FE-46FA-804D-CB3EA72CB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081" y="3236633"/>
                <a:ext cx="1160231" cy="75761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ector recto de flecha 13">
            <a:extLst>
              <a:ext uri="{FF2B5EF4-FFF2-40B4-BE49-F238E27FC236}">
                <a16:creationId xmlns:a16="http://schemas.microsoft.com/office/drawing/2014/main" id="{9F60A4E7-3D60-4D65-A773-EA22785A1096}"/>
              </a:ext>
            </a:extLst>
          </p:cNvPr>
          <p:cNvCxnSpPr>
            <a:cxnSpLocks/>
            <a:stCxn id="5" idx="3"/>
            <a:endCxn id="32" idx="2"/>
          </p:cNvCxnSpPr>
          <p:nvPr/>
        </p:nvCxnSpPr>
        <p:spPr>
          <a:xfrm flipV="1">
            <a:off x="2857384" y="3615439"/>
            <a:ext cx="282697" cy="101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iagrama de flujo: proceso 27">
            <a:extLst>
              <a:ext uri="{FF2B5EF4-FFF2-40B4-BE49-F238E27FC236}">
                <a16:creationId xmlns:a16="http://schemas.microsoft.com/office/drawing/2014/main" id="{A3C69979-BF8C-42A6-BFB7-F976D82687DF}"/>
              </a:ext>
            </a:extLst>
          </p:cNvPr>
          <p:cNvSpPr/>
          <p:nvPr/>
        </p:nvSpPr>
        <p:spPr>
          <a:xfrm>
            <a:off x="4590023" y="3411271"/>
            <a:ext cx="798862" cy="42041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AWAIT</a:t>
            </a:r>
          </a:p>
        </p:txBody>
      </p:sp>
      <p:cxnSp>
        <p:nvCxnSpPr>
          <p:cNvPr id="56" name="Conector recto de flecha 13">
            <a:extLst>
              <a:ext uri="{FF2B5EF4-FFF2-40B4-BE49-F238E27FC236}">
                <a16:creationId xmlns:a16="http://schemas.microsoft.com/office/drawing/2014/main" id="{9F60A4E7-3D60-4D65-A773-EA22785A1096}"/>
              </a:ext>
            </a:extLst>
          </p:cNvPr>
          <p:cNvCxnSpPr>
            <a:cxnSpLocks/>
            <a:stCxn id="32" idx="6"/>
            <a:endCxn id="53" idx="1"/>
          </p:cNvCxnSpPr>
          <p:nvPr/>
        </p:nvCxnSpPr>
        <p:spPr>
          <a:xfrm>
            <a:off x="4300312" y="3615439"/>
            <a:ext cx="289711" cy="60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1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6">
                <a:extLst>
                  <a:ext uri="{FF2B5EF4-FFF2-40B4-BE49-F238E27FC236}">
                    <a16:creationId xmlns:a16="http://schemas.microsoft.com/office/drawing/2014/main" id="{22CC9267-C50F-4EA1-9AC7-896855C5134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67571439"/>
                  </p:ext>
                </p:extLst>
              </p:nvPr>
            </p:nvGraphicFramePr>
            <p:xfrm>
              <a:off x="1624629" y="1846422"/>
              <a:ext cx="8374377" cy="2098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0849">
                      <a:extLst>
                        <a:ext uri="{9D8B030D-6E8A-4147-A177-3AD203B41FA5}">
                          <a16:colId xmlns:a16="http://schemas.microsoft.com/office/drawing/2014/main" val="4293288794"/>
                        </a:ext>
                      </a:extLst>
                    </a:gridCol>
                    <a:gridCol w="1345882">
                      <a:extLst>
                        <a:ext uri="{9D8B030D-6E8A-4147-A177-3AD203B41FA5}">
                          <a16:colId xmlns:a16="http://schemas.microsoft.com/office/drawing/2014/main" val="3616861898"/>
                        </a:ext>
                      </a:extLst>
                    </a:gridCol>
                    <a:gridCol w="1345882">
                      <a:extLst>
                        <a:ext uri="{9D8B030D-6E8A-4147-A177-3AD203B41FA5}">
                          <a16:colId xmlns:a16="http://schemas.microsoft.com/office/drawing/2014/main" val="2078779774"/>
                        </a:ext>
                      </a:extLst>
                    </a:gridCol>
                    <a:gridCol w="1345882">
                      <a:extLst>
                        <a:ext uri="{9D8B030D-6E8A-4147-A177-3AD203B41FA5}">
                          <a16:colId xmlns:a16="http://schemas.microsoft.com/office/drawing/2014/main" val="2696941509"/>
                        </a:ext>
                      </a:extLst>
                    </a:gridCol>
                    <a:gridCol w="1345882">
                      <a:extLst>
                        <a:ext uri="{9D8B030D-6E8A-4147-A177-3AD203B41FA5}">
                          <a16:colId xmlns:a16="http://schemas.microsoft.com/office/drawing/2014/main" val="15582691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noProof="0" dirty="0"/>
                            <a:t>Asignaciones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AS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6754052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es-ES" dirty="0" smtClean="0"/>
                            <a:t>n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C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1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4402165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s-ES" dirty="0" smtClean="0"/>
                            <a:t>-1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C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8987010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∗6,  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 anchor="ctr">
                        <a:solidFill>
                          <a:srgbClr val="C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1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3731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6">
                <a:extLst>
                  <a:ext uri="{FF2B5EF4-FFF2-40B4-BE49-F238E27FC236}">
                    <a16:creationId xmlns:a16="http://schemas.microsoft.com/office/drawing/2014/main" id="{22CC9267-C50F-4EA1-9AC7-896855C5134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67571439"/>
                  </p:ext>
                </p:extLst>
              </p:nvPr>
            </p:nvGraphicFramePr>
            <p:xfrm>
              <a:off x="1624629" y="1846422"/>
              <a:ext cx="8374377" cy="2098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0849">
                      <a:extLst>
                        <a:ext uri="{9D8B030D-6E8A-4147-A177-3AD203B41FA5}">
                          <a16:colId xmlns:a16="http://schemas.microsoft.com/office/drawing/2014/main" val="4293288794"/>
                        </a:ext>
                      </a:extLst>
                    </a:gridCol>
                    <a:gridCol w="1345882">
                      <a:extLst>
                        <a:ext uri="{9D8B030D-6E8A-4147-A177-3AD203B41FA5}">
                          <a16:colId xmlns:a16="http://schemas.microsoft.com/office/drawing/2014/main" val="3616861898"/>
                        </a:ext>
                      </a:extLst>
                    </a:gridCol>
                    <a:gridCol w="1345882">
                      <a:extLst>
                        <a:ext uri="{9D8B030D-6E8A-4147-A177-3AD203B41FA5}">
                          <a16:colId xmlns:a16="http://schemas.microsoft.com/office/drawing/2014/main" val="2078779774"/>
                        </a:ext>
                      </a:extLst>
                    </a:gridCol>
                    <a:gridCol w="1345882">
                      <a:extLst>
                        <a:ext uri="{9D8B030D-6E8A-4147-A177-3AD203B41FA5}">
                          <a16:colId xmlns:a16="http://schemas.microsoft.com/office/drawing/2014/main" val="2696941509"/>
                        </a:ext>
                      </a:extLst>
                    </a:gridCol>
                    <a:gridCol w="1345882">
                      <a:extLst>
                        <a:ext uri="{9D8B030D-6E8A-4147-A177-3AD203B41FA5}">
                          <a16:colId xmlns:a16="http://schemas.microsoft.com/office/drawing/2014/main" val="15582691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noProof="0" dirty="0"/>
                            <a:t>Asignaciones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222624" t="-8197" r="-301810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322624" t="-8197" r="-201810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422624" t="-8197" r="-101810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522624" t="-8197" r="-1810" b="-4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6754052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" t="-69474" r="-180855" b="-2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1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4402165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" t="-169474" r="-180855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2624" t="-169474" r="-301810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2624" t="-169474" r="-201810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22624" t="-169474" r="-101810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2624" t="-169474" r="-1810" b="-10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8987010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" t="-269474" r="-180855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2624" t="-269474" r="-301810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2624" t="-269474" r="-201810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22624" t="-269474" r="-101810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S" dirty="0" smtClean="0"/>
                            <a:t>1</a:t>
                          </a:r>
                          <a:endParaRPr lang="es-ES" dirty="0"/>
                        </a:p>
                      </a:txBody>
                      <a:tcPr anchor="ctr">
                        <a:solidFill>
                          <a:srgbClr val="E8F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3731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100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7FD5359-1547-45D5-84E1-6B7DBEAA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AS" dirty="0" smtClean="0"/>
              <a:t>Rectas que se cortan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DF09AF57-FFB7-40E5-8A5F-8572EA48F1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1" cy="40233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AS" dirty="0" smtClean="0">
                    <a:latin typeface="Consolas" panose="020B0609020204030204" pitchFamily="49" charset="0"/>
                  </a:rPr>
                  <a:t>Rectas</a:t>
                </a:r>
                <a:r>
                  <a:rPr lang="en-GB" dirty="0" smtClean="0">
                    <a:latin typeface="Consolas" panose="020B0609020204030204" pitchFamily="49" charset="0"/>
                  </a:rPr>
                  <a:t>(</a:t>
                </a:r>
                <a:r>
                  <a:rPr lang="en-AS" dirty="0" smtClean="0">
                    <a:latin typeface="Consolas" panose="020B0609020204030204" pitchFamily="49" charset="0"/>
                  </a:rPr>
                  <a:t>X1,Y1,X2,Y2,X3,Y3,X4,Y4</a:t>
                </a:r>
                <a:r>
                  <a:rPr lang="en-GB" dirty="0" smtClean="0">
                    <a:latin typeface="Consolas" panose="020B0609020204030204" pitchFamily="49" charset="0"/>
                  </a:rPr>
                  <a:t>)</a:t>
                </a:r>
                <a:endParaRPr lang="en-GB" dirty="0">
                  <a:latin typeface="Consolas" panose="020B0609020204030204" pitchFamily="49" charset="0"/>
                </a:endParaRPr>
              </a:p>
              <a:p>
                <a:r>
                  <a:rPr lang="en-AS" dirty="0" smtClean="0">
                    <a:latin typeface="Consolas" panose="020B0609020204030204" pitchFamily="49" charset="0"/>
                  </a:rPr>
                  <a:t>X2</a:t>
                </a:r>
                <a:r>
                  <a:rPr lang="en-GB" dirty="0" smtClean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s-ES" dirty="0">
                    <a:latin typeface="Consolas" panose="020B0609020204030204" pitchFamily="49" charset="0"/>
                  </a:rPr>
                  <a:t> </a:t>
                </a:r>
                <a:r>
                  <a:rPr lang="en-AS" dirty="0" smtClean="0">
                    <a:latin typeface="Consolas" panose="020B0609020204030204" pitchFamily="49" charset="0"/>
                  </a:rPr>
                  <a:t>X2-X1</a:t>
                </a:r>
                <a:r>
                  <a:rPr lang="es-ES" dirty="0" smtClean="0">
                    <a:latin typeface="Consolas" panose="020B0609020204030204" pitchFamily="49" charset="0"/>
                  </a:rPr>
                  <a:t>, </a:t>
                </a:r>
                <a:r>
                  <a:rPr lang="en-AS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X4</a:t>
                </a:r>
                <a14:m>
                  <m:oMath xmlns:m="http://schemas.openxmlformats.org/officeDocument/2006/math">
                    <m:r>
                      <a:rPr lang="en-GB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A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A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4−</m:t>
                    </m:r>
                    <m:r>
                      <m:rPr>
                        <m:sty m:val="p"/>
                      </m:rPr>
                      <a:rPr lang="en-A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A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AS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r>
                  <a:rPr lang="en-AS" dirty="0" smtClean="0">
                    <a:latin typeface="Consolas" panose="020B0609020204030204" pitchFamily="49" charset="0"/>
                  </a:rPr>
                  <a:t>Y2</a:t>
                </a:r>
                <a:r>
                  <a:rPr lang="en-GB" dirty="0" smtClean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s-ES" dirty="0">
                    <a:latin typeface="Consolas" panose="020B0609020204030204" pitchFamily="49" charset="0"/>
                  </a:rPr>
                  <a:t> </a:t>
                </a:r>
                <a:r>
                  <a:rPr lang="en-AS" dirty="0">
                    <a:latin typeface="Consolas" panose="020B0609020204030204" pitchFamily="49" charset="0"/>
                  </a:rPr>
                  <a:t>Y</a:t>
                </a:r>
                <a:r>
                  <a:rPr lang="en-AS" dirty="0" smtClean="0">
                    <a:latin typeface="Consolas" panose="020B0609020204030204" pitchFamily="49" charset="0"/>
                  </a:rPr>
                  <a:t>2-Y1</a:t>
                </a:r>
                <a:r>
                  <a:rPr lang="es-ES" dirty="0">
                    <a:latin typeface="Consolas" panose="020B0609020204030204" pitchFamily="49" charset="0"/>
                  </a:rPr>
                  <a:t>, </a:t>
                </a:r>
                <a:r>
                  <a:rPr lang="en-AS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Y4</a:t>
                </a:r>
                <a14:m>
                  <m:oMath xmlns:m="http://schemas.openxmlformats.org/officeDocument/2006/math">
                    <m:r>
                      <a:rPr lang="en-GB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A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A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4−</m:t>
                    </m:r>
                    <m:r>
                      <m:rPr>
                        <m:sty m:val="p"/>
                      </m:rPr>
                      <a:rPr lang="en-A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A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AS" dirty="0" smtClean="0">
                  <a:latin typeface="Consolas" panose="020B0609020204030204" pitchFamily="49" charset="0"/>
                </a:endParaRPr>
              </a:p>
              <a:p>
                <a:r>
                  <a:rPr lang="es-ES" dirty="0" smtClean="0">
                    <a:latin typeface="Consolas" panose="020B0609020204030204" pitchFamily="49" charset="0"/>
                  </a:rPr>
                  <a:t>i</a:t>
                </a:r>
                <a:r>
                  <a:rPr lang="en-AS" dirty="0" smtClean="0">
                    <a:latin typeface="Consolas" panose="020B0609020204030204" pitchFamily="49" charset="0"/>
                  </a:rPr>
                  <a:t>f(X2==</a:t>
                </a:r>
                <a:r>
                  <a:rPr lang="en-AS" dirty="0">
                    <a:latin typeface="Consolas" panose="020B0609020204030204" pitchFamily="49" charset="0"/>
                  </a:rPr>
                  <a:t>0 </a:t>
                </a:r>
                <a:r>
                  <a:rPr lang="es-ES" dirty="0" err="1" smtClean="0">
                    <a:latin typeface="Consolas" panose="020B0609020204030204" pitchFamily="49" charset="0"/>
                  </a:rPr>
                  <a:t>or</a:t>
                </a:r>
                <a:r>
                  <a:rPr lang="en-AS" dirty="0" smtClean="0">
                    <a:latin typeface="Consolas" panose="020B0609020204030204" pitchFamily="49" charset="0"/>
                  </a:rPr>
                  <a:t> X</a:t>
                </a:r>
                <a:r>
                  <a:rPr lang="es-ES" dirty="0" smtClean="0">
                    <a:latin typeface="Consolas" panose="020B0609020204030204" pitchFamily="49" charset="0"/>
                  </a:rPr>
                  <a:t>4</a:t>
                </a:r>
                <a:r>
                  <a:rPr lang="en-AS" dirty="0" smtClean="0">
                    <a:latin typeface="Consolas" panose="020B0609020204030204" pitchFamily="49" charset="0"/>
                  </a:rPr>
                  <a:t>==</a:t>
                </a:r>
                <a:r>
                  <a:rPr lang="es-ES" dirty="0">
                    <a:latin typeface="Consolas" panose="020B0609020204030204" pitchFamily="49" charset="0"/>
                  </a:rPr>
                  <a:t>0</a:t>
                </a:r>
                <a:r>
                  <a:rPr lang="en-AS" dirty="0" smtClean="0">
                    <a:latin typeface="Consolas" panose="020B0609020204030204" pitchFamily="49" charset="0"/>
                  </a:rPr>
                  <a:t>)//la pendiente esta indefinida</a:t>
                </a:r>
              </a:p>
              <a:p>
                <a:r>
                  <a:rPr lang="es-ES" dirty="0" smtClean="0">
                    <a:latin typeface="Consolas" panose="020B0609020204030204" pitchFamily="49" charset="0"/>
                  </a:rPr>
                  <a:t>   i</a:t>
                </a:r>
                <a:r>
                  <a:rPr lang="en-AS" dirty="0" smtClean="0">
                    <a:latin typeface="Consolas" panose="020B0609020204030204" pitchFamily="49" charset="0"/>
                  </a:rPr>
                  <a:t>f(X2==</a:t>
                </a:r>
                <a:r>
                  <a:rPr lang="es-ES" dirty="0" smtClean="0">
                    <a:latin typeface="Consolas" panose="020B0609020204030204" pitchFamily="49" charset="0"/>
                  </a:rPr>
                  <a:t>X4) </a:t>
                </a:r>
                <a:r>
                  <a:rPr lang="en-AS" dirty="0" smtClean="0">
                    <a:latin typeface="Consolas" panose="020B0609020204030204" pitchFamily="49" charset="0"/>
                  </a:rPr>
                  <a:t>return 0</a:t>
                </a:r>
                <a:endParaRPr lang="es-ES" dirty="0" smtClean="0">
                  <a:latin typeface="Consolas" panose="020B0609020204030204" pitchFamily="49" charset="0"/>
                </a:endParaRPr>
              </a:p>
              <a:p>
                <a:r>
                  <a:rPr lang="es-ES" dirty="0">
                    <a:latin typeface="Consolas" panose="020B0609020204030204" pitchFamily="49" charset="0"/>
                  </a:rPr>
                  <a:t> </a:t>
                </a:r>
                <a:r>
                  <a:rPr lang="es-ES" dirty="0" smtClean="0">
                    <a:latin typeface="Consolas" panose="020B0609020204030204" pitchFamily="49" charset="0"/>
                  </a:rPr>
                  <a:t>  </a:t>
                </a:r>
                <a:r>
                  <a:rPr lang="es-ES" dirty="0" err="1" smtClean="0">
                    <a:latin typeface="Consolas" panose="020B0609020204030204" pitchFamily="49" charset="0"/>
                  </a:rPr>
                  <a:t>else</a:t>
                </a:r>
                <a:r>
                  <a:rPr lang="es-ES" dirty="0" smtClean="0">
                    <a:latin typeface="Consolas" panose="020B0609020204030204" pitchFamily="49" charset="0"/>
                  </a:rPr>
                  <a:t> </a:t>
                </a:r>
                <a:r>
                  <a:rPr lang="es-ES" dirty="0" err="1" smtClean="0">
                    <a:latin typeface="Consolas" panose="020B0609020204030204" pitchFamily="49" charset="0"/>
                  </a:rPr>
                  <a:t>return</a:t>
                </a:r>
                <a:r>
                  <a:rPr lang="es-ES" dirty="0" smtClean="0">
                    <a:latin typeface="Consolas" panose="020B0609020204030204" pitchFamily="49" charset="0"/>
                  </a:rPr>
                  <a:t> 1</a:t>
                </a:r>
                <a:endParaRPr lang="en-AS" dirty="0" smtClean="0">
                  <a:latin typeface="Consolas" panose="020B0609020204030204" pitchFamily="49" charset="0"/>
                </a:endParaRPr>
              </a:p>
              <a:p>
                <a:r>
                  <a:rPr lang="es-ES" dirty="0" smtClean="0">
                    <a:latin typeface="Consolas" panose="020B0609020204030204" pitchFamily="49" charset="0"/>
                  </a:rPr>
                  <a:t>e</a:t>
                </a:r>
                <a:r>
                  <a:rPr lang="en-AS" dirty="0" smtClean="0">
                    <a:latin typeface="Consolas" panose="020B0609020204030204" pitchFamily="49" charset="0"/>
                  </a:rPr>
                  <a:t>lse</a:t>
                </a:r>
              </a:p>
              <a:p>
                <a:r>
                  <a:rPr lang="en-AS" dirty="0">
                    <a:latin typeface="Consolas" panose="020B0609020204030204" pitchFamily="49" charset="0"/>
                  </a:rPr>
                  <a:t> </a:t>
                </a:r>
                <a:r>
                  <a:rPr lang="en-AS" dirty="0" smtClean="0">
                    <a:latin typeface="Consolas" panose="020B0609020204030204" pitchFamily="49" charset="0"/>
                  </a:rPr>
                  <a:t>  X2 </a:t>
                </a:r>
                <a14:m>
                  <m:oMath xmlns:m="http://schemas.openxmlformats.org/officeDocument/2006/math">
                    <m:r>
                      <a:rPr lang="en-GB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AS" dirty="0" smtClean="0">
                    <a:latin typeface="Consolas" panose="020B0609020204030204" pitchFamily="49" charset="0"/>
                  </a:rPr>
                  <a:t> X2*Y</a:t>
                </a:r>
                <a:r>
                  <a:rPr lang="es-ES" dirty="0" smtClean="0">
                    <a:latin typeface="Consolas" panose="020B0609020204030204" pitchFamily="49" charset="0"/>
                  </a:rPr>
                  <a:t>4</a:t>
                </a:r>
                <a:r>
                  <a:rPr lang="en-AS" dirty="0" smtClean="0">
                    <a:latin typeface="Consolas" panose="020B0609020204030204" pitchFamily="49" charset="0"/>
                  </a:rPr>
                  <a:t>, </a:t>
                </a:r>
                <a:r>
                  <a:rPr lang="en-AS" dirty="0">
                    <a:latin typeface="Consolas" panose="020B0609020204030204" pitchFamily="49" charset="0"/>
                  </a:rPr>
                  <a:t>X</a:t>
                </a:r>
                <a:r>
                  <a:rPr lang="es-ES" dirty="0">
                    <a:latin typeface="Consolas" panose="020B0609020204030204" pitchFamily="49" charset="0"/>
                  </a:rPr>
                  <a:t>4</a:t>
                </a:r>
                <a:r>
                  <a:rPr lang="en-A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AS" dirty="0">
                    <a:latin typeface="Consolas" panose="020B0609020204030204" pitchFamily="49" charset="0"/>
                  </a:rPr>
                  <a:t> X</a:t>
                </a:r>
                <a:r>
                  <a:rPr lang="es-ES" dirty="0">
                    <a:latin typeface="Consolas" panose="020B0609020204030204" pitchFamily="49" charset="0"/>
                  </a:rPr>
                  <a:t>4</a:t>
                </a:r>
                <a:r>
                  <a:rPr lang="en-AS" dirty="0">
                    <a:latin typeface="Consolas" panose="020B0609020204030204" pitchFamily="49" charset="0"/>
                  </a:rPr>
                  <a:t>*Y</a:t>
                </a:r>
                <a:r>
                  <a:rPr lang="es-ES" dirty="0">
                    <a:latin typeface="Consolas" panose="020B0609020204030204" pitchFamily="49" charset="0"/>
                  </a:rPr>
                  <a:t>2</a:t>
                </a:r>
                <a:endParaRPr lang="en-AS" dirty="0">
                  <a:latin typeface="Consolas" panose="020B0609020204030204" pitchFamily="49" charset="0"/>
                </a:endParaRPr>
              </a:p>
              <a:p>
                <a:r>
                  <a:rPr lang="en-AS" dirty="0">
                    <a:latin typeface="Consolas" panose="020B0609020204030204" pitchFamily="49" charset="0"/>
                  </a:rPr>
                  <a:t> </a:t>
                </a:r>
                <a:r>
                  <a:rPr lang="en-AS" dirty="0" smtClean="0">
                    <a:latin typeface="Consolas" panose="020B0609020204030204" pitchFamily="49" charset="0"/>
                  </a:rPr>
                  <a:t>  if (X</a:t>
                </a:r>
                <a:r>
                  <a:rPr lang="es-ES" dirty="0" smtClean="0">
                    <a:latin typeface="Consolas" panose="020B0609020204030204" pitchFamily="49" charset="0"/>
                  </a:rPr>
                  <a:t>4</a:t>
                </a:r>
                <a:r>
                  <a:rPr lang="en-AS" dirty="0" smtClean="0">
                    <a:latin typeface="Consolas" panose="020B0609020204030204" pitchFamily="49" charset="0"/>
                  </a:rPr>
                  <a:t>==X2) return 0</a:t>
                </a:r>
                <a:endParaRPr lang="en-AS" dirty="0">
                  <a:latin typeface="Consolas" panose="020B0609020204030204" pitchFamily="49" charset="0"/>
                </a:endParaRPr>
              </a:p>
              <a:p>
                <a:r>
                  <a:rPr lang="es-ES" dirty="0" err="1" smtClean="0">
                    <a:latin typeface="Consolas" panose="020B0609020204030204" pitchFamily="49" charset="0"/>
                  </a:rPr>
                  <a:t>return</a:t>
                </a:r>
                <a:r>
                  <a:rPr lang="es-ES" dirty="0" smtClean="0">
                    <a:latin typeface="Consolas" panose="020B0609020204030204" pitchFamily="49" charset="0"/>
                  </a:rPr>
                  <a:t> </a:t>
                </a:r>
                <a:r>
                  <a:rPr lang="en-AS" dirty="0">
                    <a:latin typeface="Consolas" panose="020B0609020204030204" pitchFamily="49" charset="0"/>
                  </a:rPr>
                  <a:t>1</a:t>
                </a:r>
                <a:endParaRPr lang="es-ES" dirty="0">
                  <a:latin typeface="Consolas" panose="020B0609020204030204" pitchFamily="49" charset="0"/>
                </a:endParaRPr>
              </a:p>
              <a:p>
                <a:endParaRPr lang="es-ES" dirty="0">
                  <a:latin typeface="Consolas" panose="020B0609020204030204" pitchFamily="49" charset="0"/>
                </a:endParaRPr>
              </a:p>
              <a:p>
                <a:endParaRPr lang="es-E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DF09AF57-FFB7-40E5-8A5F-8572EA48F1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1" cy="4023360"/>
              </a:xfrm>
              <a:blipFill>
                <a:blip r:embed="rId2"/>
                <a:stretch>
                  <a:fillRect l="-941" t="-3939" b="-378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9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835</Words>
  <Application>Microsoft Office PowerPoint</Application>
  <PresentationFormat>Widescreen</PresentationFormat>
  <Paragraphs>442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Office Theme</vt:lpstr>
      <vt:lpstr>Particion de Conjuntos</vt:lpstr>
      <vt:lpstr>PowerPoint Presentation</vt:lpstr>
      <vt:lpstr>PowerPoint Presentation</vt:lpstr>
      <vt:lpstr>PowerPoint Presentation</vt:lpstr>
      <vt:lpstr>PowerPoint Presentation</vt:lpstr>
      <vt:lpstr>Dados</vt:lpstr>
      <vt:lpstr>PowerPoint Presentation</vt:lpstr>
      <vt:lpstr>PowerPoint Presentation</vt:lpstr>
      <vt:lpstr>Rectas que se cortan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TANIA</dc:creator>
  <cp:lastModifiedBy>TANIA</cp:lastModifiedBy>
  <cp:revision>59</cp:revision>
  <dcterms:created xsi:type="dcterms:W3CDTF">2024-03-25T04:18:18Z</dcterms:created>
  <dcterms:modified xsi:type="dcterms:W3CDTF">2024-03-30T02:01:00Z</dcterms:modified>
</cp:coreProperties>
</file>