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93" r:id="rId2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Encode Sans Semi Condensed" panose="020B0604020202020204" charset="0"/>
      <p:regular r:id="rId10"/>
      <p:bold r:id="rId11"/>
    </p:embeddedFont>
    <p:embeddedFont>
      <p:font typeface="Encode Sans Semi Condensed Light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6D8"/>
    <a:srgbClr val="DE4510"/>
    <a:srgbClr val="2E6724"/>
    <a:srgbClr val="006DB1"/>
    <a:srgbClr val="E3D3BF"/>
    <a:srgbClr val="219353"/>
    <a:srgbClr val="18532D"/>
    <a:srgbClr val="0064A0"/>
    <a:srgbClr val="3C8FC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ynamics.microsoft.com/en-us/project-operations/overview/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www.microsoft.com/en-gb/microsoft-365/microsoft-to-do-list-app" TargetMode="External"/><Relationship Id="rId7" Type="http://schemas.openxmlformats.org/officeDocument/2006/relationships/hyperlink" Target="https://azure.microsoft.com/en-us/pricing/details/devops/azure-devops-services/" TargetMode="Externa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microsoft.com/en-us/office/what-is-project-for-the-web-c19b2421-3c9d-4037-97c6-f66b6e1d2eb5#:~:text=Project%20for%20the%20web%20is,manage%20work%20of%20any%20size.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microsoft.com/en-us/microsoft-365/business/task-management-software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hyperlink" Target="https://support.microsoft.com/en-us/office/use-tasks-in-outlook-com-6e8a991b-ea62-4009-a7f7-62b70a57ec18" TargetMode="External"/><Relationship Id="rId9" Type="http://schemas.openxmlformats.org/officeDocument/2006/relationships/hyperlink" Target="https://www.microsoft.com/en-gb/business/project/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2142;p47">
            <a:extLst>
              <a:ext uri="{FF2B5EF4-FFF2-40B4-BE49-F238E27FC236}">
                <a16:creationId xmlns:a16="http://schemas.microsoft.com/office/drawing/2014/main" id="{553AFBF8-0BAD-488A-BB87-35CC9E512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909996"/>
              </p:ext>
            </p:extLst>
          </p:nvPr>
        </p:nvGraphicFramePr>
        <p:xfrm>
          <a:off x="114597" y="963615"/>
          <a:ext cx="7055997" cy="3931680"/>
        </p:xfrm>
        <a:graphic>
          <a:graphicData uri="http://schemas.openxmlformats.org/drawingml/2006/table">
            <a:tbl>
              <a:tblPr>
                <a:noFill/>
                <a:tableStyleId>{A4D890D1-4835-4479-89E5-008A3579EB0F}</a:tableStyleId>
              </a:tblPr>
              <a:tblGrid>
                <a:gridCol w="78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080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To Do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8F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Outlook Tasks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Planner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532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Project for the Web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35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Azure Dev Ops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B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Project Operations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451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Project Online / Microsoft Project</a:t>
                      </a:r>
                      <a:endParaRPr sz="600" b="1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67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Aimed At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Individuals (However lists can be shared)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Individuals (However tasks can be shared)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Small Teams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Small / Medium Teams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Developers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Professional Service Organisations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Project Management Organisations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4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Key Features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Simple Task Management,  Creation of multiple lists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Simple task metadata App reminders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Simple Task Management, Integrated with outlook,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Can sync to Microsoft To do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Kanban/Agile task tracking,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Easy team collaboration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Kanban/Agile task tracking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Co- authoring, Dependency Management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RAID Management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Kanban/Agile task tracking,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Software Lifecycle Management, Advanced testing functionality, Customer requirements collaboration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Co-authoring, Dependency Management,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RAID Management,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Advanced Financial Management,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Resource utilization Management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Advanced Task tracking,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Complex Dependency Management,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RAID Management, Resource utilization Management,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Strategic Project Prioritization 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Level of Customisation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None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Low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Low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High 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Medium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High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High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Price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 (Note: price may vary with your licence provider)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Free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Included in most O365 Licencing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Included in Microsoft E licencing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P1  (£7.50)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P3 (£22.60)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P5  (£41.50)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 users for free (circa 4.30 per additional / user)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£90 per user per month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P1  (£7.50)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P3 (£22.60)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n-NO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P5  (£41.50)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Power Bi Reporting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Hosted in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Office 365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Office 365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Office 365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Power Platform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Azure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Power Platform (Dynamics)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Sharepoint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89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tx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Microsoft Guide Link</a:t>
                      </a:r>
                      <a:endParaRPr sz="600" b="1" dirty="0">
                        <a:solidFill>
                          <a:schemeClr val="tx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3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4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5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6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7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8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 dirty="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  <a:hlinkClick r:id="rId9"/>
                        </a:rPr>
                        <a:t>Here</a:t>
                      </a:r>
                      <a:endParaRPr sz="600" b="1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Google Shape;2185;p48">
            <a:extLst>
              <a:ext uri="{FF2B5EF4-FFF2-40B4-BE49-F238E27FC236}">
                <a16:creationId xmlns:a16="http://schemas.microsoft.com/office/drawing/2014/main" id="{F880930E-D4EF-4061-9DF1-CDEDDD636327}"/>
              </a:ext>
            </a:extLst>
          </p:cNvPr>
          <p:cNvSpPr/>
          <p:nvPr/>
        </p:nvSpPr>
        <p:spPr>
          <a:xfrm flipV="1">
            <a:off x="2966272" y="380530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DE45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E4510"/>
              </a:solidFill>
            </a:endParaRPr>
          </a:p>
        </p:txBody>
      </p:sp>
      <p:sp>
        <p:nvSpPr>
          <p:cNvPr id="2689" name="Google Shape;2689;p5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F6308-160A-4911-B420-A72C8F5A525B}"/>
              </a:ext>
            </a:extLst>
          </p:cNvPr>
          <p:cNvSpPr txBox="1"/>
          <p:nvPr/>
        </p:nvSpPr>
        <p:spPr>
          <a:xfrm>
            <a:off x="194796" y="10934"/>
            <a:ext cx="7073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009CC3"/>
                </a:solidFill>
                <a:latin typeface="Encode Sans Semi Condensed Light" panose="020B0604020202020204" charset="0"/>
                <a:cs typeface="Segoe UI Light" panose="020B0502040204020203" pitchFamily="34" charset="0"/>
              </a:rPr>
              <a:t>Microsoft Task / Project Management Tools</a:t>
            </a:r>
            <a:endParaRPr lang="en-GB" sz="2800" b="1" dirty="0">
              <a:solidFill>
                <a:srgbClr val="009CC3"/>
              </a:solidFill>
              <a:latin typeface="Encode Sans Semi Condensed Light" panose="020B060402020202020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Microsoft Claims They Are Under Attack By China">
            <a:extLst>
              <a:ext uri="{FF2B5EF4-FFF2-40B4-BE49-F238E27FC236}">
                <a16:creationId xmlns:a16="http://schemas.microsoft.com/office/drawing/2014/main" id="{DF2F74B4-02DD-42F2-A821-94A2CAB94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201" y="4429649"/>
            <a:ext cx="1275202" cy="63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lcome to To Do">
            <a:extLst>
              <a:ext uri="{FF2B5EF4-FFF2-40B4-BE49-F238E27FC236}">
                <a16:creationId xmlns:a16="http://schemas.microsoft.com/office/drawing/2014/main" id="{5982C384-7796-42C9-9E49-D3717965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844" y="582967"/>
            <a:ext cx="432000" cy="35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Outlook Task Symbols | Outlook Tasks | Microsoft Flow |  Sharepoint, Microsoft outlook, Outlook">
            <a:extLst>
              <a:ext uri="{FF2B5EF4-FFF2-40B4-BE49-F238E27FC236}">
                <a16:creationId xmlns:a16="http://schemas.microsoft.com/office/drawing/2014/main" id="{A20F2B13-DD69-48CA-8FBE-CEE59326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65" y="593233"/>
            <a:ext cx="322134" cy="3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4B2A23A-C815-4E8A-86EC-63B6FF36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25" y="563580"/>
            <a:ext cx="328151" cy="3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new Microsoft Project rolls out to customers worldwide">
            <a:extLst>
              <a:ext uri="{FF2B5EF4-FFF2-40B4-BE49-F238E27FC236}">
                <a16:creationId xmlns:a16="http://schemas.microsoft.com/office/drawing/2014/main" id="{8AC3882E-DBE7-44F1-99BE-3601746C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67" y="52204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Azure DevOps for Large Teams | The Provato Group">
            <a:extLst>
              <a:ext uri="{FF2B5EF4-FFF2-40B4-BE49-F238E27FC236}">
                <a16:creationId xmlns:a16="http://schemas.microsoft.com/office/drawing/2014/main" id="{CE785294-DCBF-47D6-ABE2-292AB0C16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69" y="530364"/>
            <a:ext cx="578947" cy="3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tro to Dynamics 365 Project Operations | 365.Training">
            <a:extLst>
              <a:ext uri="{FF2B5EF4-FFF2-40B4-BE49-F238E27FC236}">
                <a16:creationId xmlns:a16="http://schemas.microsoft.com/office/drawing/2014/main" id="{F76A8683-A8D9-4D86-B66B-8DBF89BD9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99"/>
          <a:stretch/>
        </p:blipFill>
        <p:spPr bwMode="auto">
          <a:xfrm>
            <a:off x="5587629" y="477190"/>
            <a:ext cx="551951" cy="4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Project Reviews, Demo &amp;amp; Pricing - 2021">
            <a:extLst>
              <a:ext uri="{FF2B5EF4-FFF2-40B4-BE49-F238E27FC236}">
                <a16:creationId xmlns:a16="http://schemas.microsoft.com/office/drawing/2014/main" id="{6FC66F30-345A-42E6-B03A-94200D95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93" y="512667"/>
            <a:ext cx="425446" cy="40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185;p48">
            <a:extLst>
              <a:ext uri="{FF2B5EF4-FFF2-40B4-BE49-F238E27FC236}">
                <a16:creationId xmlns:a16="http://schemas.microsoft.com/office/drawing/2014/main" id="{CA6A224A-6E17-4BA1-94AB-977705BBAFBE}"/>
              </a:ext>
            </a:extLst>
          </p:cNvPr>
          <p:cNvSpPr/>
          <p:nvPr/>
        </p:nvSpPr>
        <p:spPr>
          <a:xfrm>
            <a:off x="3907461" y="380530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85;p48">
            <a:extLst>
              <a:ext uri="{FF2B5EF4-FFF2-40B4-BE49-F238E27FC236}">
                <a16:creationId xmlns:a16="http://schemas.microsoft.com/office/drawing/2014/main" id="{4659A90F-C5EC-4448-BD5C-7CF07204B172}"/>
              </a:ext>
            </a:extLst>
          </p:cNvPr>
          <p:cNvSpPr/>
          <p:nvPr/>
        </p:nvSpPr>
        <p:spPr>
          <a:xfrm flipV="1">
            <a:off x="1207073" y="3821199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DE45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E4510"/>
              </a:solidFill>
            </a:endParaRPr>
          </a:p>
        </p:txBody>
      </p:sp>
      <p:sp>
        <p:nvSpPr>
          <p:cNvPr id="23" name="Google Shape;2185;p48">
            <a:extLst>
              <a:ext uri="{FF2B5EF4-FFF2-40B4-BE49-F238E27FC236}">
                <a16:creationId xmlns:a16="http://schemas.microsoft.com/office/drawing/2014/main" id="{7453F6F8-FCF9-4CA6-B69A-23158F323D12}"/>
              </a:ext>
            </a:extLst>
          </p:cNvPr>
          <p:cNvSpPr/>
          <p:nvPr/>
        </p:nvSpPr>
        <p:spPr>
          <a:xfrm flipV="1">
            <a:off x="2098999" y="380530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DE45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E4510"/>
              </a:solidFill>
            </a:endParaRPr>
          </a:p>
        </p:txBody>
      </p:sp>
      <p:sp>
        <p:nvSpPr>
          <p:cNvPr id="24" name="Google Shape;2185;p48">
            <a:extLst>
              <a:ext uri="{FF2B5EF4-FFF2-40B4-BE49-F238E27FC236}">
                <a16:creationId xmlns:a16="http://schemas.microsoft.com/office/drawing/2014/main" id="{AA56EAC1-5F28-4C97-BA8D-98D43C4920A0}"/>
              </a:ext>
            </a:extLst>
          </p:cNvPr>
          <p:cNvSpPr/>
          <p:nvPr/>
        </p:nvSpPr>
        <p:spPr>
          <a:xfrm>
            <a:off x="4791147" y="380530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185;p48">
            <a:extLst>
              <a:ext uri="{FF2B5EF4-FFF2-40B4-BE49-F238E27FC236}">
                <a16:creationId xmlns:a16="http://schemas.microsoft.com/office/drawing/2014/main" id="{7D19F985-5F1F-4171-BD5C-82297AADA651}"/>
              </a:ext>
            </a:extLst>
          </p:cNvPr>
          <p:cNvSpPr/>
          <p:nvPr/>
        </p:nvSpPr>
        <p:spPr>
          <a:xfrm>
            <a:off x="5693512" y="3816899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185;p48">
            <a:extLst>
              <a:ext uri="{FF2B5EF4-FFF2-40B4-BE49-F238E27FC236}">
                <a16:creationId xmlns:a16="http://schemas.microsoft.com/office/drawing/2014/main" id="{D100BA2C-A1A3-497D-B92B-88FDA400B751}"/>
              </a:ext>
            </a:extLst>
          </p:cNvPr>
          <p:cNvSpPr/>
          <p:nvPr/>
        </p:nvSpPr>
        <p:spPr>
          <a:xfrm>
            <a:off x="6603841" y="380530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264</Words>
  <Application>Microsoft Office PowerPoint</Application>
  <PresentationFormat>On-screen Show (16:9)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Amatic SC</vt:lpstr>
      <vt:lpstr>Encode Sans Semi Condensed Light</vt:lpstr>
      <vt:lpstr>Encode Sans Semi Condensed</vt:lpstr>
      <vt:lpstr>Calibri</vt:lpstr>
      <vt:lpstr>Arial</vt:lpstr>
      <vt:lpstr>Ephesus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Sam Whitehouse</cp:lastModifiedBy>
  <cp:revision>4</cp:revision>
  <dcterms:modified xsi:type="dcterms:W3CDTF">2021-07-27T14:32:24Z</dcterms:modified>
</cp:coreProperties>
</file>