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50"/>
    <a:srgbClr val="00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2" d="100"/>
          <a:sy n="22" d="100"/>
        </p:scale>
        <p:origin x="830" y="-566"/>
      </p:cViewPr>
      <p:guideLst>
        <p:guide orient="horz" pos="10368"/>
        <p:guide pos="13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7DEA6-3189-4FE6-8575-34D69729B81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A5939-9D56-4131-8BCA-FCD6A1A6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A5939-9D56-4131-8BCA-FCD6A1A6C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8162-1CBF-1F44-9454-05FFA1C4571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Same Side Corner Rectangle 25">
            <a:extLst>
              <a:ext uri="{FF2B5EF4-FFF2-40B4-BE49-F238E27FC236}">
                <a16:creationId xmlns:a16="http://schemas.microsoft.com/office/drawing/2014/main" id="{30230D02-ED45-8748-5198-9B4E5FA2638B}"/>
              </a:ext>
            </a:extLst>
          </p:cNvPr>
          <p:cNvSpPr/>
          <p:nvPr/>
        </p:nvSpPr>
        <p:spPr>
          <a:xfrm>
            <a:off x="33502079" y="26339036"/>
            <a:ext cx="9703934" cy="172453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D9012E-FD16-B0D1-7F98-420EC91F600F}"/>
              </a:ext>
            </a:extLst>
          </p:cNvPr>
          <p:cNvSpPr/>
          <p:nvPr/>
        </p:nvSpPr>
        <p:spPr>
          <a:xfrm>
            <a:off x="33502079" y="28076357"/>
            <a:ext cx="9703934" cy="4132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7FC5A-A4B9-5D28-2F11-66B90280798F}"/>
              </a:ext>
            </a:extLst>
          </p:cNvPr>
          <p:cNvSpPr/>
          <p:nvPr/>
        </p:nvSpPr>
        <p:spPr>
          <a:xfrm>
            <a:off x="33550731" y="7795830"/>
            <a:ext cx="9703934" cy="10115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816233" y="479905"/>
            <a:ext cx="42564833" cy="5057295"/>
          </a:xfrm>
          <a:prstGeom prst="round2SameRect">
            <a:avLst/>
          </a:prstGeom>
          <a:solidFill>
            <a:srgbClr val="0085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699987" y="709741"/>
            <a:ext cx="28491226" cy="492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2877" tIns="91439" rIns="182877" bIns="91439">
            <a:prstTxWarp prst="textNoShape">
              <a:avLst/>
            </a:prstTxWarp>
            <a:spAutoFit/>
          </a:bodyPr>
          <a:lstStyle/>
          <a:p>
            <a:pPr algn="ctr" defTabSz="5751513" eaLnBrk="0" hangingPunct="0">
              <a:lnSpc>
                <a:spcPts val="9000"/>
              </a:lnSpc>
              <a:spcAft>
                <a:spcPts val="600"/>
              </a:spcAft>
            </a:pPr>
            <a:r>
              <a:rPr lang="en-US" sz="5200" b="1" cap="all" dirty="0">
                <a:solidFill>
                  <a:schemeClr val="bg1"/>
                </a:solidFill>
                <a:latin typeface="Verdana"/>
                <a:cs typeface="Verdana"/>
              </a:rPr>
              <a:t>Power Termination, Diversion and Notification using “COSMIC”</a:t>
            </a:r>
          </a:p>
          <a:p>
            <a:pPr algn="ctr" defTabSz="5751513" eaLnBrk="0" hangingPunct="0">
              <a:lnSpc>
                <a:spcPts val="9000"/>
              </a:lnSpc>
              <a:spcAft>
                <a:spcPts val="600"/>
              </a:spcAft>
            </a:pPr>
            <a:r>
              <a:rPr lang="en-US" sz="4000" b="1" cap="all" dirty="0">
                <a:solidFill>
                  <a:schemeClr val="bg1"/>
                </a:solidFill>
                <a:latin typeface="Verdana"/>
                <a:cs typeface="Verdana"/>
              </a:rPr>
              <a:t>Carbon Monoxide – Smoke – Interrupting - Circuit</a:t>
            </a:r>
          </a:p>
          <a:p>
            <a:pPr algn="ctr" defTabSz="5751513" eaLnBrk="0" hangingPunct="0"/>
            <a:r>
              <a:rPr lang="en-US" sz="5400" b="1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Team Atlas: </a:t>
            </a:r>
            <a:r>
              <a:rPr lang="en-US" sz="5400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Emmanuel Eze, Alberto Rosas, Tanner Roberson</a:t>
            </a:r>
            <a:r>
              <a:rPr lang="en-US" sz="540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, and </a:t>
            </a:r>
            <a:r>
              <a:rPr lang="en-US" sz="5400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Samuel Thomas</a:t>
            </a:r>
          </a:p>
          <a:p>
            <a:pPr algn="ctr" defTabSz="5751513" eaLnBrk="0" hangingPunct="0"/>
            <a:r>
              <a:rPr lang="en-US" sz="5400" b="1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Faculty Advisor: </a:t>
            </a:r>
            <a:r>
              <a:rPr lang="en-US" sz="5400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Robin </a:t>
            </a:r>
            <a:r>
              <a:rPr lang="en-US" sz="5400" dirty="0" err="1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Pottathuparambil</a:t>
            </a:r>
            <a:r>
              <a:rPr lang="en-US" sz="5400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          </a:t>
            </a:r>
            <a:r>
              <a:rPr lang="en-US" sz="5400" b="1" dirty="0">
                <a:solidFill>
                  <a:schemeClr val="bg1"/>
                </a:solidFill>
                <a:ea typeface="Arial" pitchFamily="-65" charset="0"/>
                <a:cs typeface="Arial" pitchFamily="-65" charset="0"/>
              </a:rPr>
              <a:t>Sponsor: COEVAC LLC.</a:t>
            </a:r>
            <a:endParaRPr lang="en-US" sz="5400" dirty="0">
              <a:solidFill>
                <a:schemeClr val="bg1"/>
              </a:solidFill>
              <a:ea typeface="Arial" pitchFamily="-65" charset="0"/>
              <a:cs typeface="Arial" pitchFamily="-65" charset="0"/>
            </a:endParaRPr>
          </a:p>
          <a:p>
            <a:pPr algn="ctr" defTabSz="5751513" eaLnBrk="0" hangingPunct="0"/>
            <a:endParaRPr lang="en-US" sz="4000" dirty="0">
              <a:ea typeface="Arial" pitchFamily="-65" charset="0"/>
              <a:cs typeface="Arial" pitchFamily="-65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636533" y="6179129"/>
            <a:ext cx="9639579" cy="1584387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9558" y="6122761"/>
            <a:ext cx="8693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OBJECTIVE &amp; BACKGROUND</a:t>
            </a:r>
          </a:p>
        </p:txBody>
      </p:sp>
      <p:sp>
        <p:nvSpPr>
          <p:cNvPr id="26" name="Round Same Side Corner Rectangle 25"/>
          <p:cNvSpPr/>
          <p:nvPr/>
        </p:nvSpPr>
        <p:spPr>
          <a:xfrm>
            <a:off x="33549938" y="6110475"/>
            <a:ext cx="9715676" cy="172453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50731" y="6541857"/>
            <a:ext cx="96552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IMPLEMENTATION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36533" y="7763516"/>
            <a:ext cx="9639581" cy="10115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6533" y="19610650"/>
            <a:ext cx="9639581" cy="125980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7680" y="19610650"/>
            <a:ext cx="9618432" cy="12526506"/>
          </a:xfrm>
          <a:prstGeom prst="rect">
            <a:avLst/>
          </a:prstGeom>
          <a:noFill/>
          <a:ln w="60325" cmpd="sng">
            <a:noFill/>
          </a:ln>
        </p:spPr>
        <p:txBody>
          <a:bodyPr wrap="square" lIns="731520" tIns="640080" rIns="731520" bIns="64008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Verdana"/>
                <a:cs typeface="Verdana"/>
              </a:rPr>
              <a:t>The COSMIC Home System aims to reduce the harm caused by toxic gas leaks by creating an innovative home device that can be installed right onto a two-gang light switch box. This system consists of four subsystems: </a:t>
            </a:r>
          </a:p>
          <a:p>
            <a:pPr>
              <a:spcAft>
                <a:spcPts val="1800"/>
              </a:spcAft>
            </a:pPr>
            <a:endParaRPr lang="en-US" sz="3200" dirty="0">
              <a:latin typeface="Verdana"/>
              <a:cs typeface="Verdana"/>
            </a:endParaRP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Sensor Subsystem: </a:t>
            </a:r>
            <a:r>
              <a:rPr lang="en-US" sz="3200" dirty="0">
                <a:latin typeface="Verdana"/>
                <a:cs typeface="Verdana"/>
              </a:rPr>
              <a:t>Monitors sensor values in real time and communicates with the cloud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Actuator Subsystem: </a:t>
            </a:r>
            <a:r>
              <a:rPr lang="en-US" sz="3200" dirty="0">
                <a:latin typeface="Verdana"/>
                <a:cs typeface="Verdana"/>
              </a:rPr>
              <a:t>Triggers a relay to turn off an electronic device whenever a threshold is exceeded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Cloud Subsystem: </a:t>
            </a:r>
            <a:r>
              <a:rPr lang="en-US" sz="3200" dirty="0">
                <a:latin typeface="Verdana"/>
                <a:cs typeface="Verdana"/>
              </a:rPr>
              <a:t>Communicates with other devices and alerts the user when thresholds are exceeded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Mobile App Subsystem: </a:t>
            </a:r>
            <a:r>
              <a:rPr lang="en-US" sz="3200" dirty="0">
                <a:latin typeface="Verdana"/>
                <a:cs typeface="Verdana"/>
              </a:rPr>
              <a:t>Shows real time data of sensor values, and user-generated thresholds.</a:t>
            </a:r>
          </a:p>
          <a:p>
            <a:pPr>
              <a:spcAft>
                <a:spcPts val="1800"/>
              </a:spcAft>
            </a:pP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90644" y="20010853"/>
            <a:ext cx="22149193" cy="121978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911792" y="20042032"/>
            <a:ext cx="11509522" cy="13018949"/>
          </a:xfrm>
          <a:prstGeom prst="rect">
            <a:avLst/>
          </a:prstGeom>
          <a:noFill/>
          <a:ln w="60325">
            <a:noFill/>
          </a:ln>
        </p:spPr>
        <p:txBody>
          <a:bodyPr wrap="square" lIns="457200" tIns="457200" rIns="457200" bIns="4572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Sensor Subsystem: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Successfully monitors and displays real-time sensor data and sends values to the cloud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Included backup battery in case of power failure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Included cellular module in case of </a:t>
            </a:r>
            <a:r>
              <a:rPr lang="en-US" sz="3200" dirty="0" err="1">
                <a:latin typeface="Verdana"/>
                <a:cs typeface="Verdana"/>
              </a:rPr>
              <a:t>WiFi</a:t>
            </a:r>
            <a:r>
              <a:rPr lang="en-US" sz="3200" dirty="0">
                <a:latin typeface="Verdana"/>
                <a:cs typeface="Verdana"/>
              </a:rPr>
              <a:t> failure.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Actuator Subsystem: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Successfully triggers the relay upon receiving an alert from the cloud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Successfully integrates with 120V devices.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Cloud Subsystem: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Successfully integrates all devices via wireless communication protocols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Stores incident values.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latin typeface="Verdana"/>
                <a:cs typeface="Verdana"/>
              </a:rPr>
              <a:t>Mobile App Subsystem: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Interfaces the user with real-time sensor data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Allows user to update desired threshold values.</a:t>
            </a:r>
          </a:p>
          <a:p>
            <a:pPr>
              <a:spcAft>
                <a:spcPts val="1800"/>
              </a:spcAft>
            </a:pPr>
            <a:endParaRPr lang="en-US" sz="3200" dirty="0">
              <a:latin typeface="Verdana"/>
              <a:cs typeface="Verdana"/>
            </a:endParaRPr>
          </a:p>
          <a:p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82" name="Round Same Side Corner Rectangle 81"/>
          <p:cNvSpPr/>
          <p:nvPr/>
        </p:nvSpPr>
        <p:spPr>
          <a:xfrm>
            <a:off x="10871001" y="18341535"/>
            <a:ext cx="22193526" cy="166931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847435" y="18329809"/>
            <a:ext cx="22131973" cy="1692771"/>
          </a:xfrm>
          <a:prstGeom prst="rect">
            <a:avLst/>
          </a:prstGeom>
          <a:noFill/>
        </p:spPr>
        <p:txBody>
          <a:bodyPr wrap="square" lIns="457200" tIns="457200" rIns="457200" bIns="457200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RESULTS</a:t>
            </a:r>
          </a:p>
        </p:txBody>
      </p:sp>
      <p:sp>
        <p:nvSpPr>
          <p:cNvPr id="84" name="Round Same Side Corner Rectangle 83"/>
          <p:cNvSpPr/>
          <p:nvPr/>
        </p:nvSpPr>
        <p:spPr>
          <a:xfrm>
            <a:off x="636533" y="18317494"/>
            <a:ext cx="9660728" cy="172453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6533" y="18748876"/>
            <a:ext cx="9639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SOLUTION</a:t>
            </a:r>
          </a:p>
        </p:txBody>
      </p:sp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65CAB8C-BE85-F2E7-D082-BF6542FE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790" y="-1843415"/>
            <a:ext cx="9703934" cy="9716657"/>
          </a:xfrm>
          <a:prstGeom prst="rect">
            <a:avLst/>
          </a:prstGeom>
        </p:spPr>
      </p:pic>
      <p:pic>
        <p:nvPicPr>
          <p:cNvPr id="14" name="Picture 1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5209244-6F19-D61F-8545-109A364B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9" y="1811663"/>
            <a:ext cx="10462666" cy="2624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D4CDFA3-42E3-A4B8-0167-FE4476443957}"/>
              </a:ext>
            </a:extLst>
          </p:cNvPr>
          <p:cNvSpPr/>
          <p:nvPr/>
        </p:nvSpPr>
        <p:spPr>
          <a:xfrm>
            <a:off x="10871001" y="7567811"/>
            <a:ext cx="22149193" cy="103110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ame Side Corner Rectangle 81">
            <a:extLst>
              <a:ext uri="{FF2B5EF4-FFF2-40B4-BE49-F238E27FC236}">
                <a16:creationId xmlns:a16="http://schemas.microsoft.com/office/drawing/2014/main" id="{433025A7-C2E1-EF76-ADC0-140B4325A7BB}"/>
              </a:ext>
            </a:extLst>
          </p:cNvPr>
          <p:cNvSpPr/>
          <p:nvPr/>
        </p:nvSpPr>
        <p:spPr>
          <a:xfrm>
            <a:off x="10871002" y="6152817"/>
            <a:ext cx="22149192" cy="166931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40DC9E-71CF-D94C-A8AF-892537486268}"/>
              </a:ext>
            </a:extLst>
          </p:cNvPr>
          <p:cNvSpPr/>
          <p:nvPr/>
        </p:nvSpPr>
        <p:spPr>
          <a:xfrm>
            <a:off x="10871002" y="6541857"/>
            <a:ext cx="221491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5DDA9-64A5-74BD-174D-8F27C93DAD49}"/>
              </a:ext>
            </a:extLst>
          </p:cNvPr>
          <p:cNvSpPr txBox="1"/>
          <p:nvPr/>
        </p:nvSpPr>
        <p:spPr>
          <a:xfrm>
            <a:off x="33551524" y="7873242"/>
            <a:ext cx="9654488" cy="10050677"/>
          </a:xfrm>
          <a:prstGeom prst="rect">
            <a:avLst/>
          </a:prstGeom>
          <a:noFill/>
          <a:ln w="60325" cap="flat">
            <a:noFill/>
          </a:ln>
        </p:spPr>
        <p:txBody>
          <a:bodyPr wrap="square" lIns="457200" tIns="457200" rIns="548640" rtlCol="0">
            <a:noAutofit/>
          </a:bodyPr>
          <a:lstStyle/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b="1" dirty="0">
                <a:latin typeface="Verdana"/>
                <a:cs typeface="Verdana"/>
              </a:rPr>
              <a:t>Sensor Subsystem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ESP32 / SIM7000A Cellular Module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OLED Screen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MQ Sensors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Buzzers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Power/Backup Battery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b="1" dirty="0">
                <a:latin typeface="Verdana"/>
                <a:cs typeface="Verdana"/>
              </a:rPr>
              <a:t>Actuator Subsystem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ESP32 / SIM7000A Cellular Module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Relay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Flip Switch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b="1" dirty="0">
                <a:latin typeface="Verdana"/>
                <a:cs typeface="Verdana"/>
              </a:rPr>
              <a:t>Cloud Subsystem</a:t>
            </a:r>
          </a:p>
          <a:p>
            <a:pPr marL="457200" indent="-457200">
              <a:lnSpc>
                <a:spcPts val="5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AWS Services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dirty="0">
                <a:latin typeface="Verdana"/>
                <a:cs typeface="Verdana"/>
              </a:rPr>
              <a:t>     - Amplify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dirty="0">
                <a:latin typeface="Verdana"/>
                <a:cs typeface="Verdana"/>
              </a:rPr>
              <a:t>     - AppSync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dirty="0">
                <a:latin typeface="Verdana"/>
                <a:cs typeface="Verdana"/>
              </a:rPr>
              <a:t>     - Lambda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dirty="0">
                <a:latin typeface="Verdana"/>
                <a:cs typeface="Verdana"/>
              </a:rPr>
              <a:t>     - IoT Core</a:t>
            </a:r>
          </a:p>
          <a:p>
            <a:pPr>
              <a:lnSpc>
                <a:spcPts val="500"/>
              </a:lnSpc>
              <a:spcAft>
                <a:spcPts val="3600"/>
              </a:spcAft>
            </a:pPr>
            <a:r>
              <a:rPr lang="en-US" sz="3200" dirty="0">
                <a:latin typeface="Verdana"/>
                <a:cs typeface="Verdana"/>
              </a:rPr>
              <a:t>     - DynamoDB</a:t>
            </a:r>
          </a:p>
          <a:p>
            <a:pPr>
              <a:lnSpc>
                <a:spcPts val="40"/>
              </a:lnSpc>
              <a:spcAft>
                <a:spcPts val="3600"/>
              </a:spcAft>
            </a:pPr>
            <a:r>
              <a:rPr lang="en-US" sz="3200" b="1" dirty="0">
                <a:latin typeface="Verdana"/>
                <a:cs typeface="Verdana"/>
              </a:rPr>
              <a:t>Mobile App Subsystem</a:t>
            </a:r>
          </a:p>
          <a:p>
            <a:pPr marL="514350" indent="-514350">
              <a:lnSpc>
                <a:spcPts val="4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/>
                <a:cs typeface="Verdana"/>
              </a:rPr>
              <a:t>Flutter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535" y="7828145"/>
            <a:ext cx="9639579" cy="10050677"/>
          </a:xfrm>
          <a:prstGeom prst="rect">
            <a:avLst/>
          </a:prstGeom>
          <a:noFill/>
          <a:ln w="60325" cap="flat">
            <a:noFill/>
          </a:ln>
        </p:spPr>
        <p:txBody>
          <a:bodyPr wrap="square" lIns="457200" tIns="457200" rIns="548640" rtlCol="0">
            <a:noAutofit/>
          </a:bodyPr>
          <a:lstStyle/>
          <a:p>
            <a:pPr marL="496888" indent="-496888">
              <a:spcAft>
                <a:spcPts val="3600"/>
              </a:spcAft>
              <a:buFont typeface="Arial"/>
              <a:buChar char="•"/>
            </a:pPr>
            <a:r>
              <a:rPr lang="en-US" sz="4000" dirty="0">
                <a:latin typeface="Verdana"/>
                <a:cs typeface="Verdana"/>
              </a:rPr>
              <a:t>1.1 million burns require medical attention, 40,000 burns require hospitalizations, and 10,000 die annually in the United States</a:t>
            </a:r>
          </a:p>
          <a:p>
            <a:pPr marL="496888" indent="-496888">
              <a:spcAft>
                <a:spcPts val="3600"/>
              </a:spcAft>
              <a:buFont typeface="Arial"/>
              <a:buChar char="•"/>
            </a:pPr>
            <a:r>
              <a:rPr lang="en-US" sz="4000" dirty="0">
                <a:latin typeface="Verdana"/>
                <a:cs typeface="Verdana"/>
              </a:rPr>
              <a:t>Current smoke and fire alarms measures are insufficient</a:t>
            </a:r>
          </a:p>
          <a:p>
            <a:pPr marL="496888" indent="-496888">
              <a:spcAft>
                <a:spcPts val="3600"/>
              </a:spcAft>
              <a:buFont typeface="Arial"/>
              <a:buChar char="•"/>
            </a:pPr>
            <a:r>
              <a:rPr lang="en-US" sz="4000" dirty="0">
                <a:latin typeface="Verdana"/>
                <a:cs typeface="Verdana"/>
              </a:rPr>
              <a:t>We need to terminate and divert power, and notify homeowners, business owners, EMS, and other authorities in the case a threat arises.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8B9F1-8E1F-CAD8-25A5-0C2A565874E3}"/>
              </a:ext>
            </a:extLst>
          </p:cNvPr>
          <p:cNvSpPr txBox="1"/>
          <p:nvPr/>
        </p:nvSpPr>
        <p:spPr>
          <a:xfrm>
            <a:off x="33367425" y="28044590"/>
            <a:ext cx="10425588" cy="4132302"/>
          </a:xfrm>
          <a:prstGeom prst="rect">
            <a:avLst/>
          </a:prstGeom>
          <a:noFill/>
          <a:ln w="60325" cap="flat">
            <a:noFill/>
          </a:ln>
        </p:spPr>
        <p:txBody>
          <a:bodyPr wrap="square" lIns="457200" tIns="457200" rIns="54864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Special thanks to:</a:t>
            </a:r>
          </a:p>
          <a:p>
            <a:pPr marL="457200" indent="-4572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Robin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Pottathuparambil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 Project Manager</a:t>
            </a:r>
          </a:p>
          <a:p>
            <a:pPr marL="457200" indent="-4572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Dan Combe, COEVAC LLC, Project 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74D77-EC8E-46D0-A798-4DF529AE6F3B}"/>
              </a:ext>
            </a:extLst>
          </p:cNvPr>
          <p:cNvSpPr txBox="1"/>
          <p:nvPr/>
        </p:nvSpPr>
        <p:spPr>
          <a:xfrm>
            <a:off x="33465612" y="26351819"/>
            <a:ext cx="9740401" cy="1692771"/>
          </a:xfrm>
          <a:prstGeom prst="rect">
            <a:avLst/>
          </a:prstGeom>
          <a:noFill/>
        </p:spPr>
        <p:txBody>
          <a:bodyPr wrap="square" lIns="457200" tIns="457200" rIns="457200" bIns="457200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ACKNOWLEDGMENTS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C7F4FE-7CEB-78DB-0E8F-AD44F154C012}"/>
              </a:ext>
            </a:extLst>
          </p:cNvPr>
          <p:cNvSpPr/>
          <p:nvPr/>
        </p:nvSpPr>
        <p:spPr>
          <a:xfrm>
            <a:off x="33551524" y="20042032"/>
            <a:ext cx="9703934" cy="5865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Round Same Side Corner Rectangle 25">
            <a:extLst>
              <a:ext uri="{FF2B5EF4-FFF2-40B4-BE49-F238E27FC236}">
                <a16:creationId xmlns:a16="http://schemas.microsoft.com/office/drawing/2014/main" id="{73C17EA9-4D3C-1A19-25CF-C66489277F0C}"/>
              </a:ext>
            </a:extLst>
          </p:cNvPr>
          <p:cNvSpPr/>
          <p:nvPr/>
        </p:nvSpPr>
        <p:spPr>
          <a:xfrm>
            <a:off x="33550731" y="18286315"/>
            <a:ext cx="9715676" cy="1724538"/>
          </a:xfrm>
          <a:prstGeom prst="round2SameRect">
            <a:avLst/>
          </a:prstGeom>
          <a:solidFill>
            <a:srgbClr val="00A950"/>
          </a:solidFill>
          <a:ln w="60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32E237-5AE7-CE37-F6AE-A95D3733F95C}"/>
              </a:ext>
            </a:extLst>
          </p:cNvPr>
          <p:cNvSpPr/>
          <p:nvPr/>
        </p:nvSpPr>
        <p:spPr>
          <a:xfrm>
            <a:off x="33571879" y="18748876"/>
            <a:ext cx="96341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Verdana"/>
                <a:cs typeface="Verdana"/>
              </a:rPr>
              <a:t>SUMMARY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2BB0F0-8076-E097-C9F8-E9379A5D1772}"/>
              </a:ext>
            </a:extLst>
          </p:cNvPr>
          <p:cNvSpPr txBox="1"/>
          <p:nvPr/>
        </p:nvSpPr>
        <p:spPr>
          <a:xfrm>
            <a:off x="33465612" y="19711666"/>
            <a:ext cx="9639579" cy="5861887"/>
          </a:xfrm>
          <a:prstGeom prst="rect">
            <a:avLst/>
          </a:prstGeom>
          <a:noFill/>
          <a:ln w="60325" cap="flat">
            <a:noFill/>
          </a:ln>
        </p:spPr>
        <p:txBody>
          <a:bodyPr wrap="square" lIns="457200" tIns="457200" rIns="548640" rtlCol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Overall, our project has solved the problems we were presented with.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learned: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plan for issues to arise ahead of time, so they can be dealt with while still meeting our deadlines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Potential Improvements: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Integration of the ESP32 and the cellular module directly onto the PCB would cut down on the size of </a:t>
            </a:r>
            <a:r>
              <a:rPr lang="en-US" sz="32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system.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 descr="A screenshot of a cloud with a diagram&#10;&#10;Description automatically generated">
            <a:extLst>
              <a:ext uri="{FF2B5EF4-FFF2-40B4-BE49-F238E27FC236}">
                <a16:creationId xmlns:a16="http://schemas.microsoft.com/office/drawing/2014/main" id="{C285C6F4-BF9F-71C3-2D8E-702917DC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0349" y="7479284"/>
            <a:ext cx="16464562" cy="10123189"/>
          </a:xfrm>
          <a:prstGeom prst="rect">
            <a:avLst/>
          </a:prstGeom>
        </p:spPr>
      </p:pic>
      <p:pic>
        <p:nvPicPr>
          <p:cNvPr id="52" name="Picture 51" descr="A white rectangular device with two switches&#10;&#10;Description automatically generated">
            <a:extLst>
              <a:ext uri="{FF2B5EF4-FFF2-40B4-BE49-F238E27FC236}">
                <a16:creationId xmlns:a16="http://schemas.microsoft.com/office/drawing/2014/main" id="{AC73EB49-E8FD-4EDB-5065-F44C495E5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5846" y="20339228"/>
            <a:ext cx="9571522" cy="11546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426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Verdana</vt:lpstr>
      <vt:lpstr>Office Theme</vt:lpstr>
      <vt:lpstr>PowerPoint Presentation</vt:lpstr>
    </vt:vector>
  </TitlesOfParts>
  <Company>Unlimited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Vicki Pollack</dc:creator>
  <cp:lastModifiedBy>Thomas, Samuel</cp:lastModifiedBy>
  <cp:revision>19</cp:revision>
  <dcterms:created xsi:type="dcterms:W3CDTF">2012-11-05T16:38:54Z</dcterms:created>
  <dcterms:modified xsi:type="dcterms:W3CDTF">2024-04-23T18:31:14Z</dcterms:modified>
</cp:coreProperties>
</file>